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2.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3.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9.xml" ContentType="application/vnd.openxmlformats-officedocument.drawingml.chart+xml"/>
  <Override PartName="/ppt/notesSlides/notesSlide4.xml" ContentType="application/vnd.openxmlformats-officedocument.presentationml.notesSlide+xml"/>
  <Override PartName="/ppt/charts/chart10.xml" ContentType="application/vnd.openxmlformats-officedocument.drawingml.chart+xml"/>
  <Override PartName="/ppt/notesSlides/notesSlide5.xml" ContentType="application/vnd.openxmlformats-officedocument.presentationml.notesSl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5.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7.xml" ContentType="application/vnd.openxmlformats-officedocument.presentationml.notesSlide+xml"/>
  <Override PartName="/ppt/charts/chart36.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8.xml" ContentType="application/vnd.openxmlformats-officedocument.presentationml.notesSlide+xml"/>
  <Override PartName="/ppt/charts/chart37.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9.xml" ContentType="application/vnd.openxmlformats-officedocument.presentationml.notesSlide+xml"/>
  <Override PartName="/ppt/charts/chart3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0.xml" ContentType="application/vnd.openxmlformats-officedocument.presentationml.notesSlide+xml"/>
  <Override PartName="/ppt/charts/chart40.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1.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1.xml" ContentType="application/vnd.openxmlformats-officedocument.presentationml.notesSlide+xml"/>
  <Override PartName="/ppt/charts/chart42.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3.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2.xml" ContentType="application/vnd.openxmlformats-officedocument.presentationml.notesSlide+xml"/>
  <Override PartName="/ppt/charts/chart4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1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19.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2.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3.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6.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87.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28.xml" ContentType="application/vnd.openxmlformats-officedocument.presentationml.notesSlide+xml"/>
  <Override PartName="/ppt/charts/chart88.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89.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29.xml" ContentType="application/vnd.openxmlformats-officedocument.presentationml.notesSlide+xml"/>
  <Override PartName="/ppt/charts/chart90.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1.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92.xml" ContentType="application/vnd.openxmlformats-officedocument.drawingml.chart+xml"/>
  <Override PartName="/ppt/charts/chart93.xml" ContentType="application/vnd.openxmlformats-officedocument.drawingml.chart+xml"/>
  <Override PartName="/ppt/theme/themeOverride7.xml" ContentType="application/vnd.openxmlformats-officedocument.themeOverride+xml"/>
  <Override PartName="/ppt/charts/chart94.xml" ContentType="application/vnd.openxmlformats-officedocument.drawingml.chart+xml"/>
  <Override PartName="/ppt/theme/themeOverride8.xml" ContentType="application/vnd.openxmlformats-officedocument.themeOverride+xml"/>
  <Override PartName="/ppt/charts/chart95.xml" ContentType="application/vnd.openxmlformats-officedocument.drawingml.chart+xml"/>
  <Override PartName="/ppt/theme/themeOverride9.xml" ContentType="application/vnd.openxmlformats-officedocument.themeOverride+xml"/>
  <Override PartName="/ppt/charts/chart96.xml" ContentType="application/vnd.openxmlformats-officedocument.drawingml.chart+xml"/>
  <Override PartName="/ppt/theme/themeOverride10.xml" ContentType="application/vnd.openxmlformats-officedocument.themeOverride+xml"/>
  <Override PartName="/ppt/charts/chart97.xml" ContentType="application/vnd.openxmlformats-officedocument.drawingml.chart+xml"/>
  <Override PartName="/ppt/theme/themeOverride11.xml" ContentType="application/vnd.openxmlformats-officedocument.themeOverride+xml"/>
  <Override PartName="/ppt/charts/chart98.xml" ContentType="application/vnd.openxmlformats-officedocument.drawingml.chart+xml"/>
  <Override PartName="/ppt/theme/themeOverride12.xml" ContentType="application/vnd.openxmlformats-officedocument.themeOverride+xml"/>
  <Override PartName="/ppt/charts/chart99.xml" ContentType="application/vnd.openxmlformats-officedocument.drawingml.chart+xml"/>
  <Override PartName="/ppt/theme/themeOverride13.xml" ContentType="application/vnd.openxmlformats-officedocument.themeOverride+xml"/>
  <Override PartName="/ppt/charts/chart100.xml" ContentType="application/vnd.openxmlformats-officedocument.drawingml.chart+xml"/>
  <Override PartName="/ppt/theme/themeOverride14.xml" ContentType="application/vnd.openxmlformats-officedocument.themeOverride+xml"/>
  <Override PartName="/ppt/drawings/drawing7.xml" ContentType="application/vnd.openxmlformats-officedocument.drawingml.chartshapes+xml"/>
  <Override PartName="/ppt/charts/chart101.xml" ContentType="application/vnd.openxmlformats-officedocument.drawingml.chart+xml"/>
  <Override PartName="/ppt/theme/themeOverride15.xml" ContentType="application/vnd.openxmlformats-officedocument.themeOverride+xml"/>
  <Override PartName="/ppt/drawings/drawing8.xml" ContentType="application/vnd.openxmlformats-officedocument.drawingml.chartshapes+xml"/>
  <Override PartName="/ppt/charts/chart102.xml" ContentType="application/vnd.openxmlformats-officedocument.drawingml.chart+xml"/>
  <Override PartName="/ppt/theme/themeOverride16.xml" ContentType="application/vnd.openxmlformats-officedocument.themeOverride+xml"/>
  <Override PartName="/ppt/drawings/drawing9.xml" ContentType="application/vnd.openxmlformats-officedocument.drawingml.chartshapes+xml"/>
  <Override PartName="/ppt/charts/chart103.xml" ContentType="application/vnd.openxmlformats-officedocument.drawingml.chart+xml"/>
  <Override PartName="/ppt/theme/themeOverride17.xml" ContentType="application/vnd.openxmlformats-officedocument.themeOverride+xml"/>
  <Override PartName="/ppt/drawings/drawing10.xml" ContentType="application/vnd.openxmlformats-officedocument.drawingml.chartshapes+xml"/>
  <Override PartName="/ppt/charts/chart104.xml" ContentType="application/vnd.openxmlformats-officedocument.drawingml.chart+xml"/>
  <Override PartName="/ppt/theme/themeOverride18.xml" ContentType="application/vnd.openxmlformats-officedocument.themeOverride+xml"/>
  <Override PartName="/ppt/drawings/drawing11.xml" ContentType="application/vnd.openxmlformats-officedocument.drawingml.chartshapes+xml"/>
  <Override PartName="/ppt/charts/chart105.xml" ContentType="application/vnd.openxmlformats-officedocument.drawingml.chart+xml"/>
  <Override PartName="/ppt/theme/themeOverride19.xml" ContentType="application/vnd.openxmlformats-officedocument.themeOverride+xml"/>
  <Override PartName="/ppt/drawings/drawing12.xml" ContentType="application/vnd.openxmlformats-officedocument.drawingml.chartshapes+xml"/>
  <Override PartName="/ppt/charts/chart106.xml" ContentType="application/vnd.openxmlformats-officedocument.drawingml.chart+xml"/>
  <Override PartName="/ppt/theme/themeOverride20.xml" ContentType="application/vnd.openxmlformats-officedocument.themeOverride+xml"/>
  <Override PartName="/ppt/drawings/drawing13.xml" ContentType="application/vnd.openxmlformats-officedocument.drawingml.chartshapes+xml"/>
  <Override PartName="/ppt/charts/chart107.xml" ContentType="application/vnd.openxmlformats-officedocument.drawingml.chart+xml"/>
  <Override PartName="/ppt/theme/themeOverride21.xml" ContentType="application/vnd.openxmlformats-officedocument.themeOverride+xml"/>
  <Override PartName="/ppt/drawings/drawing14.xml" ContentType="application/vnd.openxmlformats-officedocument.drawingml.chartshapes+xml"/>
  <Override PartName="/ppt/charts/chart108.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09.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0.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1.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2.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3.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114.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5.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16.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7.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18.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19.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0.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1.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2.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23.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30.xml" ContentType="application/vnd.openxmlformats-officedocument.presentationml.notesSlide+xml"/>
  <Override PartName="/ppt/charts/chart124.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31.xml" ContentType="application/vnd.openxmlformats-officedocument.presentationml.notesSlide+xml"/>
  <Override PartName="/ppt/charts/chart12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32.xml" ContentType="application/vnd.openxmlformats-officedocument.presentationml.notesSlide+xml"/>
  <Override PartName="/ppt/charts/chart126.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27.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33.xml" ContentType="application/vnd.openxmlformats-officedocument.presentationml.notesSlide+xml"/>
  <Override PartName="/ppt/charts/chart128.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29.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30.xml" ContentType="application/vnd.openxmlformats-officedocument.drawingml.chart+xml"/>
  <Override PartName="/ppt/theme/themeOverride22.xml" ContentType="application/vnd.openxmlformats-officedocument.themeOverride+xml"/>
  <Override PartName="/ppt/drawings/drawing15.xml" ContentType="application/vnd.openxmlformats-officedocument.drawingml.chartshapes+xml"/>
  <Override PartName="/ppt/charts/chart131.xml" ContentType="application/vnd.openxmlformats-officedocument.drawingml.chart+xml"/>
  <Override PartName="/ppt/theme/themeOverride23.xml" ContentType="application/vnd.openxmlformats-officedocument.themeOverride+xml"/>
  <Override PartName="/ppt/drawings/drawing16.xml" ContentType="application/vnd.openxmlformats-officedocument.drawingml.chartshapes+xml"/>
  <Override PartName="/ppt/charts/chart132.xml" ContentType="application/vnd.openxmlformats-officedocument.drawingml.chart+xml"/>
  <Override PartName="/ppt/theme/themeOverride24.xml" ContentType="application/vnd.openxmlformats-officedocument.themeOverride+xml"/>
  <Override PartName="/ppt/drawings/drawing17.xml" ContentType="application/vnd.openxmlformats-officedocument.drawingml.chartshapes+xml"/>
  <Override PartName="/ppt/charts/chart133.xml" ContentType="application/vnd.openxmlformats-officedocument.drawingml.chart+xml"/>
  <Override PartName="/ppt/theme/themeOverride25.xml" ContentType="application/vnd.openxmlformats-officedocument.themeOverride+xml"/>
  <Override PartName="/ppt/drawings/drawing18.xml" ContentType="application/vnd.openxmlformats-officedocument.drawingml.chartshapes+xml"/>
  <Override PartName="/ppt/charts/chart134.xml" ContentType="application/vnd.openxmlformats-officedocument.drawingml.chart+xml"/>
  <Override PartName="/ppt/theme/themeOverride26.xml" ContentType="application/vnd.openxmlformats-officedocument.themeOverride+xml"/>
  <Override PartName="/ppt/drawings/drawing19.xml" ContentType="application/vnd.openxmlformats-officedocument.drawingml.chartshapes+xml"/>
  <Override PartName="/ppt/charts/chart135.xml" ContentType="application/vnd.openxmlformats-officedocument.drawingml.chart+xml"/>
  <Override PartName="/ppt/theme/themeOverride27.xml" ContentType="application/vnd.openxmlformats-officedocument.themeOverride+xml"/>
  <Override PartName="/ppt/drawings/drawing20.xml" ContentType="application/vnd.openxmlformats-officedocument.drawingml.chartshapes+xml"/>
  <Override PartName="/ppt/charts/chart136.xml" ContentType="application/vnd.openxmlformats-officedocument.drawingml.chart+xml"/>
  <Override PartName="/ppt/theme/themeOverride28.xml" ContentType="application/vnd.openxmlformats-officedocument.themeOverride+xml"/>
  <Override PartName="/ppt/drawings/drawing21.xml" ContentType="application/vnd.openxmlformats-officedocument.drawingml.chartshapes+xml"/>
  <Override PartName="/ppt/charts/chart137.xml" ContentType="application/vnd.openxmlformats-officedocument.drawingml.chart+xml"/>
  <Override PartName="/ppt/theme/themeOverride29.xml" ContentType="application/vnd.openxmlformats-officedocument.themeOverride+xml"/>
  <Override PartName="/ppt/drawings/drawing22.xml" ContentType="application/vnd.openxmlformats-officedocument.drawingml.chartshapes+xml"/>
  <Override PartName="/ppt/charts/chart138.xml" ContentType="application/vnd.openxmlformats-officedocument.drawingml.chart+xml"/>
  <Override PartName="/ppt/theme/themeOverride30.xml" ContentType="application/vnd.openxmlformats-officedocument.themeOverride+xml"/>
  <Override PartName="/ppt/drawings/drawing23.xml" ContentType="application/vnd.openxmlformats-officedocument.drawingml.chartshapes+xml"/>
  <Override PartName="/ppt/charts/chart139.xml" ContentType="application/vnd.openxmlformats-officedocument.drawingml.chart+xml"/>
  <Override PartName="/ppt/theme/themeOverride31.xml" ContentType="application/vnd.openxmlformats-officedocument.themeOverride+xml"/>
  <Override PartName="/ppt/drawings/drawing24.xml" ContentType="application/vnd.openxmlformats-officedocument.drawingml.chartshapes+xml"/>
  <Override PartName="/ppt/charts/chart140.xml" ContentType="application/vnd.openxmlformats-officedocument.drawingml.chart+xml"/>
  <Override PartName="/ppt/theme/themeOverride32.xml" ContentType="application/vnd.openxmlformats-officedocument.themeOverride+xml"/>
  <Override PartName="/ppt/drawings/drawing25.xml" ContentType="application/vnd.openxmlformats-officedocument.drawingml.chartshapes+xml"/>
  <Override PartName="/ppt/charts/chart141.xml" ContentType="application/vnd.openxmlformats-officedocument.drawingml.chart+xml"/>
  <Override PartName="/ppt/theme/themeOverride33.xml" ContentType="application/vnd.openxmlformats-officedocument.themeOverride+xml"/>
  <Override PartName="/ppt/drawings/drawing26.xml" ContentType="application/vnd.openxmlformats-officedocument.drawingml.chartshapes+xml"/>
  <Override PartName="/ppt/charts/chart142.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3.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144.xml" ContentType="application/vnd.openxmlformats-officedocument.drawingml.chart+xml"/>
  <Override PartName="/ppt/charts/chart145.xml" ContentType="application/vnd.openxmlformats-officedocument.drawingml.chart+xml"/>
  <Override PartName="/ppt/theme/themeOverride34.xml" ContentType="application/vnd.openxmlformats-officedocument.themeOverride+xml"/>
  <Override PartName="/ppt/charts/chart146.xml" ContentType="application/vnd.openxmlformats-officedocument.drawingml.chart+xml"/>
  <Override PartName="/ppt/theme/themeOverride35.xml" ContentType="application/vnd.openxmlformats-officedocument.themeOverride+xml"/>
  <Override PartName="/ppt/charts/chart147.xml" ContentType="application/vnd.openxmlformats-officedocument.drawingml.chart+xml"/>
  <Override PartName="/ppt/theme/themeOverride36.xml" ContentType="application/vnd.openxmlformats-officedocument.themeOverride+xml"/>
  <Override PartName="/ppt/charts/chart148.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49.xml" ContentType="application/vnd.openxmlformats-officedocument.drawingml.chart+xml"/>
  <Override PartName="/ppt/theme/themeOverride37.xml" ContentType="application/vnd.openxmlformats-officedocument.themeOverride+xml"/>
  <Override PartName="/ppt/charts/chart150.xml" ContentType="application/vnd.openxmlformats-officedocument.drawingml.chart+xml"/>
  <Override PartName="/ppt/theme/themeOverride38.xml" ContentType="application/vnd.openxmlformats-officedocument.themeOverride+xml"/>
  <Override PartName="/ppt/charts/chart151.xml" ContentType="application/vnd.openxmlformats-officedocument.drawingml.chart+xml"/>
  <Override PartName="/ppt/theme/themeOverride39.xml" ContentType="application/vnd.openxmlformats-officedocument.themeOverride+xml"/>
  <Override PartName="/ppt/charts/chart152.xml" ContentType="application/vnd.openxmlformats-officedocument.drawingml.chart+xml"/>
  <Override PartName="/ppt/charts/style68.xml" ContentType="application/vnd.ms-office.chartstyle+xml"/>
  <Override PartName="/ppt/charts/colors68.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650" r:id="rId2"/>
    <p:sldMasterId id="2147483854" r:id="rId3"/>
    <p:sldMasterId id="2147483694" r:id="rId4"/>
    <p:sldMasterId id="2147483858" r:id="rId5"/>
    <p:sldMasterId id="2147483842" r:id="rId6"/>
    <p:sldMasterId id="2147483929" r:id="rId7"/>
    <p:sldMasterId id="2147483942" r:id="rId8"/>
    <p:sldMasterId id="2147483953" r:id="rId9"/>
    <p:sldMasterId id="2147483967" r:id="rId10"/>
    <p:sldMasterId id="2147483985" r:id="rId11"/>
    <p:sldMasterId id="2147483991" r:id="rId12"/>
    <p:sldMasterId id="2147484008" r:id="rId13"/>
    <p:sldMasterId id="2147484019" r:id="rId14"/>
  </p:sldMasterIdLst>
  <p:notesMasterIdLst>
    <p:notesMasterId r:id="rId98"/>
  </p:notesMasterIdLst>
  <p:handoutMasterIdLst>
    <p:handoutMasterId r:id="rId99"/>
  </p:handoutMasterIdLst>
  <p:sldIdLst>
    <p:sldId id="291" r:id="rId15"/>
    <p:sldId id="307" r:id="rId16"/>
    <p:sldId id="970" r:id="rId17"/>
    <p:sldId id="868" r:id="rId18"/>
    <p:sldId id="971" r:id="rId19"/>
    <p:sldId id="1041" r:id="rId20"/>
    <p:sldId id="1112" r:id="rId21"/>
    <p:sldId id="1262" r:id="rId22"/>
    <p:sldId id="1203" r:id="rId23"/>
    <p:sldId id="1201" r:id="rId24"/>
    <p:sldId id="1171" r:id="rId25"/>
    <p:sldId id="1152" r:id="rId26"/>
    <p:sldId id="1219" r:id="rId27"/>
    <p:sldId id="1252" r:id="rId28"/>
    <p:sldId id="1204" r:id="rId29"/>
    <p:sldId id="1205" r:id="rId30"/>
    <p:sldId id="1257" r:id="rId31"/>
    <p:sldId id="1269" r:id="rId32"/>
    <p:sldId id="1215" r:id="rId33"/>
    <p:sldId id="1155" r:id="rId34"/>
    <p:sldId id="1195" r:id="rId35"/>
    <p:sldId id="1255" r:id="rId36"/>
    <p:sldId id="1156" r:id="rId37"/>
    <p:sldId id="1157" r:id="rId38"/>
    <p:sldId id="1158" r:id="rId39"/>
    <p:sldId id="1268" r:id="rId40"/>
    <p:sldId id="1241" r:id="rId41"/>
    <p:sldId id="1243" r:id="rId42"/>
    <p:sldId id="1284" r:id="rId43"/>
    <p:sldId id="1172" r:id="rId44"/>
    <p:sldId id="1196" r:id="rId45"/>
    <p:sldId id="1206" r:id="rId46"/>
    <p:sldId id="1162" r:id="rId47"/>
    <p:sldId id="1227" r:id="rId48"/>
    <p:sldId id="1265" r:id="rId49"/>
    <p:sldId id="1228" r:id="rId50"/>
    <p:sldId id="1266" r:id="rId51"/>
    <p:sldId id="1230" r:id="rId52"/>
    <p:sldId id="1271" r:id="rId53"/>
    <p:sldId id="1245" r:id="rId54"/>
    <p:sldId id="1246" r:id="rId55"/>
    <p:sldId id="1216" r:id="rId56"/>
    <p:sldId id="1256" r:id="rId57"/>
    <p:sldId id="1272" r:id="rId58"/>
    <p:sldId id="1111" r:id="rId59"/>
    <p:sldId id="1150" r:id="rId60"/>
    <p:sldId id="1211" r:id="rId61"/>
    <p:sldId id="1275" r:id="rId62"/>
    <p:sldId id="1221" r:id="rId63"/>
    <p:sldId id="1222" r:id="rId64"/>
    <p:sldId id="1223" r:id="rId65"/>
    <p:sldId id="1124" r:id="rId66"/>
    <p:sldId id="1151" r:id="rId67"/>
    <p:sldId id="1231" r:id="rId68"/>
    <p:sldId id="1232" r:id="rId69"/>
    <p:sldId id="1233" r:id="rId70"/>
    <p:sldId id="1258" r:id="rId71"/>
    <p:sldId id="1259" r:id="rId72"/>
    <p:sldId id="1260" r:id="rId73"/>
    <p:sldId id="1234" r:id="rId74"/>
    <p:sldId id="1236" r:id="rId75"/>
    <p:sldId id="1235" r:id="rId76"/>
    <p:sldId id="1273" r:id="rId77"/>
    <p:sldId id="1134" r:id="rId78"/>
    <p:sldId id="1238" r:id="rId79"/>
    <p:sldId id="1239" r:id="rId80"/>
    <p:sldId id="1253" r:id="rId81"/>
    <p:sldId id="1254" r:id="rId82"/>
    <p:sldId id="1139" r:id="rId83"/>
    <p:sldId id="1149" r:id="rId84"/>
    <p:sldId id="1267" r:id="rId85"/>
    <p:sldId id="1141" r:id="rId86"/>
    <p:sldId id="1143" r:id="rId87"/>
    <p:sldId id="1225" r:id="rId88"/>
    <p:sldId id="1274" r:id="rId89"/>
    <p:sldId id="1285" r:id="rId90"/>
    <p:sldId id="1286" r:id="rId91"/>
    <p:sldId id="1282" r:id="rId92"/>
    <p:sldId id="1278" r:id="rId93"/>
    <p:sldId id="1283" r:id="rId94"/>
    <p:sldId id="1280" r:id="rId95"/>
    <p:sldId id="1281" r:id="rId96"/>
    <p:sldId id="976" r:id="rId97"/>
  </p:sldIdLst>
  <p:sldSz cx="9144000" cy="5143500" type="screen16x9"/>
  <p:notesSz cx="6797675" cy="9926638"/>
  <p:defaultText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2" userDrawn="1">
          <p15:clr>
            <a:srgbClr val="A4A3A4"/>
          </p15:clr>
        </p15:guide>
        <p15:guide id="2" orient="horz" pos="3117">
          <p15:clr>
            <a:srgbClr val="A4A3A4"/>
          </p15:clr>
        </p15:guide>
        <p15:guide id="3" pos="249">
          <p15:clr>
            <a:srgbClr val="A4A3A4"/>
          </p15:clr>
        </p15:guide>
        <p15:guide id="4" pos="5420">
          <p15:clr>
            <a:srgbClr val="A4A3A4"/>
          </p15:clr>
        </p15:guide>
        <p15:guide id="5" orient="horz" pos="2527">
          <p15:clr>
            <a:srgbClr val="A4A3A4"/>
          </p15:clr>
        </p15:guide>
        <p15:guide id="6" pos="1066">
          <p15:clr>
            <a:srgbClr val="A4A3A4"/>
          </p15:clr>
        </p15:guide>
        <p15:guide id="7" pos="4604">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ese" initials="E" lastIdx="20" clrIdx="0"/>
  <p:cmAuthor id="1" name="Nikolett Papp" initials="NP" lastIdx="1" clrIdx="1">
    <p:extLst>
      <p:ext uri="{19B8F6BF-5375-455C-9EA6-DF929625EA0E}">
        <p15:presenceInfo xmlns:p15="http://schemas.microsoft.com/office/powerpoint/2012/main" userId="S-1-5-21-3343930222-3471731563-1258133589-508568" providerId="AD"/>
      </p:ext>
    </p:extLst>
  </p:cmAuthor>
  <p:cmAuthor id="2" name="Sara Pfisztner" initials="SP" lastIdx="1" clrIdx="2">
    <p:extLst>
      <p:ext uri="{19B8F6BF-5375-455C-9EA6-DF929625EA0E}">
        <p15:presenceInfo xmlns:p15="http://schemas.microsoft.com/office/powerpoint/2012/main" userId="S::Sara.Pfisztner@ipsos.com::b4e1de96-2d30-4933-bddd-6a40f6f673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487"/>
    <a:srgbClr val="A6A6A6"/>
    <a:srgbClr val="7F7F7F"/>
    <a:srgbClr val="B9B9B9"/>
    <a:srgbClr val="FFFFFF"/>
    <a:srgbClr val="ED6737"/>
    <a:srgbClr val="8B8B8B"/>
    <a:srgbClr val="93B7FF"/>
    <a:srgbClr val="B8CFFF"/>
    <a:srgbClr val="B6D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682EE-380F-413F-8111-1323B4198320}" v="49" dt="2023-11-30T15:20:18.589"/>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5185" autoAdjust="0"/>
  </p:normalViewPr>
  <p:slideViewPr>
    <p:cSldViewPr showGuides="1">
      <p:cViewPr varScale="1">
        <p:scale>
          <a:sx n="96" d="100"/>
          <a:sy n="96" d="100"/>
        </p:scale>
        <p:origin x="666" y="72"/>
      </p:cViewPr>
      <p:guideLst>
        <p:guide orient="horz" pos="622"/>
        <p:guide orient="horz" pos="3117"/>
        <p:guide pos="249"/>
        <p:guide pos="5420"/>
        <p:guide orient="horz" pos="2527"/>
        <p:guide pos="1066"/>
        <p:guide pos="4604"/>
      </p:guideLst>
    </p:cSldViewPr>
  </p:slideViewPr>
  <p:outlineViewPr>
    <p:cViewPr>
      <p:scale>
        <a:sx n="33" d="100"/>
        <a:sy n="33" d="100"/>
      </p:scale>
      <p:origin x="0" y="0"/>
    </p:cViewPr>
  </p:outlineViewPr>
  <p:notesTextViewPr>
    <p:cViewPr>
      <p:scale>
        <a:sx n="66" d="100"/>
        <a:sy n="66" d="100"/>
      </p:scale>
      <p:origin x="0" y="0"/>
    </p:cViewPr>
  </p:notesTextViewPr>
  <p:sorterViewPr>
    <p:cViewPr>
      <p:scale>
        <a:sx n="200" d="100"/>
        <a:sy n="200" d="100"/>
      </p:scale>
      <p:origin x="0" y="-111216"/>
    </p:cViewPr>
  </p:sorterViewPr>
  <p:notesViewPr>
    <p:cSldViewPr showGuides="1">
      <p:cViewPr varScale="1">
        <p:scale>
          <a:sx n="50" d="100"/>
          <a:sy n="50" d="100"/>
        </p:scale>
        <p:origin x="2898" y="4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commentAuthors" Target="commentAuthors.xml"/><Relationship Id="rId105"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theme" Target="theme/theme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99.xlsx"/><Relationship Id="rId1" Type="http://schemas.openxmlformats.org/officeDocument/2006/relationships/themeOverride" Target="../theme/themeOverride14.xml"/></Relationships>
</file>

<file path=ppt/charts/_rels/chart10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00.xlsx"/><Relationship Id="rId1" Type="http://schemas.openxmlformats.org/officeDocument/2006/relationships/themeOverride" Target="../theme/themeOverride15.xml"/></Relationships>
</file>

<file path=ppt/charts/_rels/chart10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01.xlsx"/><Relationship Id="rId1" Type="http://schemas.openxmlformats.org/officeDocument/2006/relationships/themeOverride" Target="../theme/themeOverride16.xml"/></Relationships>
</file>

<file path=ppt/charts/_rels/chart103.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02.xlsx"/><Relationship Id="rId1" Type="http://schemas.openxmlformats.org/officeDocument/2006/relationships/themeOverride" Target="../theme/themeOverride17.xml"/></Relationships>
</file>

<file path=ppt/charts/_rels/chart104.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103.xlsx"/><Relationship Id="rId1" Type="http://schemas.openxmlformats.org/officeDocument/2006/relationships/themeOverride" Target="../theme/themeOverride18.xml"/></Relationships>
</file>

<file path=ppt/charts/_rels/chart105.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104.xlsx"/><Relationship Id="rId1" Type="http://schemas.openxmlformats.org/officeDocument/2006/relationships/themeOverride" Target="../theme/themeOverride19.xml"/></Relationships>
</file>

<file path=ppt/charts/_rels/chart106.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105.xlsx"/><Relationship Id="rId1" Type="http://schemas.openxmlformats.org/officeDocument/2006/relationships/themeOverride" Target="../theme/themeOverride20.xml"/></Relationships>
</file>

<file path=ppt/charts/_rels/chart107.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106.xlsx"/><Relationship Id="rId1" Type="http://schemas.openxmlformats.org/officeDocument/2006/relationships/themeOverride" Target="../theme/themeOverride21.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3.xml"/><Relationship Id="rId1" Type="http://schemas.microsoft.com/office/2011/relationships/chartStyle" Target="style43.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4.xml"/><Relationship Id="rId1" Type="http://schemas.microsoft.com/office/2011/relationships/chartStyle" Target="style4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xml"/><Relationship Id="rId1" Type="http://schemas.microsoft.com/office/2011/relationships/chartStyle" Target="style2.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5.xml"/><Relationship Id="rId1" Type="http://schemas.microsoft.com/office/2011/relationships/chartStyle" Target="style45.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6.xml"/><Relationship Id="rId1" Type="http://schemas.microsoft.com/office/2011/relationships/chartStyle" Target="style46.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7.xml"/><Relationship Id="rId1" Type="http://schemas.microsoft.com/office/2011/relationships/chartStyle" Target="style47.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8.xml"/><Relationship Id="rId1" Type="http://schemas.microsoft.com/office/2011/relationships/chartStyle" Target="style48.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9.xml"/><Relationship Id="rId1" Type="http://schemas.microsoft.com/office/2011/relationships/chartStyle" Target="style49.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50.xml"/><Relationship Id="rId1" Type="http://schemas.microsoft.com/office/2011/relationships/chartStyle" Target="style50.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51.xml"/><Relationship Id="rId1" Type="http://schemas.microsoft.com/office/2011/relationships/chartStyle" Target="style51.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2.xml"/><Relationship Id="rId1" Type="http://schemas.microsoft.com/office/2011/relationships/chartStyle" Target="style52.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3.xml"/><Relationship Id="rId1" Type="http://schemas.microsoft.com/office/2011/relationships/chartStyle" Target="style53.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4.xml"/><Relationship Id="rId1" Type="http://schemas.microsoft.com/office/2011/relationships/chartStyle" Target="style5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3.xml"/><Relationship Id="rId1" Type="http://schemas.microsoft.com/office/2011/relationships/chartStyle" Target="style3.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5.xml"/><Relationship Id="rId1" Type="http://schemas.microsoft.com/office/2011/relationships/chartStyle" Target="style55.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6.xml"/><Relationship Id="rId1" Type="http://schemas.microsoft.com/office/2011/relationships/chartStyle" Target="style56.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7.xml"/><Relationship Id="rId1" Type="http://schemas.microsoft.com/office/2011/relationships/chartStyle" Target="style57.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8.xml"/><Relationship Id="rId1" Type="http://schemas.microsoft.com/office/2011/relationships/chartStyle" Target="style58.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9.xml"/><Relationship Id="rId1" Type="http://schemas.microsoft.com/office/2011/relationships/chartStyle" Target="style59.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60.xml"/><Relationship Id="rId1" Type="http://schemas.microsoft.com/office/2011/relationships/chartStyle" Target="style60.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61.xml"/><Relationship Id="rId1" Type="http://schemas.microsoft.com/office/2011/relationships/chartStyle" Target="style61.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62.xml"/><Relationship Id="rId1" Type="http://schemas.microsoft.com/office/2011/relationships/chartStyle" Target="style62.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63.xml"/><Relationship Id="rId1" Type="http://schemas.microsoft.com/office/2011/relationships/chartStyle" Target="style63.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64.xml"/><Relationship Id="rId1" Type="http://schemas.microsoft.com/office/2011/relationships/chartStyle" Target="style6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4.xml"/><Relationship Id="rId1" Type="http://schemas.microsoft.com/office/2011/relationships/chartStyle" Target="style4.xml"/></Relationships>
</file>

<file path=ppt/charts/_rels/chart130.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129.xlsx"/><Relationship Id="rId1" Type="http://schemas.openxmlformats.org/officeDocument/2006/relationships/themeOverride" Target="../theme/themeOverride22.xml"/></Relationships>
</file>

<file path=ppt/charts/_rels/chart131.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130.xlsx"/><Relationship Id="rId1" Type="http://schemas.openxmlformats.org/officeDocument/2006/relationships/themeOverride" Target="../theme/themeOverride23.xml"/></Relationships>
</file>

<file path=ppt/charts/_rels/chart132.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131.xlsx"/><Relationship Id="rId1" Type="http://schemas.openxmlformats.org/officeDocument/2006/relationships/themeOverride" Target="../theme/themeOverride24.xml"/></Relationships>
</file>

<file path=ppt/charts/_rels/chart133.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132.xlsx"/><Relationship Id="rId1" Type="http://schemas.openxmlformats.org/officeDocument/2006/relationships/themeOverride" Target="../theme/themeOverride25.xml"/></Relationships>
</file>

<file path=ppt/charts/_rels/chart134.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133.xlsx"/><Relationship Id="rId1" Type="http://schemas.openxmlformats.org/officeDocument/2006/relationships/themeOverride" Target="../theme/themeOverride26.xml"/></Relationships>
</file>

<file path=ppt/charts/_rels/chart135.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Worksheet134.xlsx"/><Relationship Id="rId1" Type="http://schemas.openxmlformats.org/officeDocument/2006/relationships/themeOverride" Target="../theme/themeOverride27.xml"/></Relationships>
</file>

<file path=ppt/charts/_rels/chart136.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135.xlsx"/><Relationship Id="rId1" Type="http://schemas.openxmlformats.org/officeDocument/2006/relationships/themeOverride" Target="../theme/themeOverride28.xml"/></Relationships>
</file>

<file path=ppt/charts/_rels/chart137.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136.xlsx"/><Relationship Id="rId1" Type="http://schemas.openxmlformats.org/officeDocument/2006/relationships/themeOverride" Target="../theme/themeOverride29.xml"/></Relationships>
</file>

<file path=ppt/charts/_rels/chart138.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Microsoft_Excel_Worksheet137.xlsx"/><Relationship Id="rId1" Type="http://schemas.openxmlformats.org/officeDocument/2006/relationships/themeOverride" Target="../theme/themeOverride30.xml"/></Relationships>
</file>

<file path=ppt/charts/_rels/chart139.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package" Target="../embeddings/Microsoft_Excel_Worksheet138.xlsx"/><Relationship Id="rId1" Type="http://schemas.openxmlformats.org/officeDocument/2006/relationships/themeOverride" Target="../theme/themeOverride3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5.xml"/><Relationship Id="rId1" Type="http://schemas.microsoft.com/office/2011/relationships/chartStyle" Target="style5.xml"/></Relationships>
</file>

<file path=ppt/charts/_rels/chart140.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_Worksheet139.xlsx"/><Relationship Id="rId1" Type="http://schemas.openxmlformats.org/officeDocument/2006/relationships/themeOverride" Target="../theme/themeOverride32.xml"/></Relationships>
</file>

<file path=ppt/charts/_rels/chart141.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Microsoft_Excel_Worksheet140.xlsx"/><Relationship Id="rId1" Type="http://schemas.openxmlformats.org/officeDocument/2006/relationships/themeOverride" Target="../theme/themeOverride33.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65.xml"/><Relationship Id="rId1" Type="http://schemas.microsoft.com/office/2011/relationships/chartStyle" Target="style65.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66.xml"/><Relationship Id="rId1" Type="http://schemas.microsoft.com/office/2011/relationships/chartStyle" Target="style66.xml"/></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2" Type="http://schemas.openxmlformats.org/officeDocument/2006/relationships/package" Target="../embeddings/Microsoft_Excel_Worksheet144.xlsx"/><Relationship Id="rId1" Type="http://schemas.openxmlformats.org/officeDocument/2006/relationships/themeOverride" Target="../theme/themeOverride34.xml"/></Relationships>
</file>

<file path=ppt/charts/_rels/chart146.xml.rels><?xml version="1.0" encoding="UTF-8" standalone="yes"?>
<Relationships xmlns="http://schemas.openxmlformats.org/package/2006/relationships"><Relationship Id="rId2" Type="http://schemas.openxmlformats.org/officeDocument/2006/relationships/package" Target="../embeddings/Microsoft_Excel_Worksheet145.xlsx"/><Relationship Id="rId1" Type="http://schemas.openxmlformats.org/officeDocument/2006/relationships/themeOverride" Target="../theme/themeOverride35.xml"/></Relationships>
</file>

<file path=ppt/charts/_rels/chart147.xml.rels><?xml version="1.0" encoding="UTF-8" standalone="yes"?>
<Relationships xmlns="http://schemas.openxmlformats.org/package/2006/relationships"><Relationship Id="rId2" Type="http://schemas.openxmlformats.org/officeDocument/2006/relationships/package" Target="../embeddings/Microsoft_Excel_Worksheet146.xlsx"/><Relationship Id="rId1" Type="http://schemas.openxmlformats.org/officeDocument/2006/relationships/themeOverride" Target="../theme/themeOverride36.xml"/></Relationships>
</file>

<file path=ppt/charts/_rels/chart148.xml.rels><?xml version="1.0" encoding="UTF-8" standalone="yes"?>
<Relationships xmlns="http://schemas.openxmlformats.org/package/2006/relationships"><Relationship Id="rId3" Type="http://schemas.openxmlformats.org/officeDocument/2006/relationships/package" Target="../embeddings/Microsoft_Excel_Worksheet147.xlsx"/><Relationship Id="rId2" Type="http://schemas.microsoft.com/office/2011/relationships/chartColorStyle" Target="colors67.xml"/><Relationship Id="rId1" Type="http://schemas.microsoft.com/office/2011/relationships/chartStyle" Target="style67.xml"/></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themeOverride" Target="../theme/themeOverride3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themeOverride" Target="../theme/themeOverride38.xml"/></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themeOverride" Target="../theme/themeOverride39.xml"/></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8.xml"/><Relationship Id="rId1" Type="http://schemas.microsoft.com/office/2011/relationships/chartStyle" Target="style6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4.xml"/><Relationship Id="rId1" Type="http://schemas.microsoft.com/office/2011/relationships/chartStyle" Target="style14.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5.xml"/><Relationship Id="rId1" Type="http://schemas.microsoft.com/office/2011/relationships/chartStyle" Target="style15.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6.xml"/><Relationship Id="rId1" Type="http://schemas.microsoft.com/office/2011/relationships/chartStyle" Target="style16.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7.xml"/><Relationship Id="rId1" Type="http://schemas.microsoft.com/office/2011/relationships/chartStyle" Target="style17.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8.xml"/><Relationship Id="rId1" Type="http://schemas.microsoft.com/office/2011/relationships/chartStyle" Target="style18.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9.xml"/><Relationship Id="rId1" Type="http://schemas.microsoft.com/office/2011/relationships/chartStyle" Target="style19.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1.xml"/><Relationship Id="rId1" Type="http://schemas.microsoft.com/office/2011/relationships/chartStyle" Target="style2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2.xml"/><Relationship Id="rId1" Type="http://schemas.microsoft.com/office/2011/relationships/chartStyle" Target="style22.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3.xml"/><Relationship Id="rId1" Type="http://schemas.microsoft.com/office/2011/relationships/chartStyle" Target="style23.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4.xml"/><Relationship Id="rId1" Type="http://schemas.microsoft.com/office/2011/relationships/chartStyle" Target="style24.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5.xml"/><Relationship Id="rId1" Type="http://schemas.microsoft.com/office/2011/relationships/chartStyle" Target="style25.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6.xml"/><Relationship Id="rId1" Type="http://schemas.microsoft.com/office/2011/relationships/chartStyle" Target="style26.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7.xml"/><Relationship Id="rId1" Type="http://schemas.microsoft.com/office/2011/relationships/chartStyle" Target="style27.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8.xml"/><Relationship Id="rId1" Type="http://schemas.microsoft.com/office/2011/relationships/chartStyle" Target="style28.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9.xml"/><Relationship Id="rId1" Type="http://schemas.microsoft.com/office/2011/relationships/chartStyle" Target="style29.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1.xml"/><Relationship Id="rId1" Type="http://schemas.microsoft.com/office/2011/relationships/chartStyle" Target="style31.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2.xml"/><Relationship Id="rId1" Type="http://schemas.microsoft.com/office/2011/relationships/chartStyle" Target="style32.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3.xml"/><Relationship Id="rId1" Type="http://schemas.microsoft.com/office/2011/relationships/chartStyle" Target="style33.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34.xml"/><Relationship Id="rId1" Type="http://schemas.microsoft.com/office/2011/relationships/chartStyle" Target="style34.xml"/></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35.xml"/><Relationship Id="rId1" Type="http://schemas.microsoft.com/office/2011/relationships/chartStyle" Target="style35.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36.xml"/><Relationship Id="rId1" Type="http://schemas.microsoft.com/office/2011/relationships/chartStyle" Target="style36.xml"/></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7.xml"/><Relationship Id="rId1" Type="http://schemas.microsoft.com/office/2011/relationships/chartStyle" Target="style37.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8.xml"/><Relationship Id="rId1" Type="http://schemas.microsoft.com/office/2011/relationships/chartStyle" Target="style38.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9.xml"/><Relationship Id="rId1" Type="http://schemas.microsoft.com/office/2011/relationships/chartStyle" Target="style39.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40.xml"/><Relationship Id="rId1" Type="http://schemas.microsoft.com/office/2011/relationships/chartStyle" Target="style40.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41.xml"/><Relationship Id="rId1" Type="http://schemas.microsoft.com/office/2011/relationships/chartStyle" Target="style41.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42.xml"/><Relationship Id="rId1" Type="http://schemas.microsoft.com/office/2011/relationships/chartStyle" Target="style42.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themeOverride" Target="../theme/themeOverride7.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themeOverride" Target="../theme/themeOverride8.xml"/></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10.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themeOverride" Target="../theme/themeOverride11.xml"/></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themeOverride" Target="../theme/themeOverride12.xml"/></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themeOverride" Target="../theme/themeOverride1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416F-4738-A2AD-41262ECBF087}"/>
              </c:ext>
            </c:extLst>
          </c:dPt>
          <c:dPt>
            <c:idx val="1"/>
            <c:bubble3D val="0"/>
            <c:spPr>
              <a:solidFill>
                <a:srgbClr val="FF4343"/>
              </a:solidFill>
              <a:ln w="12700">
                <a:noFill/>
                <a:prstDash val="solid"/>
              </a:ln>
            </c:spPr>
            <c:extLst>
              <c:ext xmlns:c16="http://schemas.microsoft.com/office/drawing/2014/chart" uri="{C3380CC4-5D6E-409C-BE32-E72D297353CC}">
                <c16:uniqueId val="{00000003-416F-4738-A2AD-41262ECBF087}"/>
              </c:ext>
            </c:extLst>
          </c:dPt>
          <c:dPt>
            <c:idx val="2"/>
            <c:bubble3D val="0"/>
            <c:spPr>
              <a:solidFill>
                <a:srgbClr val="D9D9D9"/>
              </a:solidFill>
              <a:ln w="12700">
                <a:noFill/>
                <a:prstDash val="solid"/>
              </a:ln>
            </c:spPr>
            <c:extLst>
              <c:ext xmlns:c16="http://schemas.microsoft.com/office/drawing/2014/chart" uri="{C3380CC4-5D6E-409C-BE32-E72D297353CC}">
                <c16:uniqueId val="{00000005-416F-4738-A2AD-41262ECBF087}"/>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9.1884666741690491E-2</c:v>
                </c:pt>
                <c:pt idx="2">
                  <c:v>0.90811533325830951</c:v>
                </c:pt>
              </c:numCache>
            </c:numRef>
          </c:val>
          <c:extLst>
            <c:ext xmlns:c16="http://schemas.microsoft.com/office/drawing/2014/chart" uri="{C3380CC4-5D6E-409C-BE32-E72D297353CC}">
              <c16:uniqueId val="{00000006-416F-4738-A2AD-41262ECBF087}"/>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16"/>
          <c:y val="0.18429945406208956"/>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AB5F-4CFB-8F19-49056FB4041B}"/>
              </c:ext>
            </c:extLst>
          </c:dPt>
          <c:dPt>
            <c:idx val="1"/>
            <c:bubble3D val="0"/>
            <c:spPr>
              <a:solidFill>
                <a:schemeClr val="bg2">
                  <a:lumMod val="60000"/>
                  <a:lumOff val="40000"/>
                </a:schemeClr>
              </a:solidFill>
              <a:ln>
                <a:noFill/>
              </a:ln>
            </c:spPr>
            <c:extLst>
              <c:ext xmlns:c16="http://schemas.microsoft.com/office/drawing/2014/chart" uri="{C3380CC4-5D6E-409C-BE32-E72D297353CC}">
                <c16:uniqueId val="{00000003-AB5F-4CFB-8F19-49056FB4041B}"/>
              </c:ext>
            </c:extLst>
          </c:dPt>
          <c:dLbls>
            <c:delete val="1"/>
          </c:dLbls>
          <c:cat>
            <c:strRef>
              <c:f>Sheet1!$A$2:$A$3</c:f>
              <c:strCache>
                <c:ptCount val="2"/>
                <c:pt idx="0">
                  <c:v>yes</c:v>
                </c:pt>
                <c:pt idx="1">
                  <c:v>no</c:v>
                </c:pt>
              </c:strCache>
            </c:strRef>
          </c:cat>
          <c:val>
            <c:numRef>
              <c:f>Sheet1!$B$2:$B$3</c:f>
              <c:numCache>
                <c:formatCode>General</c:formatCode>
                <c:ptCount val="2"/>
                <c:pt idx="0">
                  <c:v>61</c:v>
                </c:pt>
                <c:pt idx="1">
                  <c:v>39</c:v>
                </c:pt>
              </c:numCache>
            </c:numRef>
          </c:val>
          <c:extLst>
            <c:ext xmlns:c16="http://schemas.microsoft.com/office/drawing/2014/chart" uri="{C3380CC4-5D6E-409C-BE32-E72D297353CC}">
              <c16:uniqueId val="{00000004-AB5F-4CFB-8F19-49056FB4041B}"/>
            </c:ext>
          </c:extLst>
        </c:ser>
        <c:dLbls>
          <c:showLegendKey val="0"/>
          <c:showVal val="1"/>
          <c:showCatName val="0"/>
          <c:showSerName val="0"/>
          <c:showPercent val="0"/>
          <c:showBubbleSize val="0"/>
          <c:showLeaderLines val="1"/>
        </c:dLbls>
        <c:firstSliceAng val="0"/>
        <c:holeSize val="51"/>
      </c:doughnutChart>
    </c:plotArea>
    <c:plotVisOnly val="1"/>
    <c:dispBlanksAs val="zero"/>
    <c:showDLblsOverMax val="0"/>
  </c:chart>
  <c:txPr>
    <a:bodyPr/>
    <a:lstStyle/>
    <a:p>
      <a:pPr>
        <a:defRPr sz="1800"/>
      </a:pPr>
      <a:endParaRPr lang="hu-HU"/>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6986-4D1F-8F36-FD0334823D90}"/>
              </c:ext>
            </c:extLst>
          </c:dPt>
          <c:dPt>
            <c:idx val="1"/>
            <c:bubble3D val="0"/>
            <c:spPr>
              <a:solidFill>
                <a:srgbClr val="008E94"/>
              </a:solidFill>
              <a:ln w="12700">
                <a:noFill/>
                <a:prstDash val="solid"/>
              </a:ln>
            </c:spPr>
            <c:extLst>
              <c:ext xmlns:c16="http://schemas.microsoft.com/office/drawing/2014/chart" uri="{C3380CC4-5D6E-409C-BE32-E72D297353CC}">
                <c16:uniqueId val="{00000003-6986-4D1F-8F36-FD0334823D90}"/>
              </c:ext>
            </c:extLst>
          </c:dPt>
          <c:dPt>
            <c:idx val="2"/>
            <c:bubble3D val="0"/>
            <c:spPr>
              <a:solidFill>
                <a:srgbClr val="D9D9D9"/>
              </a:solidFill>
              <a:ln w="12700">
                <a:noFill/>
                <a:prstDash val="solid"/>
              </a:ln>
            </c:spPr>
            <c:extLst>
              <c:ext xmlns:c16="http://schemas.microsoft.com/office/drawing/2014/chart" uri="{C3380CC4-5D6E-409C-BE32-E72D297353CC}">
                <c16:uniqueId val="{00000005-6986-4D1F-8F36-FD0334823D90}"/>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0.32</c:v>
                </c:pt>
                <c:pt idx="2">
                  <c:v>0.67999999999999994</c:v>
                </c:pt>
              </c:numCache>
            </c:numRef>
          </c:val>
          <c:extLst>
            <c:ext xmlns:c16="http://schemas.microsoft.com/office/drawing/2014/chart" uri="{C3380CC4-5D6E-409C-BE32-E72D297353CC}">
              <c16:uniqueId val="{00000006-6986-4D1F-8F36-FD0334823D90}"/>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1BCF-49F3-945F-340CA2CA6EC6}"/>
              </c:ext>
            </c:extLst>
          </c:dPt>
          <c:dPt>
            <c:idx val="1"/>
            <c:bubble3D val="0"/>
            <c:spPr>
              <a:solidFill>
                <a:srgbClr val="008E94"/>
              </a:solidFill>
              <a:ln w="12700">
                <a:noFill/>
                <a:prstDash val="solid"/>
              </a:ln>
            </c:spPr>
            <c:extLst>
              <c:ext xmlns:c16="http://schemas.microsoft.com/office/drawing/2014/chart" uri="{C3380CC4-5D6E-409C-BE32-E72D297353CC}">
                <c16:uniqueId val="{00000003-1BCF-49F3-945F-340CA2CA6EC6}"/>
              </c:ext>
            </c:extLst>
          </c:dPt>
          <c:dPt>
            <c:idx val="2"/>
            <c:bubble3D val="0"/>
            <c:spPr>
              <a:solidFill>
                <a:srgbClr val="D9D9D9"/>
              </a:solidFill>
              <a:ln w="12700">
                <a:noFill/>
                <a:prstDash val="solid"/>
              </a:ln>
            </c:spPr>
            <c:extLst>
              <c:ext xmlns:c16="http://schemas.microsoft.com/office/drawing/2014/chart" uri="{C3380CC4-5D6E-409C-BE32-E72D297353CC}">
                <c16:uniqueId val="{00000005-1BCF-49F3-945F-340CA2CA6EC6}"/>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c:v>
                </c:pt>
                <c:pt idx="2">
                  <c:v>0.8</c:v>
                </c:pt>
              </c:numCache>
            </c:numRef>
          </c:val>
          <c:extLst>
            <c:ext xmlns:c16="http://schemas.microsoft.com/office/drawing/2014/chart" uri="{C3380CC4-5D6E-409C-BE32-E72D297353CC}">
              <c16:uniqueId val="{00000006-1BCF-49F3-945F-340CA2CA6EC6}"/>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C014-44EF-ABC9-14150FABFBD8}"/>
              </c:ext>
            </c:extLst>
          </c:dPt>
          <c:dPt>
            <c:idx val="1"/>
            <c:bubble3D val="0"/>
            <c:spPr>
              <a:solidFill>
                <a:srgbClr val="008E94"/>
              </a:solidFill>
              <a:ln w="12700">
                <a:noFill/>
                <a:prstDash val="solid"/>
              </a:ln>
            </c:spPr>
            <c:extLst>
              <c:ext xmlns:c16="http://schemas.microsoft.com/office/drawing/2014/chart" uri="{C3380CC4-5D6E-409C-BE32-E72D297353CC}">
                <c16:uniqueId val="{00000003-C014-44EF-ABC9-14150FABFBD8}"/>
              </c:ext>
            </c:extLst>
          </c:dPt>
          <c:dPt>
            <c:idx val="2"/>
            <c:bubble3D val="0"/>
            <c:spPr>
              <a:solidFill>
                <a:srgbClr val="D9D9D9"/>
              </a:solidFill>
              <a:ln w="12700">
                <a:noFill/>
                <a:prstDash val="solid"/>
              </a:ln>
            </c:spPr>
            <c:extLst>
              <c:ext xmlns:c16="http://schemas.microsoft.com/office/drawing/2014/chart" uri="{C3380CC4-5D6E-409C-BE32-E72D297353CC}">
                <c16:uniqueId val="{00000005-C014-44EF-ABC9-14150FABFBD8}"/>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c:v>
                </c:pt>
                <c:pt idx="2">
                  <c:v>0.8</c:v>
                </c:pt>
              </c:numCache>
            </c:numRef>
          </c:val>
          <c:extLst>
            <c:ext xmlns:c16="http://schemas.microsoft.com/office/drawing/2014/chart" uri="{C3380CC4-5D6E-409C-BE32-E72D297353CC}">
              <c16:uniqueId val="{00000006-C014-44EF-ABC9-14150FABFBD8}"/>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2B36-4B29-8816-2589726B9DF4}"/>
              </c:ext>
            </c:extLst>
          </c:dPt>
          <c:dPt>
            <c:idx val="1"/>
            <c:bubble3D val="0"/>
            <c:spPr>
              <a:solidFill>
                <a:srgbClr val="008E94"/>
              </a:solidFill>
              <a:ln w="12700">
                <a:noFill/>
                <a:prstDash val="solid"/>
              </a:ln>
            </c:spPr>
            <c:extLst>
              <c:ext xmlns:c16="http://schemas.microsoft.com/office/drawing/2014/chart" uri="{C3380CC4-5D6E-409C-BE32-E72D297353CC}">
                <c16:uniqueId val="{00000003-2B36-4B29-8816-2589726B9DF4}"/>
              </c:ext>
            </c:extLst>
          </c:dPt>
          <c:dPt>
            <c:idx val="2"/>
            <c:bubble3D val="0"/>
            <c:spPr>
              <a:solidFill>
                <a:srgbClr val="D9D9D9"/>
              </a:solidFill>
              <a:ln w="12700">
                <a:noFill/>
                <a:prstDash val="solid"/>
              </a:ln>
            </c:spPr>
            <c:extLst>
              <c:ext xmlns:c16="http://schemas.microsoft.com/office/drawing/2014/chart" uri="{C3380CC4-5D6E-409C-BE32-E72D297353CC}">
                <c16:uniqueId val="{00000005-2B36-4B29-8816-2589726B9DF4}"/>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0.03</c:v>
                </c:pt>
                <c:pt idx="2">
                  <c:v>0.97</c:v>
                </c:pt>
              </c:numCache>
            </c:numRef>
          </c:val>
          <c:extLst>
            <c:ext xmlns:c16="http://schemas.microsoft.com/office/drawing/2014/chart" uri="{C3380CC4-5D6E-409C-BE32-E72D297353CC}">
              <c16:uniqueId val="{00000006-2B36-4B29-8816-2589726B9DF4}"/>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4F49-4951-9D05-F82B974BEDE6}"/>
              </c:ext>
            </c:extLst>
          </c:dPt>
          <c:dPt>
            <c:idx val="1"/>
            <c:bubble3D val="0"/>
            <c:spPr>
              <a:solidFill>
                <a:srgbClr val="008E94"/>
              </a:solidFill>
              <a:ln w="12700">
                <a:noFill/>
                <a:prstDash val="solid"/>
              </a:ln>
            </c:spPr>
            <c:extLst>
              <c:ext xmlns:c16="http://schemas.microsoft.com/office/drawing/2014/chart" uri="{C3380CC4-5D6E-409C-BE32-E72D297353CC}">
                <c16:uniqueId val="{00000003-4F49-4951-9D05-F82B974BEDE6}"/>
              </c:ext>
            </c:extLst>
          </c:dPt>
          <c:dPt>
            <c:idx val="2"/>
            <c:bubble3D val="0"/>
            <c:spPr>
              <a:solidFill>
                <a:srgbClr val="D9D9D9"/>
              </a:solidFill>
              <a:ln w="12700">
                <a:noFill/>
                <a:prstDash val="solid"/>
              </a:ln>
            </c:spPr>
            <c:extLst>
              <c:ext xmlns:c16="http://schemas.microsoft.com/office/drawing/2014/chart" uri="{C3380CC4-5D6E-409C-BE32-E72D297353CC}">
                <c16:uniqueId val="{00000005-4F49-4951-9D05-F82B974BEDE6}"/>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0.02</c:v>
                </c:pt>
                <c:pt idx="2">
                  <c:v>0.98</c:v>
                </c:pt>
              </c:numCache>
            </c:numRef>
          </c:val>
          <c:extLst>
            <c:ext xmlns:c16="http://schemas.microsoft.com/office/drawing/2014/chart" uri="{C3380CC4-5D6E-409C-BE32-E72D297353CC}">
              <c16:uniqueId val="{00000006-4F49-4951-9D05-F82B974BEDE6}"/>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A378-4376-A6CF-F576793DBF50}"/>
              </c:ext>
            </c:extLst>
          </c:dPt>
          <c:dPt>
            <c:idx val="1"/>
            <c:bubble3D val="0"/>
            <c:spPr>
              <a:solidFill>
                <a:srgbClr val="008E94"/>
              </a:solidFill>
              <a:ln w="12700">
                <a:noFill/>
                <a:prstDash val="solid"/>
              </a:ln>
            </c:spPr>
            <c:extLst>
              <c:ext xmlns:c16="http://schemas.microsoft.com/office/drawing/2014/chart" uri="{C3380CC4-5D6E-409C-BE32-E72D297353CC}">
                <c16:uniqueId val="{00000003-A378-4376-A6CF-F576793DBF50}"/>
              </c:ext>
            </c:extLst>
          </c:dPt>
          <c:dPt>
            <c:idx val="2"/>
            <c:bubble3D val="0"/>
            <c:spPr>
              <a:solidFill>
                <a:srgbClr val="D9D9D9"/>
              </a:solidFill>
              <a:ln w="12700">
                <a:noFill/>
                <a:prstDash val="solid"/>
              </a:ln>
            </c:spPr>
            <c:extLst>
              <c:ext xmlns:c16="http://schemas.microsoft.com/office/drawing/2014/chart" uri="{C3380CC4-5D6E-409C-BE32-E72D297353CC}">
                <c16:uniqueId val="{00000005-A378-4376-A6CF-F576793DBF50}"/>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0.01</c:v>
                </c:pt>
                <c:pt idx="2">
                  <c:v>0.99</c:v>
                </c:pt>
              </c:numCache>
            </c:numRef>
          </c:val>
          <c:extLst>
            <c:ext xmlns:c16="http://schemas.microsoft.com/office/drawing/2014/chart" uri="{C3380CC4-5D6E-409C-BE32-E72D297353CC}">
              <c16:uniqueId val="{00000006-A378-4376-A6CF-F576793DBF50}"/>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E74B-4120-BDCD-BF5B9B11E13A}"/>
              </c:ext>
            </c:extLst>
          </c:dPt>
          <c:dPt>
            <c:idx val="1"/>
            <c:bubble3D val="0"/>
            <c:spPr>
              <a:solidFill>
                <a:srgbClr val="008E94"/>
              </a:solidFill>
              <a:ln w="12700">
                <a:noFill/>
                <a:prstDash val="solid"/>
              </a:ln>
            </c:spPr>
            <c:extLst>
              <c:ext xmlns:c16="http://schemas.microsoft.com/office/drawing/2014/chart" uri="{C3380CC4-5D6E-409C-BE32-E72D297353CC}">
                <c16:uniqueId val="{00000003-E74B-4120-BDCD-BF5B9B11E13A}"/>
              </c:ext>
            </c:extLst>
          </c:dPt>
          <c:dPt>
            <c:idx val="2"/>
            <c:bubble3D val="0"/>
            <c:spPr>
              <a:solidFill>
                <a:srgbClr val="D9D9D9"/>
              </a:solidFill>
              <a:ln w="12700">
                <a:noFill/>
                <a:prstDash val="solid"/>
              </a:ln>
            </c:spPr>
            <c:extLst>
              <c:ext xmlns:c16="http://schemas.microsoft.com/office/drawing/2014/chart" uri="{C3380CC4-5D6E-409C-BE32-E72D297353CC}">
                <c16:uniqueId val="{00000005-E74B-4120-BDCD-BF5B9B11E13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0.01</c:v>
                </c:pt>
                <c:pt idx="2">
                  <c:v>0.99</c:v>
                </c:pt>
              </c:numCache>
            </c:numRef>
          </c:val>
          <c:extLst>
            <c:ext xmlns:c16="http://schemas.microsoft.com/office/drawing/2014/chart" uri="{C3380CC4-5D6E-409C-BE32-E72D297353CC}">
              <c16:uniqueId val="{00000006-E74B-4120-BDCD-BF5B9B11E13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AF28-4550-A162-753ED7513210}"/>
              </c:ext>
            </c:extLst>
          </c:dPt>
          <c:dPt>
            <c:idx val="1"/>
            <c:bubble3D val="0"/>
            <c:spPr>
              <a:solidFill>
                <a:srgbClr val="008E94"/>
              </a:solidFill>
              <a:ln w="12700">
                <a:noFill/>
                <a:prstDash val="solid"/>
              </a:ln>
            </c:spPr>
            <c:extLst>
              <c:ext xmlns:c16="http://schemas.microsoft.com/office/drawing/2014/chart" uri="{C3380CC4-5D6E-409C-BE32-E72D297353CC}">
                <c16:uniqueId val="{00000003-AF28-4550-A162-753ED7513210}"/>
              </c:ext>
            </c:extLst>
          </c:dPt>
          <c:dPt>
            <c:idx val="2"/>
            <c:bubble3D val="0"/>
            <c:spPr>
              <a:solidFill>
                <a:srgbClr val="D9D9D9"/>
              </a:solidFill>
              <a:ln w="12700">
                <a:noFill/>
                <a:prstDash val="solid"/>
              </a:ln>
            </c:spPr>
            <c:extLst>
              <c:ext xmlns:c16="http://schemas.microsoft.com/office/drawing/2014/chart" uri="{C3380CC4-5D6E-409C-BE32-E72D297353CC}">
                <c16:uniqueId val="{00000005-AF28-4550-A162-753ED7513210}"/>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c:v>
                </c:pt>
                <c:pt idx="2">
                  <c:v>0.8</c:v>
                </c:pt>
              </c:numCache>
            </c:numRef>
          </c:val>
          <c:extLst>
            <c:ext xmlns:c16="http://schemas.microsoft.com/office/drawing/2014/chart" uri="{C3380CC4-5D6E-409C-BE32-E72D297353CC}">
              <c16:uniqueId val="{00000006-AF28-4550-A162-753ED7513210}"/>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236117469793287"/>
          <c:y val="9.0095060930430529E-2"/>
          <c:w val="0.46057711947407132"/>
          <c:h val="0.776430774728191"/>
        </c:manualLayout>
      </c:layout>
      <c:barChart>
        <c:barDir val="bar"/>
        <c:grouping val="clustered"/>
        <c:varyColors val="0"/>
        <c:ser>
          <c:idx val="0"/>
          <c:order val="0"/>
          <c:tx>
            <c:strRef>
              <c:f>Sheet1!$B$1</c:f>
              <c:strCache>
                <c:ptCount val="1"/>
                <c:pt idx="0">
                  <c:v>2023</c:v>
                </c:pt>
              </c:strCache>
            </c:strRef>
          </c:tx>
          <c:spPr>
            <a:solidFill>
              <a:srgbClr val="00B7C0"/>
            </a:solidFill>
            <a:ln>
              <a:noFill/>
            </a:ln>
            <a:effectLst/>
          </c:spPr>
          <c:invertIfNegative val="0"/>
          <c:dPt>
            <c:idx val="4"/>
            <c:invertIfNegative val="0"/>
            <c:bubble3D val="0"/>
            <c:spPr>
              <a:solidFill>
                <a:srgbClr val="00B7C0"/>
              </a:solidFill>
              <a:ln>
                <a:noFill/>
              </a:ln>
              <a:effectLst/>
            </c:spPr>
            <c:extLst>
              <c:ext xmlns:c16="http://schemas.microsoft.com/office/drawing/2014/chart" uri="{C3380CC4-5D6E-409C-BE32-E72D297353CC}">
                <c16:uniqueId val="{00000001-EC6B-4953-83AA-6184A6F3D03A}"/>
              </c:ext>
            </c:extLst>
          </c:dPt>
          <c:dPt>
            <c:idx val="7"/>
            <c:invertIfNegative val="0"/>
            <c:bubble3D val="0"/>
            <c:spPr>
              <a:solidFill>
                <a:srgbClr val="00B7C0"/>
              </a:solidFill>
              <a:ln>
                <a:noFill/>
              </a:ln>
              <a:effectLst/>
            </c:spPr>
            <c:extLst>
              <c:ext xmlns:c16="http://schemas.microsoft.com/office/drawing/2014/chart" uri="{C3380CC4-5D6E-409C-BE32-E72D297353CC}">
                <c16:uniqueId val="{00000003-EC6B-4953-83AA-6184A6F3D03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lumMod val="50000"/>
                      </a:schemeClr>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Price</c:v>
                </c:pt>
                <c:pt idx="1">
                  <c:v>Range of channels</c:v>
                </c:pt>
                <c:pt idx="2">
                  <c:v>Trust</c:v>
                </c:pt>
                <c:pt idx="3">
                  <c:v>Bandwith</c:v>
                </c:pt>
                <c:pt idx="4">
                  <c:v>Online services</c:v>
                </c:pt>
                <c:pt idx="5">
                  <c:v>Technology</c:v>
                </c:pt>
                <c:pt idx="6">
                  <c:v>Recommendation</c:v>
                </c:pt>
                <c:pt idx="7">
                  <c:v>I do not know</c:v>
                </c:pt>
              </c:strCache>
            </c:strRef>
          </c:cat>
          <c:val>
            <c:numRef>
              <c:f>Sheet1!$B$2:$B$9</c:f>
              <c:numCache>
                <c:formatCode>0%</c:formatCode>
                <c:ptCount val="8"/>
                <c:pt idx="0">
                  <c:v>0.73339776296234438</c:v>
                </c:pt>
                <c:pt idx="1">
                  <c:v>0.53711200094253164</c:v>
                </c:pt>
                <c:pt idx="2">
                  <c:v>0.44680844338898923</c:v>
                </c:pt>
                <c:pt idx="3">
                  <c:v>0.32083709861576071</c:v>
                </c:pt>
                <c:pt idx="4">
                  <c:v>0.17219645526367916</c:v>
                </c:pt>
                <c:pt idx="5">
                  <c:v>0.10390240604019922</c:v>
                </c:pt>
                <c:pt idx="6">
                  <c:v>4.3591118779101358E-2</c:v>
                </c:pt>
                <c:pt idx="7">
                  <c:v>1.9948563554743004E-2</c:v>
                </c:pt>
              </c:numCache>
            </c:numRef>
          </c:val>
          <c:extLst>
            <c:ext xmlns:c16="http://schemas.microsoft.com/office/drawing/2014/chart" uri="{C3380CC4-5D6E-409C-BE32-E72D297353CC}">
              <c16:uniqueId val="{00000004-EC6B-4953-83AA-6184A6F3D03A}"/>
            </c:ext>
          </c:extLst>
        </c:ser>
        <c:ser>
          <c:idx val="1"/>
          <c:order val="1"/>
          <c:tx>
            <c:strRef>
              <c:f>Sheet1!$C$1</c:f>
              <c:strCache>
                <c:ptCount val="1"/>
                <c:pt idx="0">
                  <c:v>2020</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000" b="0" i="0" u="none" strike="noStrike" kern="1200" baseline="0">
                    <a:solidFill>
                      <a:schemeClr val="bg1">
                        <a:lumMod val="50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Price</c:v>
                </c:pt>
                <c:pt idx="1">
                  <c:v>Range of channels</c:v>
                </c:pt>
                <c:pt idx="2">
                  <c:v>Trust</c:v>
                </c:pt>
                <c:pt idx="3">
                  <c:v>Bandwith</c:v>
                </c:pt>
                <c:pt idx="4">
                  <c:v>Online services</c:v>
                </c:pt>
                <c:pt idx="5">
                  <c:v>Technology</c:v>
                </c:pt>
                <c:pt idx="6">
                  <c:v>Recommendation</c:v>
                </c:pt>
                <c:pt idx="7">
                  <c:v>I do not know</c:v>
                </c:pt>
              </c:strCache>
            </c:strRef>
          </c:cat>
          <c:val>
            <c:numRef>
              <c:f>Sheet1!$C$2:$C$9</c:f>
              <c:numCache>
                <c:formatCode>0%</c:formatCode>
                <c:ptCount val="8"/>
                <c:pt idx="0">
                  <c:v>0.75</c:v>
                </c:pt>
                <c:pt idx="1">
                  <c:v>0.55000000000000004</c:v>
                </c:pt>
                <c:pt idx="2">
                  <c:v>0.47</c:v>
                </c:pt>
                <c:pt idx="3">
                  <c:v>0.38</c:v>
                </c:pt>
                <c:pt idx="4">
                  <c:v>0.13</c:v>
                </c:pt>
                <c:pt idx="5">
                  <c:v>0.11</c:v>
                </c:pt>
                <c:pt idx="6">
                  <c:v>0.03</c:v>
                </c:pt>
                <c:pt idx="7">
                  <c:v>0.05</c:v>
                </c:pt>
              </c:numCache>
            </c:numRef>
          </c:val>
          <c:extLst>
            <c:ext xmlns:c16="http://schemas.microsoft.com/office/drawing/2014/chart" uri="{C3380CC4-5D6E-409C-BE32-E72D297353CC}">
              <c16:uniqueId val="{00000008-CA1B-43F4-844B-3989A0D382A6}"/>
            </c:ext>
          </c:extLst>
        </c:ser>
        <c:ser>
          <c:idx val="2"/>
          <c:order val="2"/>
          <c:tx>
            <c:strRef>
              <c:f>Sheet1!$D$1</c:f>
              <c:strCache>
                <c:ptCount val="1"/>
                <c:pt idx="0">
                  <c:v>2017</c:v>
                </c:pt>
              </c:strCache>
            </c:strRef>
          </c:tx>
          <c:spPr>
            <a:solidFill>
              <a:srgbClr val="CCECF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lumMod val="50000"/>
                      </a:schemeClr>
                    </a:solidFill>
                    <a:latin typeface="+mn-lt"/>
                    <a:ea typeface="+mn-ea"/>
                    <a:cs typeface="+mn-cs"/>
                  </a:defRPr>
                </a:pPr>
                <a:endParaRPr lang="hu-H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Price</c:v>
                </c:pt>
                <c:pt idx="1">
                  <c:v>Range of channels</c:v>
                </c:pt>
                <c:pt idx="2">
                  <c:v>Trust</c:v>
                </c:pt>
                <c:pt idx="3">
                  <c:v>Bandwith</c:v>
                </c:pt>
                <c:pt idx="4">
                  <c:v>Online services</c:v>
                </c:pt>
                <c:pt idx="5">
                  <c:v>Technology</c:v>
                </c:pt>
                <c:pt idx="6">
                  <c:v>Recommendation</c:v>
                </c:pt>
                <c:pt idx="7">
                  <c:v>I do not know</c:v>
                </c:pt>
              </c:strCache>
            </c:strRef>
          </c:cat>
          <c:val>
            <c:numRef>
              <c:f>Sheet1!$D$2:$D$9</c:f>
              <c:numCache>
                <c:formatCode>0%</c:formatCode>
                <c:ptCount val="8"/>
                <c:pt idx="0">
                  <c:v>0.77</c:v>
                </c:pt>
                <c:pt idx="1">
                  <c:v>0.57999999999999996</c:v>
                </c:pt>
                <c:pt idx="2">
                  <c:v>0.42</c:v>
                </c:pt>
                <c:pt idx="3">
                  <c:v>0.41</c:v>
                </c:pt>
                <c:pt idx="4">
                  <c:v>0.08</c:v>
                </c:pt>
                <c:pt idx="5">
                  <c:v>0.08</c:v>
                </c:pt>
                <c:pt idx="6">
                  <c:v>0.04</c:v>
                </c:pt>
                <c:pt idx="7">
                  <c:v>7.0000000000000007E-2</c:v>
                </c:pt>
              </c:numCache>
            </c:numRef>
          </c:val>
          <c:extLst>
            <c:ext xmlns:c16="http://schemas.microsoft.com/office/drawing/2014/chart" uri="{C3380CC4-5D6E-409C-BE32-E72D297353CC}">
              <c16:uniqueId val="{00000004-C5EB-493B-9E79-DFBF2910E6F8}"/>
            </c:ext>
          </c:extLst>
        </c:ser>
        <c:dLbls>
          <c:showLegendKey val="0"/>
          <c:showVal val="0"/>
          <c:showCatName val="0"/>
          <c:showSerName val="0"/>
          <c:showPercent val="0"/>
          <c:showBubbleSize val="0"/>
        </c:dLbls>
        <c:gapWidth val="130"/>
        <c:axId val="285232904"/>
        <c:axId val="285234544"/>
      </c:barChart>
      <c:catAx>
        <c:axId val="285232904"/>
        <c:scaling>
          <c:orientation val="maxMin"/>
        </c:scaling>
        <c:delete val="0"/>
        <c:axPos val="l"/>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mn-lt"/>
                <a:ea typeface="+mn-ea"/>
                <a:cs typeface="+mn-cs"/>
              </a:defRPr>
            </a:pPr>
            <a:endParaRPr lang="hu-HU"/>
          </a:p>
        </c:txPr>
        <c:crossAx val="285234544"/>
        <c:crosses val="autoZero"/>
        <c:auto val="1"/>
        <c:lblAlgn val="ctr"/>
        <c:lblOffset val="100"/>
        <c:noMultiLvlLbl val="0"/>
      </c:catAx>
      <c:valAx>
        <c:axId val="285234544"/>
        <c:scaling>
          <c:orientation val="minMax"/>
        </c:scaling>
        <c:delete val="1"/>
        <c:axPos val="t"/>
        <c:numFmt formatCode="0%" sourceLinked="1"/>
        <c:majorTickMark val="none"/>
        <c:minorTickMark val="none"/>
        <c:tickLblPos val="nextTo"/>
        <c:crossAx val="285232904"/>
        <c:crosses val="autoZero"/>
        <c:crossBetween val="between"/>
      </c:valAx>
      <c:spPr>
        <a:noFill/>
        <a:ln>
          <a:noFill/>
        </a:ln>
        <a:effectLst/>
      </c:spPr>
    </c:plotArea>
    <c:legend>
      <c:legendPos val="r"/>
      <c:layout>
        <c:manualLayout>
          <c:xMode val="edge"/>
          <c:yMode val="edge"/>
          <c:x val="0.59238480213077538"/>
          <c:y val="0.56518899205986373"/>
          <c:w val="0.13263143105353425"/>
          <c:h val="0.20485551684454464"/>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bg1">
                  <a:lumMod val="50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80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B516-4A6C-B777-40B71FCE910F}"/>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100</c:v>
                </c:pt>
                <c:pt idx="4">
                  <c:v>50</c:v>
                </c:pt>
                <c:pt idx="5">
                  <c:v>0</c:v>
                </c:pt>
                <c:pt idx="6">
                  <c:v>0</c:v>
                </c:pt>
                <c:pt idx="7">
                  <c:v>0</c:v>
                </c:pt>
                <c:pt idx="8">
                  <c:v>0</c:v>
                </c:pt>
                <c:pt idx="9">
                  <c:v>0</c:v>
                </c:pt>
              </c:numCache>
            </c:numRef>
          </c:val>
          <c:extLst>
            <c:ext xmlns:c16="http://schemas.microsoft.com/office/drawing/2014/chart" uri="{C3380CC4-5D6E-409C-BE32-E72D297353CC}">
              <c16:uniqueId val="{00000000-8928-4E3B-8D1D-5E9299D9C4DB}"/>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70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B2F4-4D6F-8434-C93DF668DA9B}"/>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F119-423B-B73A-2EE26D94555A}"/>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30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F96D-4D71-85D2-21A7FDAFB495}"/>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90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3AB7-440F-92B5-1AE3C404CF51}"/>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30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0F35-4930-B228-C0E2E542C796}"/>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C085-4987-A82F-DF727191CA56}"/>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20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C032-4017-B200-574E52D05B30}"/>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40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EBD0-4A1E-9CD4-76F94E67E987}"/>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100</c:v>
                </c:pt>
                <c:pt idx="4">
                  <c:v>100</c:v>
                </c:pt>
                <c:pt idx="5">
                  <c:v>40</c:v>
                </c:pt>
                <c:pt idx="6">
                  <c:v>0</c:v>
                </c:pt>
                <c:pt idx="7">
                  <c:v>0</c:v>
                </c:pt>
                <c:pt idx="8">
                  <c:v>0</c:v>
                </c:pt>
                <c:pt idx="9">
                  <c:v>0</c:v>
                </c:pt>
              </c:numCache>
            </c:numRef>
          </c:val>
          <c:extLst>
            <c:ext xmlns:c16="http://schemas.microsoft.com/office/drawing/2014/chart" uri="{C3380CC4-5D6E-409C-BE32-E72D297353CC}">
              <c16:uniqueId val="{00000000-44E4-4771-8759-220C283DC560}"/>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30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0F5C-42A2-949D-BC24B87669AD}"/>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100</c:v>
                </c:pt>
                <c:pt idx="4">
                  <c:v>43</c:v>
                </c:pt>
                <c:pt idx="5">
                  <c:v>0</c:v>
                </c:pt>
                <c:pt idx="6">
                  <c:v>0</c:v>
                </c:pt>
                <c:pt idx="7">
                  <c:v>0</c:v>
                </c:pt>
                <c:pt idx="8">
                  <c:v>0</c:v>
                </c:pt>
                <c:pt idx="9">
                  <c:v>0</c:v>
                </c:pt>
              </c:numCache>
            </c:numRef>
          </c:val>
          <c:extLst>
            <c:ext xmlns:c16="http://schemas.microsoft.com/office/drawing/2014/chart" uri="{C3380CC4-5D6E-409C-BE32-E72D297353CC}">
              <c16:uniqueId val="{00000000-2BE8-415B-9772-305449AD6CE0}"/>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60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91E9-42DC-88CB-1163975E505A}"/>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100</c:v>
                </c:pt>
                <c:pt idx="4">
                  <c:v>100</c:v>
                </c:pt>
                <c:pt idx="5">
                  <c:v>100</c:v>
                </c:pt>
                <c:pt idx="6">
                  <c:v>0</c:v>
                </c:pt>
                <c:pt idx="7">
                  <c:v>0</c:v>
                </c:pt>
                <c:pt idx="8">
                  <c:v>0</c:v>
                </c:pt>
                <c:pt idx="9">
                  <c:v>0</c:v>
                </c:pt>
              </c:numCache>
            </c:numRef>
          </c:val>
          <c:extLst>
            <c:ext xmlns:c16="http://schemas.microsoft.com/office/drawing/2014/chart" uri="{C3380CC4-5D6E-409C-BE32-E72D297353CC}">
              <c16:uniqueId val="{00000000-C221-4A6E-AC9C-D8451D3B7AAF}"/>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60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7BCB-4DB8-AB8E-6C0864E62AA4}"/>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70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6E0F-43D9-8DF9-AB656EE5911D}"/>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Men</c:v>
                </c:pt>
              </c:strCache>
            </c:strRef>
          </c:tx>
          <c:spPr>
            <a:noFill/>
            <a:ln w="19050">
              <a:solidFill>
                <a:srgbClr val="00B7C0"/>
              </a:solidFill>
            </a:ln>
            <a:effectLst/>
          </c:spPr>
          <c:cat>
            <c:strRef>
              <c:f>Sheet1!$A$2:$A$16</c:f>
              <c:strCache>
                <c:ptCount val="15"/>
                <c:pt idx="0">
                  <c:v>Series</c:v>
                </c:pt>
                <c:pt idx="1">
                  <c:v>Movie</c:v>
                </c:pt>
                <c:pt idx="2">
                  <c:v>Documentary</c:v>
                </c:pt>
                <c:pt idx="3">
                  <c:v>Sport</c:v>
                </c:pt>
                <c:pt idx="4">
                  <c:v>Animation for kids</c:v>
                </c:pt>
                <c:pt idx="5">
                  <c:v>Cooking / gastro</c:v>
                </c:pt>
                <c:pt idx="6">
                  <c:v>Music videos</c:v>
                </c:pt>
                <c:pt idx="7">
                  <c:v>Animation for adults</c:v>
                </c:pt>
                <c:pt idx="8">
                  <c:v>Musical entertainment / talent show</c:v>
                </c:pt>
                <c:pt idx="9">
                  <c:v>News program</c:v>
                </c:pt>
                <c:pt idx="10">
                  <c:v>Reality show</c:v>
                </c:pt>
                <c:pt idx="11">
                  <c:v>Quiz</c:v>
                </c:pt>
                <c:pt idx="12">
                  <c:v>Morning show</c:v>
                </c:pt>
                <c:pt idx="13">
                  <c:v>Talkshow</c:v>
                </c:pt>
                <c:pt idx="14">
                  <c:v>Daily soap opera</c:v>
                </c:pt>
              </c:strCache>
            </c:strRef>
          </c:cat>
          <c:val>
            <c:numRef>
              <c:f>Sheet1!$B$2:$B$16</c:f>
              <c:numCache>
                <c:formatCode>0%</c:formatCode>
                <c:ptCount val="15"/>
                <c:pt idx="0">
                  <c:v>0.55833907317100273</c:v>
                </c:pt>
                <c:pt idx="1">
                  <c:v>0.54558161072672862</c:v>
                </c:pt>
                <c:pt idx="2">
                  <c:v>0.22806693463275735</c:v>
                </c:pt>
                <c:pt idx="3">
                  <c:v>0.28699518918484945</c:v>
                </c:pt>
                <c:pt idx="4">
                  <c:v>9.8668886967492528E-2</c:v>
                </c:pt>
                <c:pt idx="5">
                  <c:v>9.6845026080717517E-2</c:v>
                </c:pt>
                <c:pt idx="6">
                  <c:v>0.1406731306584364</c:v>
                </c:pt>
                <c:pt idx="7">
                  <c:v>0.1486228421074261</c:v>
                </c:pt>
                <c:pt idx="8">
                  <c:v>0.10599991416420754</c:v>
                </c:pt>
                <c:pt idx="9">
                  <c:v>0.10754634705316252</c:v>
                </c:pt>
                <c:pt idx="10">
                  <c:v>5.357360563245131E-2</c:v>
                </c:pt>
                <c:pt idx="11">
                  <c:v>5.1327872672477105E-2</c:v>
                </c:pt>
                <c:pt idx="12">
                  <c:v>3.5451150567424192E-2</c:v>
                </c:pt>
                <c:pt idx="13">
                  <c:v>3.9732212985312404E-2</c:v>
                </c:pt>
                <c:pt idx="14">
                  <c:v>3.4489605890156823E-2</c:v>
                </c:pt>
              </c:numCache>
            </c:numRef>
          </c:val>
          <c:extLst>
            <c:ext xmlns:c16="http://schemas.microsoft.com/office/drawing/2014/chart" uri="{C3380CC4-5D6E-409C-BE32-E72D297353CC}">
              <c16:uniqueId val="{00000000-7479-4D3F-9A81-B7C761EC212B}"/>
            </c:ext>
          </c:extLst>
        </c:ser>
        <c:ser>
          <c:idx val="1"/>
          <c:order val="1"/>
          <c:tx>
            <c:strRef>
              <c:f>Sheet1!$C$1</c:f>
              <c:strCache>
                <c:ptCount val="1"/>
                <c:pt idx="0">
                  <c:v>Women</c:v>
                </c:pt>
              </c:strCache>
            </c:strRef>
          </c:tx>
          <c:spPr>
            <a:noFill/>
            <a:ln w="19050">
              <a:solidFill>
                <a:srgbClr val="FF4343"/>
              </a:solidFill>
            </a:ln>
            <a:effectLst/>
          </c:spPr>
          <c:cat>
            <c:strRef>
              <c:f>Sheet1!$A$2:$A$16</c:f>
              <c:strCache>
                <c:ptCount val="15"/>
                <c:pt idx="0">
                  <c:v>Series</c:v>
                </c:pt>
                <c:pt idx="1">
                  <c:v>Movie</c:v>
                </c:pt>
                <c:pt idx="2">
                  <c:v>Documentary</c:v>
                </c:pt>
                <c:pt idx="3">
                  <c:v>Sport</c:v>
                </c:pt>
                <c:pt idx="4">
                  <c:v>Animation for kids</c:v>
                </c:pt>
                <c:pt idx="5">
                  <c:v>Cooking / gastro</c:v>
                </c:pt>
                <c:pt idx="6">
                  <c:v>Music videos</c:v>
                </c:pt>
                <c:pt idx="7">
                  <c:v>Animation for adults</c:v>
                </c:pt>
                <c:pt idx="8">
                  <c:v>Musical entertainment / talent show</c:v>
                </c:pt>
                <c:pt idx="9">
                  <c:v>News program</c:v>
                </c:pt>
                <c:pt idx="10">
                  <c:v>Reality show</c:v>
                </c:pt>
                <c:pt idx="11">
                  <c:v>Quiz</c:v>
                </c:pt>
                <c:pt idx="12">
                  <c:v>Morning show</c:v>
                </c:pt>
                <c:pt idx="13">
                  <c:v>Talkshow</c:v>
                </c:pt>
                <c:pt idx="14">
                  <c:v>Daily soap opera</c:v>
                </c:pt>
              </c:strCache>
            </c:strRef>
          </c:cat>
          <c:val>
            <c:numRef>
              <c:f>Sheet1!$C$2:$C$16</c:f>
              <c:numCache>
                <c:formatCode>0%</c:formatCode>
                <c:ptCount val="15"/>
                <c:pt idx="0">
                  <c:v>0.63914552595299712</c:v>
                </c:pt>
                <c:pt idx="1">
                  <c:v>0.53945183948014441</c:v>
                </c:pt>
                <c:pt idx="2">
                  <c:v>0.20086272442877701</c:v>
                </c:pt>
                <c:pt idx="3">
                  <c:v>6.1283952569430269E-2</c:v>
                </c:pt>
                <c:pt idx="4">
                  <c:v>0.24280094671795996</c:v>
                </c:pt>
                <c:pt idx="5">
                  <c:v>0.23427303051089207</c:v>
                </c:pt>
                <c:pt idx="6">
                  <c:v>0.12500599204678411</c:v>
                </c:pt>
                <c:pt idx="7">
                  <c:v>8.5272718981518073E-2</c:v>
                </c:pt>
                <c:pt idx="8">
                  <c:v>8.7319971257297541E-2</c:v>
                </c:pt>
                <c:pt idx="9">
                  <c:v>7.3114718501750955E-2</c:v>
                </c:pt>
                <c:pt idx="10">
                  <c:v>9.4455346883312946E-2</c:v>
                </c:pt>
                <c:pt idx="11">
                  <c:v>7.5349555485486566E-2</c:v>
                </c:pt>
                <c:pt idx="12">
                  <c:v>3.4796728256804001E-2</c:v>
                </c:pt>
                <c:pt idx="13">
                  <c:v>2.4828924239380924E-2</c:v>
                </c:pt>
                <c:pt idx="14">
                  <c:v>2.4197783106023375E-2</c:v>
                </c:pt>
              </c:numCache>
            </c:numRef>
          </c:val>
          <c:extLst>
            <c:ext xmlns:c16="http://schemas.microsoft.com/office/drawing/2014/chart" uri="{C3380CC4-5D6E-409C-BE32-E72D297353CC}">
              <c16:uniqueId val="{00000002-7479-4D3F-9A81-B7C761EC212B}"/>
            </c:ext>
          </c:extLst>
        </c:ser>
        <c:dLbls>
          <c:showLegendKey val="0"/>
          <c:showVal val="0"/>
          <c:showCatName val="0"/>
          <c:showSerName val="0"/>
          <c:showPercent val="0"/>
          <c:showBubbleSize val="0"/>
        </c:dLbls>
        <c:axId val="195718528"/>
        <c:axId val="195748992"/>
      </c:radarChart>
      <c:catAx>
        <c:axId val="195718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21-27</c:v>
                </c:pt>
              </c:strCache>
            </c:strRef>
          </c:tx>
          <c:spPr>
            <a:noFill/>
            <a:ln w="19050">
              <a:solidFill>
                <a:srgbClr val="00B7C0"/>
              </a:solidFill>
            </a:ln>
            <a:effectLst/>
          </c:spPr>
          <c:cat>
            <c:strRef>
              <c:f>Sheet1!$A$2:$A$16</c:f>
              <c:strCache>
                <c:ptCount val="15"/>
                <c:pt idx="0">
                  <c:v>Series</c:v>
                </c:pt>
                <c:pt idx="1">
                  <c:v>Movie</c:v>
                </c:pt>
                <c:pt idx="2">
                  <c:v>Documentary</c:v>
                </c:pt>
                <c:pt idx="3">
                  <c:v>Sport</c:v>
                </c:pt>
                <c:pt idx="4">
                  <c:v>Animation for kids</c:v>
                </c:pt>
                <c:pt idx="5">
                  <c:v>Cooking / gastro</c:v>
                </c:pt>
                <c:pt idx="6">
                  <c:v>Music videos</c:v>
                </c:pt>
                <c:pt idx="7">
                  <c:v>Animation for adults</c:v>
                </c:pt>
                <c:pt idx="8">
                  <c:v>Musical entertainment / talent show</c:v>
                </c:pt>
                <c:pt idx="9">
                  <c:v>News program</c:v>
                </c:pt>
                <c:pt idx="10">
                  <c:v>Reality show</c:v>
                </c:pt>
                <c:pt idx="11">
                  <c:v>Quiz</c:v>
                </c:pt>
                <c:pt idx="12">
                  <c:v>Morning show</c:v>
                </c:pt>
                <c:pt idx="13">
                  <c:v>Talkshow</c:v>
                </c:pt>
                <c:pt idx="14">
                  <c:v>Daily soap opera</c:v>
                </c:pt>
              </c:strCache>
            </c:strRef>
          </c:cat>
          <c:val>
            <c:numRef>
              <c:f>Sheet1!$B$2:$B$16</c:f>
              <c:numCache>
                <c:formatCode>0%</c:formatCode>
                <c:ptCount val="15"/>
                <c:pt idx="0">
                  <c:v>0.61732916589279885</c:v>
                </c:pt>
                <c:pt idx="1">
                  <c:v>0.5222332592661233</c:v>
                </c:pt>
                <c:pt idx="2">
                  <c:v>0.1954519657167017</c:v>
                </c:pt>
                <c:pt idx="3">
                  <c:v>0.17789692619105907</c:v>
                </c:pt>
                <c:pt idx="4">
                  <c:v>0.14526075364963523</c:v>
                </c:pt>
                <c:pt idx="5">
                  <c:v>0.14689220482626422</c:v>
                </c:pt>
                <c:pt idx="6">
                  <c:v>0.1487490117541112</c:v>
                </c:pt>
                <c:pt idx="7">
                  <c:v>0.12510541427369995</c:v>
                </c:pt>
                <c:pt idx="8">
                  <c:v>0.12191379904398172</c:v>
                </c:pt>
                <c:pt idx="9">
                  <c:v>8.8117835446411802E-2</c:v>
                </c:pt>
                <c:pt idx="10">
                  <c:v>8.6189339943017765E-2</c:v>
                </c:pt>
                <c:pt idx="11">
                  <c:v>3.9702089235214802E-2</c:v>
                </c:pt>
                <c:pt idx="12">
                  <c:v>3.4422519407062653E-2</c:v>
                </c:pt>
                <c:pt idx="13">
                  <c:v>4.3737452779726696E-2</c:v>
                </c:pt>
                <c:pt idx="14">
                  <c:v>3.0300768717932282E-2</c:v>
                </c:pt>
              </c:numCache>
            </c:numRef>
          </c:val>
          <c:extLst>
            <c:ext xmlns:c16="http://schemas.microsoft.com/office/drawing/2014/chart" uri="{C3380CC4-5D6E-409C-BE32-E72D297353CC}">
              <c16:uniqueId val="{00000000-7479-4D3F-9A81-B7C761EC212B}"/>
            </c:ext>
          </c:extLst>
        </c:ser>
        <c:ser>
          <c:idx val="1"/>
          <c:order val="1"/>
          <c:tx>
            <c:strRef>
              <c:f>Sheet1!$C$1</c:f>
              <c:strCache>
                <c:ptCount val="1"/>
                <c:pt idx="0">
                  <c:v>28-35</c:v>
                </c:pt>
              </c:strCache>
            </c:strRef>
          </c:tx>
          <c:spPr>
            <a:noFill/>
            <a:ln w="19050">
              <a:solidFill>
                <a:srgbClr val="FF4343"/>
              </a:solidFill>
            </a:ln>
            <a:effectLst/>
          </c:spPr>
          <c:cat>
            <c:strRef>
              <c:f>Sheet1!$A$2:$A$16</c:f>
              <c:strCache>
                <c:ptCount val="15"/>
                <c:pt idx="0">
                  <c:v>Series</c:v>
                </c:pt>
                <c:pt idx="1">
                  <c:v>Movie</c:v>
                </c:pt>
                <c:pt idx="2">
                  <c:v>Documentary</c:v>
                </c:pt>
                <c:pt idx="3">
                  <c:v>Sport</c:v>
                </c:pt>
                <c:pt idx="4">
                  <c:v>Animation for kids</c:v>
                </c:pt>
                <c:pt idx="5">
                  <c:v>Cooking / gastro</c:v>
                </c:pt>
                <c:pt idx="6">
                  <c:v>Music videos</c:v>
                </c:pt>
                <c:pt idx="7">
                  <c:v>Animation for adults</c:v>
                </c:pt>
                <c:pt idx="8">
                  <c:v>Musical entertainment / talent show</c:v>
                </c:pt>
                <c:pt idx="9">
                  <c:v>News program</c:v>
                </c:pt>
                <c:pt idx="10">
                  <c:v>Reality show</c:v>
                </c:pt>
                <c:pt idx="11">
                  <c:v>Quiz</c:v>
                </c:pt>
                <c:pt idx="12">
                  <c:v>Morning show</c:v>
                </c:pt>
                <c:pt idx="13">
                  <c:v>Talkshow</c:v>
                </c:pt>
                <c:pt idx="14">
                  <c:v>Daily soap opera</c:v>
                </c:pt>
              </c:strCache>
            </c:strRef>
          </c:cat>
          <c:val>
            <c:numRef>
              <c:f>Sheet1!$C$2:$C$16</c:f>
              <c:numCache>
                <c:formatCode>0%</c:formatCode>
                <c:ptCount val="15"/>
                <c:pt idx="0">
                  <c:v>0.58330297140399412</c:v>
                </c:pt>
                <c:pt idx="1">
                  <c:v>0.55792582689731518</c:v>
                </c:pt>
                <c:pt idx="2">
                  <c:v>0.22928513399057032</c:v>
                </c:pt>
                <c:pt idx="3">
                  <c:v>0.17526492101954305</c:v>
                </c:pt>
                <c:pt idx="4">
                  <c:v>0.18742363539627641</c:v>
                </c:pt>
                <c:pt idx="5">
                  <c:v>0.17723000030913799</c:v>
                </c:pt>
                <c:pt idx="6">
                  <c:v>0.12111255734115613</c:v>
                </c:pt>
                <c:pt idx="7">
                  <c:v>0.11190518182112359</c:v>
                </c:pt>
                <c:pt idx="8">
                  <c:v>7.7936506229665997E-2</c:v>
                </c:pt>
                <c:pt idx="9">
                  <c:v>9.2603824247392663E-2</c:v>
                </c:pt>
                <c:pt idx="10">
                  <c:v>6.4112706438378408E-2</c:v>
                </c:pt>
                <c:pt idx="11">
                  <c:v>8.0748419087208992E-2</c:v>
                </c:pt>
                <c:pt idx="12">
                  <c:v>3.5664561912602324E-2</c:v>
                </c:pt>
                <c:pt idx="13">
                  <c:v>2.3899117200918571E-2</c:v>
                </c:pt>
                <c:pt idx="14">
                  <c:v>2.8802249433720298E-2</c:v>
                </c:pt>
              </c:numCache>
            </c:numRef>
          </c:val>
          <c:extLst>
            <c:ext xmlns:c16="http://schemas.microsoft.com/office/drawing/2014/chart" uri="{C3380CC4-5D6E-409C-BE32-E72D297353CC}">
              <c16:uniqueId val="{00000002-7479-4D3F-9A81-B7C761EC212B}"/>
            </c:ext>
          </c:extLst>
        </c:ser>
        <c:dLbls>
          <c:showLegendKey val="0"/>
          <c:showVal val="0"/>
          <c:showCatName val="0"/>
          <c:showSerName val="0"/>
          <c:showPercent val="0"/>
          <c:showBubbleSize val="0"/>
        </c:dLbls>
        <c:axId val="195718528"/>
        <c:axId val="195748992"/>
      </c:radarChart>
      <c:catAx>
        <c:axId val="195718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w="0">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Male</c:v>
                </c:pt>
              </c:strCache>
            </c:strRef>
          </c:tx>
          <c:spPr>
            <a:ln w="19050" cap="rnd">
              <a:solidFill>
                <a:srgbClr val="00B7C0"/>
              </a:solidFill>
              <a:round/>
            </a:ln>
            <a:effectLst/>
          </c:spPr>
          <c:marker>
            <c:symbol val="none"/>
          </c:marker>
          <c:cat>
            <c:strRef>
              <c:f>Sheet1!$A$2:$A$16</c:f>
              <c:strCache>
                <c:ptCount val="12"/>
                <c:pt idx="0">
                  <c:v>Cooking / gastro</c:v>
                </c:pt>
                <c:pt idx="1">
                  <c:v>Reality show</c:v>
                </c:pt>
                <c:pt idx="2">
                  <c:v>Quiz</c:v>
                </c:pt>
                <c:pt idx="3">
                  <c:v>Series</c:v>
                </c:pt>
                <c:pt idx="4">
                  <c:v>Movie</c:v>
                </c:pt>
                <c:pt idx="5">
                  <c:v>Morning show</c:v>
                </c:pt>
                <c:pt idx="6">
                  <c:v>Documentary</c:v>
                </c:pt>
                <c:pt idx="7">
                  <c:v>Musical entertainment / talent show</c:v>
                </c:pt>
                <c:pt idx="8">
                  <c:v>News program</c:v>
                </c:pt>
                <c:pt idx="9">
                  <c:v>Talkshow</c:v>
                </c:pt>
                <c:pt idx="10">
                  <c:v>Animation for adults</c:v>
                </c:pt>
                <c:pt idx="11">
                  <c:v>Sport</c:v>
                </c:pt>
              </c:strCache>
            </c:strRef>
          </c:cat>
          <c:val>
            <c:numRef>
              <c:f>Sheet1!$B$2:$B$16</c:f>
              <c:numCache>
                <c:formatCode>0%</c:formatCode>
                <c:ptCount val="12"/>
                <c:pt idx="0">
                  <c:v>0.58985397311306864</c:v>
                </c:pt>
                <c:pt idx="1">
                  <c:v>0.72784628889737712</c:v>
                </c:pt>
                <c:pt idx="2">
                  <c:v>0.81345634062282468</c:v>
                </c:pt>
                <c:pt idx="3">
                  <c:v>0.93378007221661563</c:v>
                </c:pt>
                <c:pt idx="4">
                  <c:v>1.0055357714181612</c:v>
                </c:pt>
                <c:pt idx="5">
                  <c:v>1.0091278826540964</c:v>
                </c:pt>
                <c:pt idx="6">
                  <c:v>1.0620762652384377</c:v>
                </c:pt>
                <c:pt idx="7">
                  <c:v>1.0945119249460276</c:v>
                </c:pt>
                <c:pt idx="8">
                  <c:v>1.1860659065280066</c:v>
                </c:pt>
                <c:pt idx="9">
                  <c:v>1.2251835097495751</c:v>
                </c:pt>
                <c:pt idx="10">
                  <c:v>1.2640008669994114</c:v>
                </c:pt>
                <c:pt idx="11">
                  <c:v>1.6269874461812412</c:v>
                </c:pt>
              </c:numCache>
            </c:numRef>
          </c:val>
          <c:smooth val="0"/>
          <c:extLst>
            <c:ext xmlns:c16="http://schemas.microsoft.com/office/drawing/2014/chart" uri="{C3380CC4-5D6E-409C-BE32-E72D297353CC}">
              <c16:uniqueId val="{00000000-7479-4D3F-9A81-B7C761EC212B}"/>
            </c:ext>
          </c:extLst>
        </c:ser>
        <c:ser>
          <c:idx val="1"/>
          <c:order val="1"/>
          <c:tx>
            <c:strRef>
              <c:f>Sheet1!$C$1</c:f>
              <c:strCache>
                <c:ptCount val="1"/>
                <c:pt idx="0">
                  <c:v>Female</c:v>
                </c:pt>
              </c:strCache>
            </c:strRef>
          </c:tx>
          <c:spPr>
            <a:ln w="19050" cap="rnd">
              <a:solidFill>
                <a:srgbClr val="FF4343"/>
              </a:solidFill>
              <a:round/>
            </a:ln>
            <a:effectLst/>
          </c:spPr>
          <c:marker>
            <c:symbol val="none"/>
          </c:marker>
          <c:cat>
            <c:strRef>
              <c:f>Sheet1!$A$2:$A$16</c:f>
              <c:strCache>
                <c:ptCount val="12"/>
                <c:pt idx="0">
                  <c:v>Cooking / gastro</c:v>
                </c:pt>
                <c:pt idx="1">
                  <c:v>Reality show</c:v>
                </c:pt>
                <c:pt idx="2">
                  <c:v>Quiz</c:v>
                </c:pt>
                <c:pt idx="3">
                  <c:v>Series</c:v>
                </c:pt>
                <c:pt idx="4">
                  <c:v>Movie</c:v>
                </c:pt>
                <c:pt idx="5">
                  <c:v>Morning show</c:v>
                </c:pt>
                <c:pt idx="6">
                  <c:v>Documentary</c:v>
                </c:pt>
                <c:pt idx="7">
                  <c:v>Musical entertainment / talent show</c:v>
                </c:pt>
                <c:pt idx="8">
                  <c:v>News program</c:v>
                </c:pt>
                <c:pt idx="9">
                  <c:v>Talkshow</c:v>
                </c:pt>
                <c:pt idx="10">
                  <c:v>Animation for adults</c:v>
                </c:pt>
                <c:pt idx="11">
                  <c:v>Sport</c:v>
                </c:pt>
              </c:strCache>
            </c:strRef>
          </c:cat>
          <c:val>
            <c:numRef>
              <c:f>Sheet1!$C$2:$C$16</c:f>
              <c:numCache>
                <c:formatCode>0%</c:formatCode>
                <c:ptCount val="12"/>
                <c:pt idx="0">
                  <c:v>1.4268866810455922</c:v>
                </c:pt>
                <c:pt idx="1">
                  <c:v>1.2832620258415131</c:v>
                </c:pt>
                <c:pt idx="2">
                  <c:v>1.1941576862905341</c:v>
                </c:pt>
                <c:pt idx="3">
                  <c:v>1.0689227819786271</c:v>
                </c:pt>
                <c:pt idx="4">
                  <c:v>0.99423827872803794</c:v>
                </c:pt>
                <c:pt idx="5">
                  <c:v>0.99049955070696372</c:v>
                </c:pt>
                <c:pt idx="6">
                  <c:v>0.93539000964979035</c:v>
                </c:pt>
                <c:pt idx="7">
                  <c:v>0.90163044546434279</c:v>
                </c:pt>
                <c:pt idx="8">
                  <c:v>0.80633956667493534</c:v>
                </c:pt>
                <c:pt idx="9">
                  <c:v>0.7656253265871753</c:v>
                </c:pt>
                <c:pt idx="10">
                  <c:v>0.72522358740877846</c:v>
                </c:pt>
                <c:pt idx="11">
                  <c:v>0.34742122948482262</c:v>
                </c:pt>
              </c:numCache>
            </c:numRef>
          </c:val>
          <c:smooth val="0"/>
          <c:extLst>
            <c:ext xmlns:c16="http://schemas.microsoft.com/office/drawing/2014/chart" uri="{C3380CC4-5D6E-409C-BE32-E72D297353CC}">
              <c16:uniqueId val="{00000002-7479-4D3F-9A81-B7C761EC212B}"/>
            </c:ext>
          </c:extLst>
        </c:ser>
        <c:dLbls>
          <c:showLegendKey val="0"/>
          <c:showVal val="0"/>
          <c:showCatName val="0"/>
          <c:showSerName val="0"/>
          <c:showPercent val="0"/>
          <c:showBubbleSize val="0"/>
        </c:dLbls>
        <c:smooth val="0"/>
        <c:axId val="195718528"/>
        <c:axId val="195748992"/>
      </c:lineChart>
      <c:catAx>
        <c:axId val="19571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21-27</c:v>
                </c:pt>
              </c:strCache>
            </c:strRef>
          </c:tx>
          <c:spPr>
            <a:ln w="19050" cap="rnd">
              <a:solidFill>
                <a:srgbClr val="00B7C0"/>
              </a:solidFill>
              <a:round/>
            </a:ln>
            <a:effectLst/>
          </c:spPr>
          <c:marker>
            <c:symbol val="none"/>
          </c:marker>
          <c:cat>
            <c:strRef>
              <c:f>Sheet1!$A$2:$A$18</c:f>
              <c:strCache>
                <c:ptCount val="14"/>
                <c:pt idx="0">
                  <c:v>Quiz</c:v>
                </c:pt>
                <c:pt idx="1">
                  <c:v>Animation for kids</c:v>
                </c:pt>
                <c:pt idx="2">
                  <c:v>Cooking / gastro</c:v>
                </c:pt>
                <c:pt idx="3">
                  <c:v>Documentary</c:v>
                </c:pt>
                <c:pt idx="4">
                  <c:v>Movie</c:v>
                </c:pt>
                <c:pt idx="5">
                  <c:v>Morning show</c:v>
                </c:pt>
                <c:pt idx="6">
                  <c:v>Sport</c:v>
                </c:pt>
                <c:pt idx="7">
                  <c:v>Daily soap opera</c:v>
                </c:pt>
                <c:pt idx="8">
                  <c:v>Series</c:v>
                </c:pt>
                <c:pt idx="9">
                  <c:v>Animation for adults</c:v>
                </c:pt>
                <c:pt idx="10">
                  <c:v>Music videos</c:v>
                </c:pt>
                <c:pt idx="11">
                  <c:v>Reality show</c:v>
                </c:pt>
                <c:pt idx="12">
                  <c:v>Musical entertainment / talent show</c:v>
                </c:pt>
                <c:pt idx="13">
                  <c:v>Talkshow</c:v>
                </c:pt>
              </c:strCache>
            </c:strRef>
          </c:cat>
          <c:val>
            <c:numRef>
              <c:f>Sheet1!$B$2:$B$18</c:f>
              <c:numCache>
                <c:formatCode>0%</c:formatCode>
                <c:ptCount val="14"/>
                <c:pt idx="0">
                  <c:v>0.62920815811788555</c:v>
                </c:pt>
                <c:pt idx="1">
                  <c:v>0.85804045085808156</c:v>
                </c:pt>
                <c:pt idx="2">
                  <c:v>0.89467631062326913</c:v>
                </c:pt>
                <c:pt idx="3">
                  <c:v>0.91019285244556547</c:v>
                </c:pt>
                <c:pt idx="4">
                  <c:v>0.96250352448078869</c:v>
                </c:pt>
                <c:pt idx="5">
                  <c:v>0.97984758093544089</c:v>
                </c:pt>
                <c:pt idx="6">
                  <c:v>1.0085049385293436</c:v>
                </c:pt>
                <c:pt idx="7">
                  <c:v>1.0290069353630158</c:v>
                </c:pt>
                <c:pt idx="8">
                  <c:v>1.0324365619531903</c:v>
                </c:pt>
                <c:pt idx="9">
                  <c:v>1.0639909038610422</c:v>
                </c:pt>
                <c:pt idx="10">
                  <c:v>1.1184453024795926</c:v>
                </c:pt>
                <c:pt idx="11">
                  <c:v>1.1709607833832403</c:v>
                </c:pt>
                <c:pt idx="12">
                  <c:v>1.2588322162450234</c:v>
                </c:pt>
                <c:pt idx="13">
                  <c:v>1.3486891838614894</c:v>
                </c:pt>
              </c:numCache>
            </c:numRef>
          </c:val>
          <c:smooth val="0"/>
          <c:extLst>
            <c:ext xmlns:c16="http://schemas.microsoft.com/office/drawing/2014/chart" uri="{C3380CC4-5D6E-409C-BE32-E72D297353CC}">
              <c16:uniqueId val="{00000000-0D16-47F0-B202-BD2256FDB802}"/>
            </c:ext>
          </c:extLst>
        </c:ser>
        <c:ser>
          <c:idx val="1"/>
          <c:order val="1"/>
          <c:tx>
            <c:strRef>
              <c:f>Sheet1!$C$1</c:f>
              <c:strCache>
                <c:ptCount val="1"/>
                <c:pt idx="0">
                  <c:v>28-35</c:v>
                </c:pt>
              </c:strCache>
            </c:strRef>
          </c:tx>
          <c:spPr>
            <a:ln w="19050" cap="rnd">
              <a:solidFill>
                <a:srgbClr val="FF4343"/>
              </a:solidFill>
              <a:round/>
            </a:ln>
            <a:effectLst/>
          </c:spPr>
          <c:marker>
            <c:symbol val="none"/>
          </c:marker>
          <c:cat>
            <c:strRef>
              <c:f>Sheet1!$A$2:$A$18</c:f>
              <c:strCache>
                <c:ptCount val="14"/>
                <c:pt idx="0">
                  <c:v>Quiz</c:v>
                </c:pt>
                <c:pt idx="1">
                  <c:v>Animation for kids</c:v>
                </c:pt>
                <c:pt idx="2">
                  <c:v>Cooking / gastro</c:v>
                </c:pt>
                <c:pt idx="3">
                  <c:v>Documentary</c:v>
                </c:pt>
                <c:pt idx="4">
                  <c:v>Movie</c:v>
                </c:pt>
                <c:pt idx="5">
                  <c:v>Morning show</c:v>
                </c:pt>
                <c:pt idx="6">
                  <c:v>Sport</c:v>
                </c:pt>
                <c:pt idx="7">
                  <c:v>Daily soap opera</c:v>
                </c:pt>
                <c:pt idx="8">
                  <c:v>Series</c:v>
                </c:pt>
                <c:pt idx="9">
                  <c:v>Animation for adults</c:v>
                </c:pt>
                <c:pt idx="10">
                  <c:v>Music videos</c:v>
                </c:pt>
                <c:pt idx="11">
                  <c:v>Reality show</c:v>
                </c:pt>
                <c:pt idx="12">
                  <c:v>Musical entertainment / talent show</c:v>
                </c:pt>
                <c:pt idx="13">
                  <c:v>Talkshow</c:v>
                </c:pt>
              </c:strCache>
            </c:strRef>
          </c:cat>
          <c:val>
            <c:numRef>
              <c:f>Sheet1!$C$2:$C$18</c:f>
              <c:numCache>
                <c:formatCode>0%</c:formatCode>
                <c:ptCount val="14"/>
                <c:pt idx="0">
                  <c:v>1.2797201614198377</c:v>
                </c:pt>
                <c:pt idx="1">
                  <c:v>1.107092291457938</c:v>
                </c:pt>
                <c:pt idx="2">
                  <c:v>1.0794547130385872</c:v>
                </c:pt>
                <c:pt idx="3">
                  <c:v>1.0677492516638714</c:v>
                </c:pt>
                <c:pt idx="4">
                  <c:v>1.0282868148653725</c:v>
                </c:pt>
                <c:pt idx="5">
                  <c:v>1.015202702101335</c:v>
                </c:pt>
                <c:pt idx="6">
                  <c:v>0.99358399374102335</c:v>
                </c:pt>
                <c:pt idx="7">
                  <c:v>0.97811757507702446</c:v>
                </c:pt>
                <c:pt idx="8">
                  <c:v>0.97553031291250825</c:v>
                </c:pt>
                <c:pt idx="9">
                  <c:v>0.95172616024518475</c:v>
                </c:pt>
                <c:pt idx="10">
                  <c:v>0.9106465261996104</c:v>
                </c:pt>
                <c:pt idx="11">
                  <c:v>0.87102958446527723</c:v>
                </c:pt>
                <c:pt idx="12">
                  <c:v>0.80474060879761977</c:v>
                </c:pt>
                <c:pt idx="13">
                  <c:v>0.73695377357817782</c:v>
                </c:pt>
              </c:numCache>
            </c:numRef>
          </c:val>
          <c:smooth val="0"/>
          <c:extLst>
            <c:ext xmlns:c16="http://schemas.microsoft.com/office/drawing/2014/chart" uri="{C3380CC4-5D6E-409C-BE32-E72D297353CC}">
              <c16:uniqueId val="{00000001-0D16-47F0-B202-BD2256FDB802}"/>
            </c:ext>
          </c:extLst>
        </c:ser>
        <c:dLbls>
          <c:showLegendKey val="0"/>
          <c:showVal val="0"/>
          <c:showCatName val="0"/>
          <c:showSerName val="0"/>
          <c:showPercent val="0"/>
          <c:showBubbleSize val="0"/>
        </c:dLbls>
        <c:smooth val="0"/>
        <c:axId val="195718528"/>
        <c:axId val="195748992"/>
      </c:lineChart>
      <c:catAx>
        <c:axId val="19571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max val="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Indigent</c:v>
                </c:pt>
              </c:strCache>
            </c:strRef>
          </c:tx>
          <c:spPr>
            <a:ln w="19050" cap="rnd">
              <a:solidFill>
                <a:srgbClr val="00B7C0"/>
              </a:solidFill>
              <a:round/>
            </a:ln>
            <a:effectLst/>
          </c:spPr>
          <c:marker>
            <c:symbol val="none"/>
          </c:marker>
          <c:cat>
            <c:strRef>
              <c:f>Sheet1!$A$2:$A$16</c:f>
              <c:strCache>
                <c:ptCount val="15"/>
                <c:pt idx="0">
                  <c:v>Sport</c:v>
                </c:pt>
                <c:pt idx="1">
                  <c:v>Reality show</c:v>
                </c:pt>
                <c:pt idx="2">
                  <c:v>Cooking / gastro</c:v>
                </c:pt>
                <c:pt idx="3">
                  <c:v>Series</c:v>
                </c:pt>
                <c:pt idx="4">
                  <c:v>Quiz</c:v>
                </c:pt>
                <c:pt idx="5">
                  <c:v>Movie</c:v>
                </c:pt>
                <c:pt idx="6">
                  <c:v>Morning show</c:v>
                </c:pt>
                <c:pt idx="7">
                  <c:v>Animation for adults</c:v>
                </c:pt>
                <c:pt idx="8">
                  <c:v>News program</c:v>
                </c:pt>
                <c:pt idx="9">
                  <c:v>Talkshow</c:v>
                </c:pt>
                <c:pt idx="10">
                  <c:v>Documentary</c:v>
                </c:pt>
                <c:pt idx="11">
                  <c:v>Music videos</c:v>
                </c:pt>
                <c:pt idx="12">
                  <c:v>Musical entertainment / talent show</c:v>
                </c:pt>
                <c:pt idx="13">
                  <c:v>Daily soap opera</c:v>
                </c:pt>
                <c:pt idx="14">
                  <c:v>Animation for kids</c:v>
                </c:pt>
              </c:strCache>
            </c:strRef>
          </c:cat>
          <c:val>
            <c:numRef>
              <c:f>Sheet1!$B$2:$B$16</c:f>
              <c:numCache>
                <c:formatCode>0%</c:formatCode>
                <c:ptCount val="15"/>
                <c:pt idx="0">
                  <c:v>0.88425197496203489</c:v>
                </c:pt>
                <c:pt idx="1">
                  <c:v>0.90384028260640847</c:v>
                </c:pt>
                <c:pt idx="2">
                  <c:v>0.94299595742533582</c:v>
                </c:pt>
                <c:pt idx="3">
                  <c:v>0.94507142995029447</c:v>
                </c:pt>
                <c:pt idx="4">
                  <c:v>0.95221428873549274</c:v>
                </c:pt>
                <c:pt idx="5">
                  <c:v>0.95970442633908482</c:v>
                </c:pt>
                <c:pt idx="6">
                  <c:v>0.96713392160339795</c:v>
                </c:pt>
                <c:pt idx="7">
                  <c:v>0.99982326303439117</c:v>
                </c:pt>
                <c:pt idx="8">
                  <c:v>1.0234784592607866</c:v>
                </c:pt>
                <c:pt idx="9">
                  <c:v>1.0282504099140113</c:v>
                </c:pt>
                <c:pt idx="10">
                  <c:v>1.0409569179903084</c:v>
                </c:pt>
                <c:pt idx="11">
                  <c:v>1.0430941245673611</c:v>
                </c:pt>
                <c:pt idx="12">
                  <c:v>1.0876792149106627</c:v>
                </c:pt>
                <c:pt idx="13">
                  <c:v>1.1543195469369656</c:v>
                </c:pt>
                <c:pt idx="14">
                  <c:v>1.234968600625125</c:v>
                </c:pt>
              </c:numCache>
            </c:numRef>
          </c:val>
          <c:smooth val="0"/>
          <c:extLst>
            <c:ext xmlns:c16="http://schemas.microsoft.com/office/drawing/2014/chart" uri="{C3380CC4-5D6E-409C-BE32-E72D297353CC}">
              <c16:uniqueId val="{00000000-F112-4179-8838-A0531909B79D}"/>
            </c:ext>
          </c:extLst>
        </c:ser>
        <c:ser>
          <c:idx val="1"/>
          <c:order val="1"/>
          <c:tx>
            <c:strRef>
              <c:f>Sheet1!$C$1</c:f>
              <c:strCache>
                <c:ptCount val="1"/>
                <c:pt idx="0">
                  <c:v>Good standard of life</c:v>
                </c:pt>
              </c:strCache>
            </c:strRef>
          </c:tx>
          <c:spPr>
            <a:ln w="19050" cap="rnd">
              <a:solidFill>
                <a:srgbClr val="FF4343"/>
              </a:solidFill>
              <a:round/>
            </a:ln>
            <a:effectLst/>
          </c:spPr>
          <c:marker>
            <c:symbol val="none"/>
          </c:marker>
          <c:cat>
            <c:strRef>
              <c:f>Sheet1!$A$2:$A$16</c:f>
              <c:strCache>
                <c:ptCount val="15"/>
                <c:pt idx="0">
                  <c:v>Sport</c:v>
                </c:pt>
                <c:pt idx="1">
                  <c:v>Reality show</c:v>
                </c:pt>
                <c:pt idx="2">
                  <c:v>Cooking / gastro</c:v>
                </c:pt>
                <c:pt idx="3">
                  <c:v>Series</c:v>
                </c:pt>
                <c:pt idx="4">
                  <c:v>Quiz</c:v>
                </c:pt>
                <c:pt idx="5">
                  <c:v>Movie</c:v>
                </c:pt>
                <c:pt idx="6">
                  <c:v>Morning show</c:v>
                </c:pt>
                <c:pt idx="7">
                  <c:v>Animation for adults</c:v>
                </c:pt>
                <c:pt idx="8">
                  <c:v>News program</c:v>
                </c:pt>
                <c:pt idx="9">
                  <c:v>Talkshow</c:v>
                </c:pt>
                <c:pt idx="10">
                  <c:v>Documentary</c:v>
                </c:pt>
                <c:pt idx="11">
                  <c:v>Music videos</c:v>
                </c:pt>
                <c:pt idx="12">
                  <c:v>Musical entertainment / talent show</c:v>
                </c:pt>
                <c:pt idx="13">
                  <c:v>Daily soap opera</c:v>
                </c:pt>
                <c:pt idx="14">
                  <c:v>Animation for kids</c:v>
                </c:pt>
              </c:strCache>
            </c:strRef>
          </c:cat>
          <c:val>
            <c:numRef>
              <c:f>Sheet1!$C$2:$C$16</c:f>
              <c:numCache>
                <c:formatCode>0%</c:formatCode>
                <c:ptCount val="15"/>
                <c:pt idx="0">
                  <c:v>1.2067342858562988</c:v>
                </c:pt>
                <c:pt idx="1">
                  <c:v>1.2469776280388958</c:v>
                </c:pt>
                <c:pt idx="2">
                  <c:v>1.1377950064423306</c:v>
                </c:pt>
                <c:pt idx="3">
                  <c:v>1.1047647464243509</c:v>
                </c:pt>
                <c:pt idx="4">
                  <c:v>1.1485883683176985</c:v>
                </c:pt>
                <c:pt idx="5">
                  <c:v>1.0528000143828435</c:v>
                </c:pt>
                <c:pt idx="6">
                  <c:v>1.1182429049035656</c:v>
                </c:pt>
                <c:pt idx="7">
                  <c:v>1.0276154050643014</c:v>
                </c:pt>
                <c:pt idx="8">
                  <c:v>0.88541024223030684</c:v>
                </c:pt>
                <c:pt idx="9">
                  <c:v>0.9939363501478059</c:v>
                </c:pt>
                <c:pt idx="10">
                  <c:v>0.90490446022716708</c:v>
                </c:pt>
                <c:pt idx="11">
                  <c:v>0.93121196668152273</c:v>
                </c:pt>
                <c:pt idx="12">
                  <c:v>0.84718035661044577</c:v>
                </c:pt>
                <c:pt idx="13">
                  <c:v>0.58038288719786058</c:v>
                </c:pt>
                <c:pt idx="14">
                  <c:v>0.57348637334212238</c:v>
                </c:pt>
              </c:numCache>
            </c:numRef>
          </c:val>
          <c:smooth val="0"/>
          <c:extLst>
            <c:ext xmlns:c16="http://schemas.microsoft.com/office/drawing/2014/chart" uri="{C3380CC4-5D6E-409C-BE32-E72D297353CC}">
              <c16:uniqueId val="{00000001-F112-4179-8838-A0531909B79D}"/>
            </c:ext>
          </c:extLst>
        </c:ser>
        <c:dLbls>
          <c:showLegendKey val="0"/>
          <c:showVal val="0"/>
          <c:showCatName val="0"/>
          <c:showSerName val="0"/>
          <c:showPercent val="0"/>
          <c:showBubbleSize val="0"/>
        </c:dLbls>
        <c:smooth val="0"/>
        <c:axId val="195718528"/>
        <c:axId val="195748992"/>
      </c:lineChart>
      <c:catAx>
        <c:axId val="19571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max val="2.200000000000000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Parent</c:v>
                </c:pt>
              </c:strCache>
            </c:strRef>
          </c:tx>
          <c:spPr>
            <a:ln w="19050" cap="rnd">
              <a:solidFill>
                <a:srgbClr val="00B7C0"/>
              </a:solidFill>
              <a:round/>
            </a:ln>
            <a:effectLst/>
          </c:spPr>
          <c:marker>
            <c:symbol val="none"/>
          </c:marker>
          <c:cat>
            <c:strRef>
              <c:f>Sheet1!$A$2:$A$16</c:f>
              <c:strCache>
                <c:ptCount val="15"/>
                <c:pt idx="0">
                  <c:v>Animation for adults</c:v>
                </c:pt>
                <c:pt idx="1">
                  <c:v>Morning show</c:v>
                </c:pt>
                <c:pt idx="2">
                  <c:v>Sport</c:v>
                </c:pt>
                <c:pt idx="3">
                  <c:v>Talkshow</c:v>
                </c:pt>
                <c:pt idx="4">
                  <c:v>Music videos</c:v>
                </c:pt>
                <c:pt idx="5">
                  <c:v>Documentary</c:v>
                </c:pt>
                <c:pt idx="6">
                  <c:v>Series</c:v>
                </c:pt>
                <c:pt idx="7">
                  <c:v>Daily soap opera</c:v>
                </c:pt>
                <c:pt idx="8">
                  <c:v>Musical entertainment / talent show</c:v>
                </c:pt>
                <c:pt idx="9">
                  <c:v>Movie</c:v>
                </c:pt>
                <c:pt idx="10">
                  <c:v>News program</c:v>
                </c:pt>
                <c:pt idx="11">
                  <c:v>Reality show</c:v>
                </c:pt>
                <c:pt idx="12">
                  <c:v>Quiz</c:v>
                </c:pt>
                <c:pt idx="13">
                  <c:v>Cooking / gastro</c:v>
                </c:pt>
                <c:pt idx="14">
                  <c:v>Animation for kids</c:v>
                </c:pt>
              </c:strCache>
            </c:strRef>
          </c:cat>
          <c:val>
            <c:numRef>
              <c:f>Sheet1!$B$2:$B$16</c:f>
              <c:numCache>
                <c:formatCode>0%</c:formatCode>
                <c:ptCount val="15"/>
                <c:pt idx="0">
                  <c:v>0.67654658826087344</c:v>
                </c:pt>
                <c:pt idx="1">
                  <c:v>0.74208414172444104</c:v>
                </c:pt>
                <c:pt idx="2">
                  <c:v>0.76206623740619428</c:v>
                </c:pt>
                <c:pt idx="3">
                  <c:v>0.82660992548392809</c:v>
                </c:pt>
                <c:pt idx="4">
                  <c:v>0.84926600852659728</c:v>
                </c:pt>
                <c:pt idx="5">
                  <c:v>0.90305020163045857</c:v>
                </c:pt>
                <c:pt idx="6">
                  <c:v>0.92274332978062235</c:v>
                </c:pt>
                <c:pt idx="7">
                  <c:v>0.93091885180401746</c:v>
                </c:pt>
                <c:pt idx="8">
                  <c:v>0.94498957245899384</c:v>
                </c:pt>
                <c:pt idx="9">
                  <c:v>0.95525139585588148</c:v>
                </c:pt>
                <c:pt idx="10">
                  <c:v>0.97891381998996596</c:v>
                </c:pt>
                <c:pt idx="11">
                  <c:v>1.2567195700811014</c:v>
                </c:pt>
                <c:pt idx="12">
                  <c:v>1.3434209576078808</c:v>
                </c:pt>
                <c:pt idx="13">
                  <c:v>1.3838970873336205</c:v>
                </c:pt>
                <c:pt idx="14">
                  <c:v>2.0823207502754886</c:v>
                </c:pt>
              </c:numCache>
            </c:numRef>
          </c:val>
          <c:smooth val="0"/>
          <c:extLst>
            <c:ext xmlns:c16="http://schemas.microsoft.com/office/drawing/2014/chart" uri="{C3380CC4-5D6E-409C-BE32-E72D297353CC}">
              <c16:uniqueId val="{00000000-7479-4D3F-9A81-B7C761EC212B}"/>
            </c:ext>
          </c:extLst>
        </c:ser>
        <c:ser>
          <c:idx val="1"/>
          <c:order val="1"/>
          <c:tx>
            <c:strRef>
              <c:f>Sheet1!$C$1</c:f>
              <c:strCache>
                <c:ptCount val="1"/>
                <c:pt idx="0">
                  <c:v>Not a parent</c:v>
                </c:pt>
              </c:strCache>
            </c:strRef>
          </c:tx>
          <c:spPr>
            <a:ln w="19050" cap="rnd">
              <a:solidFill>
                <a:srgbClr val="FF4343"/>
              </a:solidFill>
              <a:round/>
            </a:ln>
            <a:effectLst/>
          </c:spPr>
          <c:marker>
            <c:symbol val="none"/>
          </c:marker>
          <c:cat>
            <c:strRef>
              <c:f>Sheet1!$A$2:$A$16</c:f>
              <c:strCache>
                <c:ptCount val="15"/>
                <c:pt idx="0">
                  <c:v>Animation for adults</c:v>
                </c:pt>
                <c:pt idx="1">
                  <c:v>Morning show</c:v>
                </c:pt>
                <c:pt idx="2">
                  <c:v>Sport</c:v>
                </c:pt>
                <c:pt idx="3">
                  <c:v>Talkshow</c:v>
                </c:pt>
                <c:pt idx="4">
                  <c:v>Music videos</c:v>
                </c:pt>
                <c:pt idx="5">
                  <c:v>Documentary</c:v>
                </c:pt>
                <c:pt idx="6">
                  <c:v>Series</c:v>
                </c:pt>
                <c:pt idx="7">
                  <c:v>Daily soap opera</c:v>
                </c:pt>
                <c:pt idx="8">
                  <c:v>Musical entertainment / talent show</c:v>
                </c:pt>
                <c:pt idx="9">
                  <c:v>Movie</c:v>
                </c:pt>
                <c:pt idx="10">
                  <c:v>News program</c:v>
                </c:pt>
                <c:pt idx="11">
                  <c:v>Reality show</c:v>
                </c:pt>
                <c:pt idx="12">
                  <c:v>Quiz</c:v>
                </c:pt>
                <c:pt idx="13">
                  <c:v>Cooking / gastro</c:v>
                </c:pt>
                <c:pt idx="14">
                  <c:v>Animation for kids</c:v>
                </c:pt>
              </c:strCache>
            </c:strRef>
          </c:cat>
          <c:val>
            <c:numRef>
              <c:f>Sheet1!$C$2:$C$16</c:f>
              <c:numCache>
                <c:formatCode>0%</c:formatCode>
                <c:ptCount val="15"/>
                <c:pt idx="0">
                  <c:v>1.1681649202039177</c:v>
                </c:pt>
                <c:pt idx="1">
                  <c:v>1.1340916439651441</c:v>
                </c:pt>
                <c:pt idx="2">
                  <c:v>1.1237028602829395</c:v>
                </c:pt>
                <c:pt idx="3">
                  <c:v>1.0901462992409663</c:v>
                </c:pt>
                <c:pt idx="4">
                  <c:v>1.0783672972000908</c:v>
                </c:pt>
                <c:pt idx="5">
                  <c:v>1.0504046472069675</c:v>
                </c:pt>
                <c:pt idx="6">
                  <c:v>1.0401660990768655</c:v>
                </c:pt>
                <c:pt idx="7">
                  <c:v>1.0359156074796418</c:v>
                </c:pt>
                <c:pt idx="8">
                  <c:v>1.0286001749311569</c:v>
                </c:pt>
                <c:pt idx="9">
                  <c:v>1.0232650056299402</c:v>
                </c:pt>
                <c:pt idx="10">
                  <c:v>1.0109628022154082</c:v>
                </c:pt>
                <c:pt idx="11">
                  <c:v>0.86653031178323725</c:v>
                </c:pt>
                <c:pt idx="12">
                  <c:v>0.82145386062875458</c:v>
                </c:pt>
                <c:pt idx="13">
                  <c:v>0.8004101341492772</c:v>
                </c:pt>
                <c:pt idx="14">
                  <c:v>0.43729645136064332</c:v>
                </c:pt>
              </c:numCache>
            </c:numRef>
          </c:val>
          <c:smooth val="0"/>
          <c:extLst>
            <c:ext xmlns:c16="http://schemas.microsoft.com/office/drawing/2014/chart" uri="{C3380CC4-5D6E-409C-BE32-E72D297353CC}">
              <c16:uniqueId val="{00000002-7479-4D3F-9A81-B7C761EC212B}"/>
            </c:ext>
          </c:extLst>
        </c:ser>
        <c:dLbls>
          <c:showLegendKey val="0"/>
          <c:showVal val="0"/>
          <c:showCatName val="0"/>
          <c:showSerName val="0"/>
          <c:showPercent val="0"/>
          <c:showBubbleSize val="0"/>
        </c:dLbls>
        <c:smooth val="0"/>
        <c:axId val="195718528"/>
        <c:axId val="195748992"/>
      </c:lineChart>
      <c:catAx>
        <c:axId val="19571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max val="2.200000000000000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100</c:v>
                </c:pt>
                <c:pt idx="4">
                  <c:v>43</c:v>
                </c:pt>
                <c:pt idx="5">
                  <c:v>0</c:v>
                </c:pt>
                <c:pt idx="6">
                  <c:v>0</c:v>
                </c:pt>
                <c:pt idx="7">
                  <c:v>0</c:v>
                </c:pt>
                <c:pt idx="8">
                  <c:v>0</c:v>
                </c:pt>
                <c:pt idx="9">
                  <c:v>0</c:v>
                </c:pt>
              </c:numCache>
            </c:numRef>
          </c:val>
          <c:extLst>
            <c:ext xmlns:c16="http://schemas.microsoft.com/office/drawing/2014/chart" uri="{C3380CC4-5D6E-409C-BE32-E72D297353CC}">
              <c16:uniqueId val="{00000000-DD1C-4F10-A14B-51173895E29D}"/>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F91E-43D9-9CB4-F6AF74BFD05A}"/>
              </c:ext>
            </c:extLst>
          </c:dPt>
          <c:dPt>
            <c:idx val="1"/>
            <c:bubble3D val="0"/>
            <c:spPr>
              <a:solidFill>
                <a:srgbClr val="A1C46B"/>
              </a:solidFill>
              <a:ln w="12700">
                <a:noFill/>
                <a:prstDash val="solid"/>
              </a:ln>
            </c:spPr>
            <c:extLst>
              <c:ext xmlns:c16="http://schemas.microsoft.com/office/drawing/2014/chart" uri="{C3380CC4-5D6E-409C-BE32-E72D297353CC}">
                <c16:uniqueId val="{00000003-F91E-43D9-9CB4-F6AF74BFD05A}"/>
              </c:ext>
            </c:extLst>
          </c:dPt>
          <c:dPt>
            <c:idx val="2"/>
            <c:bubble3D val="0"/>
            <c:spPr>
              <a:solidFill>
                <a:srgbClr val="D9D9D9"/>
              </a:solidFill>
              <a:ln w="12700">
                <a:noFill/>
                <a:prstDash val="solid"/>
              </a:ln>
            </c:spPr>
            <c:extLst>
              <c:ext xmlns:c16="http://schemas.microsoft.com/office/drawing/2014/chart" uri="{C3380CC4-5D6E-409C-BE32-E72D297353CC}">
                <c16:uniqueId val="{00000005-F91E-43D9-9CB4-F6AF74BFD05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0.53</c:v>
                </c:pt>
                <c:pt idx="2">
                  <c:v>0.47</c:v>
                </c:pt>
              </c:numCache>
            </c:numRef>
          </c:val>
          <c:extLst>
            <c:ext xmlns:c16="http://schemas.microsoft.com/office/drawing/2014/chart" uri="{C3380CC4-5D6E-409C-BE32-E72D297353CC}">
              <c16:uniqueId val="{00000006-F91E-43D9-9CB4-F6AF74BFD05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7787-40BD-90B1-12D7A95280D0}"/>
              </c:ext>
            </c:extLst>
          </c:dPt>
          <c:dPt>
            <c:idx val="1"/>
            <c:bubble3D val="0"/>
            <c:spPr>
              <a:solidFill>
                <a:srgbClr val="A1C46B"/>
              </a:solidFill>
              <a:ln w="12700">
                <a:noFill/>
                <a:prstDash val="solid"/>
              </a:ln>
            </c:spPr>
            <c:extLst>
              <c:ext xmlns:c16="http://schemas.microsoft.com/office/drawing/2014/chart" uri="{C3380CC4-5D6E-409C-BE32-E72D297353CC}">
                <c16:uniqueId val="{00000003-7787-40BD-90B1-12D7A95280D0}"/>
              </c:ext>
            </c:extLst>
          </c:dPt>
          <c:dPt>
            <c:idx val="2"/>
            <c:bubble3D val="0"/>
            <c:spPr>
              <a:solidFill>
                <a:srgbClr val="D9D9D9"/>
              </a:solidFill>
              <a:ln w="12700">
                <a:noFill/>
                <a:prstDash val="solid"/>
              </a:ln>
            </c:spPr>
            <c:extLst>
              <c:ext xmlns:c16="http://schemas.microsoft.com/office/drawing/2014/chart" uri="{C3380CC4-5D6E-409C-BE32-E72D297353CC}">
                <c16:uniqueId val="{00000005-7787-40BD-90B1-12D7A95280D0}"/>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0.26</c:v>
                </c:pt>
                <c:pt idx="2">
                  <c:v>0.74</c:v>
                </c:pt>
              </c:numCache>
            </c:numRef>
          </c:val>
          <c:extLst>
            <c:ext xmlns:c16="http://schemas.microsoft.com/office/drawing/2014/chart" uri="{C3380CC4-5D6E-409C-BE32-E72D297353CC}">
              <c16:uniqueId val="{00000006-7787-40BD-90B1-12D7A95280D0}"/>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617F-41DF-B45B-1A8F96603C9F}"/>
              </c:ext>
            </c:extLst>
          </c:dPt>
          <c:dPt>
            <c:idx val="1"/>
            <c:bubble3D val="0"/>
            <c:spPr>
              <a:solidFill>
                <a:srgbClr val="A1C46B"/>
              </a:solidFill>
              <a:ln w="12700">
                <a:noFill/>
                <a:prstDash val="solid"/>
              </a:ln>
            </c:spPr>
            <c:extLst>
              <c:ext xmlns:c16="http://schemas.microsoft.com/office/drawing/2014/chart" uri="{C3380CC4-5D6E-409C-BE32-E72D297353CC}">
                <c16:uniqueId val="{00000003-617F-41DF-B45B-1A8F96603C9F}"/>
              </c:ext>
            </c:extLst>
          </c:dPt>
          <c:dPt>
            <c:idx val="2"/>
            <c:bubble3D val="0"/>
            <c:spPr>
              <a:solidFill>
                <a:srgbClr val="D9D9D9"/>
              </a:solidFill>
              <a:ln w="12700">
                <a:noFill/>
                <a:prstDash val="solid"/>
              </a:ln>
            </c:spPr>
            <c:extLst>
              <c:ext xmlns:c16="http://schemas.microsoft.com/office/drawing/2014/chart" uri="{C3380CC4-5D6E-409C-BE32-E72D297353CC}">
                <c16:uniqueId val="{00000005-617F-41DF-B45B-1A8F96603C9F}"/>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0.1</c:v>
                </c:pt>
                <c:pt idx="2">
                  <c:v>0.9</c:v>
                </c:pt>
              </c:numCache>
            </c:numRef>
          </c:val>
          <c:extLst>
            <c:ext xmlns:c16="http://schemas.microsoft.com/office/drawing/2014/chart" uri="{C3380CC4-5D6E-409C-BE32-E72D297353CC}">
              <c16:uniqueId val="{00000006-617F-41DF-B45B-1A8F96603C9F}"/>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East3</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80B5-4E75-80DF-BF873D9A8F5A}"/>
              </c:ext>
            </c:extLst>
          </c:dPt>
          <c:dPt>
            <c:idx val="1"/>
            <c:bubble3D val="0"/>
            <c:spPr>
              <a:solidFill>
                <a:srgbClr val="A1C46B"/>
              </a:solidFill>
              <a:ln w="12700">
                <a:noFill/>
                <a:prstDash val="solid"/>
              </a:ln>
            </c:spPr>
            <c:extLst>
              <c:ext xmlns:c16="http://schemas.microsoft.com/office/drawing/2014/chart" uri="{C3380CC4-5D6E-409C-BE32-E72D297353CC}">
                <c16:uniqueId val="{00000003-80B5-4E75-80DF-BF873D9A8F5A}"/>
              </c:ext>
            </c:extLst>
          </c:dPt>
          <c:dPt>
            <c:idx val="2"/>
            <c:bubble3D val="0"/>
            <c:spPr>
              <a:solidFill>
                <a:srgbClr val="D9D9D9"/>
              </a:solidFill>
              <a:ln w="12700">
                <a:noFill/>
                <a:prstDash val="solid"/>
              </a:ln>
            </c:spPr>
            <c:extLst>
              <c:ext xmlns:c16="http://schemas.microsoft.com/office/drawing/2014/chart" uri="{C3380CC4-5D6E-409C-BE32-E72D297353CC}">
                <c16:uniqueId val="{00000005-80B5-4E75-80DF-BF873D9A8F5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0.06</c:v>
                </c:pt>
                <c:pt idx="2">
                  <c:v>0.94</c:v>
                </c:pt>
              </c:numCache>
            </c:numRef>
          </c:val>
          <c:extLst>
            <c:ext xmlns:c16="http://schemas.microsoft.com/office/drawing/2014/chart" uri="{C3380CC4-5D6E-409C-BE32-E72D297353CC}">
              <c16:uniqueId val="{00000006-80B5-4E75-80DF-BF873D9A8F5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9552-4988-95D8-7C23510352FF}"/>
              </c:ext>
            </c:extLst>
          </c:dPt>
          <c:dPt>
            <c:idx val="1"/>
            <c:bubble3D val="0"/>
            <c:spPr>
              <a:solidFill>
                <a:srgbClr val="A1C46B"/>
              </a:solidFill>
              <a:ln w="12700">
                <a:noFill/>
                <a:prstDash val="solid"/>
              </a:ln>
            </c:spPr>
            <c:extLst>
              <c:ext xmlns:c16="http://schemas.microsoft.com/office/drawing/2014/chart" uri="{C3380CC4-5D6E-409C-BE32-E72D297353CC}">
                <c16:uniqueId val="{00000003-9552-4988-95D8-7C23510352FF}"/>
              </c:ext>
            </c:extLst>
          </c:dPt>
          <c:dPt>
            <c:idx val="2"/>
            <c:bubble3D val="0"/>
            <c:spPr>
              <a:solidFill>
                <a:srgbClr val="D9D9D9"/>
              </a:solidFill>
              <a:ln w="12700">
                <a:noFill/>
                <a:prstDash val="solid"/>
              </a:ln>
            </c:spPr>
            <c:extLst>
              <c:ext xmlns:c16="http://schemas.microsoft.com/office/drawing/2014/chart" uri="{C3380CC4-5D6E-409C-BE32-E72D297353CC}">
                <c16:uniqueId val="{00000005-9552-4988-95D8-7C23510352FF}"/>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0.02</c:v>
                </c:pt>
                <c:pt idx="2">
                  <c:v>0.98</c:v>
                </c:pt>
              </c:numCache>
            </c:numRef>
          </c:val>
          <c:extLst>
            <c:ext xmlns:c16="http://schemas.microsoft.com/office/drawing/2014/chart" uri="{C3380CC4-5D6E-409C-BE32-E72D297353CC}">
              <c16:uniqueId val="{00000006-9552-4988-95D8-7C23510352FF}"/>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East3</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8E6D-4719-AE2C-BB257FD1C16D}"/>
              </c:ext>
            </c:extLst>
          </c:dPt>
          <c:dPt>
            <c:idx val="1"/>
            <c:bubble3D val="0"/>
            <c:spPr>
              <a:solidFill>
                <a:srgbClr val="FFFFFF">
                  <a:lumMod val="65000"/>
                </a:srgbClr>
              </a:solidFill>
              <a:ln w="12700">
                <a:noFill/>
                <a:prstDash val="solid"/>
              </a:ln>
            </c:spPr>
            <c:extLst>
              <c:ext xmlns:c16="http://schemas.microsoft.com/office/drawing/2014/chart" uri="{C3380CC4-5D6E-409C-BE32-E72D297353CC}">
                <c16:uniqueId val="{00000003-8E6D-4719-AE2C-BB257FD1C16D}"/>
              </c:ext>
            </c:extLst>
          </c:dPt>
          <c:dPt>
            <c:idx val="2"/>
            <c:bubble3D val="0"/>
            <c:spPr>
              <a:solidFill>
                <a:srgbClr val="D9D9D9"/>
              </a:solidFill>
              <a:ln w="12700">
                <a:noFill/>
                <a:prstDash val="solid"/>
              </a:ln>
            </c:spPr>
            <c:extLst>
              <c:ext xmlns:c16="http://schemas.microsoft.com/office/drawing/2014/chart" uri="{C3380CC4-5D6E-409C-BE32-E72D297353CC}">
                <c16:uniqueId val="{00000005-8E6D-4719-AE2C-BB257FD1C16D}"/>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0.02</c:v>
                </c:pt>
                <c:pt idx="2">
                  <c:v>0.98</c:v>
                </c:pt>
              </c:numCache>
            </c:numRef>
          </c:val>
          <c:extLst>
            <c:ext xmlns:c16="http://schemas.microsoft.com/office/drawing/2014/chart" uri="{C3380CC4-5D6E-409C-BE32-E72D297353CC}">
              <c16:uniqueId val="{00000006-8E6D-4719-AE2C-BB257FD1C16D}"/>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F91E-43D9-9CB4-F6AF74BFD05A}"/>
              </c:ext>
            </c:extLst>
          </c:dPt>
          <c:dPt>
            <c:idx val="1"/>
            <c:bubble3D val="0"/>
            <c:spPr>
              <a:solidFill>
                <a:srgbClr val="00B7C0"/>
              </a:solidFill>
              <a:ln w="12700">
                <a:noFill/>
                <a:prstDash val="solid"/>
              </a:ln>
            </c:spPr>
            <c:extLst>
              <c:ext xmlns:c16="http://schemas.microsoft.com/office/drawing/2014/chart" uri="{C3380CC4-5D6E-409C-BE32-E72D297353CC}">
                <c16:uniqueId val="{00000003-F91E-43D9-9CB4-F6AF74BFD05A}"/>
              </c:ext>
            </c:extLst>
          </c:dPt>
          <c:dPt>
            <c:idx val="2"/>
            <c:bubble3D val="0"/>
            <c:spPr>
              <a:solidFill>
                <a:srgbClr val="D9D9D9"/>
              </a:solidFill>
              <a:ln w="12700">
                <a:noFill/>
                <a:prstDash val="solid"/>
              </a:ln>
            </c:spPr>
            <c:extLst>
              <c:ext xmlns:c16="http://schemas.microsoft.com/office/drawing/2014/chart" uri="{C3380CC4-5D6E-409C-BE32-E72D297353CC}">
                <c16:uniqueId val="{00000005-F91E-43D9-9CB4-F6AF74BFD05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0.56999999999999995</c:v>
                </c:pt>
                <c:pt idx="2">
                  <c:v>0.43000000000000005</c:v>
                </c:pt>
              </c:numCache>
            </c:numRef>
          </c:val>
          <c:extLst>
            <c:ext xmlns:c16="http://schemas.microsoft.com/office/drawing/2014/chart" uri="{C3380CC4-5D6E-409C-BE32-E72D297353CC}">
              <c16:uniqueId val="{00000006-F91E-43D9-9CB4-F6AF74BFD05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22</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7787-40BD-90B1-12D7A95280D0}"/>
              </c:ext>
            </c:extLst>
          </c:dPt>
          <c:dPt>
            <c:idx val="1"/>
            <c:bubble3D val="0"/>
            <c:spPr>
              <a:solidFill>
                <a:srgbClr val="00B7C0"/>
              </a:solidFill>
              <a:ln w="12700">
                <a:noFill/>
                <a:prstDash val="solid"/>
              </a:ln>
            </c:spPr>
            <c:extLst>
              <c:ext xmlns:c16="http://schemas.microsoft.com/office/drawing/2014/chart" uri="{C3380CC4-5D6E-409C-BE32-E72D297353CC}">
                <c16:uniqueId val="{00000003-7787-40BD-90B1-12D7A95280D0}"/>
              </c:ext>
            </c:extLst>
          </c:dPt>
          <c:dPt>
            <c:idx val="2"/>
            <c:bubble3D val="0"/>
            <c:spPr>
              <a:solidFill>
                <a:srgbClr val="D9D9D9"/>
              </a:solidFill>
              <a:ln w="12700">
                <a:noFill/>
                <a:prstDash val="solid"/>
              </a:ln>
            </c:spPr>
            <c:extLst>
              <c:ext xmlns:c16="http://schemas.microsoft.com/office/drawing/2014/chart" uri="{C3380CC4-5D6E-409C-BE32-E72D297353CC}">
                <c16:uniqueId val="{00000005-7787-40BD-90B1-12D7A95280D0}"/>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0.22</c:v>
                </c:pt>
                <c:pt idx="2">
                  <c:v>0.78</c:v>
                </c:pt>
              </c:numCache>
            </c:numRef>
          </c:val>
          <c:extLst>
            <c:ext xmlns:c16="http://schemas.microsoft.com/office/drawing/2014/chart" uri="{C3380CC4-5D6E-409C-BE32-E72D297353CC}">
              <c16:uniqueId val="{00000006-7787-40BD-90B1-12D7A95280D0}"/>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617F-41DF-B45B-1A8F96603C9F}"/>
              </c:ext>
            </c:extLst>
          </c:dPt>
          <c:dPt>
            <c:idx val="1"/>
            <c:bubble3D val="0"/>
            <c:spPr>
              <a:solidFill>
                <a:srgbClr val="00B7C0"/>
              </a:solidFill>
              <a:ln w="12700">
                <a:noFill/>
                <a:prstDash val="solid"/>
              </a:ln>
            </c:spPr>
            <c:extLst>
              <c:ext xmlns:c16="http://schemas.microsoft.com/office/drawing/2014/chart" uri="{C3380CC4-5D6E-409C-BE32-E72D297353CC}">
                <c16:uniqueId val="{00000003-617F-41DF-B45B-1A8F96603C9F}"/>
              </c:ext>
            </c:extLst>
          </c:dPt>
          <c:dPt>
            <c:idx val="2"/>
            <c:bubble3D val="0"/>
            <c:spPr>
              <a:solidFill>
                <a:srgbClr val="D9D9D9"/>
              </a:solidFill>
              <a:ln w="12700">
                <a:noFill/>
                <a:prstDash val="solid"/>
              </a:ln>
            </c:spPr>
            <c:extLst>
              <c:ext xmlns:c16="http://schemas.microsoft.com/office/drawing/2014/chart" uri="{C3380CC4-5D6E-409C-BE32-E72D297353CC}">
                <c16:uniqueId val="{00000005-617F-41DF-B45B-1A8F96603C9F}"/>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0.09</c:v>
                </c:pt>
                <c:pt idx="2">
                  <c:v>0.91</c:v>
                </c:pt>
              </c:numCache>
            </c:numRef>
          </c:val>
          <c:extLst>
            <c:ext xmlns:c16="http://schemas.microsoft.com/office/drawing/2014/chart" uri="{C3380CC4-5D6E-409C-BE32-E72D297353CC}">
              <c16:uniqueId val="{00000006-617F-41DF-B45B-1A8F96603C9F}"/>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East3</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80B5-4E75-80DF-BF873D9A8F5A}"/>
              </c:ext>
            </c:extLst>
          </c:dPt>
          <c:dPt>
            <c:idx val="1"/>
            <c:bubble3D val="0"/>
            <c:spPr>
              <a:solidFill>
                <a:srgbClr val="00B7C0"/>
              </a:solidFill>
              <a:ln w="12700">
                <a:noFill/>
                <a:prstDash val="solid"/>
              </a:ln>
            </c:spPr>
            <c:extLst>
              <c:ext xmlns:c16="http://schemas.microsoft.com/office/drawing/2014/chart" uri="{C3380CC4-5D6E-409C-BE32-E72D297353CC}">
                <c16:uniqueId val="{00000003-80B5-4E75-80DF-BF873D9A8F5A}"/>
              </c:ext>
            </c:extLst>
          </c:dPt>
          <c:dPt>
            <c:idx val="2"/>
            <c:bubble3D val="0"/>
            <c:spPr>
              <a:solidFill>
                <a:srgbClr val="D9D9D9"/>
              </a:solidFill>
              <a:ln w="12700">
                <a:noFill/>
                <a:prstDash val="solid"/>
              </a:ln>
            </c:spPr>
            <c:extLst>
              <c:ext xmlns:c16="http://schemas.microsoft.com/office/drawing/2014/chart" uri="{C3380CC4-5D6E-409C-BE32-E72D297353CC}">
                <c16:uniqueId val="{00000005-80B5-4E75-80DF-BF873D9A8F5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0.08</c:v>
                </c:pt>
                <c:pt idx="2">
                  <c:v>0.92</c:v>
                </c:pt>
              </c:numCache>
            </c:numRef>
          </c:val>
          <c:extLst>
            <c:ext xmlns:c16="http://schemas.microsoft.com/office/drawing/2014/chart" uri="{C3380CC4-5D6E-409C-BE32-E72D297353CC}">
              <c16:uniqueId val="{00000006-80B5-4E75-80DF-BF873D9A8F5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70</c:v>
                </c:pt>
                <c:pt idx="4">
                  <c:v>0</c:v>
                </c:pt>
                <c:pt idx="5">
                  <c:v>0</c:v>
                </c:pt>
                <c:pt idx="6">
                  <c:v>0</c:v>
                </c:pt>
                <c:pt idx="7">
                  <c:v>0</c:v>
                </c:pt>
                <c:pt idx="8">
                  <c:v>0</c:v>
                </c:pt>
                <c:pt idx="9">
                  <c:v>0</c:v>
                </c:pt>
              </c:numCache>
            </c:numRef>
          </c:val>
          <c:extLst>
            <c:ext xmlns:c16="http://schemas.microsoft.com/office/drawing/2014/chart" uri="{C3380CC4-5D6E-409C-BE32-E72D297353CC}">
              <c16:uniqueId val="{00000000-07CC-4641-B1FC-DC3D6BF97A15}"/>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9552-4988-95D8-7C23510352FF}"/>
              </c:ext>
            </c:extLst>
          </c:dPt>
          <c:dPt>
            <c:idx val="1"/>
            <c:bubble3D val="0"/>
            <c:spPr>
              <a:solidFill>
                <a:srgbClr val="00B7C0"/>
              </a:solidFill>
              <a:ln w="12700">
                <a:noFill/>
                <a:prstDash val="solid"/>
              </a:ln>
            </c:spPr>
            <c:extLst>
              <c:ext xmlns:c16="http://schemas.microsoft.com/office/drawing/2014/chart" uri="{C3380CC4-5D6E-409C-BE32-E72D297353CC}">
                <c16:uniqueId val="{00000003-9552-4988-95D8-7C23510352FF}"/>
              </c:ext>
            </c:extLst>
          </c:dPt>
          <c:dPt>
            <c:idx val="2"/>
            <c:bubble3D val="0"/>
            <c:spPr>
              <a:solidFill>
                <a:srgbClr val="D9D9D9"/>
              </a:solidFill>
              <a:ln w="12700">
                <a:noFill/>
                <a:prstDash val="solid"/>
              </a:ln>
            </c:spPr>
            <c:extLst>
              <c:ext xmlns:c16="http://schemas.microsoft.com/office/drawing/2014/chart" uri="{C3380CC4-5D6E-409C-BE32-E72D297353CC}">
                <c16:uniqueId val="{00000005-9552-4988-95D8-7C23510352FF}"/>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0.02</c:v>
                </c:pt>
                <c:pt idx="2">
                  <c:v>0.98</c:v>
                </c:pt>
              </c:numCache>
            </c:numRef>
          </c:val>
          <c:extLst>
            <c:ext xmlns:c16="http://schemas.microsoft.com/office/drawing/2014/chart" uri="{C3380CC4-5D6E-409C-BE32-E72D297353CC}">
              <c16:uniqueId val="{00000006-9552-4988-95D8-7C23510352FF}"/>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East3</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8E6D-4719-AE2C-BB257FD1C16D}"/>
              </c:ext>
            </c:extLst>
          </c:dPt>
          <c:dPt>
            <c:idx val="1"/>
            <c:bubble3D val="0"/>
            <c:spPr>
              <a:solidFill>
                <a:srgbClr val="FFFFFF">
                  <a:lumMod val="65000"/>
                </a:srgbClr>
              </a:solidFill>
              <a:ln w="12700">
                <a:noFill/>
                <a:prstDash val="solid"/>
              </a:ln>
            </c:spPr>
            <c:extLst>
              <c:ext xmlns:c16="http://schemas.microsoft.com/office/drawing/2014/chart" uri="{C3380CC4-5D6E-409C-BE32-E72D297353CC}">
                <c16:uniqueId val="{00000003-8E6D-4719-AE2C-BB257FD1C16D}"/>
              </c:ext>
            </c:extLst>
          </c:dPt>
          <c:dPt>
            <c:idx val="2"/>
            <c:bubble3D val="0"/>
            <c:spPr>
              <a:solidFill>
                <a:srgbClr val="D9D9D9"/>
              </a:solidFill>
              <a:ln w="12700">
                <a:noFill/>
                <a:prstDash val="solid"/>
              </a:ln>
            </c:spPr>
            <c:extLst>
              <c:ext xmlns:c16="http://schemas.microsoft.com/office/drawing/2014/chart" uri="{C3380CC4-5D6E-409C-BE32-E72D297353CC}">
                <c16:uniqueId val="{00000005-8E6D-4719-AE2C-BB257FD1C16D}"/>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0.02</c:v>
                </c:pt>
                <c:pt idx="2">
                  <c:v>0.98</c:v>
                </c:pt>
              </c:numCache>
            </c:numRef>
          </c:val>
          <c:extLst>
            <c:ext xmlns:c16="http://schemas.microsoft.com/office/drawing/2014/chart" uri="{C3380CC4-5D6E-409C-BE32-E72D297353CC}">
              <c16:uniqueId val="{00000006-8E6D-4719-AE2C-BB257FD1C16D}"/>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52529869741906"/>
          <c:y val="0.13999289075459562"/>
          <c:w val="0.73046574475601012"/>
          <c:h val="0.83491341456857637"/>
        </c:manualLayout>
      </c:layout>
      <c:barChart>
        <c:barDir val="bar"/>
        <c:grouping val="percentStacked"/>
        <c:varyColors val="0"/>
        <c:ser>
          <c:idx val="0"/>
          <c:order val="0"/>
          <c:tx>
            <c:strRef>
              <c:f>Sheet1!$B$1</c:f>
              <c:strCache>
                <c:ptCount val="1"/>
                <c:pt idx="0">
                  <c:v>I use it regularly</c:v>
                </c:pt>
              </c:strCache>
            </c:strRef>
          </c:tx>
          <c:spPr>
            <a:solidFill>
              <a:srgbClr val="7CA24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Sheet1!$A$2:$A$37</c:f>
              <c:strCache>
                <c:ptCount val="34"/>
                <c:pt idx="0">
                  <c:v>Netflix</c:v>
                </c:pt>
                <c:pt idx="3">
                  <c:v>HBO Go</c:v>
                </c:pt>
                <c:pt idx="6">
                  <c:v>Disney+</c:v>
                </c:pt>
                <c:pt idx="9">
                  <c:v>M4Sport</c:v>
                </c:pt>
                <c:pt idx="12">
                  <c:v>RTL+</c:v>
                </c:pt>
                <c:pt idx="15">
                  <c:v>Telekom TV Go</c:v>
                </c:pt>
                <c:pt idx="18">
                  <c:v>TV2 Play</c:v>
                </c:pt>
                <c:pt idx="21">
                  <c:v>SkyShowtime</c:v>
                </c:pt>
                <c:pt idx="24">
                  <c:v>Amazon Prime</c:v>
                </c:pt>
                <c:pt idx="27">
                  <c:v>Vodafone TV</c:v>
                </c:pt>
                <c:pt idx="30">
                  <c:v>Mediaklikk</c:v>
                </c:pt>
                <c:pt idx="33">
                  <c:v>Apple TV+</c:v>
                </c:pt>
              </c:strCache>
            </c:strRef>
          </c:cat>
          <c:val>
            <c:numRef>
              <c:f>Sheet1!$B$2:$B$37</c:f>
              <c:numCache>
                <c:formatCode>###0</c:formatCode>
                <c:ptCount val="36"/>
                <c:pt idx="0">
                  <c:v>52.571204863134348</c:v>
                </c:pt>
                <c:pt idx="1">
                  <c:v>31.044404271706487</c:v>
                </c:pt>
                <c:pt idx="2">
                  <c:v>5.922758425688305</c:v>
                </c:pt>
                <c:pt idx="3">
                  <c:v>33.595807924714137</c:v>
                </c:pt>
                <c:pt idx="4">
                  <c:v>22.870754393363306</c:v>
                </c:pt>
                <c:pt idx="5">
                  <c:v>8.4455107212076825</c:v>
                </c:pt>
                <c:pt idx="6">
                  <c:v>30.932527047209806</c:v>
                </c:pt>
                <c:pt idx="9">
                  <c:v>17.935925083239177</c:v>
                </c:pt>
                <c:pt idx="12">
                  <c:v>16.90862846698457</c:v>
                </c:pt>
                <c:pt idx="13">
                  <c:v>21.628293446721749</c:v>
                </c:pt>
                <c:pt idx="14">
                  <c:v>23.878412643903246</c:v>
                </c:pt>
                <c:pt idx="15">
                  <c:v>9.8243628175589883</c:v>
                </c:pt>
                <c:pt idx="16">
                  <c:v>9.9935873551861434</c:v>
                </c:pt>
                <c:pt idx="17">
                  <c:v>7.0769381093006025</c:v>
                </c:pt>
                <c:pt idx="18">
                  <c:v>9.3723213893691941</c:v>
                </c:pt>
                <c:pt idx="19">
                  <c:v>6.2174502139865071</c:v>
                </c:pt>
                <c:pt idx="20">
                  <c:v>6.7048766491606706</c:v>
                </c:pt>
                <c:pt idx="21">
                  <c:v>8.3476798300008461</c:v>
                </c:pt>
                <c:pt idx="24">
                  <c:v>7.9473111927881268</c:v>
                </c:pt>
                <c:pt idx="25">
                  <c:v>4.4744587477729674</c:v>
                </c:pt>
                <c:pt idx="27">
                  <c:v>7.5978817312027447</c:v>
                </c:pt>
                <c:pt idx="30">
                  <c:v>7.1338968594987744</c:v>
                </c:pt>
                <c:pt idx="31">
                  <c:v>9.368099300856354</c:v>
                </c:pt>
                <c:pt idx="32">
                  <c:v>9.7952369984149144</c:v>
                </c:pt>
                <c:pt idx="33">
                  <c:v>5.1189925206546656</c:v>
                </c:pt>
              </c:numCache>
            </c:numRef>
          </c:val>
          <c:extLst>
            <c:ext xmlns:c16="http://schemas.microsoft.com/office/drawing/2014/chart" uri="{C3380CC4-5D6E-409C-BE32-E72D297353CC}">
              <c16:uniqueId val="{00000000-FF19-4195-9835-21DB2CCD587F}"/>
            </c:ext>
          </c:extLst>
        </c:ser>
        <c:ser>
          <c:idx val="1"/>
          <c:order val="1"/>
          <c:tx>
            <c:strRef>
              <c:f>Sheet1!$C$1</c:f>
              <c:strCache>
                <c:ptCount val="1"/>
                <c:pt idx="0">
                  <c:v>I have tried it</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Sheet1!$A$2:$A$37</c:f>
              <c:strCache>
                <c:ptCount val="34"/>
                <c:pt idx="0">
                  <c:v>Netflix</c:v>
                </c:pt>
                <c:pt idx="3">
                  <c:v>HBO Go</c:v>
                </c:pt>
                <c:pt idx="6">
                  <c:v>Disney+</c:v>
                </c:pt>
                <c:pt idx="9">
                  <c:v>M4Sport</c:v>
                </c:pt>
                <c:pt idx="12">
                  <c:v>RTL+</c:v>
                </c:pt>
                <c:pt idx="15">
                  <c:v>Telekom TV Go</c:v>
                </c:pt>
                <c:pt idx="18">
                  <c:v>TV2 Play</c:v>
                </c:pt>
                <c:pt idx="21">
                  <c:v>SkyShowtime</c:v>
                </c:pt>
                <c:pt idx="24">
                  <c:v>Amazon Prime</c:v>
                </c:pt>
                <c:pt idx="27">
                  <c:v>Vodafone TV</c:v>
                </c:pt>
                <c:pt idx="30">
                  <c:v>Mediaklikk</c:v>
                </c:pt>
                <c:pt idx="33">
                  <c:v>Apple TV+</c:v>
                </c:pt>
              </c:strCache>
            </c:strRef>
          </c:cat>
          <c:val>
            <c:numRef>
              <c:f>Sheet1!$C$2:$C$37</c:f>
              <c:numCache>
                <c:formatCode>###0</c:formatCode>
                <c:ptCount val="36"/>
                <c:pt idx="0">
                  <c:v>23.98899387577238</c:v>
                </c:pt>
                <c:pt idx="1">
                  <c:v>27.378388022817727</c:v>
                </c:pt>
                <c:pt idx="2">
                  <c:v>14.347227866272933</c:v>
                </c:pt>
                <c:pt idx="3">
                  <c:v>25.084057732342767</c:v>
                </c:pt>
                <c:pt idx="4">
                  <c:v>31.003644237496797</c:v>
                </c:pt>
                <c:pt idx="5">
                  <c:v>16.081915713362037</c:v>
                </c:pt>
                <c:pt idx="6">
                  <c:v>21.09092509772227</c:v>
                </c:pt>
                <c:pt idx="9">
                  <c:v>19.571757901756285</c:v>
                </c:pt>
                <c:pt idx="12">
                  <c:v>31.158070105902596</c:v>
                </c:pt>
                <c:pt idx="13">
                  <c:v>37.649883404131593</c:v>
                </c:pt>
                <c:pt idx="14">
                  <c:v>34.348115810058047</c:v>
                </c:pt>
                <c:pt idx="15">
                  <c:v>18.334458468866988</c:v>
                </c:pt>
                <c:pt idx="16">
                  <c:v>16.232654613471247</c:v>
                </c:pt>
                <c:pt idx="17">
                  <c:v>13.679389536449188</c:v>
                </c:pt>
                <c:pt idx="18">
                  <c:v>22.35183272171588</c:v>
                </c:pt>
                <c:pt idx="19">
                  <c:v>16.842598572776541</c:v>
                </c:pt>
                <c:pt idx="20">
                  <c:v>20.25249580973475</c:v>
                </c:pt>
                <c:pt idx="21">
                  <c:v>13.239920179357552</c:v>
                </c:pt>
                <c:pt idx="24">
                  <c:v>16.982259315619977</c:v>
                </c:pt>
                <c:pt idx="25">
                  <c:v>10.240734944762453</c:v>
                </c:pt>
                <c:pt idx="27">
                  <c:v>9.7675879236244771</c:v>
                </c:pt>
                <c:pt idx="30">
                  <c:v>17.728196613587908</c:v>
                </c:pt>
                <c:pt idx="31">
                  <c:v>18.858591744728916</c:v>
                </c:pt>
                <c:pt idx="32">
                  <c:v>15.23147522383497</c:v>
                </c:pt>
                <c:pt idx="33">
                  <c:v>16.431627101566189</c:v>
                </c:pt>
              </c:numCache>
            </c:numRef>
          </c:val>
          <c:extLst>
            <c:ext xmlns:c16="http://schemas.microsoft.com/office/drawing/2014/chart" uri="{C3380CC4-5D6E-409C-BE32-E72D297353CC}">
              <c16:uniqueId val="{00000001-FF19-4195-9835-21DB2CCD587F}"/>
            </c:ext>
          </c:extLst>
        </c:ser>
        <c:ser>
          <c:idx val="2"/>
          <c:order val="2"/>
          <c:tx>
            <c:strRef>
              <c:f>Sheet1!$D$1</c:f>
              <c:strCache>
                <c:ptCount val="1"/>
                <c:pt idx="0">
                  <c:v>I have heard of it, but never tried it</c:v>
                </c:pt>
              </c:strCache>
            </c:strRef>
          </c:tx>
          <c:spPr>
            <a:solidFill>
              <a:schemeClr val="accent4">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Sheet1!$A$2:$A$37</c:f>
              <c:strCache>
                <c:ptCount val="34"/>
                <c:pt idx="0">
                  <c:v>Netflix</c:v>
                </c:pt>
                <c:pt idx="3">
                  <c:v>HBO Go</c:v>
                </c:pt>
                <c:pt idx="6">
                  <c:v>Disney+</c:v>
                </c:pt>
                <c:pt idx="9">
                  <c:v>M4Sport</c:v>
                </c:pt>
                <c:pt idx="12">
                  <c:v>RTL+</c:v>
                </c:pt>
                <c:pt idx="15">
                  <c:v>Telekom TV Go</c:v>
                </c:pt>
                <c:pt idx="18">
                  <c:v>TV2 Play</c:v>
                </c:pt>
                <c:pt idx="21">
                  <c:v>SkyShowtime</c:v>
                </c:pt>
                <c:pt idx="24">
                  <c:v>Amazon Prime</c:v>
                </c:pt>
                <c:pt idx="27">
                  <c:v>Vodafone TV</c:v>
                </c:pt>
                <c:pt idx="30">
                  <c:v>Mediaklikk</c:v>
                </c:pt>
                <c:pt idx="33">
                  <c:v>Apple TV+</c:v>
                </c:pt>
              </c:strCache>
            </c:strRef>
          </c:cat>
          <c:val>
            <c:numRef>
              <c:f>Sheet1!$D$2:$D$37</c:f>
              <c:numCache>
                <c:formatCode>###0</c:formatCode>
                <c:ptCount val="36"/>
                <c:pt idx="0">
                  <c:v>20.458198675980938</c:v>
                </c:pt>
                <c:pt idx="1">
                  <c:v>37.265501644937252</c:v>
                </c:pt>
                <c:pt idx="2">
                  <c:v>61.188900652069968</c:v>
                </c:pt>
                <c:pt idx="3">
                  <c:v>36.775055740397406</c:v>
                </c:pt>
                <c:pt idx="4">
                  <c:v>40.645329268374319</c:v>
                </c:pt>
                <c:pt idx="5">
                  <c:v>53.290067368624271</c:v>
                </c:pt>
                <c:pt idx="6">
                  <c:v>42.452209342464428</c:v>
                </c:pt>
                <c:pt idx="9">
                  <c:v>41.407830620414266</c:v>
                </c:pt>
                <c:pt idx="12">
                  <c:v>45.023108426766179</c:v>
                </c:pt>
                <c:pt idx="13">
                  <c:v>32.445307854278504</c:v>
                </c:pt>
                <c:pt idx="14">
                  <c:v>33.025324666898243</c:v>
                </c:pt>
                <c:pt idx="15">
                  <c:v>47.970518806893715</c:v>
                </c:pt>
                <c:pt idx="16">
                  <c:v>48.430714946067802</c:v>
                </c:pt>
                <c:pt idx="17">
                  <c:v>53.32341277411976</c:v>
                </c:pt>
                <c:pt idx="18">
                  <c:v>46.031099864756342</c:v>
                </c:pt>
                <c:pt idx="19">
                  <c:v>44.945465926119738</c:v>
                </c:pt>
                <c:pt idx="20">
                  <c:v>45.614574751083424</c:v>
                </c:pt>
                <c:pt idx="21">
                  <c:v>47.535478425681177</c:v>
                </c:pt>
                <c:pt idx="24">
                  <c:v>57.270401679457272</c:v>
                </c:pt>
                <c:pt idx="25">
                  <c:v>60.10878795627972</c:v>
                </c:pt>
                <c:pt idx="27">
                  <c:v>47.263529127429244</c:v>
                </c:pt>
                <c:pt idx="30">
                  <c:v>37.013275933147142</c:v>
                </c:pt>
                <c:pt idx="31">
                  <c:v>34.087647214364139</c:v>
                </c:pt>
                <c:pt idx="32">
                  <c:v>37.541982273543908</c:v>
                </c:pt>
                <c:pt idx="33">
                  <c:v>54.592678108973303</c:v>
                </c:pt>
              </c:numCache>
            </c:numRef>
          </c:val>
          <c:extLst>
            <c:ext xmlns:c16="http://schemas.microsoft.com/office/drawing/2014/chart" uri="{C3380CC4-5D6E-409C-BE32-E72D297353CC}">
              <c16:uniqueId val="{00000002-FF19-4195-9835-21DB2CCD587F}"/>
            </c:ext>
          </c:extLst>
        </c:ser>
        <c:ser>
          <c:idx val="3"/>
          <c:order val="3"/>
          <c:tx>
            <c:strRef>
              <c:f>Sheet1!$E$1</c:f>
              <c:strCache>
                <c:ptCount val="1"/>
                <c:pt idx="0">
                  <c:v>I have never heard of it</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u-HU" sz="900" b="0" i="0" u="none" strike="noStrike" kern="1200" baseline="0">
                    <a:solidFill>
                      <a:schemeClr val="tx2"/>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Sheet1!$A$2:$A$37</c:f>
              <c:strCache>
                <c:ptCount val="34"/>
                <c:pt idx="0">
                  <c:v>Netflix</c:v>
                </c:pt>
                <c:pt idx="3">
                  <c:v>HBO Go</c:v>
                </c:pt>
                <c:pt idx="6">
                  <c:v>Disney+</c:v>
                </c:pt>
                <c:pt idx="9">
                  <c:v>M4Sport</c:v>
                </c:pt>
                <c:pt idx="12">
                  <c:v>RTL+</c:v>
                </c:pt>
                <c:pt idx="15">
                  <c:v>Telekom TV Go</c:v>
                </c:pt>
                <c:pt idx="18">
                  <c:v>TV2 Play</c:v>
                </c:pt>
                <c:pt idx="21">
                  <c:v>SkyShowtime</c:v>
                </c:pt>
                <c:pt idx="24">
                  <c:v>Amazon Prime</c:v>
                </c:pt>
                <c:pt idx="27">
                  <c:v>Vodafone TV</c:v>
                </c:pt>
                <c:pt idx="30">
                  <c:v>Mediaklikk</c:v>
                </c:pt>
                <c:pt idx="33">
                  <c:v>Apple TV+</c:v>
                </c:pt>
              </c:strCache>
            </c:strRef>
          </c:cat>
          <c:val>
            <c:numRef>
              <c:f>Sheet1!$E$2:$E$37</c:f>
              <c:numCache>
                <c:formatCode>###0</c:formatCode>
                <c:ptCount val="36"/>
                <c:pt idx="0">
                  <c:v>2.9816025851120336</c:v>
                </c:pt>
                <c:pt idx="1">
                  <c:v>4.31170606053829</c:v>
                </c:pt>
                <c:pt idx="2">
                  <c:v>18.541113055968601</c:v>
                </c:pt>
                <c:pt idx="3">
                  <c:v>4.5450786025455718</c:v>
                </c:pt>
                <c:pt idx="4">
                  <c:v>5.4802721007653012</c:v>
                </c:pt>
                <c:pt idx="5">
                  <c:v>22.182506196805726</c:v>
                </c:pt>
                <c:pt idx="6">
                  <c:v>5.5243385126033075</c:v>
                </c:pt>
                <c:pt idx="9">
                  <c:v>21.084486394589977</c:v>
                </c:pt>
                <c:pt idx="12">
                  <c:v>6.9101930003465064</c:v>
                </c:pt>
                <c:pt idx="13">
                  <c:v>8.2765152948678384</c:v>
                </c:pt>
                <c:pt idx="14">
                  <c:v>8.7481468791402577</c:v>
                </c:pt>
                <c:pt idx="15">
                  <c:v>23.8706599066801</c:v>
                </c:pt>
                <c:pt idx="16">
                  <c:v>25.343043085274434</c:v>
                </c:pt>
                <c:pt idx="17">
                  <c:v>25.920259580130136</c:v>
                </c:pt>
                <c:pt idx="18">
                  <c:v>22.24474602415836</c:v>
                </c:pt>
                <c:pt idx="19">
                  <c:v>31.994485287116881</c:v>
                </c:pt>
                <c:pt idx="20">
                  <c:v>27.428052790020889</c:v>
                </c:pt>
                <c:pt idx="21">
                  <c:v>30.876921564960284</c:v>
                </c:pt>
                <c:pt idx="24">
                  <c:v>17.800027812134314</c:v>
                </c:pt>
                <c:pt idx="25">
                  <c:v>25.17601835118457</c:v>
                </c:pt>
                <c:pt idx="27">
                  <c:v>35.371001217743384</c:v>
                </c:pt>
                <c:pt idx="30">
                  <c:v>38.124630593766028</c:v>
                </c:pt>
                <c:pt idx="31">
                  <c:v>37.685661740050307</c:v>
                </c:pt>
                <c:pt idx="32">
                  <c:v>37.43130550420593</c:v>
                </c:pt>
                <c:pt idx="33">
                  <c:v>23.856702268805513</c:v>
                </c:pt>
              </c:numCache>
            </c:numRef>
          </c:val>
          <c:extLst>
            <c:ext xmlns:c16="http://schemas.microsoft.com/office/drawing/2014/chart" uri="{C3380CC4-5D6E-409C-BE32-E72D297353CC}">
              <c16:uniqueId val="{00000003-FF19-4195-9835-21DB2CCD587F}"/>
            </c:ext>
          </c:extLst>
        </c:ser>
        <c:dLbls>
          <c:showLegendKey val="0"/>
          <c:showVal val="0"/>
          <c:showCatName val="0"/>
          <c:showSerName val="0"/>
          <c:showPercent val="0"/>
          <c:showBubbleSize val="0"/>
        </c:dLbls>
        <c:gapWidth val="38"/>
        <c:overlap val="100"/>
        <c:axId val="322930176"/>
        <c:axId val="322931712"/>
      </c:barChart>
      <c:catAx>
        <c:axId val="322930176"/>
        <c:scaling>
          <c:orientation val="maxMin"/>
        </c:scaling>
        <c:delete val="1"/>
        <c:axPos val="l"/>
        <c:numFmt formatCode="General" sourceLinked="1"/>
        <c:majorTickMark val="none"/>
        <c:minorTickMark val="none"/>
        <c:tickLblPos val="nextTo"/>
        <c:crossAx val="322931712"/>
        <c:crosses val="autoZero"/>
        <c:auto val="1"/>
        <c:lblAlgn val="ctr"/>
        <c:lblOffset val="100"/>
        <c:noMultiLvlLbl val="0"/>
      </c:catAx>
      <c:valAx>
        <c:axId val="322931712"/>
        <c:scaling>
          <c:orientation val="minMax"/>
        </c:scaling>
        <c:delete val="1"/>
        <c:axPos val="t"/>
        <c:numFmt formatCode="0%" sourceLinked="1"/>
        <c:majorTickMark val="out"/>
        <c:minorTickMark val="none"/>
        <c:tickLblPos val="nextTo"/>
        <c:crossAx val="322930176"/>
        <c:crosses val="autoZero"/>
        <c:crossBetween val="between"/>
        <c:majorUnit val="0.5"/>
      </c:valAx>
      <c:spPr>
        <a:noFill/>
        <a:ln>
          <a:noFill/>
        </a:ln>
        <a:effectLst/>
      </c:spPr>
    </c:plotArea>
    <c:legend>
      <c:legendPos val="b"/>
      <c:layout>
        <c:manualLayout>
          <c:xMode val="edge"/>
          <c:yMode val="edge"/>
          <c:x val="0.13519872624227969"/>
          <c:y val="3.1613241118919554E-3"/>
          <c:w val="0.86132047839598014"/>
          <c:h val="0.11305840932127617"/>
        </c:manualLayout>
      </c:layout>
      <c:overlay val="0"/>
      <c:spPr>
        <a:noFill/>
        <a:ln>
          <a:noFill/>
        </a:ln>
        <a:effectLst/>
      </c:spPr>
      <c:txPr>
        <a:bodyPr rot="0" spcFirstLastPara="1" vertOverflow="ellipsis" vert="horz" wrap="square" anchor="ctr" anchorCtr="1"/>
        <a:lstStyle/>
        <a:p>
          <a:pPr algn="ctr">
            <a:defRPr lang="hu-HU" sz="900" b="0" i="0" u="none" strike="noStrike" kern="1200" baseline="0">
              <a:solidFill>
                <a:srgbClr val="404040"/>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52529869741906"/>
          <c:y val="0.13999289075459562"/>
          <c:w val="0.73046574475601012"/>
          <c:h val="0.83491341456857637"/>
        </c:manualLayout>
      </c:layout>
      <c:barChart>
        <c:barDir val="bar"/>
        <c:grouping val="percentStacked"/>
        <c:varyColors val="0"/>
        <c:ser>
          <c:idx val="0"/>
          <c:order val="0"/>
          <c:tx>
            <c:strRef>
              <c:f>Sheet1!$B$1</c:f>
              <c:strCache>
                <c:ptCount val="1"/>
                <c:pt idx="0">
                  <c:v>I use it regularly</c:v>
                </c:pt>
              </c:strCache>
            </c:strRef>
          </c:tx>
          <c:spPr>
            <a:solidFill>
              <a:srgbClr val="7CA24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1"/>
                <c:pt idx="0">
                  <c:v>Mindig TV Go</c:v>
                </c:pt>
                <c:pt idx="3">
                  <c:v>Digi Online</c:v>
                </c:pt>
                <c:pt idx="6">
                  <c:v>Filmbox Plus</c:v>
                </c:pt>
                <c:pt idx="9">
                  <c:v>Eurosport Player</c:v>
                </c:pt>
                <c:pt idx="12">
                  <c:v>Viasat Play</c:v>
                </c:pt>
                <c:pt idx="15">
                  <c:v>AXN Now</c:v>
                </c:pt>
                <c:pt idx="18">
                  <c:v>Yettel My TV</c:v>
                </c:pt>
                <c:pt idx="21">
                  <c:v>Net4+</c:v>
                </c:pt>
                <c:pt idx="24">
                  <c:v>CineGo</c:v>
                </c:pt>
                <c:pt idx="27">
                  <c:v>Hayu</c:v>
                </c:pt>
                <c:pt idx="30">
                  <c:v>Filmio</c:v>
                </c:pt>
              </c:strCache>
            </c:strRef>
          </c:cat>
          <c:val>
            <c:numRef>
              <c:f>Sheet1!$B$2:$B$34</c:f>
              <c:numCache>
                <c:formatCode>###0</c:formatCode>
                <c:ptCount val="33"/>
                <c:pt idx="0">
                  <c:v>4.72106439451799</c:v>
                </c:pt>
                <c:pt idx="1">
                  <c:v>4.182568988430865</c:v>
                </c:pt>
                <c:pt idx="2">
                  <c:v>5.0067602312741348</c:v>
                </c:pt>
                <c:pt idx="3">
                  <c:v>4.5589531716562313</c:v>
                </c:pt>
                <c:pt idx="4">
                  <c:v>6.57006680993549</c:v>
                </c:pt>
                <c:pt idx="6">
                  <c:v>4.0314066034575742</c:v>
                </c:pt>
                <c:pt idx="9">
                  <c:v>3.7906924515102283</c:v>
                </c:pt>
                <c:pt idx="12">
                  <c:v>3.4328701206038281</c:v>
                </c:pt>
                <c:pt idx="13">
                  <c:v>4.9055398362163523</c:v>
                </c:pt>
                <c:pt idx="14">
                  <c:v>3.8266561203986824</c:v>
                </c:pt>
                <c:pt idx="15">
                  <c:v>3.2338742529524138</c:v>
                </c:pt>
                <c:pt idx="18">
                  <c:v>3.0860684607343223</c:v>
                </c:pt>
                <c:pt idx="19">
                  <c:v>5.8924222539574824</c:v>
                </c:pt>
                <c:pt idx="20">
                  <c:v>3.7626369510033486</c:v>
                </c:pt>
                <c:pt idx="21">
                  <c:v>2.5397381977744509</c:v>
                </c:pt>
                <c:pt idx="24">
                  <c:v>2.4614334227577777</c:v>
                </c:pt>
                <c:pt idx="25">
                  <c:v>3.1795027386325425</c:v>
                </c:pt>
                <c:pt idx="27">
                  <c:v>2.3909330259637951</c:v>
                </c:pt>
                <c:pt idx="30">
                  <c:v>2.3864714651375261</c:v>
                </c:pt>
              </c:numCache>
            </c:numRef>
          </c:val>
          <c:extLst>
            <c:ext xmlns:c16="http://schemas.microsoft.com/office/drawing/2014/chart" uri="{C3380CC4-5D6E-409C-BE32-E72D297353CC}">
              <c16:uniqueId val="{00000000-FF19-4195-9835-21DB2CCD587F}"/>
            </c:ext>
          </c:extLst>
        </c:ser>
        <c:ser>
          <c:idx val="1"/>
          <c:order val="1"/>
          <c:tx>
            <c:strRef>
              <c:f>Sheet1!$C$1</c:f>
              <c:strCache>
                <c:ptCount val="1"/>
                <c:pt idx="0">
                  <c:v>I have tried it</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1"/>
                <c:pt idx="0">
                  <c:v>Mindig TV Go</c:v>
                </c:pt>
                <c:pt idx="3">
                  <c:v>Digi Online</c:v>
                </c:pt>
                <c:pt idx="6">
                  <c:v>Filmbox Plus</c:v>
                </c:pt>
                <c:pt idx="9">
                  <c:v>Eurosport Player</c:v>
                </c:pt>
                <c:pt idx="12">
                  <c:v>Viasat Play</c:v>
                </c:pt>
                <c:pt idx="15">
                  <c:v>AXN Now</c:v>
                </c:pt>
                <c:pt idx="18">
                  <c:v>Yettel My TV</c:v>
                </c:pt>
                <c:pt idx="21">
                  <c:v>Net4+</c:v>
                </c:pt>
                <c:pt idx="24">
                  <c:v>CineGo</c:v>
                </c:pt>
                <c:pt idx="27">
                  <c:v>Hayu</c:v>
                </c:pt>
                <c:pt idx="30">
                  <c:v>Filmio</c:v>
                </c:pt>
              </c:strCache>
            </c:strRef>
          </c:cat>
          <c:val>
            <c:numRef>
              <c:f>Sheet1!$C$2:$C$34</c:f>
              <c:numCache>
                <c:formatCode>###0</c:formatCode>
                <c:ptCount val="33"/>
                <c:pt idx="0">
                  <c:v>14.792859892582827</c:v>
                </c:pt>
                <c:pt idx="1">
                  <c:v>12.811280434967623</c:v>
                </c:pt>
                <c:pt idx="2">
                  <c:v>11.631067079755326</c:v>
                </c:pt>
                <c:pt idx="3">
                  <c:v>12.05845339459767</c:v>
                </c:pt>
                <c:pt idx="4">
                  <c:v>11.976654594845229</c:v>
                </c:pt>
                <c:pt idx="6">
                  <c:v>10.700640962252676</c:v>
                </c:pt>
                <c:pt idx="9">
                  <c:v>8.5299066978031117</c:v>
                </c:pt>
                <c:pt idx="12">
                  <c:v>10.983513998872253</c:v>
                </c:pt>
                <c:pt idx="13">
                  <c:v>9.0174473192100972</c:v>
                </c:pt>
                <c:pt idx="14">
                  <c:v>11.655185834249021</c:v>
                </c:pt>
                <c:pt idx="15">
                  <c:v>10.817561614229732</c:v>
                </c:pt>
                <c:pt idx="18">
                  <c:v>9.458529455701564</c:v>
                </c:pt>
                <c:pt idx="19">
                  <c:v>13.098004742337436</c:v>
                </c:pt>
                <c:pt idx="20">
                  <c:v>12.914668852216524</c:v>
                </c:pt>
                <c:pt idx="21">
                  <c:v>8.4156540461221141</c:v>
                </c:pt>
                <c:pt idx="24">
                  <c:v>6.2330825207157456</c:v>
                </c:pt>
                <c:pt idx="25">
                  <c:v>4.028446271999532</c:v>
                </c:pt>
                <c:pt idx="27">
                  <c:v>5.012682401500256</c:v>
                </c:pt>
                <c:pt idx="30">
                  <c:v>7.6496028294771872</c:v>
                </c:pt>
              </c:numCache>
            </c:numRef>
          </c:val>
          <c:extLst>
            <c:ext xmlns:c16="http://schemas.microsoft.com/office/drawing/2014/chart" uri="{C3380CC4-5D6E-409C-BE32-E72D297353CC}">
              <c16:uniqueId val="{00000001-FF19-4195-9835-21DB2CCD587F}"/>
            </c:ext>
          </c:extLst>
        </c:ser>
        <c:ser>
          <c:idx val="2"/>
          <c:order val="2"/>
          <c:tx>
            <c:strRef>
              <c:f>Sheet1!$D$1</c:f>
              <c:strCache>
                <c:ptCount val="1"/>
                <c:pt idx="0">
                  <c:v>I have heard of it, but never tried it</c:v>
                </c:pt>
              </c:strCache>
            </c:strRef>
          </c:tx>
          <c:spPr>
            <a:solidFill>
              <a:schemeClr val="accent4">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1"/>
                <c:pt idx="0">
                  <c:v>Mindig TV Go</c:v>
                </c:pt>
                <c:pt idx="3">
                  <c:v>Digi Online</c:v>
                </c:pt>
                <c:pt idx="6">
                  <c:v>Filmbox Plus</c:v>
                </c:pt>
                <c:pt idx="9">
                  <c:v>Eurosport Player</c:v>
                </c:pt>
                <c:pt idx="12">
                  <c:v>Viasat Play</c:v>
                </c:pt>
                <c:pt idx="15">
                  <c:v>AXN Now</c:v>
                </c:pt>
                <c:pt idx="18">
                  <c:v>Yettel My TV</c:v>
                </c:pt>
                <c:pt idx="21">
                  <c:v>Net4+</c:v>
                </c:pt>
                <c:pt idx="24">
                  <c:v>CineGo</c:v>
                </c:pt>
                <c:pt idx="27">
                  <c:v>Hayu</c:v>
                </c:pt>
                <c:pt idx="30">
                  <c:v>Filmio</c:v>
                </c:pt>
              </c:strCache>
            </c:strRef>
          </c:cat>
          <c:val>
            <c:numRef>
              <c:f>Sheet1!$D$2:$D$34</c:f>
              <c:numCache>
                <c:formatCode>###0</c:formatCode>
                <c:ptCount val="33"/>
                <c:pt idx="0">
                  <c:v>57.115154216944553</c:v>
                </c:pt>
                <c:pt idx="1">
                  <c:v>52.050499081437188</c:v>
                </c:pt>
                <c:pt idx="2">
                  <c:v>54.88542669093264</c:v>
                </c:pt>
                <c:pt idx="3">
                  <c:v>53.229930727150666</c:v>
                </c:pt>
                <c:pt idx="4">
                  <c:v>51.268066686680079</c:v>
                </c:pt>
                <c:pt idx="6">
                  <c:v>47.315361737043439</c:v>
                </c:pt>
                <c:pt idx="9">
                  <c:v>38.981747395162905</c:v>
                </c:pt>
                <c:pt idx="12">
                  <c:v>42.780186135612539</c:v>
                </c:pt>
                <c:pt idx="13">
                  <c:v>41.152802442046813</c:v>
                </c:pt>
                <c:pt idx="14">
                  <c:v>42.632805188619614</c:v>
                </c:pt>
                <c:pt idx="15">
                  <c:v>43.949720255434222</c:v>
                </c:pt>
                <c:pt idx="18">
                  <c:v>41.337524660169542</c:v>
                </c:pt>
                <c:pt idx="19">
                  <c:v>45.246003155026635</c:v>
                </c:pt>
                <c:pt idx="20">
                  <c:v>49.956987596116868</c:v>
                </c:pt>
                <c:pt idx="21">
                  <c:v>28.65709629281865</c:v>
                </c:pt>
                <c:pt idx="24">
                  <c:v>28.947999867326651</c:v>
                </c:pt>
                <c:pt idx="25">
                  <c:v>34.380167792873671</c:v>
                </c:pt>
                <c:pt idx="27">
                  <c:v>24.651274529031632</c:v>
                </c:pt>
                <c:pt idx="30">
                  <c:v>32.301794466148671</c:v>
                </c:pt>
              </c:numCache>
            </c:numRef>
          </c:val>
          <c:extLst>
            <c:ext xmlns:c16="http://schemas.microsoft.com/office/drawing/2014/chart" uri="{C3380CC4-5D6E-409C-BE32-E72D297353CC}">
              <c16:uniqueId val="{00000002-FF19-4195-9835-21DB2CCD587F}"/>
            </c:ext>
          </c:extLst>
        </c:ser>
        <c:ser>
          <c:idx val="3"/>
          <c:order val="3"/>
          <c:tx>
            <c:strRef>
              <c:f>Sheet1!$E$1</c:f>
              <c:strCache>
                <c:ptCount val="1"/>
                <c:pt idx="0">
                  <c:v>I have never heard of it</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u-HU" sz="900" b="0" i="0" u="none" strike="noStrike" kern="1200" baseline="0">
                    <a:solidFill>
                      <a:schemeClr val="tx2"/>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31"/>
                <c:pt idx="0">
                  <c:v>Mindig TV Go</c:v>
                </c:pt>
                <c:pt idx="3">
                  <c:v>Digi Online</c:v>
                </c:pt>
                <c:pt idx="6">
                  <c:v>Filmbox Plus</c:v>
                </c:pt>
                <c:pt idx="9">
                  <c:v>Eurosport Player</c:v>
                </c:pt>
                <c:pt idx="12">
                  <c:v>Viasat Play</c:v>
                </c:pt>
                <c:pt idx="15">
                  <c:v>AXN Now</c:v>
                </c:pt>
                <c:pt idx="18">
                  <c:v>Yettel My TV</c:v>
                </c:pt>
                <c:pt idx="21">
                  <c:v>Net4+</c:v>
                </c:pt>
                <c:pt idx="24">
                  <c:v>CineGo</c:v>
                </c:pt>
                <c:pt idx="27">
                  <c:v>Hayu</c:v>
                </c:pt>
                <c:pt idx="30">
                  <c:v>Filmio</c:v>
                </c:pt>
              </c:strCache>
            </c:strRef>
          </c:cat>
          <c:val>
            <c:numRef>
              <c:f>Sheet1!$E$2:$E$34</c:f>
              <c:numCache>
                <c:formatCode>###0</c:formatCode>
                <c:ptCount val="33"/>
                <c:pt idx="0">
                  <c:v>23.370921495954256</c:v>
                </c:pt>
                <c:pt idx="1">
                  <c:v>30.955651495164062</c:v>
                </c:pt>
                <c:pt idx="2">
                  <c:v>28.476745998037583</c:v>
                </c:pt>
                <c:pt idx="3">
                  <c:v>30.152662706595219</c:v>
                </c:pt>
                <c:pt idx="4">
                  <c:v>30.185211908538879</c:v>
                </c:pt>
                <c:pt idx="6">
                  <c:v>37.952590697246208</c:v>
                </c:pt>
                <c:pt idx="9">
                  <c:v>48.697653455523628</c:v>
                </c:pt>
                <c:pt idx="12">
                  <c:v>42.803429744911256</c:v>
                </c:pt>
                <c:pt idx="13">
                  <c:v>44.924210402526363</c:v>
                </c:pt>
                <c:pt idx="14">
                  <c:v>41.885352856732318</c:v>
                </c:pt>
                <c:pt idx="15">
                  <c:v>41.998843877383514</c:v>
                </c:pt>
                <c:pt idx="18">
                  <c:v>46.117877423394432</c:v>
                </c:pt>
                <c:pt idx="19">
                  <c:v>35.763569848678145</c:v>
                </c:pt>
                <c:pt idx="20">
                  <c:v>33.36570660066289</c:v>
                </c:pt>
                <c:pt idx="21">
                  <c:v>60.387511463284469</c:v>
                </c:pt>
                <c:pt idx="24">
                  <c:v>62.357484189199553</c:v>
                </c:pt>
                <c:pt idx="25">
                  <c:v>58.411883196493918</c:v>
                </c:pt>
                <c:pt idx="27">
                  <c:v>67.945110043503959</c:v>
                </c:pt>
                <c:pt idx="30">
                  <c:v>57.662131239236345</c:v>
                </c:pt>
              </c:numCache>
            </c:numRef>
          </c:val>
          <c:extLst>
            <c:ext xmlns:c16="http://schemas.microsoft.com/office/drawing/2014/chart" uri="{C3380CC4-5D6E-409C-BE32-E72D297353CC}">
              <c16:uniqueId val="{00000003-FF19-4195-9835-21DB2CCD587F}"/>
            </c:ext>
          </c:extLst>
        </c:ser>
        <c:dLbls>
          <c:showLegendKey val="0"/>
          <c:showVal val="0"/>
          <c:showCatName val="0"/>
          <c:showSerName val="0"/>
          <c:showPercent val="0"/>
          <c:showBubbleSize val="0"/>
        </c:dLbls>
        <c:gapWidth val="38"/>
        <c:overlap val="100"/>
        <c:axId val="322930176"/>
        <c:axId val="322931712"/>
      </c:barChart>
      <c:catAx>
        <c:axId val="322930176"/>
        <c:scaling>
          <c:orientation val="maxMin"/>
        </c:scaling>
        <c:delete val="1"/>
        <c:axPos val="l"/>
        <c:numFmt formatCode="General" sourceLinked="1"/>
        <c:majorTickMark val="none"/>
        <c:minorTickMark val="none"/>
        <c:tickLblPos val="nextTo"/>
        <c:crossAx val="322931712"/>
        <c:crosses val="autoZero"/>
        <c:auto val="1"/>
        <c:lblAlgn val="ctr"/>
        <c:lblOffset val="100"/>
        <c:noMultiLvlLbl val="0"/>
      </c:catAx>
      <c:valAx>
        <c:axId val="322931712"/>
        <c:scaling>
          <c:orientation val="minMax"/>
        </c:scaling>
        <c:delete val="1"/>
        <c:axPos val="t"/>
        <c:numFmt formatCode="0%" sourceLinked="1"/>
        <c:majorTickMark val="out"/>
        <c:minorTickMark val="none"/>
        <c:tickLblPos val="nextTo"/>
        <c:crossAx val="322930176"/>
        <c:crosses val="autoZero"/>
        <c:crossBetween val="between"/>
        <c:majorUnit val="0.5"/>
      </c:valAx>
      <c:spPr>
        <a:noFill/>
        <a:ln>
          <a:noFill/>
        </a:ln>
        <a:effectLst/>
      </c:spPr>
    </c:plotArea>
    <c:legend>
      <c:legendPos val="b"/>
      <c:layout>
        <c:manualLayout>
          <c:xMode val="edge"/>
          <c:yMode val="edge"/>
          <c:x val="0.13519872624227969"/>
          <c:y val="3.1613241118919554E-3"/>
          <c:w val="0.86132047839598014"/>
          <c:h val="0.11305840932127617"/>
        </c:manualLayout>
      </c:layout>
      <c:overlay val="0"/>
      <c:spPr>
        <a:noFill/>
        <a:ln>
          <a:noFill/>
        </a:ln>
        <a:effectLst/>
      </c:spPr>
      <c:txPr>
        <a:bodyPr rot="0" spcFirstLastPara="1" vertOverflow="ellipsis" vert="horz" wrap="square" anchor="ctr" anchorCtr="1"/>
        <a:lstStyle/>
        <a:p>
          <a:pPr algn="ctr">
            <a:defRPr lang="hu-HU" sz="900" b="0" i="0" u="none" strike="noStrike" kern="1200" baseline="0">
              <a:solidFill>
                <a:srgbClr val="404040"/>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16"/>
          <c:y val="0.18429945406208956"/>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616D-4AD4-8773-F23EA8E38C3D}"/>
              </c:ext>
            </c:extLst>
          </c:dPt>
          <c:dPt>
            <c:idx val="1"/>
            <c:bubble3D val="0"/>
            <c:spPr>
              <a:solidFill>
                <a:schemeClr val="bg2">
                  <a:lumMod val="60000"/>
                  <a:lumOff val="40000"/>
                </a:schemeClr>
              </a:solidFill>
              <a:ln>
                <a:noFill/>
              </a:ln>
            </c:spPr>
            <c:extLst>
              <c:ext xmlns:c16="http://schemas.microsoft.com/office/drawing/2014/chart" uri="{C3380CC4-5D6E-409C-BE32-E72D297353CC}">
                <c16:uniqueId val="{00000003-616D-4AD4-8773-F23EA8E38C3D}"/>
              </c:ext>
            </c:extLst>
          </c:dPt>
          <c:dLbls>
            <c:delete val="1"/>
          </c:dLbls>
          <c:cat>
            <c:strRef>
              <c:f>Sheet1!$A$2:$A$3</c:f>
              <c:strCache>
                <c:ptCount val="2"/>
                <c:pt idx="0">
                  <c:v>yes</c:v>
                </c:pt>
                <c:pt idx="1">
                  <c:v>no</c:v>
                </c:pt>
              </c:strCache>
            </c:strRef>
          </c:cat>
          <c:val>
            <c:numRef>
              <c:f>Sheet1!$B$2:$B$3</c:f>
              <c:numCache>
                <c:formatCode>General</c:formatCode>
                <c:ptCount val="2"/>
                <c:pt idx="0">
                  <c:v>77</c:v>
                </c:pt>
                <c:pt idx="1">
                  <c:v>23</c:v>
                </c:pt>
              </c:numCache>
            </c:numRef>
          </c:val>
          <c:extLst>
            <c:ext xmlns:c16="http://schemas.microsoft.com/office/drawing/2014/chart" uri="{C3380CC4-5D6E-409C-BE32-E72D297353CC}">
              <c16:uniqueId val="{00000004-616D-4AD4-8773-F23EA8E38C3D}"/>
            </c:ext>
          </c:extLst>
        </c:ser>
        <c:dLbls>
          <c:showLegendKey val="0"/>
          <c:showVal val="1"/>
          <c:showCatName val="0"/>
          <c:showSerName val="0"/>
          <c:showPercent val="0"/>
          <c:showBubbleSize val="0"/>
          <c:showLeaderLines val="1"/>
        </c:dLbls>
        <c:firstSliceAng val="0"/>
        <c:holeSize val="51"/>
      </c:doughnutChart>
    </c:plotArea>
    <c:plotVisOnly val="1"/>
    <c:dispBlanksAs val="zero"/>
    <c:showDLblsOverMax val="0"/>
  </c:chart>
  <c:txPr>
    <a:bodyPr/>
    <a:lstStyle/>
    <a:p>
      <a:pPr>
        <a:defRPr sz="1800"/>
      </a:pPr>
      <a:endParaRPr lang="hu-HU"/>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c:ext xmlns:c16="http://schemas.microsoft.com/office/drawing/2014/chart" uri="{C3380CC4-5D6E-409C-BE32-E72D297353CC}">
                <c16:uniqueId val="{00000001-A41A-4A18-91EB-BC2AC909CE2D}"/>
              </c:ext>
            </c:extLst>
          </c:dPt>
          <c:dPt>
            <c:idx val="1"/>
            <c:bubble3D val="0"/>
            <c:spPr>
              <a:solidFill>
                <a:srgbClr val="A6A6A6"/>
              </a:solidFill>
              <a:ln>
                <a:noFill/>
              </a:ln>
            </c:spPr>
            <c:extLst>
              <c:ext xmlns:c16="http://schemas.microsoft.com/office/drawing/2014/chart" uri="{C3380CC4-5D6E-409C-BE32-E72D297353CC}">
                <c16:uniqueId val="{00000003-A41A-4A18-91EB-BC2AC909CE2D}"/>
              </c:ext>
            </c:extLst>
          </c:dPt>
          <c:dPt>
            <c:idx val="2"/>
            <c:bubble3D val="0"/>
            <c:spPr>
              <a:solidFill>
                <a:srgbClr val="BABABA">
                  <a:lumMod val="75000"/>
                </a:srgbClr>
              </a:solidFill>
              <a:ln>
                <a:noFill/>
              </a:ln>
            </c:spPr>
            <c:extLst>
              <c:ext xmlns:c16="http://schemas.microsoft.com/office/drawing/2014/chart" uri="{C3380CC4-5D6E-409C-BE32-E72D297353CC}">
                <c16:uniqueId val="{00000005-A41A-4A18-91EB-BC2AC909CE2D}"/>
              </c:ext>
            </c:extLst>
          </c:dPt>
          <c:dLbls>
            <c:delete val="1"/>
          </c:dLbls>
          <c:cat>
            <c:strRef>
              <c:f>Sheet1!$A$2:$A$3</c:f>
              <c:strCache>
                <c:ptCount val="2"/>
                <c:pt idx="0">
                  <c:v>igen</c:v>
                </c:pt>
                <c:pt idx="1">
                  <c:v>nem</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6-A41A-4A18-91EB-BC2AC909CE2D}"/>
            </c:ext>
          </c:extLst>
        </c:ser>
        <c:ser>
          <c:idx val="1"/>
          <c:order val="1"/>
          <c:tx>
            <c:strRef>
              <c:f>Sheet1!$C$1</c:f>
              <c:strCache>
                <c:ptCount val="1"/>
                <c:pt idx="0">
                  <c:v>Column2</c:v>
                </c:pt>
              </c:strCache>
            </c:strRef>
          </c:tx>
          <c:dPt>
            <c:idx val="0"/>
            <c:bubble3D val="0"/>
            <c:spPr>
              <a:solidFill>
                <a:srgbClr val="A1C46B"/>
              </a:solidFill>
            </c:spPr>
            <c:extLst>
              <c:ext xmlns:c16="http://schemas.microsoft.com/office/drawing/2014/chart" uri="{C3380CC4-5D6E-409C-BE32-E72D297353CC}">
                <c16:uniqueId val="{00000002-5E14-4380-ADC2-16E1F39F5440}"/>
              </c:ext>
            </c:extLst>
          </c:dPt>
          <c:dPt>
            <c:idx val="1"/>
            <c:bubble3D val="0"/>
            <c:spPr>
              <a:solidFill>
                <a:srgbClr val="A6A6A6"/>
              </a:solidFill>
            </c:spPr>
            <c:extLst>
              <c:ext xmlns:c16="http://schemas.microsoft.com/office/drawing/2014/chart" uri="{C3380CC4-5D6E-409C-BE32-E72D297353CC}">
                <c16:uniqueId val="{00000001-5E14-4380-ADC2-16E1F39F5440}"/>
              </c:ext>
            </c:extLst>
          </c:dPt>
          <c:dLbls>
            <c:delete val="1"/>
          </c:dLbls>
          <c:cat>
            <c:strRef>
              <c:f>Sheet1!$A$2:$A$3</c:f>
              <c:strCache>
                <c:ptCount val="2"/>
                <c:pt idx="0">
                  <c:v>igen</c:v>
                </c:pt>
                <c:pt idx="1">
                  <c:v>nem</c:v>
                </c:pt>
              </c:strCache>
            </c:strRef>
          </c:cat>
          <c:val>
            <c:numRef>
              <c:f>Sheet1!$C$2:$C$3</c:f>
              <c:numCache>
                <c:formatCode>General</c:formatCode>
                <c:ptCount val="2"/>
                <c:pt idx="0">
                  <c:v>25</c:v>
                </c:pt>
                <c:pt idx="1">
                  <c:v>75</c:v>
                </c:pt>
              </c:numCache>
            </c:numRef>
          </c:val>
          <c:extLst>
            <c:ext xmlns:c16="http://schemas.microsoft.com/office/drawing/2014/chart" uri="{C3380CC4-5D6E-409C-BE32-E72D297353CC}">
              <c16:uniqueId val="{00000000-5E14-4380-ADC2-16E1F39F5440}"/>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00B7C0"/>
              </a:solidFill>
              <a:ln>
                <a:noFill/>
              </a:ln>
            </c:spPr>
            <c:extLst>
              <c:ext xmlns:c16="http://schemas.microsoft.com/office/drawing/2014/chart" uri="{C3380CC4-5D6E-409C-BE32-E72D297353CC}">
                <c16:uniqueId val="{00000001-3B98-4683-967F-3D4545340574}"/>
              </c:ext>
            </c:extLst>
          </c:dPt>
          <c:dPt>
            <c:idx val="1"/>
            <c:bubble3D val="0"/>
            <c:spPr>
              <a:solidFill>
                <a:srgbClr val="A6A6A6"/>
              </a:solidFill>
              <a:ln>
                <a:noFill/>
              </a:ln>
            </c:spPr>
            <c:extLst>
              <c:ext xmlns:c16="http://schemas.microsoft.com/office/drawing/2014/chart" uri="{C3380CC4-5D6E-409C-BE32-E72D297353CC}">
                <c16:uniqueId val="{00000003-3B98-4683-967F-3D4545340574}"/>
              </c:ext>
            </c:extLst>
          </c:dPt>
          <c:dPt>
            <c:idx val="2"/>
            <c:bubble3D val="0"/>
            <c:spPr>
              <a:solidFill>
                <a:srgbClr val="BABABA">
                  <a:lumMod val="75000"/>
                </a:srgbClr>
              </a:solidFill>
              <a:ln>
                <a:noFill/>
              </a:ln>
            </c:spPr>
            <c:extLst>
              <c:ext xmlns:c16="http://schemas.microsoft.com/office/drawing/2014/chart" uri="{C3380CC4-5D6E-409C-BE32-E72D297353CC}">
                <c16:uniqueId val="{00000005-3B98-4683-967F-3D4545340574}"/>
              </c:ext>
            </c:extLst>
          </c:dPt>
          <c:dLbls>
            <c:delete val="1"/>
          </c:dLbls>
          <c:cat>
            <c:strRef>
              <c:f>Sheet1!$A$2:$A$3</c:f>
              <c:strCache>
                <c:ptCount val="2"/>
                <c:pt idx="0">
                  <c:v>igen</c:v>
                </c:pt>
                <c:pt idx="1">
                  <c:v>nem</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6-3B98-4683-967F-3D4545340574}"/>
            </c:ext>
          </c:extLst>
        </c:ser>
        <c:ser>
          <c:idx val="1"/>
          <c:order val="1"/>
          <c:tx>
            <c:strRef>
              <c:f>Sheet1!$C$1</c:f>
              <c:strCache>
                <c:ptCount val="1"/>
                <c:pt idx="0">
                  <c:v>Column2</c:v>
                </c:pt>
              </c:strCache>
            </c:strRef>
          </c:tx>
          <c:dPt>
            <c:idx val="0"/>
            <c:bubble3D val="0"/>
            <c:spPr>
              <a:solidFill>
                <a:srgbClr val="00B7C0"/>
              </a:solidFill>
            </c:spPr>
            <c:extLst>
              <c:ext xmlns:c16="http://schemas.microsoft.com/office/drawing/2014/chart" uri="{C3380CC4-5D6E-409C-BE32-E72D297353CC}">
                <c16:uniqueId val="{00000001-96E9-4C26-8529-0E7130484D8A}"/>
              </c:ext>
            </c:extLst>
          </c:dPt>
          <c:dPt>
            <c:idx val="1"/>
            <c:bubble3D val="0"/>
            <c:spPr>
              <a:solidFill>
                <a:srgbClr val="A6A6A6"/>
              </a:solidFill>
            </c:spPr>
            <c:extLst>
              <c:ext xmlns:c16="http://schemas.microsoft.com/office/drawing/2014/chart" uri="{C3380CC4-5D6E-409C-BE32-E72D297353CC}">
                <c16:uniqueId val="{00000003-96E9-4C26-8529-0E7130484D8A}"/>
              </c:ext>
            </c:extLst>
          </c:dPt>
          <c:dLbls>
            <c:delete val="1"/>
          </c:dLbls>
          <c:cat>
            <c:strRef>
              <c:f>Sheet1!$A$2:$A$3</c:f>
              <c:strCache>
                <c:ptCount val="2"/>
                <c:pt idx="0">
                  <c:v>igen</c:v>
                </c:pt>
                <c:pt idx="1">
                  <c:v>nem</c:v>
                </c:pt>
              </c:strCache>
            </c:strRef>
          </c:cat>
          <c:val>
            <c:numRef>
              <c:f>Sheet1!$C$2:$C$3</c:f>
              <c:numCache>
                <c:formatCode>General</c:formatCode>
                <c:ptCount val="2"/>
                <c:pt idx="0">
                  <c:v>75</c:v>
                </c:pt>
                <c:pt idx="1">
                  <c:v>25</c:v>
                </c:pt>
              </c:numCache>
            </c:numRef>
          </c:val>
          <c:extLst>
            <c:ext xmlns:c16="http://schemas.microsoft.com/office/drawing/2014/chart" uri="{C3380CC4-5D6E-409C-BE32-E72D297353CC}">
              <c16:uniqueId val="{00000000-96E9-4C26-8529-0E7130484D8A}"/>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2017</c:v>
                </c:pt>
              </c:strCache>
            </c:strRef>
          </c:tx>
          <c:spPr>
            <a:ln>
              <a:noFill/>
            </a:ln>
          </c:spPr>
          <c:dPt>
            <c:idx val="0"/>
            <c:bubble3D val="0"/>
            <c:spPr>
              <a:solidFill>
                <a:srgbClr val="FBB040"/>
              </a:solidFill>
              <a:ln>
                <a:noFill/>
              </a:ln>
            </c:spPr>
            <c:extLst>
              <c:ext xmlns:c16="http://schemas.microsoft.com/office/drawing/2014/chart" uri="{C3380CC4-5D6E-409C-BE32-E72D297353CC}">
                <c16:uniqueId val="{00000001-15C7-4734-8563-DB40701B7452}"/>
              </c:ext>
            </c:extLst>
          </c:dPt>
          <c:dPt>
            <c:idx val="1"/>
            <c:bubble3D val="0"/>
            <c:spPr>
              <a:solidFill>
                <a:srgbClr val="A6A6A6"/>
              </a:solidFill>
              <a:ln>
                <a:noFill/>
              </a:ln>
            </c:spPr>
            <c:extLst>
              <c:ext xmlns:c16="http://schemas.microsoft.com/office/drawing/2014/chart" uri="{C3380CC4-5D6E-409C-BE32-E72D297353CC}">
                <c16:uniqueId val="{00000003-15C7-4734-8563-DB40701B7452}"/>
              </c:ext>
            </c:extLst>
          </c:dPt>
          <c:dPt>
            <c:idx val="2"/>
            <c:bubble3D val="0"/>
            <c:spPr>
              <a:solidFill>
                <a:srgbClr val="BABABA">
                  <a:lumMod val="75000"/>
                </a:srgbClr>
              </a:solidFill>
              <a:ln>
                <a:noFill/>
              </a:ln>
            </c:spPr>
            <c:extLst>
              <c:ext xmlns:c16="http://schemas.microsoft.com/office/drawing/2014/chart" uri="{C3380CC4-5D6E-409C-BE32-E72D297353CC}">
                <c16:uniqueId val="{00000005-15C7-4734-8563-DB40701B7452}"/>
              </c:ext>
            </c:extLst>
          </c:dPt>
          <c:dLbls>
            <c:delete val="1"/>
          </c:dLbls>
          <c:cat>
            <c:strRef>
              <c:f>Sheet1!$A$2:$A$3</c:f>
              <c:strCache>
                <c:ptCount val="2"/>
                <c:pt idx="0">
                  <c:v>igen</c:v>
                </c:pt>
                <c:pt idx="1">
                  <c:v>nem</c:v>
                </c:pt>
              </c:strCache>
            </c:strRef>
          </c:cat>
          <c:val>
            <c:numRef>
              <c:f>Sheet1!$B$2:$B$3</c:f>
              <c:numCache>
                <c:formatCode>General</c:formatCode>
                <c:ptCount val="2"/>
                <c:pt idx="0">
                  <c:v>67</c:v>
                </c:pt>
                <c:pt idx="1">
                  <c:v>33</c:v>
                </c:pt>
              </c:numCache>
            </c:numRef>
          </c:val>
          <c:extLst>
            <c:ext xmlns:c16="http://schemas.microsoft.com/office/drawing/2014/chart" uri="{C3380CC4-5D6E-409C-BE32-E72D297353CC}">
              <c16:uniqueId val="{00000006-15C7-4734-8563-DB40701B7452}"/>
            </c:ext>
          </c:extLst>
        </c:ser>
        <c:ser>
          <c:idx val="1"/>
          <c:order val="1"/>
          <c:tx>
            <c:strRef>
              <c:f>Sheet1!$C$1</c:f>
              <c:strCache>
                <c:ptCount val="1"/>
                <c:pt idx="0">
                  <c:v>Column12</c:v>
                </c:pt>
              </c:strCache>
            </c:strRef>
          </c:tx>
          <c:spPr>
            <a:solidFill>
              <a:srgbClr val="FBB040"/>
            </a:solidFill>
          </c:spPr>
          <c:dPt>
            <c:idx val="1"/>
            <c:bubble3D val="0"/>
            <c:spPr>
              <a:solidFill>
                <a:srgbClr val="A6A6A6"/>
              </a:solidFill>
            </c:spPr>
            <c:extLst>
              <c:ext xmlns:c16="http://schemas.microsoft.com/office/drawing/2014/chart" uri="{C3380CC4-5D6E-409C-BE32-E72D297353CC}">
                <c16:uniqueId val="{00000001-CFF6-443D-8923-1178D9268F79}"/>
              </c:ext>
            </c:extLst>
          </c:dPt>
          <c:dLbls>
            <c:delete val="1"/>
          </c:dLbls>
          <c:cat>
            <c:strRef>
              <c:f>Sheet1!$A$2:$A$3</c:f>
              <c:strCache>
                <c:ptCount val="2"/>
                <c:pt idx="0">
                  <c:v>igen</c:v>
                </c:pt>
                <c:pt idx="1">
                  <c:v>nem</c:v>
                </c:pt>
              </c:strCache>
            </c:strRef>
          </c:cat>
          <c:val>
            <c:numRef>
              <c:f>Sheet1!$C$2:$C$3</c:f>
              <c:numCache>
                <c:formatCode>General</c:formatCode>
                <c:ptCount val="2"/>
              </c:numCache>
            </c:numRef>
          </c:val>
          <c:extLst>
            <c:ext xmlns:c16="http://schemas.microsoft.com/office/drawing/2014/chart" uri="{C3380CC4-5D6E-409C-BE32-E72D297353CC}">
              <c16:uniqueId val="{00000000-CFF6-443D-8923-1178D9268F79}"/>
            </c:ext>
          </c:extLst>
        </c:ser>
        <c:ser>
          <c:idx val="2"/>
          <c:order val="2"/>
          <c:tx>
            <c:strRef>
              <c:f>Sheet1!$D$1</c:f>
              <c:strCache>
                <c:ptCount val="1"/>
                <c:pt idx="0">
                  <c:v>2020</c:v>
                </c:pt>
              </c:strCache>
            </c:strRef>
          </c:tx>
          <c:dPt>
            <c:idx val="0"/>
            <c:bubble3D val="0"/>
            <c:spPr>
              <a:solidFill>
                <a:srgbClr val="FBB040"/>
              </a:solidFill>
            </c:spPr>
            <c:extLst>
              <c:ext xmlns:c16="http://schemas.microsoft.com/office/drawing/2014/chart" uri="{C3380CC4-5D6E-409C-BE32-E72D297353CC}">
                <c16:uniqueId val="{00000004-CFF6-443D-8923-1178D9268F79}"/>
              </c:ext>
            </c:extLst>
          </c:dPt>
          <c:dPt>
            <c:idx val="1"/>
            <c:bubble3D val="0"/>
            <c:spPr>
              <a:solidFill>
                <a:srgbClr val="A6A6A6"/>
              </a:solidFill>
            </c:spPr>
            <c:extLst>
              <c:ext xmlns:c16="http://schemas.microsoft.com/office/drawing/2014/chart" uri="{C3380CC4-5D6E-409C-BE32-E72D297353CC}">
                <c16:uniqueId val="{00000003-CFF6-443D-8923-1178D9268F79}"/>
              </c:ext>
            </c:extLst>
          </c:dPt>
          <c:dLbls>
            <c:delete val="1"/>
          </c:dLbls>
          <c:cat>
            <c:strRef>
              <c:f>Sheet1!$A$2:$A$3</c:f>
              <c:strCache>
                <c:ptCount val="2"/>
                <c:pt idx="0">
                  <c:v>igen</c:v>
                </c:pt>
                <c:pt idx="1">
                  <c:v>nem</c:v>
                </c:pt>
              </c:strCache>
            </c:strRef>
          </c:cat>
          <c:val>
            <c:numRef>
              <c:f>Sheet1!$D$2:$D$3</c:f>
              <c:numCache>
                <c:formatCode>General</c:formatCode>
                <c:ptCount val="2"/>
                <c:pt idx="0">
                  <c:v>77</c:v>
                </c:pt>
                <c:pt idx="1">
                  <c:v>23</c:v>
                </c:pt>
              </c:numCache>
            </c:numRef>
          </c:val>
          <c:extLst>
            <c:ext xmlns:c16="http://schemas.microsoft.com/office/drawing/2014/chart" uri="{C3380CC4-5D6E-409C-BE32-E72D297353CC}">
              <c16:uniqueId val="{00000002-CFF6-443D-8923-1178D9268F79}"/>
            </c:ext>
          </c:extLst>
        </c:ser>
        <c:ser>
          <c:idx val="3"/>
          <c:order val="3"/>
          <c:tx>
            <c:strRef>
              <c:f>Sheet1!$E$1</c:f>
              <c:strCache>
                <c:ptCount val="1"/>
                <c:pt idx="0">
                  <c:v>Column13</c:v>
                </c:pt>
              </c:strCache>
            </c:strRef>
          </c:tx>
          <c:dLbls>
            <c:delete val="1"/>
          </c:dLbls>
          <c:cat>
            <c:strRef>
              <c:f>Sheet1!$A$2:$A$3</c:f>
              <c:strCache>
                <c:ptCount val="2"/>
                <c:pt idx="0">
                  <c:v>igen</c:v>
                </c:pt>
                <c:pt idx="1">
                  <c:v>nem</c:v>
                </c:pt>
              </c:strCache>
            </c:strRef>
          </c:cat>
          <c:val>
            <c:numRef>
              <c:f>Sheet1!$E$2:$E$3</c:f>
              <c:numCache>
                <c:formatCode>General</c:formatCode>
                <c:ptCount val="2"/>
              </c:numCache>
            </c:numRef>
          </c:val>
          <c:extLst>
            <c:ext xmlns:c16="http://schemas.microsoft.com/office/drawing/2014/chart" uri="{C3380CC4-5D6E-409C-BE32-E72D297353CC}">
              <c16:uniqueId val="{0000000C-9F70-49E1-AE7D-6090AEF6CCB1}"/>
            </c:ext>
          </c:extLst>
        </c:ser>
        <c:ser>
          <c:idx val="4"/>
          <c:order val="4"/>
          <c:tx>
            <c:strRef>
              <c:f>Sheet1!$F$1</c:f>
              <c:strCache>
                <c:ptCount val="1"/>
                <c:pt idx="0">
                  <c:v>2023</c:v>
                </c:pt>
              </c:strCache>
            </c:strRef>
          </c:tx>
          <c:dPt>
            <c:idx val="0"/>
            <c:bubble3D val="0"/>
            <c:spPr>
              <a:solidFill>
                <a:srgbClr val="FBB040"/>
              </a:solidFill>
            </c:spPr>
            <c:extLst>
              <c:ext xmlns:c16="http://schemas.microsoft.com/office/drawing/2014/chart" uri="{C3380CC4-5D6E-409C-BE32-E72D297353CC}">
                <c16:uniqueId val="{0000000E-9F70-49E1-AE7D-6090AEF6CCB1}"/>
              </c:ext>
            </c:extLst>
          </c:dPt>
          <c:dPt>
            <c:idx val="1"/>
            <c:bubble3D val="0"/>
            <c:spPr>
              <a:solidFill>
                <a:srgbClr val="A6A6A6"/>
              </a:solidFill>
            </c:spPr>
            <c:extLst>
              <c:ext xmlns:c16="http://schemas.microsoft.com/office/drawing/2014/chart" uri="{C3380CC4-5D6E-409C-BE32-E72D297353CC}">
                <c16:uniqueId val="{0000000F-9F70-49E1-AE7D-6090AEF6CCB1}"/>
              </c:ext>
            </c:extLst>
          </c:dPt>
          <c:dLbls>
            <c:delete val="1"/>
          </c:dLbls>
          <c:cat>
            <c:strRef>
              <c:f>Sheet1!$A$2:$A$3</c:f>
              <c:strCache>
                <c:ptCount val="2"/>
                <c:pt idx="0">
                  <c:v>igen</c:v>
                </c:pt>
                <c:pt idx="1">
                  <c:v>nem</c:v>
                </c:pt>
              </c:strCache>
            </c:strRef>
          </c:cat>
          <c:val>
            <c:numRef>
              <c:f>Sheet1!$F$2:$F$3</c:f>
              <c:numCache>
                <c:formatCode>0</c:formatCode>
                <c:ptCount val="2"/>
                <c:pt idx="0">
                  <c:v>75.32738398646363</c:v>
                </c:pt>
                <c:pt idx="1">
                  <c:v>24.672616013536043</c:v>
                </c:pt>
              </c:numCache>
            </c:numRef>
          </c:val>
          <c:extLst>
            <c:ext xmlns:c16="http://schemas.microsoft.com/office/drawing/2014/chart" uri="{C3380CC4-5D6E-409C-BE32-E72D297353CC}">
              <c16:uniqueId val="{0000000D-9F70-49E1-AE7D-6090AEF6CCB1}"/>
            </c:ext>
          </c:extLst>
        </c:ser>
        <c:dLbls>
          <c:showLegendKey val="0"/>
          <c:showVal val="1"/>
          <c:showCatName val="0"/>
          <c:showSerName val="0"/>
          <c:showPercent val="0"/>
          <c:showBubbleSize val="0"/>
          <c:showLeaderLines val="1"/>
        </c:dLbls>
        <c:firstSliceAng val="36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49998718091151"/>
          <c:y val="5.9734502313737406E-2"/>
          <c:w val="0.65848261154855647"/>
          <c:h val="0.74617673371251148"/>
        </c:manualLayout>
      </c:layout>
      <c:barChart>
        <c:barDir val="bar"/>
        <c:grouping val="percentStacked"/>
        <c:varyColors val="0"/>
        <c:ser>
          <c:idx val="0"/>
          <c:order val="0"/>
          <c:tx>
            <c:strRef>
              <c:f>Sheet1!$B$1</c:f>
              <c:strCache>
                <c:ptCount val="1"/>
                <c:pt idx="0">
                  <c:v>I am using it now</c:v>
                </c:pt>
              </c:strCache>
            </c:strRef>
          </c:tx>
          <c:spPr>
            <a:solidFill>
              <a:srgbClr val="7CA24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3"/>
                <c:pt idx="0">
                  <c:v>DESKTOP PC</c:v>
                </c:pt>
                <c:pt idx="3">
                  <c:v>LAPTOP OR NOTEBOOK</c:v>
                </c:pt>
                <c:pt idx="6">
                  <c:v>MOBILE / SMARTPHONE</c:v>
                </c:pt>
                <c:pt idx="9">
                  <c:v>TABLET</c:v>
                </c:pt>
                <c:pt idx="12">
                  <c:v>TV/ SMART TV</c:v>
                </c:pt>
              </c:strCache>
            </c:strRef>
          </c:cat>
          <c:val>
            <c:numRef>
              <c:f>Sheet1!$B$2:$B$16</c:f>
              <c:numCache>
                <c:formatCode>###0</c:formatCode>
                <c:ptCount val="15"/>
                <c:pt idx="0">
                  <c:v>52.826074619372086</c:v>
                </c:pt>
                <c:pt idx="1">
                  <c:v>62.263313039556209</c:v>
                </c:pt>
                <c:pt idx="2">
                  <c:v>61.45822318197883</c:v>
                </c:pt>
                <c:pt idx="3">
                  <c:v>52.962054399825654</c:v>
                </c:pt>
                <c:pt idx="4">
                  <c:v>58.540062538454265</c:v>
                </c:pt>
                <c:pt idx="5">
                  <c:v>62.685032123026474</c:v>
                </c:pt>
                <c:pt idx="6">
                  <c:v>23.8240609308796</c:v>
                </c:pt>
                <c:pt idx="7">
                  <c:v>26.867764859272658</c:v>
                </c:pt>
                <c:pt idx="8">
                  <c:v>26.140881869870324</c:v>
                </c:pt>
                <c:pt idx="9">
                  <c:v>19.301754630606883</c:v>
                </c:pt>
                <c:pt idx="10">
                  <c:v>28.366802860950784</c:v>
                </c:pt>
                <c:pt idx="11">
                  <c:v>29.723553793406698</c:v>
                </c:pt>
                <c:pt idx="12">
                  <c:v>13.170031815766519</c:v>
                </c:pt>
                <c:pt idx="13">
                  <c:v>16.063793921851687</c:v>
                </c:pt>
                <c:pt idx="14">
                  <c:v>17.9224428861422</c:v>
                </c:pt>
              </c:numCache>
            </c:numRef>
          </c:val>
          <c:extLst>
            <c:ext xmlns:c16="http://schemas.microsoft.com/office/drawing/2014/chart" uri="{C3380CC4-5D6E-409C-BE32-E72D297353CC}">
              <c16:uniqueId val="{00000000-055C-4465-AF18-1C3729C36E5E}"/>
            </c:ext>
          </c:extLst>
        </c:ser>
        <c:ser>
          <c:idx val="1"/>
          <c:order val="1"/>
          <c:tx>
            <c:strRef>
              <c:f>Sheet1!$C$1</c:f>
              <c:strCache>
                <c:ptCount val="1"/>
                <c:pt idx="0">
                  <c:v>I have tried it, but I am not using it now</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3"/>
                <c:pt idx="0">
                  <c:v>DESKTOP PC</c:v>
                </c:pt>
                <c:pt idx="3">
                  <c:v>LAPTOP OR NOTEBOOK</c:v>
                </c:pt>
                <c:pt idx="6">
                  <c:v>MOBILE / SMARTPHONE</c:v>
                </c:pt>
                <c:pt idx="9">
                  <c:v>TABLET</c:v>
                </c:pt>
                <c:pt idx="12">
                  <c:v>TV/ SMART TV</c:v>
                </c:pt>
              </c:strCache>
            </c:strRef>
          </c:cat>
          <c:val>
            <c:numRef>
              <c:f>Sheet1!$C$2:$C$16</c:f>
              <c:numCache>
                <c:formatCode>###0</c:formatCode>
                <c:ptCount val="15"/>
                <c:pt idx="0">
                  <c:v>9.6461439774235664</c:v>
                </c:pt>
                <c:pt idx="1">
                  <c:v>14.880267127860028</c:v>
                </c:pt>
                <c:pt idx="2">
                  <c:v>11.955592310407951</c:v>
                </c:pt>
                <c:pt idx="3">
                  <c:v>13.845789115223742</c:v>
                </c:pt>
                <c:pt idx="4">
                  <c:v>10.599439780939116</c:v>
                </c:pt>
                <c:pt idx="5">
                  <c:v>12.468487317733496</c:v>
                </c:pt>
                <c:pt idx="6">
                  <c:v>15.931610201276897</c:v>
                </c:pt>
                <c:pt idx="7">
                  <c:v>14.444307061887027</c:v>
                </c:pt>
                <c:pt idx="8">
                  <c:v>12.055592207867008</c:v>
                </c:pt>
                <c:pt idx="9">
                  <c:v>16.680644887018833</c:v>
                </c:pt>
                <c:pt idx="10">
                  <c:v>14.363979575172181</c:v>
                </c:pt>
                <c:pt idx="11">
                  <c:v>13.312328646152594</c:v>
                </c:pt>
                <c:pt idx="12">
                  <c:v>8.4258214425475284</c:v>
                </c:pt>
                <c:pt idx="13">
                  <c:v>6.5622896801277948</c:v>
                </c:pt>
                <c:pt idx="14">
                  <c:v>7.1700838259391189</c:v>
                </c:pt>
              </c:numCache>
            </c:numRef>
          </c:val>
          <c:extLst>
            <c:ext xmlns:c16="http://schemas.microsoft.com/office/drawing/2014/chart" uri="{C3380CC4-5D6E-409C-BE32-E72D297353CC}">
              <c16:uniqueId val="{00000001-055C-4465-AF18-1C3729C36E5E}"/>
            </c:ext>
          </c:extLst>
        </c:ser>
        <c:ser>
          <c:idx val="2"/>
          <c:order val="2"/>
          <c:tx>
            <c:strRef>
              <c:f>Sheet1!$D$1</c:f>
              <c:strCache>
                <c:ptCount val="1"/>
                <c:pt idx="0">
                  <c:v>I do not use it but plan to do so in the future</c:v>
                </c:pt>
              </c:strCache>
            </c:strRef>
          </c:tx>
          <c:spPr>
            <a:solidFill>
              <a:schemeClr val="accent4">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3"/>
                <c:pt idx="0">
                  <c:v>DESKTOP PC</c:v>
                </c:pt>
                <c:pt idx="3">
                  <c:v>LAPTOP OR NOTEBOOK</c:v>
                </c:pt>
                <c:pt idx="6">
                  <c:v>MOBILE / SMARTPHONE</c:v>
                </c:pt>
                <c:pt idx="9">
                  <c:v>TABLET</c:v>
                </c:pt>
                <c:pt idx="12">
                  <c:v>TV/ SMART TV</c:v>
                </c:pt>
              </c:strCache>
            </c:strRef>
          </c:cat>
          <c:val>
            <c:numRef>
              <c:f>Sheet1!$D$2:$D$16</c:f>
              <c:numCache>
                <c:formatCode>###0</c:formatCode>
                <c:ptCount val="15"/>
                <c:pt idx="0">
                  <c:v>9.8369059368760983</c:v>
                </c:pt>
                <c:pt idx="1">
                  <c:v>7.457396542181864</c:v>
                </c:pt>
                <c:pt idx="2">
                  <c:v>12.123651263793164</c:v>
                </c:pt>
                <c:pt idx="3">
                  <c:v>10.223526916642561</c:v>
                </c:pt>
                <c:pt idx="4">
                  <c:v>10.317604935810158</c:v>
                </c:pt>
                <c:pt idx="5">
                  <c:v>10.954351279240687</c:v>
                </c:pt>
                <c:pt idx="6">
                  <c:v>15.777250796792503</c:v>
                </c:pt>
                <c:pt idx="7">
                  <c:v>18.158955054156905</c:v>
                </c:pt>
                <c:pt idx="8">
                  <c:v>23.415338610438909</c:v>
                </c:pt>
                <c:pt idx="9">
                  <c:v>18.174018791418021</c:v>
                </c:pt>
                <c:pt idx="10">
                  <c:v>15.961955026320988</c:v>
                </c:pt>
                <c:pt idx="11">
                  <c:v>20.44093613430573</c:v>
                </c:pt>
                <c:pt idx="12">
                  <c:v>14.896648712901412</c:v>
                </c:pt>
                <c:pt idx="13">
                  <c:v>20.12748251694515</c:v>
                </c:pt>
                <c:pt idx="14">
                  <c:v>25.283854440323537</c:v>
                </c:pt>
              </c:numCache>
            </c:numRef>
          </c:val>
          <c:extLst>
            <c:ext xmlns:c16="http://schemas.microsoft.com/office/drawing/2014/chart" uri="{C3380CC4-5D6E-409C-BE32-E72D297353CC}">
              <c16:uniqueId val="{00000002-055C-4465-AF18-1C3729C36E5E}"/>
            </c:ext>
          </c:extLst>
        </c:ser>
        <c:ser>
          <c:idx val="3"/>
          <c:order val="3"/>
          <c:tx>
            <c:strRef>
              <c:f>Sheet1!$E$1</c:f>
              <c:strCache>
                <c:ptCount val="1"/>
                <c:pt idx="0">
                  <c:v>I do not use it</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u-HU" sz="900" b="0" i="0" u="none" strike="noStrike" kern="1200" baseline="0">
                    <a:solidFill>
                      <a:schemeClr val="tx2"/>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3"/>
                <c:pt idx="0">
                  <c:v>DESKTOP PC</c:v>
                </c:pt>
                <c:pt idx="3">
                  <c:v>LAPTOP OR NOTEBOOK</c:v>
                </c:pt>
                <c:pt idx="6">
                  <c:v>MOBILE / SMARTPHONE</c:v>
                </c:pt>
                <c:pt idx="9">
                  <c:v>TABLET</c:v>
                </c:pt>
                <c:pt idx="12">
                  <c:v>TV/ SMART TV</c:v>
                </c:pt>
              </c:strCache>
            </c:strRef>
          </c:cat>
          <c:val>
            <c:numRef>
              <c:f>Sheet1!$E$2:$E$16</c:f>
              <c:numCache>
                <c:formatCode>###0</c:formatCode>
                <c:ptCount val="15"/>
                <c:pt idx="0">
                  <c:v>27.69087546632824</c:v>
                </c:pt>
                <c:pt idx="1">
                  <c:v>15.399023290401823</c:v>
                </c:pt>
                <c:pt idx="2">
                  <c:v>14.462533243820049</c:v>
                </c:pt>
                <c:pt idx="3">
                  <c:v>22.968629568307644</c:v>
                </c:pt>
                <c:pt idx="4">
                  <c:v>20.542892744796728</c:v>
                </c:pt>
                <c:pt idx="5">
                  <c:v>13.892129279999581</c:v>
                </c:pt>
                <c:pt idx="6">
                  <c:v>44.467078071050878</c:v>
                </c:pt>
                <c:pt idx="7">
                  <c:v>40.528973024683559</c:v>
                </c:pt>
                <c:pt idx="8">
                  <c:v>38.388187311823955</c:v>
                </c:pt>
                <c:pt idx="9">
                  <c:v>45.843581690956384</c:v>
                </c:pt>
                <c:pt idx="10">
                  <c:v>41.307262537555964</c:v>
                </c:pt>
                <c:pt idx="11">
                  <c:v>36.523181426134919</c:v>
                </c:pt>
                <c:pt idx="12">
                  <c:v>63.507498028784504</c:v>
                </c:pt>
                <c:pt idx="13">
                  <c:v>57.246433881075419</c:v>
                </c:pt>
                <c:pt idx="14">
                  <c:v>49.623618847595154</c:v>
                </c:pt>
              </c:numCache>
            </c:numRef>
          </c:val>
          <c:extLst>
            <c:ext xmlns:c16="http://schemas.microsoft.com/office/drawing/2014/chart" uri="{C3380CC4-5D6E-409C-BE32-E72D297353CC}">
              <c16:uniqueId val="{00000003-055C-4465-AF18-1C3729C36E5E}"/>
            </c:ext>
          </c:extLst>
        </c:ser>
        <c:dLbls>
          <c:showLegendKey val="0"/>
          <c:showVal val="0"/>
          <c:showCatName val="0"/>
          <c:showSerName val="0"/>
          <c:showPercent val="0"/>
          <c:showBubbleSize val="0"/>
        </c:dLbls>
        <c:gapWidth val="38"/>
        <c:overlap val="100"/>
        <c:axId val="322930176"/>
        <c:axId val="322931712"/>
      </c:barChart>
      <c:catAx>
        <c:axId val="322930176"/>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lgn="ctr">
              <a:defRPr lang="hu-HU" sz="800" b="0" i="0" u="none" strike="noStrike" kern="1200" cap="all" baseline="0">
                <a:solidFill>
                  <a:srgbClr val="404040"/>
                </a:solidFill>
                <a:latin typeface="+mn-lt"/>
                <a:ea typeface="+mn-ea"/>
                <a:cs typeface="+mn-cs"/>
              </a:defRPr>
            </a:pPr>
            <a:endParaRPr lang="hu-HU"/>
          </a:p>
        </c:txPr>
        <c:crossAx val="322931712"/>
        <c:crosses val="autoZero"/>
        <c:auto val="1"/>
        <c:lblAlgn val="ctr"/>
        <c:lblOffset val="100"/>
        <c:noMultiLvlLbl val="0"/>
      </c:catAx>
      <c:valAx>
        <c:axId val="322931712"/>
        <c:scaling>
          <c:orientation val="minMax"/>
        </c:scaling>
        <c:delete val="1"/>
        <c:axPos val="t"/>
        <c:numFmt formatCode="0%" sourceLinked="1"/>
        <c:majorTickMark val="out"/>
        <c:minorTickMark val="none"/>
        <c:tickLblPos val="nextTo"/>
        <c:crossAx val="322930176"/>
        <c:crosses val="autoZero"/>
        <c:crossBetween val="between"/>
        <c:majorUnit val="0.5"/>
      </c:valAx>
      <c:spPr>
        <a:noFill/>
        <a:ln>
          <a:noFill/>
        </a:ln>
        <a:effectLst/>
      </c:spPr>
    </c:plotArea>
    <c:legend>
      <c:legendPos val="b"/>
      <c:layout>
        <c:manualLayout>
          <c:xMode val="edge"/>
          <c:yMode val="edge"/>
          <c:x val="0"/>
          <c:y val="0.88956874291583332"/>
          <c:w val="1"/>
          <c:h val="0.10900366792633484"/>
        </c:manualLayout>
      </c:layout>
      <c:overlay val="0"/>
      <c:spPr>
        <a:noFill/>
        <a:ln>
          <a:noFill/>
        </a:ln>
        <a:effectLst/>
      </c:spPr>
      <c:txPr>
        <a:bodyPr rot="0" spcFirstLastPara="1" vertOverflow="ellipsis" vert="horz" wrap="square" anchor="ctr" anchorCtr="1"/>
        <a:lstStyle/>
        <a:p>
          <a:pPr algn="ctr">
            <a:defRPr lang="hu-HU" sz="900" b="0" i="0" u="none" strike="noStrike" kern="1200" baseline="0">
              <a:solidFill>
                <a:srgbClr val="404040"/>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60+</c:v>
                </c:pt>
              </c:strCache>
            </c:strRef>
          </c:tx>
          <c:spPr>
            <a:ln>
              <a:noFill/>
            </a:ln>
          </c:spPr>
          <c:dPt>
            <c:idx val="0"/>
            <c:bubble3D val="0"/>
            <c:spPr>
              <a:solidFill>
                <a:srgbClr val="A1C46B"/>
              </a:solidFill>
              <a:ln>
                <a:noFill/>
              </a:ln>
            </c:spPr>
            <c:extLst>
              <c:ext xmlns:c16="http://schemas.microsoft.com/office/drawing/2014/chart" uri="{C3380CC4-5D6E-409C-BE32-E72D297353CC}">
                <c16:uniqueId val="{00000001-95CD-4F79-B576-B3DE1AE605D7}"/>
              </c:ext>
            </c:extLst>
          </c:dPt>
          <c:dPt>
            <c:idx val="1"/>
            <c:bubble3D val="0"/>
            <c:spPr>
              <a:solidFill>
                <a:srgbClr val="A6A6A6"/>
              </a:solidFill>
              <a:ln>
                <a:noFill/>
              </a:ln>
            </c:spPr>
            <c:extLst>
              <c:ext xmlns:c16="http://schemas.microsoft.com/office/drawing/2014/chart" uri="{C3380CC4-5D6E-409C-BE32-E72D297353CC}">
                <c16:uniqueId val="{00000003-95CD-4F79-B576-B3DE1AE605D7}"/>
              </c:ext>
            </c:extLst>
          </c:dPt>
          <c:dPt>
            <c:idx val="2"/>
            <c:bubble3D val="0"/>
            <c:spPr>
              <a:solidFill>
                <a:srgbClr val="BABABA">
                  <a:lumMod val="75000"/>
                </a:srgbClr>
              </a:solidFill>
              <a:ln>
                <a:noFill/>
              </a:ln>
            </c:spPr>
            <c:extLst>
              <c:ext xmlns:c16="http://schemas.microsoft.com/office/drawing/2014/chart" uri="{C3380CC4-5D6E-409C-BE32-E72D297353CC}">
                <c16:uniqueId val="{00000005-95CD-4F79-B576-B3DE1AE605D7}"/>
              </c:ext>
            </c:extLst>
          </c:dPt>
          <c:cat>
            <c:strRef>
              <c:f>Sheet1!$A$2:$A$3</c:f>
              <c:strCache>
                <c:ptCount val="2"/>
                <c:pt idx="0">
                  <c:v>igen</c:v>
                </c:pt>
                <c:pt idx="1">
                  <c:v>nem</c:v>
                </c:pt>
              </c:strCache>
            </c:strRef>
          </c:cat>
          <c:val>
            <c:numRef>
              <c:f>Sheet1!$B$2:$B$3</c:f>
              <c:numCache>
                <c:formatCode>0</c:formatCode>
                <c:ptCount val="2"/>
                <c:pt idx="0">
                  <c:v>36.720852233699951</c:v>
                </c:pt>
                <c:pt idx="1">
                  <c:v>63.279147766300049</c:v>
                </c:pt>
              </c:numCache>
            </c:numRef>
          </c:val>
          <c:extLst>
            <c:ext xmlns:c16="http://schemas.microsoft.com/office/drawing/2014/chart" uri="{C3380CC4-5D6E-409C-BE32-E72D297353CC}">
              <c16:uniqueId val="{00000006-95CD-4F79-B576-B3DE1AE605D7}"/>
            </c:ext>
          </c:extLst>
        </c:ser>
        <c:ser>
          <c:idx val="1"/>
          <c:order val="1"/>
          <c:tx>
            <c:strRef>
              <c:f>Sheet1!$C$1</c:f>
              <c:strCache>
                <c:ptCount val="1"/>
                <c:pt idx="0">
                  <c:v>36-59</c:v>
                </c:pt>
              </c:strCache>
            </c:strRef>
          </c:tx>
          <c:dPt>
            <c:idx val="0"/>
            <c:bubble3D val="0"/>
            <c:spPr>
              <a:solidFill>
                <a:srgbClr val="A1C46B"/>
              </a:solidFill>
            </c:spPr>
            <c:extLst>
              <c:ext xmlns:c16="http://schemas.microsoft.com/office/drawing/2014/chart" uri="{C3380CC4-5D6E-409C-BE32-E72D297353CC}">
                <c16:uniqueId val="{00000008-95CD-4F79-B576-B3DE1AE605D7}"/>
              </c:ext>
            </c:extLst>
          </c:dPt>
          <c:dPt>
            <c:idx val="1"/>
            <c:bubble3D val="0"/>
            <c:spPr>
              <a:solidFill>
                <a:srgbClr val="A6A6A6"/>
              </a:solidFill>
            </c:spPr>
            <c:extLst>
              <c:ext xmlns:c16="http://schemas.microsoft.com/office/drawing/2014/chart" uri="{C3380CC4-5D6E-409C-BE32-E72D297353CC}">
                <c16:uniqueId val="{0000000A-95CD-4F79-B576-B3DE1AE605D7}"/>
              </c:ext>
            </c:extLst>
          </c:dPt>
          <c:cat>
            <c:strRef>
              <c:f>Sheet1!$A$2:$A$3</c:f>
              <c:strCache>
                <c:ptCount val="2"/>
                <c:pt idx="0">
                  <c:v>igen</c:v>
                </c:pt>
                <c:pt idx="1">
                  <c:v>nem</c:v>
                </c:pt>
              </c:strCache>
            </c:strRef>
          </c:cat>
          <c:val>
            <c:numRef>
              <c:f>Sheet1!$C$2:$C$3</c:f>
              <c:numCache>
                <c:formatCode>0</c:formatCode>
                <c:ptCount val="2"/>
                <c:pt idx="0">
                  <c:v>23.36655100724909</c:v>
                </c:pt>
                <c:pt idx="1">
                  <c:v>76.633448992750914</c:v>
                </c:pt>
              </c:numCache>
            </c:numRef>
          </c:val>
          <c:extLst>
            <c:ext xmlns:c16="http://schemas.microsoft.com/office/drawing/2014/chart" uri="{C3380CC4-5D6E-409C-BE32-E72D297353CC}">
              <c16:uniqueId val="{0000000B-95CD-4F79-B576-B3DE1AE605D7}"/>
            </c:ext>
          </c:extLst>
        </c:ser>
        <c:ser>
          <c:idx val="2"/>
          <c:order val="2"/>
          <c:tx>
            <c:strRef>
              <c:f>Sheet1!$D$1</c:f>
              <c:strCache>
                <c:ptCount val="1"/>
                <c:pt idx="0">
                  <c:v>21-35</c:v>
                </c:pt>
              </c:strCache>
            </c:strRef>
          </c:tx>
          <c:dPt>
            <c:idx val="0"/>
            <c:bubble3D val="0"/>
            <c:spPr>
              <a:solidFill>
                <a:srgbClr val="A1C46B"/>
              </a:solidFill>
            </c:spPr>
            <c:extLst>
              <c:ext xmlns:c16="http://schemas.microsoft.com/office/drawing/2014/chart" uri="{C3380CC4-5D6E-409C-BE32-E72D297353CC}">
                <c16:uniqueId val="{0000000D-95CD-4F79-B576-B3DE1AE605D7}"/>
              </c:ext>
            </c:extLst>
          </c:dPt>
          <c:dPt>
            <c:idx val="1"/>
            <c:bubble3D val="0"/>
            <c:spPr>
              <a:solidFill>
                <a:srgbClr val="A6A6A6"/>
              </a:solidFill>
            </c:spPr>
            <c:extLst>
              <c:ext xmlns:c16="http://schemas.microsoft.com/office/drawing/2014/chart" uri="{C3380CC4-5D6E-409C-BE32-E72D297353CC}">
                <c16:uniqueId val="{0000000E-95CD-4F79-B576-B3DE1AE605D7}"/>
              </c:ext>
            </c:extLst>
          </c:dPt>
          <c:cat>
            <c:strRef>
              <c:f>Sheet1!$A$2:$A$3</c:f>
              <c:strCache>
                <c:ptCount val="2"/>
                <c:pt idx="0">
                  <c:v>igen</c:v>
                </c:pt>
                <c:pt idx="1">
                  <c:v>nem</c:v>
                </c:pt>
              </c:strCache>
            </c:strRef>
          </c:cat>
          <c:val>
            <c:numRef>
              <c:f>Sheet1!$D$2:$D$3</c:f>
              <c:numCache>
                <c:formatCode>0</c:formatCode>
                <c:ptCount val="2"/>
                <c:pt idx="0">
                  <c:v>22.540505628291651</c:v>
                </c:pt>
                <c:pt idx="1">
                  <c:v>77.459494371708345</c:v>
                </c:pt>
              </c:numCache>
            </c:numRef>
          </c:val>
          <c:extLst>
            <c:ext xmlns:c16="http://schemas.microsoft.com/office/drawing/2014/chart" uri="{C3380CC4-5D6E-409C-BE32-E72D297353CC}">
              <c16:uniqueId val="{0000000C-95CD-4F79-B576-B3DE1AE605D7}"/>
            </c:ext>
          </c:extLst>
        </c:ser>
        <c:dLbls>
          <c:showLegendKey val="0"/>
          <c:showVal val="0"/>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60</c:v>
                </c:pt>
                <c:pt idx="4">
                  <c:v>0</c:v>
                </c:pt>
                <c:pt idx="5">
                  <c:v>0</c:v>
                </c:pt>
                <c:pt idx="6">
                  <c:v>0</c:v>
                </c:pt>
                <c:pt idx="7">
                  <c:v>0</c:v>
                </c:pt>
                <c:pt idx="8">
                  <c:v>0</c:v>
                </c:pt>
                <c:pt idx="9">
                  <c:v>0</c:v>
                </c:pt>
              </c:numCache>
            </c:numRef>
          </c:val>
          <c:extLst>
            <c:ext xmlns:c16="http://schemas.microsoft.com/office/drawing/2014/chart" uri="{C3380CC4-5D6E-409C-BE32-E72D297353CC}">
              <c16:uniqueId val="{00000000-FD52-4B6F-9F2A-9594C448E3A5}"/>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60+</c:v>
                </c:pt>
              </c:strCache>
            </c:strRef>
          </c:tx>
          <c:spPr>
            <a:ln>
              <a:noFill/>
            </a:ln>
          </c:spPr>
          <c:dPt>
            <c:idx val="0"/>
            <c:bubble3D val="0"/>
            <c:spPr>
              <a:solidFill>
                <a:srgbClr val="00B7C0"/>
              </a:solidFill>
              <a:ln>
                <a:noFill/>
              </a:ln>
            </c:spPr>
            <c:extLst>
              <c:ext xmlns:c16="http://schemas.microsoft.com/office/drawing/2014/chart" uri="{C3380CC4-5D6E-409C-BE32-E72D297353CC}">
                <c16:uniqueId val="{00000001-FECA-4DF0-A1B1-B1BBD859A302}"/>
              </c:ext>
            </c:extLst>
          </c:dPt>
          <c:dPt>
            <c:idx val="1"/>
            <c:bubble3D val="0"/>
            <c:spPr>
              <a:solidFill>
                <a:srgbClr val="A6A6A6"/>
              </a:solidFill>
              <a:ln>
                <a:noFill/>
              </a:ln>
            </c:spPr>
            <c:extLst>
              <c:ext xmlns:c16="http://schemas.microsoft.com/office/drawing/2014/chart" uri="{C3380CC4-5D6E-409C-BE32-E72D297353CC}">
                <c16:uniqueId val="{00000003-FECA-4DF0-A1B1-B1BBD859A302}"/>
              </c:ext>
            </c:extLst>
          </c:dPt>
          <c:dPt>
            <c:idx val="2"/>
            <c:bubble3D val="0"/>
            <c:spPr>
              <a:solidFill>
                <a:srgbClr val="BABABA">
                  <a:lumMod val="75000"/>
                </a:srgbClr>
              </a:solidFill>
              <a:ln>
                <a:noFill/>
              </a:ln>
            </c:spPr>
            <c:extLst>
              <c:ext xmlns:c16="http://schemas.microsoft.com/office/drawing/2014/chart" uri="{C3380CC4-5D6E-409C-BE32-E72D297353CC}">
                <c16:uniqueId val="{00000005-FECA-4DF0-A1B1-B1BBD859A302}"/>
              </c:ext>
            </c:extLst>
          </c:dPt>
          <c:dLbls>
            <c:delete val="1"/>
          </c:dLbls>
          <c:cat>
            <c:strRef>
              <c:f>Sheet1!$A$2:$A$3</c:f>
              <c:strCache>
                <c:ptCount val="2"/>
                <c:pt idx="0">
                  <c:v>igen</c:v>
                </c:pt>
                <c:pt idx="1">
                  <c:v>nem</c:v>
                </c:pt>
              </c:strCache>
            </c:strRef>
          </c:cat>
          <c:val>
            <c:numRef>
              <c:f>Sheet1!$B$2:$B$3</c:f>
              <c:numCache>
                <c:formatCode>0</c:formatCode>
                <c:ptCount val="2"/>
                <c:pt idx="0">
                  <c:v>63.279147766300049</c:v>
                </c:pt>
                <c:pt idx="1">
                  <c:v>36.720852233699951</c:v>
                </c:pt>
              </c:numCache>
            </c:numRef>
          </c:val>
          <c:extLst>
            <c:ext xmlns:c16="http://schemas.microsoft.com/office/drawing/2014/chart" uri="{C3380CC4-5D6E-409C-BE32-E72D297353CC}">
              <c16:uniqueId val="{00000006-FECA-4DF0-A1B1-B1BBD859A302}"/>
            </c:ext>
          </c:extLst>
        </c:ser>
        <c:ser>
          <c:idx val="1"/>
          <c:order val="1"/>
          <c:tx>
            <c:strRef>
              <c:f>Sheet1!$C$1</c:f>
              <c:strCache>
                <c:ptCount val="1"/>
                <c:pt idx="0">
                  <c:v>36-59</c:v>
                </c:pt>
              </c:strCache>
            </c:strRef>
          </c:tx>
          <c:dPt>
            <c:idx val="0"/>
            <c:bubble3D val="0"/>
            <c:spPr>
              <a:solidFill>
                <a:srgbClr val="00B7C0"/>
              </a:solidFill>
            </c:spPr>
            <c:extLst>
              <c:ext xmlns:c16="http://schemas.microsoft.com/office/drawing/2014/chart" uri="{C3380CC4-5D6E-409C-BE32-E72D297353CC}">
                <c16:uniqueId val="{00000008-FECA-4DF0-A1B1-B1BBD859A302}"/>
              </c:ext>
            </c:extLst>
          </c:dPt>
          <c:dPt>
            <c:idx val="1"/>
            <c:bubble3D val="0"/>
            <c:spPr>
              <a:solidFill>
                <a:srgbClr val="A6A6A6"/>
              </a:solidFill>
            </c:spPr>
            <c:extLst>
              <c:ext xmlns:c16="http://schemas.microsoft.com/office/drawing/2014/chart" uri="{C3380CC4-5D6E-409C-BE32-E72D297353CC}">
                <c16:uniqueId val="{0000000A-FECA-4DF0-A1B1-B1BBD859A302}"/>
              </c:ext>
            </c:extLst>
          </c:dPt>
          <c:dLbls>
            <c:delete val="1"/>
          </c:dLbls>
          <c:cat>
            <c:strRef>
              <c:f>Sheet1!$A$2:$A$3</c:f>
              <c:strCache>
                <c:ptCount val="2"/>
                <c:pt idx="0">
                  <c:v>igen</c:v>
                </c:pt>
                <c:pt idx="1">
                  <c:v>nem</c:v>
                </c:pt>
              </c:strCache>
            </c:strRef>
          </c:cat>
          <c:val>
            <c:numRef>
              <c:f>Sheet1!$C$2:$C$3</c:f>
              <c:numCache>
                <c:formatCode>0</c:formatCode>
                <c:ptCount val="2"/>
                <c:pt idx="0">
                  <c:v>76.633448992750928</c:v>
                </c:pt>
                <c:pt idx="1">
                  <c:v>23.366551007249072</c:v>
                </c:pt>
              </c:numCache>
            </c:numRef>
          </c:val>
          <c:extLst>
            <c:ext xmlns:c16="http://schemas.microsoft.com/office/drawing/2014/chart" uri="{C3380CC4-5D6E-409C-BE32-E72D297353CC}">
              <c16:uniqueId val="{0000000B-FECA-4DF0-A1B1-B1BBD859A302}"/>
            </c:ext>
          </c:extLst>
        </c:ser>
        <c:ser>
          <c:idx val="2"/>
          <c:order val="2"/>
          <c:tx>
            <c:strRef>
              <c:f>Sheet1!$D$1</c:f>
              <c:strCache>
                <c:ptCount val="1"/>
                <c:pt idx="0">
                  <c:v>21-35</c:v>
                </c:pt>
              </c:strCache>
            </c:strRef>
          </c:tx>
          <c:dPt>
            <c:idx val="0"/>
            <c:bubble3D val="0"/>
            <c:spPr>
              <a:solidFill>
                <a:srgbClr val="00B7C0"/>
              </a:solidFill>
            </c:spPr>
            <c:extLst>
              <c:ext xmlns:c16="http://schemas.microsoft.com/office/drawing/2014/chart" uri="{C3380CC4-5D6E-409C-BE32-E72D297353CC}">
                <c16:uniqueId val="{0000000D-FECA-4DF0-A1B1-B1BBD859A302}"/>
              </c:ext>
            </c:extLst>
          </c:dPt>
          <c:dPt>
            <c:idx val="1"/>
            <c:bubble3D val="0"/>
            <c:spPr>
              <a:solidFill>
                <a:srgbClr val="A6A6A6"/>
              </a:solidFill>
            </c:spPr>
            <c:extLst>
              <c:ext xmlns:c16="http://schemas.microsoft.com/office/drawing/2014/chart" uri="{C3380CC4-5D6E-409C-BE32-E72D297353CC}">
                <c16:uniqueId val="{0000000E-FECA-4DF0-A1B1-B1BBD859A302}"/>
              </c:ext>
            </c:extLst>
          </c:dPt>
          <c:dLbls>
            <c:delete val="1"/>
          </c:dLbls>
          <c:cat>
            <c:strRef>
              <c:f>Sheet1!$A$2:$A$3</c:f>
              <c:strCache>
                <c:ptCount val="2"/>
                <c:pt idx="0">
                  <c:v>igen</c:v>
                </c:pt>
                <c:pt idx="1">
                  <c:v>nem</c:v>
                </c:pt>
              </c:strCache>
            </c:strRef>
          </c:cat>
          <c:val>
            <c:numRef>
              <c:f>Sheet1!$D$2:$D$3</c:f>
              <c:numCache>
                <c:formatCode>0</c:formatCode>
                <c:ptCount val="2"/>
                <c:pt idx="0">
                  <c:v>77.459494371708161</c:v>
                </c:pt>
                <c:pt idx="1">
                  <c:v>22.540505628291839</c:v>
                </c:pt>
              </c:numCache>
            </c:numRef>
          </c:val>
          <c:extLst>
            <c:ext xmlns:c16="http://schemas.microsoft.com/office/drawing/2014/chart" uri="{C3380CC4-5D6E-409C-BE32-E72D297353CC}">
              <c16:uniqueId val="{0000000C-FECA-4DF0-A1B1-B1BBD859A302}"/>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2017</c:v>
                </c:pt>
              </c:strCache>
            </c:strRef>
          </c:tx>
          <c:spPr>
            <a:ln>
              <a:noFill/>
            </a:ln>
          </c:spPr>
          <c:dPt>
            <c:idx val="0"/>
            <c:bubble3D val="0"/>
            <c:spPr>
              <a:solidFill>
                <a:srgbClr val="FBB040"/>
              </a:solidFill>
              <a:ln>
                <a:noFill/>
              </a:ln>
            </c:spPr>
            <c:extLst>
              <c:ext xmlns:c16="http://schemas.microsoft.com/office/drawing/2014/chart" uri="{C3380CC4-5D6E-409C-BE32-E72D297353CC}">
                <c16:uniqueId val="{00000001-AC9A-46EA-BB32-A657C4C3E829}"/>
              </c:ext>
            </c:extLst>
          </c:dPt>
          <c:dPt>
            <c:idx val="1"/>
            <c:bubble3D val="0"/>
            <c:spPr>
              <a:solidFill>
                <a:srgbClr val="A6A6A6"/>
              </a:solidFill>
              <a:ln>
                <a:noFill/>
              </a:ln>
            </c:spPr>
            <c:extLst>
              <c:ext xmlns:c16="http://schemas.microsoft.com/office/drawing/2014/chart" uri="{C3380CC4-5D6E-409C-BE32-E72D297353CC}">
                <c16:uniqueId val="{00000003-AC9A-46EA-BB32-A657C4C3E829}"/>
              </c:ext>
            </c:extLst>
          </c:dPt>
          <c:dPt>
            <c:idx val="2"/>
            <c:bubble3D val="0"/>
            <c:spPr>
              <a:solidFill>
                <a:srgbClr val="BABABA">
                  <a:lumMod val="75000"/>
                </a:srgbClr>
              </a:solidFill>
              <a:ln>
                <a:noFill/>
              </a:ln>
            </c:spPr>
            <c:extLst>
              <c:ext xmlns:c16="http://schemas.microsoft.com/office/drawing/2014/chart" uri="{C3380CC4-5D6E-409C-BE32-E72D297353CC}">
                <c16:uniqueId val="{00000005-AC9A-46EA-BB32-A657C4C3E829}"/>
              </c:ext>
            </c:extLst>
          </c:dPt>
          <c:dLbls>
            <c:delete val="1"/>
          </c:dLbls>
          <c:cat>
            <c:strRef>
              <c:f>Sheet1!$A$2:$A$3</c:f>
              <c:strCache>
                <c:ptCount val="2"/>
                <c:pt idx="0">
                  <c:v>igen</c:v>
                </c:pt>
                <c:pt idx="1">
                  <c:v>nem</c:v>
                </c:pt>
              </c:strCache>
            </c:strRef>
          </c:cat>
          <c:val>
            <c:numRef>
              <c:f>Sheet1!$B$2:$B$3</c:f>
              <c:numCache>
                <c:formatCode>General</c:formatCode>
                <c:ptCount val="2"/>
                <c:pt idx="0">
                  <c:v>67</c:v>
                </c:pt>
                <c:pt idx="1">
                  <c:v>33</c:v>
                </c:pt>
              </c:numCache>
            </c:numRef>
          </c:val>
          <c:extLst>
            <c:ext xmlns:c16="http://schemas.microsoft.com/office/drawing/2014/chart" uri="{C3380CC4-5D6E-409C-BE32-E72D297353CC}">
              <c16:uniqueId val="{00000006-AC9A-46EA-BB32-A657C4C3E829}"/>
            </c:ext>
          </c:extLst>
        </c:ser>
        <c:ser>
          <c:idx val="1"/>
          <c:order val="1"/>
          <c:tx>
            <c:strRef>
              <c:f>Sheet1!$C$1</c:f>
              <c:strCache>
                <c:ptCount val="1"/>
                <c:pt idx="0">
                  <c:v>Column12</c:v>
                </c:pt>
              </c:strCache>
            </c:strRef>
          </c:tx>
          <c:spPr>
            <a:solidFill>
              <a:srgbClr val="FBB040"/>
            </a:solidFill>
          </c:spPr>
          <c:dPt>
            <c:idx val="1"/>
            <c:bubble3D val="0"/>
            <c:spPr>
              <a:solidFill>
                <a:srgbClr val="A6A6A6"/>
              </a:solidFill>
            </c:spPr>
            <c:extLst>
              <c:ext xmlns:c16="http://schemas.microsoft.com/office/drawing/2014/chart" uri="{C3380CC4-5D6E-409C-BE32-E72D297353CC}">
                <c16:uniqueId val="{00000008-AC9A-46EA-BB32-A657C4C3E829}"/>
              </c:ext>
            </c:extLst>
          </c:dPt>
          <c:dLbls>
            <c:delete val="1"/>
          </c:dLbls>
          <c:cat>
            <c:strRef>
              <c:f>Sheet1!$A$2:$A$3</c:f>
              <c:strCache>
                <c:ptCount val="2"/>
                <c:pt idx="0">
                  <c:v>igen</c:v>
                </c:pt>
                <c:pt idx="1">
                  <c:v>nem</c:v>
                </c:pt>
              </c:strCache>
            </c:strRef>
          </c:cat>
          <c:val>
            <c:numRef>
              <c:f>Sheet1!$C$2:$C$3</c:f>
              <c:numCache>
                <c:formatCode>General</c:formatCode>
                <c:ptCount val="2"/>
              </c:numCache>
            </c:numRef>
          </c:val>
          <c:extLst>
            <c:ext xmlns:c16="http://schemas.microsoft.com/office/drawing/2014/chart" uri="{C3380CC4-5D6E-409C-BE32-E72D297353CC}">
              <c16:uniqueId val="{00000009-AC9A-46EA-BB32-A657C4C3E829}"/>
            </c:ext>
          </c:extLst>
        </c:ser>
        <c:ser>
          <c:idx val="2"/>
          <c:order val="2"/>
          <c:tx>
            <c:strRef>
              <c:f>Sheet1!$D$1</c:f>
              <c:strCache>
                <c:ptCount val="1"/>
                <c:pt idx="0">
                  <c:v>2020</c:v>
                </c:pt>
              </c:strCache>
            </c:strRef>
          </c:tx>
          <c:dPt>
            <c:idx val="0"/>
            <c:bubble3D val="0"/>
            <c:spPr>
              <a:solidFill>
                <a:srgbClr val="FBB040"/>
              </a:solidFill>
            </c:spPr>
            <c:extLst>
              <c:ext xmlns:c16="http://schemas.microsoft.com/office/drawing/2014/chart" uri="{C3380CC4-5D6E-409C-BE32-E72D297353CC}">
                <c16:uniqueId val="{0000000B-AC9A-46EA-BB32-A657C4C3E829}"/>
              </c:ext>
            </c:extLst>
          </c:dPt>
          <c:dPt>
            <c:idx val="1"/>
            <c:bubble3D val="0"/>
            <c:spPr>
              <a:solidFill>
                <a:srgbClr val="A6A6A6"/>
              </a:solidFill>
            </c:spPr>
            <c:extLst>
              <c:ext xmlns:c16="http://schemas.microsoft.com/office/drawing/2014/chart" uri="{C3380CC4-5D6E-409C-BE32-E72D297353CC}">
                <c16:uniqueId val="{0000000D-AC9A-46EA-BB32-A657C4C3E829}"/>
              </c:ext>
            </c:extLst>
          </c:dPt>
          <c:dLbls>
            <c:delete val="1"/>
          </c:dLbls>
          <c:cat>
            <c:strRef>
              <c:f>Sheet1!$A$2:$A$3</c:f>
              <c:strCache>
                <c:ptCount val="2"/>
                <c:pt idx="0">
                  <c:v>igen</c:v>
                </c:pt>
                <c:pt idx="1">
                  <c:v>nem</c:v>
                </c:pt>
              </c:strCache>
            </c:strRef>
          </c:cat>
          <c:val>
            <c:numRef>
              <c:f>Sheet1!$D$2:$D$3</c:f>
              <c:numCache>
                <c:formatCode>General</c:formatCode>
                <c:ptCount val="2"/>
                <c:pt idx="0">
                  <c:v>77</c:v>
                </c:pt>
                <c:pt idx="1">
                  <c:v>23</c:v>
                </c:pt>
              </c:numCache>
            </c:numRef>
          </c:val>
          <c:extLst>
            <c:ext xmlns:c16="http://schemas.microsoft.com/office/drawing/2014/chart" uri="{C3380CC4-5D6E-409C-BE32-E72D297353CC}">
              <c16:uniqueId val="{0000000E-AC9A-46EA-BB32-A657C4C3E829}"/>
            </c:ext>
          </c:extLst>
        </c:ser>
        <c:ser>
          <c:idx val="3"/>
          <c:order val="3"/>
          <c:tx>
            <c:strRef>
              <c:f>Sheet1!$E$1</c:f>
              <c:strCache>
                <c:ptCount val="1"/>
                <c:pt idx="0">
                  <c:v>Column13</c:v>
                </c:pt>
              </c:strCache>
            </c:strRef>
          </c:tx>
          <c:dLbls>
            <c:delete val="1"/>
          </c:dLbls>
          <c:cat>
            <c:strRef>
              <c:f>Sheet1!$A$2:$A$3</c:f>
              <c:strCache>
                <c:ptCount val="2"/>
                <c:pt idx="0">
                  <c:v>igen</c:v>
                </c:pt>
                <c:pt idx="1">
                  <c:v>nem</c:v>
                </c:pt>
              </c:strCache>
            </c:strRef>
          </c:cat>
          <c:val>
            <c:numRef>
              <c:f>Sheet1!$E$2:$E$3</c:f>
              <c:numCache>
                <c:formatCode>General</c:formatCode>
                <c:ptCount val="2"/>
              </c:numCache>
            </c:numRef>
          </c:val>
          <c:extLst>
            <c:ext xmlns:c16="http://schemas.microsoft.com/office/drawing/2014/chart" uri="{C3380CC4-5D6E-409C-BE32-E72D297353CC}">
              <c16:uniqueId val="{0000000F-AC9A-46EA-BB32-A657C4C3E829}"/>
            </c:ext>
          </c:extLst>
        </c:ser>
        <c:ser>
          <c:idx val="4"/>
          <c:order val="4"/>
          <c:tx>
            <c:strRef>
              <c:f>Sheet1!$F$1</c:f>
              <c:strCache>
                <c:ptCount val="1"/>
                <c:pt idx="0">
                  <c:v>2023</c:v>
                </c:pt>
              </c:strCache>
            </c:strRef>
          </c:tx>
          <c:dPt>
            <c:idx val="0"/>
            <c:bubble3D val="0"/>
            <c:spPr>
              <a:solidFill>
                <a:srgbClr val="FBB040"/>
              </a:solidFill>
            </c:spPr>
            <c:extLst>
              <c:ext xmlns:c16="http://schemas.microsoft.com/office/drawing/2014/chart" uri="{C3380CC4-5D6E-409C-BE32-E72D297353CC}">
                <c16:uniqueId val="{00000011-AC9A-46EA-BB32-A657C4C3E829}"/>
              </c:ext>
            </c:extLst>
          </c:dPt>
          <c:dPt>
            <c:idx val="1"/>
            <c:bubble3D val="0"/>
            <c:spPr>
              <a:solidFill>
                <a:srgbClr val="A6A6A6"/>
              </a:solidFill>
            </c:spPr>
            <c:extLst>
              <c:ext xmlns:c16="http://schemas.microsoft.com/office/drawing/2014/chart" uri="{C3380CC4-5D6E-409C-BE32-E72D297353CC}">
                <c16:uniqueId val="{00000013-AC9A-46EA-BB32-A657C4C3E829}"/>
              </c:ext>
            </c:extLst>
          </c:dPt>
          <c:dLbls>
            <c:delete val="1"/>
          </c:dLbls>
          <c:cat>
            <c:strRef>
              <c:f>Sheet1!$A$2:$A$3</c:f>
              <c:strCache>
                <c:ptCount val="2"/>
                <c:pt idx="0">
                  <c:v>igen</c:v>
                </c:pt>
                <c:pt idx="1">
                  <c:v>nem</c:v>
                </c:pt>
              </c:strCache>
            </c:strRef>
          </c:cat>
          <c:val>
            <c:numRef>
              <c:f>Sheet1!$F$2:$F$3</c:f>
              <c:numCache>
                <c:formatCode>0</c:formatCode>
                <c:ptCount val="2"/>
                <c:pt idx="0">
                  <c:v>75.32738398646363</c:v>
                </c:pt>
                <c:pt idx="1">
                  <c:v>24.672616013536043</c:v>
                </c:pt>
              </c:numCache>
            </c:numRef>
          </c:val>
          <c:extLst>
            <c:ext xmlns:c16="http://schemas.microsoft.com/office/drawing/2014/chart" uri="{C3380CC4-5D6E-409C-BE32-E72D297353CC}">
              <c16:uniqueId val="{00000014-AC9A-46EA-BB32-A657C4C3E829}"/>
            </c:ext>
          </c:extLst>
        </c:ser>
        <c:dLbls>
          <c:showLegendKey val="0"/>
          <c:showVal val="1"/>
          <c:showCatName val="0"/>
          <c:showSerName val="0"/>
          <c:showPercent val="0"/>
          <c:showBubbleSize val="0"/>
          <c:showLeaderLines val="1"/>
        </c:dLbls>
        <c:firstSliceAng val="360"/>
        <c:holeSize val="60"/>
      </c:doughnutChart>
    </c:plotArea>
    <c:plotVisOnly val="1"/>
    <c:dispBlanksAs val="zero"/>
    <c:showDLblsOverMax val="0"/>
  </c:chart>
  <c:txPr>
    <a:bodyPr/>
    <a:lstStyle/>
    <a:p>
      <a:pPr>
        <a:defRPr sz="1800"/>
      </a:pPr>
      <a:endParaRPr lang="hu-HU"/>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49998718091151"/>
          <c:y val="5.9734502313737406E-2"/>
          <c:w val="0.65848261154855647"/>
          <c:h val="0.74617673371251148"/>
        </c:manualLayout>
      </c:layout>
      <c:barChart>
        <c:barDir val="bar"/>
        <c:grouping val="percentStacked"/>
        <c:varyColors val="0"/>
        <c:ser>
          <c:idx val="0"/>
          <c:order val="0"/>
          <c:tx>
            <c:strRef>
              <c:f>Sheet1!$B$1</c:f>
              <c:strCache>
                <c:ptCount val="1"/>
                <c:pt idx="0">
                  <c:v>I am using it now</c:v>
                </c:pt>
              </c:strCache>
            </c:strRef>
          </c:tx>
          <c:spPr>
            <a:solidFill>
              <a:srgbClr val="7CA24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DESKTOP PC 21-35</c:v>
                </c:pt>
                <c:pt idx="1">
                  <c:v>36-59</c:v>
                </c:pt>
                <c:pt idx="2">
                  <c:v>60+</c:v>
                </c:pt>
                <c:pt idx="3">
                  <c:v>LAPTOP OR NOTEBOOK 21-35</c:v>
                </c:pt>
                <c:pt idx="4">
                  <c:v>36-59</c:v>
                </c:pt>
                <c:pt idx="5">
                  <c:v>60+</c:v>
                </c:pt>
                <c:pt idx="6">
                  <c:v>MOBILE PHONE / SMARTPHONE 21-35</c:v>
                </c:pt>
                <c:pt idx="7">
                  <c:v>36-59</c:v>
                </c:pt>
                <c:pt idx="8">
                  <c:v>60+</c:v>
                </c:pt>
                <c:pt idx="9">
                  <c:v>TABLET 21-35</c:v>
                </c:pt>
                <c:pt idx="10">
                  <c:v>36-59</c:v>
                </c:pt>
                <c:pt idx="11">
                  <c:v>60+</c:v>
                </c:pt>
                <c:pt idx="12">
                  <c:v>TV/ Okos TV 21-35</c:v>
                </c:pt>
                <c:pt idx="13">
                  <c:v>36-59</c:v>
                </c:pt>
                <c:pt idx="14">
                  <c:v>60+</c:v>
                </c:pt>
              </c:strCache>
            </c:strRef>
          </c:cat>
          <c:val>
            <c:numRef>
              <c:f>Sheet1!$B$2:$B$16</c:f>
              <c:numCache>
                <c:formatCode>###0</c:formatCode>
                <c:ptCount val="15"/>
                <c:pt idx="0">
                  <c:v>52.826074619372086</c:v>
                </c:pt>
                <c:pt idx="1">
                  <c:v>44.921579449132452</c:v>
                </c:pt>
                <c:pt idx="2">
                  <c:v>30.919076918380796</c:v>
                </c:pt>
                <c:pt idx="3">
                  <c:v>52.962054399825654</c:v>
                </c:pt>
                <c:pt idx="4">
                  <c:v>39.135297788127502</c:v>
                </c:pt>
                <c:pt idx="5">
                  <c:v>32.168774326562975</c:v>
                </c:pt>
                <c:pt idx="6">
                  <c:v>23.8240609308796</c:v>
                </c:pt>
                <c:pt idx="7">
                  <c:v>21.523735807843959</c:v>
                </c:pt>
                <c:pt idx="8">
                  <c:v>19.582922835917042</c:v>
                </c:pt>
                <c:pt idx="9">
                  <c:v>19.301754630606883</c:v>
                </c:pt>
                <c:pt idx="10">
                  <c:v>37.278098358358491</c:v>
                </c:pt>
                <c:pt idx="11">
                  <c:v>18.733897834626354</c:v>
                </c:pt>
                <c:pt idx="12">
                  <c:v>13.170031815766519</c:v>
                </c:pt>
                <c:pt idx="13">
                  <c:v>9.448873825652317</c:v>
                </c:pt>
                <c:pt idx="14">
                  <c:v>2.6731414781124485</c:v>
                </c:pt>
              </c:numCache>
            </c:numRef>
          </c:val>
          <c:extLst>
            <c:ext xmlns:c16="http://schemas.microsoft.com/office/drawing/2014/chart" uri="{C3380CC4-5D6E-409C-BE32-E72D297353CC}">
              <c16:uniqueId val="{00000000-055C-4465-AF18-1C3729C36E5E}"/>
            </c:ext>
          </c:extLst>
        </c:ser>
        <c:ser>
          <c:idx val="1"/>
          <c:order val="1"/>
          <c:tx>
            <c:strRef>
              <c:f>Sheet1!$C$1</c:f>
              <c:strCache>
                <c:ptCount val="1"/>
                <c:pt idx="0">
                  <c:v>I have tried it, but I am not using it now</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DESKTOP PC 21-35</c:v>
                </c:pt>
                <c:pt idx="1">
                  <c:v>36-59</c:v>
                </c:pt>
                <c:pt idx="2">
                  <c:v>60+</c:v>
                </c:pt>
                <c:pt idx="3">
                  <c:v>LAPTOP OR NOTEBOOK 21-35</c:v>
                </c:pt>
                <c:pt idx="4">
                  <c:v>36-59</c:v>
                </c:pt>
                <c:pt idx="5">
                  <c:v>60+</c:v>
                </c:pt>
                <c:pt idx="6">
                  <c:v>MOBILE PHONE / SMARTPHONE 21-35</c:v>
                </c:pt>
                <c:pt idx="7">
                  <c:v>36-59</c:v>
                </c:pt>
                <c:pt idx="8">
                  <c:v>60+</c:v>
                </c:pt>
                <c:pt idx="9">
                  <c:v>TABLET 21-35</c:v>
                </c:pt>
                <c:pt idx="10">
                  <c:v>36-59</c:v>
                </c:pt>
                <c:pt idx="11">
                  <c:v>60+</c:v>
                </c:pt>
                <c:pt idx="12">
                  <c:v>TV/ Okos TV 21-35</c:v>
                </c:pt>
                <c:pt idx="13">
                  <c:v>36-59</c:v>
                </c:pt>
                <c:pt idx="14">
                  <c:v>60+</c:v>
                </c:pt>
              </c:strCache>
            </c:strRef>
          </c:cat>
          <c:val>
            <c:numRef>
              <c:f>Sheet1!$C$2:$C$16</c:f>
              <c:numCache>
                <c:formatCode>###0</c:formatCode>
                <c:ptCount val="15"/>
                <c:pt idx="0">
                  <c:v>9.6461439774235664</c:v>
                </c:pt>
                <c:pt idx="1">
                  <c:v>9.7158207336925564</c:v>
                </c:pt>
                <c:pt idx="2">
                  <c:v>5.5146692374004092</c:v>
                </c:pt>
                <c:pt idx="3">
                  <c:v>13.845789115223742</c:v>
                </c:pt>
                <c:pt idx="4">
                  <c:v>11.850326266424746</c:v>
                </c:pt>
                <c:pt idx="5">
                  <c:v>7.792654149558607</c:v>
                </c:pt>
                <c:pt idx="6">
                  <c:v>15.931610201276897</c:v>
                </c:pt>
                <c:pt idx="7">
                  <c:v>11.085536751124188</c:v>
                </c:pt>
                <c:pt idx="8">
                  <c:v>5.621144881523656</c:v>
                </c:pt>
                <c:pt idx="9">
                  <c:v>16.680644887018833</c:v>
                </c:pt>
                <c:pt idx="10">
                  <c:v>9.4691392988351026</c:v>
                </c:pt>
                <c:pt idx="11">
                  <c:v>9.2375266895633246</c:v>
                </c:pt>
                <c:pt idx="12">
                  <c:v>8.4258214425475284</c:v>
                </c:pt>
                <c:pt idx="13">
                  <c:v>4.9552543305674401</c:v>
                </c:pt>
                <c:pt idx="14">
                  <c:v>9.8675572923810257</c:v>
                </c:pt>
              </c:numCache>
            </c:numRef>
          </c:val>
          <c:extLst>
            <c:ext xmlns:c16="http://schemas.microsoft.com/office/drawing/2014/chart" uri="{C3380CC4-5D6E-409C-BE32-E72D297353CC}">
              <c16:uniqueId val="{00000001-055C-4465-AF18-1C3729C36E5E}"/>
            </c:ext>
          </c:extLst>
        </c:ser>
        <c:ser>
          <c:idx val="2"/>
          <c:order val="2"/>
          <c:tx>
            <c:strRef>
              <c:f>Sheet1!$D$1</c:f>
              <c:strCache>
                <c:ptCount val="1"/>
                <c:pt idx="0">
                  <c:v>I do not use it but plan to do so in the future</c:v>
                </c:pt>
              </c:strCache>
            </c:strRef>
          </c:tx>
          <c:spPr>
            <a:solidFill>
              <a:schemeClr val="accent4">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DESKTOP PC 21-35</c:v>
                </c:pt>
                <c:pt idx="1">
                  <c:v>36-59</c:v>
                </c:pt>
                <c:pt idx="2">
                  <c:v>60+</c:v>
                </c:pt>
                <c:pt idx="3">
                  <c:v>LAPTOP OR NOTEBOOK 21-35</c:v>
                </c:pt>
                <c:pt idx="4">
                  <c:v>36-59</c:v>
                </c:pt>
                <c:pt idx="5">
                  <c:v>60+</c:v>
                </c:pt>
                <c:pt idx="6">
                  <c:v>MOBILE PHONE / SMARTPHONE 21-35</c:v>
                </c:pt>
                <c:pt idx="7">
                  <c:v>36-59</c:v>
                </c:pt>
                <c:pt idx="8">
                  <c:v>60+</c:v>
                </c:pt>
                <c:pt idx="9">
                  <c:v>TABLET 21-35</c:v>
                </c:pt>
                <c:pt idx="10">
                  <c:v>36-59</c:v>
                </c:pt>
                <c:pt idx="11">
                  <c:v>60+</c:v>
                </c:pt>
                <c:pt idx="12">
                  <c:v>TV/ Okos TV 21-35</c:v>
                </c:pt>
                <c:pt idx="13">
                  <c:v>36-59</c:v>
                </c:pt>
                <c:pt idx="14">
                  <c:v>60+</c:v>
                </c:pt>
              </c:strCache>
            </c:strRef>
          </c:cat>
          <c:val>
            <c:numRef>
              <c:f>Sheet1!$D$2:$D$16</c:f>
              <c:numCache>
                <c:formatCode>###0</c:formatCode>
                <c:ptCount val="15"/>
                <c:pt idx="0">
                  <c:v>9.8369059368760983</c:v>
                </c:pt>
                <c:pt idx="1">
                  <c:v>5.2007058906792709</c:v>
                </c:pt>
                <c:pt idx="2">
                  <c:v>2.3833736890493982</c:v>
                </c:pt>
                <c:pt idx="3">
                  <c:v>10.223526916642561</c:v>
                </c:pt>
                <c:pt idx="4">
                  <c:v>6.9318815580270119</c:v>
                </c:pt>
                <c:pt idx="5">
                  <c:v>6.3618799730215958</c:v>
                </c:pt>
                <c:pt idx="6">
                  <c:v>15.777250796792503</c:v>
                </c:pt>
                <c:pt idx="7">
                  <c:v>12.100434933720114</c:v>
                </c:pt>
                <c:pt idx="8">
                  <c:v>10.77184972051602</c:v>
                </c:pt>
                <c:pt idx="9">
                  <c:v>18.174018791418021</c:v>
                </c:pt>
                <c:pt idx="10">
                  <c:v>10.190493229722696</c:v>
                </c:pt>
                <c:pt idx="11">
                  <c:v>13.262458951365911</c:v>
                </c:pt>
                <c:pt idx="12">
                  <c:v>14.896648712901412</c:v>
                </c:pt>
                <c:pt idx="13">
                  <c:v>12.794834089352969</c:v>
                </c:pt>
                <c:pt idx="14">
                  <c:v>8.0796839824126288</c:v>
                </c:pt>
              </c:numCache>
            </c:numRef>
          </c:val>
          <c:extLst>
            <c:ext xmlns:c16="http://schemas.microsoft.com/office/drawing/2014/chart" uri="{C3380CC4-5D6E-409C-BE32-E72D297353CC}">
              <c16:uniqueId val="{00000002-055C-4465-AF18-1C3729C36E5E}"/>
            </c:ext>
          </c:extLst>
        </c:ser>
        <c:ser>
          <c:idx val="3"/>
          <c:order val="3"/>
          <c:tx>
            <c:strRef>
              <c:f>Sheet1!$E$1</c:f>
              <c:strCache>
                <c:ptCount val="1"/>
                <c:pt idx="0">
                  <c:v>I do not use it</c:v>
                </c:pt>
              </c:strCache>
            </c:strRef>
          </c:tx>
          <c:spPr>
            <a:solidFill>
              <a:schemeClr val="bg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u-HU" sz="900" b="0" i="0" u="none" strike="noStrike" kern="1200" baseline="0">
                    <a:solidFill>
                      <a:schemeClr val="tx2"/>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DESKTOP PC 21-35</c:v>
                </c:pt>
                <c:pt idx="1">
                  <c:v>36-59</c:v>
                </c:pt>
                <c:pt idx="2">
                  <c:v>60+</c:v>
                </c:pt>
                <c:pt idx="3">
                  <c:v>LAPTOP OR NOTEBOOK 21-35</c:v>
                </c:pt>
                <c:pt idx="4">
                  <c:v>36-59</c:v>
                </c:pt>
                <c:pt idx="5">
                  <c:v>60+</c:v>
                </c:pt>
                <c:pt idx="6">
                  <c:v>MOBILE PHONE / SMARTPHONE 21-35</c:v>
                </c:pt>
                <c:pt idx="7">
                  <c:v>36-59</c:v>
                </c:pt>
                <c:pt idx="8">
                  <c:v>60+</c:v>
                </c:pt>
                <c:pt idx="9">
                  <c:v>TABLET 21-35</c:v>
                </c:pt>
                <c:pt idx="10">
                  <c:v>36-59</c:v>
                </c:pt>
                <c:pt idx="11">
                  <c:v>60+</c:v>
                </c:pt>
                <c:pt idx="12">
                  <c:v>TV/ Okos TV 21-35</c:v>
                </c:pt>
                <c:pt idx="13">
                  <c:v>36-59</c:v>
                </c:pt>
                <c:pt idx="14">
                  <c:v>60+</c:v>
                </c:pt>
              </c:strCache>
            </c:strRef>
          </c:cat>
          <c:val>
            <c:numRef>
              <c:f>Sheet1!$E$2:$E$16</c:f>
              <c:numCache>
                <c:formatCode>###0</c:formatCode>
                <c:ptCount val="15"/>
                <c:pt idx="0">
                  <c:v>27.69087546632824</c:v>
                </c:pt>
                <c:pt idx="1">
                  <c:v>40.161893926495772</c:v>
                </c:pt>
                <c:pt idx="2">
                  <c:v>61.182880155169428</c:v>
                </c:pt>
                <c:pt idx="3">
                  <c:v>22.968629568307644</c:v>
                </c:pt>
                <c:pt idx="4">
                  <c:v>42.08249438742078</c:v>
                </c:pt>
                <c:pt idx="5">
                  <c:v>53.676691550856816</c:v>
                </c:pt>
                <c:pt idx="6">
                  <c:v>44.467078071050878</c:v>
                </c:pt>
                <c:pt idx="7">
                  <c:v>55.290292507311712</c:v>
                </c:pt>
                <c:pt idx="8">
                  <c:v>64.024082562043304</c:v>
                </c:pt>
                <c:pt idx="9">
                  <c:v>45.843581690956384</c:v>
                </c:pt>
                <c:pt idx="10">
                  <c:v>43.062269113083701</c:v>
                </c:pt>
                <c:pt idx="11">
                  <c:v>58.766116524444413</c:v>
                </c:pt>
                <c:pt idx="12">
                  <c:v>63.507498028784504</c:v>
                </c:pt>
                <c:pt idx="13">
                  <c:v>72.801037754427242</c:v>
                </c:pt>
                <c:pt idx="14">
                  <c:v>79.379617247093933</c:v>
                </c:pt>
              </c:numCache>
            </c:numRef>
          </c:val>
          <c:extLst>
            <c:ext xmlns:c16="http://schemas.microsoft.com/office/drawing/2014/chart" uri="{C3380CC4-5D6E-409C-BE32-E72D297353CC}">
              <c16:uniqueId val="{00000003-055C-4465-AF18-1C3729C36E5E}"/>
            </c:ext>
          </c:extLst>
        </c:ser>
        <c:dLbls>
          <c:showLegendKey val="0"/>
          <c:showVal val="0"/>
          <c:showCatName val="0"/>
          <c:showSerName val="0"/>
          <c:showPercent val="0"/>
          <c:showBubbleSize val="0"/>
        </c:dLbls>
        <c:gapWidth val="38"/>
        <c:overlap val="100"/>
        <c:axId val="322930176"/>
        <c:axId val="322931712"/>
      </c:barChart>
      <c:catAx>
        <c:axId val="322930176"/>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lgn="ctr">
              <a:defRPr lang="hu-HU" sz="800" b="0" i="0" u="none" strike="noStrike" kern="1200" cap="all" baseline="0">
                <a:solidFill>
                  <a:srgbClr val="404040"/>
                </a:solidFill>
                <a:latin typeface="+mn-lt"/>
                <a:ea typeface="+mn-ea"/>
                <a:cs typeface="+mn-cs"/>
              </a:defRPr>
            </a:pPr>
            <a:endParaRPr lang="hu-HU"/>
          </a:p>
        </c:txPr>
        <c:crossAx val="322931712"/>
        <c:crosses val="autoZero"/>
        <c:auto val="1"/>
        <c:lblAlgn val="ctr"/>
        <c:lblOffset val="100"/>
        <c:noMultiLvlLbl val="0"/>
      </c:catAx>
      <c:valAx>
        <c:axId val="322931712"/>
        <c:scaling>
          <c:orientation val="minMax"/>
        </c:scaling>
        <c:delete val="1"/>
        <c:axPos val="t"/>
        <c:numFmt formatCode="0%" sourceLinked="1"/>
        <c:majorTickMark val="out"/>
        <c:minorTickMark val="none"/>
        <c:tickLblPos val="nextTo"/>
        <c:crossAx val="322930176"/>
        <c:crosses val="autoZero"/>
        <c:crossBetween val="between"/>
        <c:majorUnit val="0.5"/>
      </c:valAx>
      <c:spPr>
        <a:noFill/>
        <a:ln>
          <a:noFill/>
        </a:ln>
        <a:effectLst/>
      </c:spPr>
    </c:plotArea>
    <c:legend>
      <c:legendPos val="b"/>
      <c:layout>
        <c:manualLayout>
          <c:xMode val="edge"/>
          <c:yMode val="edge"/>
          <c:x val="0"/>
          <c:y val="0.88956874291583332"/>
          <c:w val="1"/>
          <c:h val="0.10900366792633484"/>
        </c:manualLayout>
      </c:layout>
      <c:overlay val="0"/>
      <c:spPr>
        <a:noFill/>
        <a:ln>
          <a:noFill/>
        </a:ln>
        <a:effectLst/>
      </c:spPr>
      <c:txPr>
        <a:bodyPr rot="0" spcFirstLastPara="1" vertOverflow="ellipsis" vert="horz" wrap="square" anchor="ctr" anchorCtr="1"/>
        <a:lstStyle/>
        <a:p>
          <a:pPr algn="ctr">
            <a:defRPr lang="hu-HU" sz="900" b="0" i="0" u="none" strike="noStrike" kern="1200" baseline="0">
              <a:solidFill>
                <a:srgbClr val="404040"/>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100</c:v>
                </c:pt>
                <c:pt idx="4">
                  <c:v>100</c:v>
                </c:pt>
                <c:pt idx="5">
                  <c:v>100</c:v>
                </c:pt>
                <c:pt idx="6">
                  <c:v>10</c:v>
                </c:pt>
                <c:pt idx="7">
                  <c:v>0</c:v>
                </c:pt>
                <c:pt idx="8">
                  <c:v>0</c:v>
                </c:pt>
                <c:pt idx="9">
                  <c:v>0</c:v>
                </c:pt>
              </c:numCache>
            </c:numRef>
          </c:val>
          <c:extLst>
            <c:ext xmlns:c16="http://schemas.microsoft.com/office/drawing/2014/chart" uri="{C3380CC4-5D6E-409C-BE32-E72D297353CC}">
              <c16:uniqueId val="{00000000-137A-4786-BFC1-CF6C13956B1D}"/>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30</c:v>
                </c:pt>
                <c:pt idx="4">
                  <c:v>0</c:v>
                </c:pt>
                <c:pt idx="5">
                  <c:v>0</c:v>
                </c:pt>
                <c:pt idx="6">
                  <c:v>0</c:v>
                </c:pt>
                <c:pt idx="7">
                  <c:v>0</c:v>
                </c:pt>
                <c:pt idx="8">
                  <c:v>0</c:v>
                </c:pt>
                <c:pt idx="9">
                  <c:v>0</c:v>
                </c:pt>
              </c:numCache>
            </c:numRef>
          </c:val>
          <c:extLst>
            <c:ext xmlns:c16="http://schemas.microsoft.com/office/drawing/2014/chart" uri="{C3380CC4-5D6E-409C-BE32-E72D297353CC}">
              <c16:uniqueId val="{00000000-D922-417A-AE8D-C68FBF6EA70A}"/>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20</c:v>
                </c:pt>
                <c:pt idx="4">
                  <c:v>0</c:v>
                </c:pt>
                <c:pt idx="5">
                  <c:v>0</c:v>
                </c:pt>
                <c:pt idx="6">
                  <c:v>0</c:v>
                </c:pt>
                <c:pt idx="7">
                  <c:v>0</c:v>
                </c:pt>
                <c:pt idx="8">
                  <c:v>0</c:v>
                </c:pt>
                <c:pt idx="9">
                  <c:v>0</c:v>
                </c:pt>
              </c:numCache>
            </c:numRef>
          </c:val>
          <c:extLst>
            <c:ext xmlns:c16="http://schemas.microsoft.com/office/drawing/2014/chart" uri="{C3380CC4-5D6E-409C-BE32-E72D297353CC}">
              <c16:uniqueId val="{00000000-A0C2-440A-9292-BD3F80A0B88D}"/>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c:v>
                </c:pt>
                <c:pt idx="4">
                  <c:v>0</c:v>
                </c:pt>
                <c:pt idx="5">
                  <c:v>0</c:v>
                </c:pt>
                <c:pt idx="6">
                  <c:v>0</c:v>
                </c:pt>
                <c:pt idx="7">
                  <c:v>0</c:v>
                </c:pt>
                <c:pt idx="8">
                  <c:v>0</c:v>
                </c:pt>
                <c:pt idx="9">
                  <c:v>0</c:v>
                </c:pt>
              </c:numCache>
            </c:numRef>
          </c:val>
          <c:extLst>
            <c:ext xmlns:c16="http://schemas.microsoft.com/office/drawing/2014/chart" uri="{C3380CC4-5D6E-409C-BE32-E72D297353CC}">
              <c16:uniqueId val="{00000000-D47B-4857-969D-7E4CD292A766}"/>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3D53-46AF-9604-84630736AC3E}"/>
              </c:ext>
            </c:extLst>
          </c:dPt>
          <c:dPt>
            <c:idx val="1"/>
            <c:bubble3D val="0"/>
            <c:spPr>
              <a:solidFill>
                <a:srgbClr val="008E94"/>
              </a:solidFill>
              <a:ln w="12700">
                <a:noFill/>
                <a:prstDash val="solid"/>
              </a:ln>
            </c:spPr>
            <c:extLst>
              <c:ext xmlns:c16="http://schemas.microsoft.com/office/drawing/2014/chart" uri="{C3380CC4-5D6E-409C-BE32-E72D297353CC}">
                <c16:uniqueId val="{00000003-3D53-46AF-9604-84630736AC3E}"/>
              </c:ext>
            </c:extLst>
          </c:dPt>
          <c:dPt>
            <c:idx val="2"/>
            <c:bubble3D val="0"/>
            <c:spPr>
              <a:solidFill>
                <a:srgbClr val="D9D9D9"/>
              </a:solidFill>
              <a:ln w="12700">
                <a:noFill/>
                <a:prstDash val="solid"/>
              </a:ln>
            </c:spPr>
            <c:extLst>
              <c:ext xmlns:c16="http://schemas.microsoft.com/office/drawing/2014/chart" uri="{C3380CC4-5D6E-409C-BE32-E72D297353CC}">
                <c16:uniqueId val="{00000005-3D53-46AF-9604-84630736AC3E}"/>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0.42671853294193257</c:v>
                </c:pt>
                <c:pt idx="2">
                  <c:v>0.57328146705806748</c:v>
                </c:pt>
              </c:numCache>
            </c:numRef>
          </c:val>
          <c:extLst>
            <c:ext xmlns:c16="http://schemas.microsoft.com/office/drawing/2014/chart" uri="{C3380CC4-5D6E-409C-BE32-E72D297353CC}">
              <c16:uniqueId val="{00000006-3D53-46AF-9604-84630736AC3E}"/>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10</c:v>
                </c:pt>
                <c:pt idx="4">
                  <c:v>0</c:v>
                </c:pt>
                <c:pt idx="5">
                  <c:v>0</c:v>
                </c:pt>
                <c:pt idx="6">
                  <c:v>0</c:v>
                </c:pt>
                <c:pt idx="7">
                  <c:v>0</c:v>
                </c:pt>
                <c:pt idx="8">
                  <c:v>0</c:v>
                </c:pt>
                <c:pt idx="9">
                  <c:v>0</c:v>
                </c:pt>
              </c:numCache>
            </c:numRef>
          </c:val>
          <c:extLst>
            <c:ext xmlns:c16="http://schemas.microsoft.com/office/drawing/2014/chart" uri="{C3380CC4-5D6E-409C-BE32-E72D297353CC}">
              <c16:uniqueId val="{00000000-B004-462B-A538-94B40DA7580D}"/>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7000-4E27-9562-A600630D13C2}"/>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100</c:v>
                </c:pt>
                <c:pt idx="3">
                  <c:v>50</c:v>
                </c:pt>
                <c:pt idx="4">
                  <c:v>0</c:v>
                </c:pt>
                <c:pt idx="5">
                  <c:v>0</c:v>
                </c:pt>
                <c:pt idx="6">
                  <c:v>0</c:v>
                </c:pt>
                <c:pt idx="7">
                  <c:v>0</c:v>
                </c:pt>
                <c:pt idx="8">
                  <c:v>0</c:v>
                </c:pt>
                <c:pt idx="9">
                  <c:v>0</c:v>
                </c:pt>
              </c:numCache>
            </c:numRef>
          </c:val>
          <c:extLst>
            <c:ext xmlns:c16="http://schemas.microsoft.com/office/drawing/2014/chart" uri="{C3380CC4-5D6E-409C-BE32-E72D297353CC}">
              <c16:uniqueId val="{00000000-45D0-43D7-B210-17E16AE17BFA}"/>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70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8928-4E3B-8D1D-5E9299D9C4DB}"/>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70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2BE8-415B-9772-305449AD6CE0}"/>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60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DD1C-4F10-A14B-51173895E29D}"/>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40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07CC-4641-B1FC-DC3D6BF97A15}"/>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20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FD52-4B6F-9F2A-9594C448E3A5}"/>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90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137A-4786-BFC1-CF6C13956B1D}"/>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80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D922-417A-AE8D-C68FBF6EA70A}"/>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2718-45D1-A6E4-5741CF4F5E99}"/>
              </c:ext>
            </c:extLst>
          </c:dPt>
          <c:dPt>
            <c:idx val="1"/>
            <c:bubble3D val="0"/>
            <c:spPr>
              <a:solidFill>
                <a:srgbClr val="008E94"/>
              </a:solidFill>
              <a:ln w="12700">
                <a:noFill/>
                <a:prstDash val="solid"/>
              </a:ln>
            </c:spPr>
            <c:extLst>
              <c:ext xmlns:c16="http://schemas.microsoft.com/office/drawing/2014/chart" uri="{C3380CC4-5D6E-409C-BE32-E72D297353CC}">
                <c16:uniqueId val="{00000003-2718-45D1-A6E4-5741CF4F5E99}"/>
              </c:ext>
            </c:extLst>
          </c:dPt>
          <c:dPt>
            <c:idx val="2"/>
            <c:bubble3D val="0"/>
            <c:spPr>
              <a:solidFill>
                <a:srgbClr val="D9D9D9"/>
              </a:solidFill>
              <a:ln w="12700">
                <a:noFill/>
                <a:prstDash val="solid"/>
              </a:ln>
            </c:spPr>
            <c:extLst>
              <c:ext xmlns:c16="http://schemas.microsoft.com/office/drawing/2014/chart" uri="{C3380CC4-5D6E-409C-BE32-E72D297353CC}">
                <c16:uniqueId val="{00000005-2718-45D1-A6E4-5741CF4F5E99}"/>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0.26030310760112219</c:v>
                </c:pt>
                <c:pt idx="2">
                  <c:v>0.73969689239887781</c:v>
                </c:pt>
              </c:numCache>
            </c:numRef>
          </c:val>
          <c:extLst>
            <c:ext xmlns:c16="http://schemas.microsoft.com/office/drawing/2014/chart" uri="{C3380CC4-5D6E-409C-BE32-E72D297353CC}">
              <c16:uniqueId val="{00000006-2718-45D1-A6E4-5741CF4F5E99}"/>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40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A0C2-440A-9292-BD3F80A0B88D}"/>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40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D47B-4857-969D-7E4CD292A766}"/>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20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B004-462B-A538-94B40DA7580D}"/>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7000-4E27-9562-A600630D13C2}"/>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100</c:v>
                </c:pt>
                <c:pt idx="1">
                  <c:v>100</c:v>
                </c:pt>
                <c:pt idx="2">
                  <c:v>10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45D0-43D7-B210-17E16AE17BFA}"/>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Munka1!$B$1</c:f>
              <c:strCache>
                <c:ptCount val="1"/>
                <c:pt idx="0">
                  <c:v>1. adatsor</c:v>
                </c:pt>
              </c:strCache>
            </c:strRef>
          </c:tx>
          <c:spPr>
            <a:solidFill>
              <a:schemeClr val="accent1"/>
            </a:solidFill>
            <a:ln w="12700" cap="flat" cmpd="sng">
              <a:noFill/>
              <a:round/>
            </a:ln>
            <a:effectLst/>
          </c:spPr>
          <c:invertIfNegative val="0"/>
          <c:cat>
            <c:strRef>
              <c:f>Munka1!$A$2:$A$11</c:f>
              <c:strCache>
                <c:ptCount val="10"/>
                <c:pt idx="0">
                  <c:v>Kategória 1</c:v>
                </c:pt>
                <c:pt idx="1">
                  <c:v>Kategória 2</c:v>
                </c:pt>
                <c:pt idx="2">
                  <c:v>Kategória 3</c:v>
                </c:pt>
                <c:pt idx="3">
                  <c:v>Kategória 4</c:v>
                </c:pt>
                <c:pt idx="4">
                  <c:v>Kategória 5</c:v>
                </c:pt>
                <c:pt idx="5">
                  <c:v>Kategória 6</c:v>
                </c:pt>
                <c:pt idx="6">
                  <c:v>Kategória 7</c:v>
                </c:pt>
                <c:pt idx="7">
                  <c:v>Kategória 8</c:v>
                </c:pt>
                <c:pt idx="8">
                  <c:v>Kategória 9</c:v>
                </c:pt>
                <c:pt idx="9">
                  <c:v>Kategória 10</c:v>
                </c:pt>
              </c:strCache>
            </c:strRef>
          </c:cat>
          <c:val>
            <c:numRef>
              <c:f>Munka1!$B$2:$B$11</c:f>
              <c:numCache>
                <c:formatCode>General</c:formatCode>
                <c:ptCount val="10"/>
                <c:pt idx="0">
                  <c:v>30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0-C7C3-45F8-A337-EC30B49064C1}"/>
            </c:ext>
          </c:extLst>
        </c:ser>
        <c:dLbls>
          <c:showLegendKey val="0"/>
          <c:showVal val="0"/>
          <c:showCatName val="0"/>
          <c:showSerName val="0"/>
          <c:showPercent val="0"/>
          <c:showBubbleSize val="0"/>
        </c:dLbls>
        <c:gapWidth val="0"/>
        <c:overlap val="100"/>
        <c:axId val="324470272"/>
        <c:axId val="324471808"/>
      </c:barChart>
      <c:catAx>
        <c:axId val="324470272"/>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324471808"/>
        <c:crosses val="autoZero"/>
        <c:auto val="1"/>
        <c:lblAlgn val="ctr"/>
        <c:lblOffset val="100"/>
        <c:noMultiLvlLbl val="0"/>
      </c:catAx>
      <c:valAx>
        <c:axId val="324471808"/>
        <c:scaling>
          <c:orientation val="minMax"/>
          <c:max val="100"/>
        </c:scaling>
        <c:delete val="1"/>
        <c:axPos val="b"/>
        <c:majorGridlines>
          <c:spPr>
            <a:ln w="9525" cap="flat" cmpd="sng" algn="ctr">
              <a:noFill/>
              <a:round/>
            </a:ln>
            <a:effectLst/>
          </c:spPr>
        </c:majorGridlines>
        <c:numFmt formatCode="General" sourceLinked="1"/>
        <c:majorTickMark val="out"/>
        <c:minorTickMark val="none"/>
        <c:tickLblPos val="nextTo"/>
        <c:crossAx val="324470272"/>
        <c:crosses val="autoZero"/>
        <c:crossBetween val="between"/>
      </c:valAx>
      <c:spPr>
        <a:solidFill>
          <a:schemeClr val="bg2"/>
        </a:solid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Male</c:v>
                </c:pt>
              </c:strCache>
            </c:strRef>
          </c:tx>
          <c:spPr>
            <a:noFill/>
            <a:ln w="19050">
              <a:solidFill>
                <a:srgbClr val="00B7C0"/>
              </a:solidFill>
            </a:ln>
            <a:effectLst/>
          </c:spPr>
          <c:cat>
            <c:strRef>
              <c:f>Sheet1!$A$2:$A$26</c:f>
              <c:strCache>
                <c:ptCount val="25"/>
                <c:pt idx="0">
                  <c:v>Series, movies, cinema</c:v>
                </c:pt>
                <c:pt idx="1">
                  <c:v>Music, lyrics</c:v>
                </c:pt>
                <c:pt idx="2">
                  <c:v>Travelling, holiday</c:v>
                </c:pt>
                <c:pt idx="3">
                  <c:v>Gastronomy, cooking</c:v>
                </c:pt>
                <c:pt idx="4">
                  <c:v>Creative crafting, DIY, gardening</c:v>
                </c:pt>
                <c:pt idx="5">
                  <c:v>Jobs, career</c:v>
                </c:pt>
                <c:pt idx="6">
                  <c:v>Science, nature</c:v>
                </c:pt>
                <c:pt idx="7">
                  <c:v>Sports (exercises, fitness etc.)</c:v>
                </c:pt>
                <c:pt idx="8">
                  <c:v>Computers, consoles and mobile games</c:v>
                </c:pt>
                <c:pt idx="9">
                  <c:v>Technology, IT hardwares, smart devices</c:v>
                </c:pt>
                <c:pt idx="10">
                  <c:v>Children, parenting</c:v>
                </c:pt>
                <c:pt idx="11">
                  <c:v>Interior design</c:v>
                </c:pt>
                <c:pt idx="12">
                  <c:v>Partying, entertainments, concerts, festivals</c:v>
                </c:pt>
                <c:pt idx="13">
                  <c:v>Health, Wellness, Diets</c:v>
                </c:pt>
                <c:pt idx="14">
                  <c:v>Beauty, fashion</c:v>
                </c:pt>
                <c:pt idx="15">
                  <c:v>Relationships</c:v>
                </c:pt>
                <c:pt idx="16">
                  <c:v>Economy</c:v>
                </c:pt>
                <c:pt idx="17">
                  <c:v>Education, Further education, Studying abroad</c:v>
                </c:pt>
                <c:pt idx="18">
                  <c:v>Theater, culture</c:v>
                </c:pt>
                <c:pt idx="19">
                  <c:v>Politics</c:v>
                </c:pt>
                <c:pt idx="20">
                  <c:v>National and international sports events, watching broadcasts</c:v>
                </c:pt>
                <c:pt idx="21">
                  <c:v>Ezotericism</c:v>
                </c:pt>
                <c:pt idx="22">
                  <c:v>Creating and publishing online video contents</c:v>
                </c:pt>
                <c:pt idx="23">
                  <c:v>Celebrities, tabloids</c:v>
                </c:pt>
                <c:pt idx="24">
                  <c:v>Other</c:v>
                </c:pt>
              </c:strCache>
            </c:strRef>
          </c:cat>
          <c:val>
            <c:numRef>
              <c:f>Sheet1!$B$2:$B$26</c:f>
              <c:numCache>
                <c:formatCode>0%</c:formatCode>
                <c:ptCount val="25"/>
                <c:pt idx="0">
                  <c:v>0.57633514115644058</c:v>
                </c:pt>
                <c:pt idx="1">
                  <c:v>0.42479783753929029</c:v>
                </c:pt>
                <c:pt idx="2">
                  <c:v>0.3867557481563072</c:v>
                </c:pt>
                <c:pt idx="3">
                  <c:v>0.30884024420343198</c:v>
                </c:pt>
                <c:pt idx="4">
                  <c:v>0.30324681706415868</c:v>
                </c:pt>
                <c:pt idx="5">
                  <c:v>0.39665404400463133</c:v>
                </c:pt>
                <c:pt idx="6">
                  <c:v>0.36732569570206453</c:v>
                </c:pt>
                <c:pt idx="7">
                  <c:v>0.37643107250665442</c:v>
                </c:pt>
                <c:pt idx="8">
                  <c:v>0.46277785673703248</c:v>
                </c:pt>
                <c:pt idx="9">
                  <c:v>0.43514670078586143</c:v>
                </c:pt>
                <c:pt idx="10">
                  <c:v>0.13392812348793967</c:v>
                </c:pt>
                <c:pt idx="11">
                  <c:v>0.19464142485606073</c:v>
                </c:pt>
                <c:pt idx="12">
                  <c:v>0.29151578438893927</c:v>
                </c:pt>
                <c:pt idx="13">
                  <c:v>0.18259696841908216</c:v>
                </c:pt>
                <c:pt idx="14">
                  <c:v>9.9458976058741128E-2</c:v>
                </c:pt>
                <c:pt idx="15">
                  <c:v>0.18390943918052391</c:v>
                </c:pt>
                <c:pt idx="16">
                  <c:v>0.31602437177427634</c:v>
                </c:pt>
                <c:pt idx="17">
                  <c:v>0.20537123174389513</c:v>
                </c:pt>
                <c:pt idx="18">
                  <c:v>0.14244668364337962</c:v>
                </c:pt>
                <c:pt idx="19">
                  <c:v>0.27383992968742271</c:v>
                </c:pt>
                <c:pt idx="20">
                  <c:v>0.18901589638006061</c:v>
                </c:pt>
                <c:pt idx="21">
                  <c:v>6.6782761785501341E-2</c:v>
                </c:pt>
                <c:pt idx="22">
                  <c:v>0.14345489520044821</c:v>
                </c:pt>
                <c:pt idx="23">
                  <c:v>7.7799105796535303E-2</c:v>
                </c:pt>
                <c:pt idx="24">
                  <c:v>3.6350208163461968E-2</c:v>
                </c:pt>
              </c:numCache>
            </c:numRef>
          </c:val>
          <c:extLst>
            <c:ext xmlns:c16="http://schemas.microsoft.com/office/drawing/2014/chart" uri="{C3380CC4-5D6E-409C-BE32-E72D297353CC}">
              <c16:uniqueId val="{00000000-7479-4D3F-9A81-B7C761EC212B}"/>
            </c:ext>
          </c:extLst>
        </c:ser>
        <c:ser>
          <c:idx val="1"/>
          <c:order val="1"/>
          <c:tx>
            <c:strRef>
              <c:f>Sheet1!$C$1</c:f>
              <c:strCache>
                <c:ptCount val="1"/>
                <c:pt idx="0">
                  <c:v>Female</c:v>
                </c:pt>
              </c:strCache>
            </c:strRef>
          </c:tx>
          <c:spPr>
            <a:noFill/>
            <a:ln w="19050">
              <a:solidFill>
                <a:srgbClr val="FF4343"/>
              </a:solidFill>
            </a:ln>
            <a:effectLst/>
          </c:spPr>
          <c:cat>
            <c:strRef>
              <c:f>Sheet1!$A$2:$A$26</c:f>
              <c:strCache>
                <c:ptCount val="25"/>
                <c:pt idx="0">
                  <c:v>Series, movies, cinema</c:v>
                </c:pt>
                <c:pt idx="1">
                  <c:v>Music, lyrics</c:v>
                </c:pt>
                <c:pt idx="2">
                  <c:v>Travelling, holiday</c:v>
                </c:pt>
                <c:pt idx="3">
                  <c:v>Gastronomy, cooking</c:v>
                </c:pt>
                <c:pt idx="4">
                  <c:v>Creative crafting, DIY, gardening</c:v>
                </c:pt>
                <c:pt idx="5">
                  <c:v>Jobs, career</c:v>
                </c:pt>
                <c:pt idx="6">
                  <c:v>Science, nature</c:v>
                </c:pt>
                <c:pt idx="7">
                  <c:v>Sports (exercises, fitness etc.)</c:v>
                </c:pt>
                <c:pt idx="8">
                  <c:v>Computers, consoles and mobile games</c:v>
                </c:pt>
                <c:pt idx="9">
                  <c:v>Technology, IT hardwares, smart devices</c:v>
                </c:pt>
                <c:pt idx="10">
                  <c:v>Children, parenting</c:v>
                </c:pt>
                <c:pt idx="11">
                  <c:v>Interior design</c:v>
                </c:pt>
                <c:pt idx="12">
                  <c:v>Partying, entertainments, concerts, festivals</c:v>
                </c:pt>
                <c:pt idx="13">
                  <c:v>Health, Wellness, Diets</c:v>
                </c:pt>
                <c:pt idx="14">
                  <c:v>Beauty, fashion</c:v>
                </c:pt>
                <c:pt idx="15">
                  <c:v>Relationships</c:v>
                </c:pt>
                <c:pt idx="16">
                  <c:v>Economy</c:v>
                </c:pt>
                <c:pt idx="17">
                  <c:v>Education, Further education, Studying abroad</c:v>
                </c:pt>
                <c:pt idx="18">
                  <c:v>Theater, culture</c:v>
                </c:pt>
                <c:pt idx="19">
                  <c:v>Politics</c:v>
                </c:pt>
                <c:pt idx="20">
                  <c:v>National and international sports events, watching broadcasts</c:v>
                </c:pt>
                <c:pt idx="21">
                  <c:v>Ezotericism</c:v>
                </c:pt>
                <c:pt idx="22">
                  <c:v>Creating and publishing online video contents</c:v>
                </c:pt>
                <c:pt idx="23">
                  <c:v>Celebrities, tabloids</c:v>
                </c:pt>
                <c:pt idx="24">
                  <c:v>Other</c:v>
                </c:pt>
              </c:strCache>
            </c:strRef>
          </c:cat>
          <c:val>
            <c:numRef>
              <c:f>Sheet1!$C$2:$C$26</c:f>
              <c:numCache>
                <c:formatCode>0%</c:formatCode>
                <c:ptCount val="25"/>
                <c:pt idx="0">
                  <c:v>0.65239408558384637</c:v>
                </c:pt>
                <c:pt idx="1">
                  <c:v>0.47268657372329143</c:v>
                </c:pt>
                <c:pt idx="2">
                  <c:v>0.46868928073052607</c:v>
                </c:pt>
                <c:pt idx="3">
                  <c:v>0.54595037708442817</c:v>
                </c:pt>
                <c:pt idx="4">
                  <c:v>0.44573738968205778</c:v>
                </c:pt>
                <c:pt idx="5">
                  <c:v>0.32805233064623418</c:v>
                </c:pt>
                <c:pt idx="6">
                  <c:v>0.32983706703195331</c:v>
                </c:pt>
                <c:pt idx="7">
                  <c:v>0.28434631929589532</c:v>
                </c:pt>
                <c:pt idx="8">
                  <c:v>0.17140798451252176</c:v>
                </c:pt>
                <c:pt idx="9">
                  <c:v>0.1793068099122162</c:v>
                </c:pt>
                <c:pt idx="10">
                  <c:v>0.48692297695646752</c:v>
                </c:pt>
                <c:pt idx="11">
                  <c:v>0.41173075661267311</c:v>
                </c:pt>
                <c:pt idx="12">
                  <c:v>0.29016886332328828</c:v>
                </c:pt>
                <c:pt idx="13">
                  <c:v>0.36708541076469819</c:v>
                </c:pt>
                <c:pt idx="14">
                  <c:v>0.43816671212706554</c:v>
                </c:pt>
                <c:pt idx="15">
                  <c:v>0.33998252245207217</c:v>
                </c:pt>
                <c:pt idx="16">
                  <c:v>0.15648255575933243</c:v>
                </c:pt>
                <c:pt idx="17">
                  <c:v>0.24384009752519442</c:v>
                </c:pt>
                <c:pt idx="18">
                  <c:v>0.27167271698210449</c:v>
                </c:pt>
                <c:pt idx="19">
                  <c:v>8.8239054323446725E-2</c:v>
                </c:pt>
                <c:pt idx="20">
                  <c:v>9.2714295602902605E-2</c:v>
                </c:pt>
                <c:pt idx="21">
                  <c:v>0.20790223657272131</c:v>
                </c:pt>
                <c:pt idx="22">
                  <c:v>0.10371850030118597</c:v>
                </c:pt>
                <c:pt idx="23">
                  <c:v>0.14619796285311409</c:v>
                </c:pt>
                <c:pt idx="24">
                  <c:v>2.5442319042365762E-2</c:v>
                </c:pt>
              </c:numCache>
            </c:numRef>
          </c:val>
          <c:extLst>
            <c:ext xmlns:c16="http://schemas.microsoft.com/office/drawing/2014/chart" uri="{C3380CC4-5D6E-409C-BE32-E72D297353CC}">
              <c16:uniqueId val="{00000002-7479-4D3F-9A81-B7C761EC212B}"/>
            </c:ext>
          </c:extLst>
        </c:ser>
        <c:dLbls>
          <c:showLegendKey val="0"/>
          <c:showVal val="0"/>
          <c:showCatName val="0"/>
          <c:showSerName val="0"/>
          <c:showPercent val="0"/>
          <c:showBubbleSize val="0"/>
        </c:dLbls>
        <c:axId val="195718528"/>
        <c:axId val="195748992"/>
      </c:radarChart>
      <c:catAx>
        <c:axId val="195718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15-21</c:v>
                </c:pt>
              </c:strCache>
            </c:strRef>
          </c:tx>
          <c:spPr>
            <a:noFill/>
            <a:ln w="19050">
              <a:solidFill>
                <a:srgbClr val="00B7C0"/>
              </a:solidFill>
            </a:ln>
            <a:effectLst/>
          </c:spPr>
          <c:cat>
            <c:strRef>
              <c:f>Sheet1!$A$2:$A$26</c:f>
              <c:strCache>
                <c:ptCount val="25"/>
                <c:pt idx="0">
                  <c:v>Series, movies, cinema</c:v>
                </c:pt>
                <c:pt idx="1">
                  <c:v>Music, lyrics</c:v>
                </c:pt>
                <c:pt idx="2">
                  <c:v>Travelling, holiday</c:v>
                </c:pt>
                <c:pt idx="3">
                  <c:v>Gastronomy, cooking</c:v>
                </c:pt>
                <c:pt idx="4">
                  <c:v>Creative crafting, DIY, gardening</c:v>
                </c:pt>
                <c:pt idx="5">
                  <c:v>Jobs, career</c:v>
                </c:pt>
                <c:pt idx="6">
                  <c:v>Science, nature</c:v>
                </c:pt>
                <c:pt idx="7">
                  <c:v>Sports (exercises, fitness etc.)</c:v>
                </c:pt>
                <c:pt idx="8">
                  <c:v>Computers, consoles and mobile games</c:v>
                </c:pt>
                <c:pt idx="9">
                  <c:v>Technology, IT hardwares, smart devices</c:v>
                </c:pt>
                <c:pt idx="10">
                  <c:v>Children, parenting</c:v>
                </c:pt>
                <c:pt idx="11">
                  <c:v>Interior design</c:v>
                </c:pt>
                <c:pt idx="12">
                  <c:v>Partying, entertainments, concerts, festivals</c:v>
                </c:pt>
                <c:pt idx="13">
                  <c:v>Health, wellness, diets</c:v>
                </c:pt>
                <c:pt idx="14">
                  <c:v>Beauty, fashion</c:v>
                </c:pt>
                <c:pt idx="15">
                  <c:v>Relationships</c:v>
                </c:pt>
                <c:pt idx="16">
                  <c:v>Economy</c:v>
                </c:pt>
                <c:pt idx="17">
                  <c:v>Education, Further education, studying abroad</c:v>
                </c:pt>
                <c:pt idx="18">
                  <c:v>Theater, culture</c:v>
                </c:pt>
                <c:pt idx="19">
                  <c:v>Politics</c:v>
                </c:pt>
                <c:pt idx="20">
                  <c:v>National and international sports events, watching broadcasts</c:v>
                </c:pt>
                <c:pt idx="21">
                  <c:v>Ezotericism</c:v>
                </c:pt>
                <c:pt idx="22">
                  <c:v>Creating and publishing online video contents</c:v>
                </c:pt>
                <c:pt idx="23">
                  <c:v>Celebrities, tabloids</c:v>
                </c:pt>
                <c:pt idx="24">
                  <c:v>Other</c:v>
                </c:pt>
              </c:strCache>
            </c:strRef>
          </c:cat>
          <c:val>
            <c:numRef>
              <c:f>Sheet1!$B$2:$B$26</c:f>
              <c:numCache>
                <c:formatCode>0%</c:formatCode>
                <c:ptCount val="25"/>
                <c:pt idx="0">
                  <c:v>0.62169490035011954</c:v>
                </c:pt>
                <c:pt idx="1">
                  <c:v>0.49105877855790436</c:v>
                </c:pt>
                <c:pt idx="2">
                  <c:v>0.45194519463419086</c:v>
                </c:pt>
                <c:pt idx="3">
                  <c:v>0.37857626249696741</c:v>
                </c:pt>
                <c:pt idx="4">
                  <c:v>0.33469080697067133</c:v>
                </c:pt>
                <c:pt idx="5">
                  <c:v>0.38613088675708984</c:v>
                </c:pt>
                <c:pt idx="6">
                  <c:v>0.32362753179527154</c:v>
                </c:pt>
                <c:pt idx="7">
                  <c:v>0.32946326213710397</c:v>
                </c:pt>
                <c:pt idx="8">
                  <c:v>0.31955609472909491</c:v>
                </c:pt>
                <c:pt idx="9">
                  <c:v>0.2905001243779764</c:v>
                </c:pt>
                <c:pt idx="10">
                  <c:v>0.23552653167559026</c:v>
                </c:pt>
                <c:pt idx="11">
                  <c:v>0.2553311250532655</c:v>
                </c:pt>
                <c:pt idx="12">
                  <c:v>0.33592527089805968</c:v>
                </c:pt>
                <c:pt idx="13">
                  <c:v>0.25166061877467455</c:v>
                </c:pt>
                <c:pt idx="14">
                  <c:v>0.24314609977706023</c:v>
                </c:pt>
                <c:pt idx="15">
                  <c:v>0.28003465845593323</c:v>
                </c:pt>
                <c:pt idx="16">
                  <c:v>0.23324578499328838</c:v>
                </c:pt>
                <c:pt idx="17">
                  <c:v>0.26562285588855289</c:v>
                </c:pt>
                <c:pt idx="18">
                  <c:v>0.19130933427756674</c:v>
                </c:pt>
                <c:pt idx="19">
                  <c:v>0.19551431831570348</c:v>
                </c:pt>
                <c:pt idx="20">
                  <c:v>0.1184866853949131</c:v>
                </c:pt>
                <c:pt idx="21">
                  <c:v>9.7475279587129482E-2</c:v>
                </c:pt>
                <c:pt idx="22">
                  <c:v>0.11376027180252514</c:v>
                </c:pt>
                <c:pt idx="23">
                  <c:v>8.6474911516743053E-2</c:v>
                </c:pt>
                <c:pt idx="24">
                  <c:v>2.20279129672778E-2</c:v>
                </c:pt>
              </c:numCache>
            </c:numRef>
          </c:val>
          <c:extLst>
            <c:ext xmlns:c16="http://schemas.microsoft.com/office/drawing/2014/chart" uri="{C3380CC4-5D6E-409C-BE32-E72D297353CC}">
              <c16:uniqueId val="{00000000-7479-4D3F-9A81-B7C761EC212B}"/>
            </c:ext>
          </c:extLst>
        </c:ser>
        <c:ser>
          <c:idx val="1"/>
          <c:order val="1"/>
          <c:tx>
            <c:strRef>
              <c:f>Sheet1!$C$1</c:f>
              <c:strCache>
                <c:ptCount val="1"/>
                <c:pt idx="0">
                  <c:v>22-29</c:v>
                </c:pt>
              </c:strCache>
            </c:strRef>
          </c:tx>
          <c:spPr>
            <a:noFill/>
            <a:ln w="19050">
              <a:solidFill>
                <a:srgbClr val="FF4343"/>
              </a:solidFill>
            </a:ln>
            <a:effectLst/>
          </c:spPr>
          <c:cat>
            <c:strRef>
              <c:f>Sheet1!$A$2:$A$26</c:f>
              <c:strCache>
                <c:ptCount val="25"/>
                <c:pt idx="0">
                  <c:v>Series, movies, cinema</c:v>
                </c:pt>
                <c:pt idx="1">
                  <c:v>Music, lyrics</c:v>
                </c:pt>
                <c:pt idx="2">
                  <c:v>Travelling, holiday</c:v>
                </c:pt>
                <c:pt idx="3">
                  <c:v>Gastronomy, cooking</c:v>
                </c:pt>
                <c:pt idx="4">
                  <c:v>Creative crafting, DIY, gardening</c:v>
                </c:pt>
                <c:pt idx="5">
                  <c:v>Jobs, career</c:v>
                </c:pt>
                <c:pt idx="6">
                  <c:v>Science, nature</c:v>
                </c:pt>
                <c:pt idx="7">
                  <c:v>Sports (exercises, fitness etc.)</c:v>
                </c:pt>
                <c:pt idx="8">
                  <c:v>Computers, consoles and mobile games</c:v>
                </c:pt>
                <c:pt idx="9">
                  <c:v>Technology, IT hardwares, smart devices</c:v>
                </c:pt>
                <c:pt idx="10">
                  <c:v>Children, parenting</c:v>
                </c:pt>
                <c:pt idx="11">
                  <c:v>Interior design</c:v>
                </c:pt>
                <c:pt idx="12">
                  <c:v>Partying, entertainments, concerts, festivals</c:v>
                </c:pt>
                <c:pt idx="13">
                  <c:v>Health, wellness, diets</c:v>
                </c:pt>
                <c:pt idx="14">
                  <c:v>Beauty, fashion</c:v>
                </c:pt>
                <c:pt idx="15">
                  <c:v>Relationships</c:v>
                </c:pt>
                <c:pt idx="16">
                  <c:v>Economy</c:v>
                </c:pt>
                <c:pt idx="17">
                  <c:v>Education, Further education, studying abroad</c:v>
                </c:pt>
                <c:pt idx="18">
                  <c:v>Theater, culture</c:v>
                </c:pt>
                <c:pt idx="19">
                  <c:v>Politics</c:v>
                </c:pt>
                <c:pt idx="20">
                  <c:v>National and international sports events, watching broadcasts</c:v>
                </c:pt>
                <c:pt idx="21">
                  <c:v>Ezotericism</c:v>
                </c:pt>
                <c:pt idx="22">
                  <c:v>Creating and publishing online video contents</c:v>
                </c:pt>
                <c:pt idx="23">
                  <c:v>Celebrities, tabloids</c:v>
                </c:pt>
                <c:pt idx="24">
                  <c:v>Other</c:v>
                </c:pt>
              </c:strCache>
            </c:strRef>
          </c:cat>
          <c:val>
            <c:numRef>
              <c:f>Sheet1!$C$2:$C$26</c:f>
              <c:numCache>
                <c:formatCode>0%</c:formatCode>
                <c:ptCount val="25"/>
                <c:pt idx="0">
                  <c:v>0.60750038030757636</c:v>
                </c:pt>
                <c:pt idx="1">
                  <c:v>0.4159790236658803</c:v>
                </c:pt>
                <c:pt idx="2">
                  <c:v>0.40801183407889807</c:v>
                </c:pt>
                <c:pt idx="3">
                  <c:v>0.46006388849372437</c:v>
                </c:pt>
                <c:pt idx="4">
                  <c:v>0.40201780815708721</c:v>
                </c:pt>
                <c:pt idx="5">
                  <c:v>0.34561916342713739</c:v>
                </c:pt>
                <c:pt idx="6">
                  <c:v>0.36806391049428588</c:v>
                </c:pt>
                <c:pt idx="7">
                  <c:v>0.33270235213057547</c:v>
                </c:pt>
                <c:pt idx="8">
                  <c:v>0.32034648879563554</c:v>
                </c:pt>
                <c:pt idx="9">
                  <c:v>0.32433351013201078</c:v>
                </c:pt>
                <c:pt idx="10">
                  <c:v>0.36073542643335516</c:v>
                </c:pt>
                <c:pt idx="11">
                  <c:v>0.33547862042788668</c:v>
                </c:pt>
                <c:pt idx="12">
                  <c:v>0.25685601154492049</c:v>
                </c:pt>
                <c:pt idx="13">
                  <c:v>0.28909164753565442</c:v>
                </c:pt>
                <c:pt idx="14">
                  <c:v>0.28223323478611001</c:v>
                </c:pt>
                <c:pt idx="15">
                  <c:v>0.24556201201321129</c:v>
                </c:pt>
                <c:pt idx="16">
                  <c:v>0.2413213936488425</c:v>
                </c:pt>
                <c:pt idx="17">
                  <c:v>0.19298797885026997</c:v>
                </c:pt>
                <c:pt idx="18">
                  <c:v>0.21667443200000044</c:v>
                </c:pt>
                <c:pt idx="19">
                  <c:v>0.17337604190056621</c:v>
                </c:pt>
                <c:pt idx="20">
                  <c:v>0.15943655663059769</c:v>
                </c:pt>
                <c:pt idx="21">
                  <c:v>0.16494198983995184</c:v>
                </c:pt>
                <c:pt idx="22">
                  <c:v>0.13169674530653314</c:v>
                </c:pt>
                <c:pt idx="23">
                  <c:v>0.13005321719659446</c:v>
                </c:pt>
                <c:pt idx="24">
                  <c:v>3.7777789330167295E-2</c:v>
                </c:pt>
              </c:numCache>
            </c:numRef>
          </c:val>
          <c:extLst>
            <c:ext xmlns:c16="http://schemas.microsoft.com/office/drawing/2014/chart" uri="{C3380CC4-5D6E-409C-BE32-E72D297353CC}">
              <c16:uniqueId val="{00000002-7479-4D3F-9A81-B7C761EC212B}"/>
            </c:ext>
          </c:extLst>
        </c:ser>
        <c:dLbls>
          <c:showLegendKey val="0"/>
          <c:showVal val="0"/>
          <c:showCatName val="0"/>
          <c:showSerName val="0"/>
          <c:showPercent val="0"/>
          <c:showBubbleSize val="0"/>
        </c:dLbls>
        <c:axId val="195718528"/>
        <c:axId val="195748992"/>
      </c:radarChart>
      <c:catAx>
        <c:axId val="195718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w="0">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Male</c:v>
                </c:pt>
              </c:strCache>
            </c:strRef>
          </c:tx>
          <c:spPr>
            <a:ln w="19050" cap="rnd">
              <a:solidFill>
                <a:srgbClr val="00B7C0"/>
              </a:solidFill>
              <a:round/>
            </a:ln>
            <a:effectLst/>
          </c:spPr>
          <c:marker>
            <c:symbol val="none"/>
          </c:marker>
          <c:cat>
            <c:strRef>
              <c:f>Sheet1!$A$2:$A$25</c:f>
              <c:strCache>
                <c:ptCount val="24"/>
                <c:pt idx="0">
                  <c:v>Beauty, fashion</c:v>
                </c:pt>
                <c:pt idx="1">
                  <c:v>Children, parenting</c:v>
                </c:pt>
                <c:pt idx="2">
                  <c:v>Ezotericism</c:v>
                </c:pt>
                <c:pt idx="3">
                  <c:v>Interior design</c:v>
                </c:pt>
                <c:pt idx="4">
                  <c:v>Health, wellness, diets</c:v>
                </c:pt>
                <c:pt idx="5">
                  <c:v>Theater, culture</c:v>
                </c:pt>
                <c:pt idx="6">
                  <c:v>Celebrities, tabloids</c:v>
                </c:pt>
                <c:pt idx="7">
                  <c:v>Relationships</c:v>
                </c:pt>
                <c:pt idx="8">
                  <c:v>Gastronomy, cooking</c:v>
                </c:pt>
                <c:pt idx="9">
                  <c:v>Creative crafting, DIY, gardening</c:v>
                </c:pt>
                <c:pt idx="10">
                  <c:v>Travelling, holiday</c:v>
                </c:pt>
                <c:pt idx="11">
                  <c:v>Education, Further education, studying abroad</c:v>
                </c:pt>
                <c:pt idx="12">
                  <c:v>Series, movies, cinema</c:v>
                </c:pt>
                <c:pt idx="13">
                  <c:v>Music, lyrics</c:v>
                </c:pt>
                <c:pt idx="14">
                  <c:v>Partying, entertainments, concerts, festivals</c:v>
                </c:pt>
                <c:pt idx="15">
                  <c:v>Science, nature</c:v>
                </c:pt>
                <c:pt idx="16">
                  <c:v>Jobs, career</c:v>
                </c:pt>
                <c:pt idx="17">
                  <c:v>Sports (exercises, fitness, etc.)</c:v>
                </c:pt>
                <c:pt idx="18">
                  <c:v>Creating and publishing online video contents</c:v>
                </c:pt>
                <c:pt idx="19">
                  <c:v>Economy</c:v>
                </c:pt>
                <c:pt idx="20">
                  <c:v>National and international sports events, watching broadcasts</c:v>
                </c:pt>
                <c:pt idx="21">
                  <c:v>Technology, IT hardwares, smart devices</c:v>
                </c:pt>
                <c:pt idx="22">
                  <c:v>Computers, consoles and mobile games</c:v>
                </c:pt>
                <c:pt idx="23">
                  <c:v>Politics</c:v>
                </c:pt>
              </c:strCache>
            </c:strRef>
          </c:cat>
          <c:val>
            <c:numRef>
              <c:f>Sheet1!$B$2:$B$25</c:f>
              <c:numCache>
                <c:formatCode>0%</c:formatCode>
                <c:ptCount val="24"/>
                <c:pt idx="0">
                  <c:v>0.3747148488378782</c:v>
                </c:pt>
                <c:pt idx="1">
                  <c:v>0.43639636003746396</c:v>
                </c:pt>
                <c:pt idx="2">
                  <c:v>0.49129788068269276</c:v>
                </c:pt>
                <c:pt idx="3">
                  <c:v>0.64661660449837965</c:v>
                </c:pt>
                <c:pt idx="4">
                  <c:v>0.66886241667785096</c:v>
                </c:pt>
                <c:pt idx="5">
                  <c:v>0.69227028172033545</c:v>
                </c:pt>
                <c:pt idx="6">
                  <c:v>0.69891230538987392</c:v>
                </c:pt>
                <c:pt idx="7">
                  <c:v>0.70629745422261836</c:v>
                </c:pt>
                <c:pt idx="8">
                  <c:v>0.72664153578708979</c:v>
                </c:pt>
                <c:pt idx="9">
                  <c:v>0.81284770941226359</c:v>
                </c:pt>
                <c:pt idx="10">
                  <c:v>0.90595658939728607</c:v>
                </c:pt>
                <c:pt idx="11">
                  <c:v>0.91593228889168488</c:v>
                </c:pt>
                <c:pt idx="12">
                  <c:v>0.93926232339387239</c:v>
                </c:pt>
                <c:pt idx="13">
                  <c:v>0.94765246279630722</c:v>
                </c:pt>
                <c:pt idx="14">
                  <c:v>1.0022691359013687</c:v>
                </c:pt>
                <c:pt idx="15">
                  <c:v>1.0526410606459795</c:v>
                </c:pt>
                <c:pt idx="16">
                  <c:v>1.0925928636156645</c:v>
                </c:pt>
                <c:pt idx="17">
                  <c:v>1.1361914558985338</c:v>
                </c:pt>
                <c:pt idx="18">
                  <c:v>1.1570430362878543</c:v>
                </c:pt>
                <c:pt idx="19">
                  <c:v>1.3286771382483544</c:v>
                </c:pt>
                <c:pt idx="20">
                  <c:v>1.332711080445433</c:v>
                </c:pt>
                <c:pt idx="21">
                  <c:v>1.4046725441974206</c:v>
                </c:pt>
                <c:pt idx="22">
                  <c:v>1.4461508880076765</c:v>
                </c:pt>
                <c:pt idx="23">
                  <c:v>1.4972480380922393</c:v>
                </c:pt>
              </c:numCache>
            </c:numRef>
          </c:val>
          <c:smooth val="0"/>
          <c:extLst>
            <c:ext xmlns:c16="http://schemas.microsoft.com/office/drawing/2014/chart" uri="{C3380CC4-5D6E-409C-BE32-E72D297353CC}">
              <c16:uniqueId val="{00000000-ECA8-4FC9-842C-F06278653F53}"/>
            </c:ext>
          </c:extLst>
        </c:ser>
        <c:ser>
          <c:idx val="1"/>
          <c:order val="1"/>
          <c:tx>
            <c:strRef>
              <c:f>Sheet1!$C$1</c:f>
              <c:strCache>
                <c:ptCount val="1"/>
                <c:pt idx="0">
                  <c:v>Female</c:v>
                </c:pt>
              </c:strCache>
            </c:strRef>
          </c:tx>
          <c:spPr>
            <a:ln w="19050" cap="rnd">
              <a:solidFill>
                <a:srgbClr val="FF4343"/>
              </a:solidFill>
              <a:round/>
            </a:ln>
            <a:effectLst/>
          </c:spPr>
          <c:marker>
            <c:symbol val="none"/>
          </c:marker>
          <c:cat>
            <c:strRef>
              <c:f>Sheet1!$A$2:$A$25</c:f>
              <c:strCache>
                <c:ptCount val="24"/>
                <c:pt idx="0">
                  <c:v>Beauty, fashion</c:v>
                </c:pt>
                <c:pt idx="1">
                  <c:v>Children, parenting</c:v>
                </c:pt>
                <c:pt idx="2">
                  <c:v>Ezotericism</c:v>
                </c:pt>
                <c:pt idx="3">
                  <c:v>Interior design</c:v>
                </c:pt>
                <c:pt idx="4">
                  <c:v>Health, wellness, diets</c:v>
                </c:pt>
                <c:pt idx="5">
                  <c:v>Theater, culture</c:v>
                </c:pt>
                <c:pt idx="6">
                  <c:v>Celebrities, tabloids</c:v>
                </c:pt>
                <c:pt idx="7">
                  <c:v>Relationships</c:v>
                </c:pt>
                <c:pt idx="8">
                  <c:v>Gastronomy, cooking</c:v>
                </c:pt>
                <c:pt idx="9">
                  <c:v>Creative crafting, DIY, gardening</c:v>
                </c:pt>
                <c:pt idx="10">
                  <c:v>Travelling, holiday</c:v>
                </c:pt>
                <c:pt idx="11">
                  <c:v>Education, Further education, studying abroad</c:v>
                </c:pt>
                <c:pt idx="12">
                  <c:v>Series, movies, cinema</c:v>
                </c:pt>
                <c:pt idx="13">
                  <c:v>Music, lyrics</c:v>
                </c:pt>
                <c:pt idx="14">
                  <c:v>Partying, entertainments, concerts, festivals</c:v>
                </c:pt>
                <c:pt idx="15">
                  <c:v>Science, nature</c:v>
                </c:pt>
                <c:pt idx="16">
                  <c:v>Jobs, career</c:v>
                </c:pt>
                <c:pt idx="17">
                  <c:v>Sports (exercises, fitness, etc.)</c:v>
                </c:pt>
                <c:pt idx="18">
                  <c:v>Creating and publishing online video contents</c:v>
                </c:pt>
                <c:pt idx="19">
                  <c:v>Economy</c:v>
                </c:pt>
                <c:pt idx="20">
                  <c:v>National and international sports events, watching broadcasts</c:v>
                </c:pt>
                <c:pt idx="21">
                  <c:v>Technology, IT hardwares, smart devices</c:v>
                </c:pt>
                <c:pt idx="22">
                  <c:v>Computers, consoles and mobile games</c:v>
                </c:pt>
                <c:pt idx="23">
                  <c:v>Politics</c:v>
                </c:pt>
              </c:strCache>
            </c:strRef>
          </c:cat>
          <c:val>
            <c:numRef>
              <c:f>Sheet1!$C$2:$C$25</c:f>
              <c:numCache>
                <c:formatCode>0%</c:formatCode>
                <c:ptCount val="24"/>
                <c:pt idx="0">
                  <c:v>1.6508069940667116</c:v>
                </c:pt>
                <c:pt idx="1">
                  <c:v>1.5866078701650992</c:v>
                </c:pt>
                <c:pt idx="2">
                  <c:v>1.5294654711261879</c:v>
                </c:pt>
                <c:pt idx="3">
                  <c:v>1.3678072075629155</c:v>
                </c:pt>
                <c:pt idx="4">
                  <c:v>1.3446534030495918</c:v>
                </c:pt>
                <c:pt idx="5">
                  <c:v>1.3202901149441484</c:v>
                </c:pt>
                <c:pt idx="6">
                  <c:v>1.3133769882676927</c:v>
                </c:pt>
                <c:pt idx="7">
                  <c:v>1.3056904047887095</c:v>
                </c:pt>
                <c:pt idx="8">
                  <c:v>1.2845159525481338</c:v>
                </c:pt>
                <c:pt idx="9">
                  <c:v>1.1947911595913172</c:v>
                </c:pt>
                <c:pt idx="10">
                  <c:v>1.0978819171579262</c:v>
                </c:pt>
                <c:pt idx="11">
                  <c:v>1.0874990462555962</c:v>
                </c:pt>
                <c:pt idx="12">
                  <c:v>1.0632167654471967</c:v>
                </c:pt>
                <c:pt idx="13">
                  <c:v>1.0544841713752706</c:v>
                </c:pt>
                <c:pt idx="14">
                  <c:v>0.99763824630673792</c:v>
                </c:pt>
                <c:pt idx="15">
                  <c:v>0.94521032463377164</c:v>
                </c:pt>
                <c:pt idx="16">
                  <c:v>0.90362783582858619</c:v>
                </c:pt>
                <c:pt idx="17">
                  <c:v>0.85824970916682619</c:v>
                </c:pt>
                <c:pt idx="18">
                  <c:v>0.83654704386366596</c:v>
                </c:pt>
                <c:pt idx="19">
                  <c:v>0.6579074683537498</c:v>
                </c:pt>
                <c:pt idx="20">
                  <c:v>0.65370887545475309</c:v>
                </c:pt>
                <c:pt idx="21">
                  <c:v>0.5788102091006353</c:v>
                </c:pt>
                <c:pt idx="22">
                  <c:v>0.53563887166547186</c:v>
                </c:pt>
                <c:pt idx="23">
                  <c:v>0.48245612361827567</c:v>
                </c:pt>
              </c:numCache>
            </c:numRef>
          </c:val>
          <c:smooth val="0"/>
          <c:extLst>
            <c:ext xmlns:c16="http://schemas.microsoft.com/office/drawing/2014/chart" uri="{C3380CC4-5D6E-409C-BE32-E72D297353CC}">
              <c16:uniqueId val="{00000001-ECA8-4FC9-842C-F06278653F53}"/>
            </c:ext>
          </c:extLst>
        </c:ser>
        <c:dLbls>
          <c:showLegendKey val="0"/>
          <c:showVal val="0"/>
          <c:showCatName val="0"/>
          <c:showSerName val="0"/>
          <c:showPercent val="0"/>
          <c:showBubbleSize val="0"/>
        </c:dLbls>
        <c:smooth val="0"/>
        <c:axId val="195718528"/>
        <c:axId val="195748992"/>
      </c:lineChart>
      <c:catAx>
        <c:axId val="195718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max val="2"/>
          <c:min val="0"/>
        </c:scaling>
        <c:delete val="0"/>
        <c:axPos val="l"/>
        <c:majorGridlines>
          <c:spPr>
            <a:ln w="9525" cap="flat" cmpd="sng" algn="ctr">
              <a:solidFill>
                <a:schemeClr val="bg2"/>
              </a:solidFill>
              <a:round/>
            </a:ln>
            <a:effectLst/>
          </c:spPr>
        </c:majorGridlines>
        <c:numFmt formatCode="0%" sourceLinked="0"/>
        <c:majorTickMark val="out"/>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21-27</c:v>
                </c:pt>
              </c:strCache>
            </c:strRef>
          </c:tx>
          <c:spPr>
            <a:ln w="19050" cap="rnd">
              <a:solidFill>
                <a:srgbClr val="00B7C0"/>
              </a:solidFill>
              <a:round/>
            </a:ln>
            <a:effectLst/>
          </c:spPr>
          <c:marker>
            <c:symbol val="none"/>
          </c:marker>
          <c:cat>
            <c:strRef>
              <c:f>Sheet1!$A$2:$A$25</c:f>
              <c:strCache>
                <c:ptCount val="24"/>
                <c:pt idx="0">
                  <c:v>Ezotericism</c:v>
                </c:pt>
                <c:pt idx="1">
                  <c:v>Children, parenting</c:v>
                </c:pt>
                <c:pt idx="2">
                  <c:v>Celebrities, tabloids</c:v>
                </c:pt>
                <c:pt idx="3">
                  <c:v>National and international sports events, watching broadcasts</c:v>
                </c:pt>
                <c:pt idx="4">
                  <c:v>Interior design</c:v>
                </c:pt>
                <c:pt idx="5">
                  <c:v>Gastronomy, cooking</c:v>
                </c:pt>
                <c:pt idx="6">
                  <c:v>Creative crafting, DIY, gardening</c:v>
                </c:pt>
                <c:pt idx="7">
                  <c:v>Beauty, fashion</c:v>
                </c:pt>
                <c:pt idx="8">
                  <c:v>Creating and publishing online video contents</c:v>
                </c:pt>
                <c:pt idx="9">
                  <c:v>Health, wellness, diets</c:v>
                </c:pt>
                <c:pt idx="10">
                  <c:v>Science, nature</c:v>
                </c:pt>
                <c:pt idx="11">
                  <c:v>Theater, culture</c:v>
                </c:pt>
                <c:pt idx="12">
                  <c:v>Technology, IT hardwares, smart devices</c:v>
                </c:pt>
                <c:pt idx="13">
                  <c:v>Economy</c:v>
                </c:pt>
                <c:pt idx="14">
                  <c:v>Sports (exercises, fitness, etc.)</c:v>
                </c:pt>
                <c:pt idx="15">
                  <c:v>Computers, consoles and mobile games</c:v>
                </c:pt>
                <c:pt idx="16">
                  <c:v>Series, movies, cinema</c:v>
                </c:pt>
                <c:pt idx="17">
                  <c:v>Travelling, holiday</c:v>
                </c:pt>
                <c:pt idx="18">
                  <c:v>Jobs, career</c:v>
                </c:pt>
                <c:pt idx="19">
                  <c:v>Politics</c:v>
                </c:pt>
                <c:pt idx="20">
                  <c:v>Relationships</c:v>
                </c:pt>
                <c:pt idx="21">
                  <c:v>Music, lyrics</c:v>
                </c:pt>
                <c:pt idx="22">
                  <c:v>Partying, entertainments,concerts, festivals</c:v>
                </c:pt>
                <c:pt idx="23">
                  <c:v>Education, further education, studying abroad</c:v>
                </c:pt>
              </c:strCache>
            </c:strRef>
          </c:cat>
          <c:val>
            <c:numRef>
              <c:f>Sheet1!$B$2:$B$25</c:f>
              <c:numCache>
                <c:formatCode>0%</c:formatCode>
                <c:ptCount val="24"/>
                <c:pt idx="0">
                  <c:v>0.71709221062053374</c:v>
                </c:pt>
                <c:pt idx="1">
                  <c:v>0.76744837782134478</c:v>
                </c:pt>
                <c:pt idx="2">
                  <c:v>0.77685185642896948</c:v>
                </c:pt>
                <c:pt idx="3">
                  <c:v>0.83542454119065612</c:v>
                </c:pt>
                <c:pt idx="4">
                  <c:v>0.84823333587281224</c:v>
                </c:pt>
                <c:pt idx="5">
                  <c:v>0.8907169384704039</c:v>
                </c:pt>
                <c:pt idx="6">
                  <c:v>0.89713276611207893</c:v>
                </c:pt>
                <c:pt idx="7">
                  <c:v>0.91606064765507289</c:v>
                </c:pt>
                <c:pt idx="8">
                  <c:v>0.91753948243736205</c:v>
                </c:pt>
                <c:pt idx="9">
                  <c:v>0.92184624483985333</c:v>
                </c:pt>
                <c:pt idx="10">
                  <c:v>0.92741573026114998</c:v>
                </c:pt>
                <c:pt idx="11">
                  <c:v>0.92973569723549088</c:v>
                </c:pt>
                <c:pt idx="12">
                  <c:v>0.93774708176056487</c:v>
                </c:pt>
                <c:pt idx="13">
                  <c:v>0.98064696837599785</c:v>
                </c:pt>
                <c:pt idx="14">
                  <c:v>0.99442732232477726</c:v>
                </c:pt>
                <c:pt idx="15">
                  <c:v>0.99859213969121063</c:v>
                </c:pt>
                <c:pt idx="16">
                  <c:v>1.0131858268667879</c:v>
                </c:pt>
                <c:pt idx="17">
                  <c:v>1.0586597072626005</c:v>
                </c:pt>
                <c:pt idx="18">
                  <c:v>1.063606580265847</c:v>
                </c:pt>
                <c:pt idx="19">
                  <c:v>1.0689946855130736</c:v>
                </c:pt>
                <c:pt idx="20">
                  <c:v>1.0754628323746849</c:v>
                </c:pt>
                <c:pt idx="21">
                  <c:v>1.0954694674854677</c:v>
                </c:pt>
                <c:pt idx="22">
                  <c:v>1.1549547195057686</c:v>
                </c:pt>
                <c:pt idx="23">
                  <c:v>1.1846476661314591</c:v>
                </c:pt>
              </c:numCache>
            </c:numRef>
          </c:val>
          <c:smooth val="0"/>
          <c:extLst>
            <c:ext xmlns:c16="http://schemas.microsoft.com/office/drawing/2014/chart" uri="{C3380CC4-5D6E-409C-BE32-E72D297353CC}">
              <c16:uniqueId val="{00000000-0D16-47F0-B202-BD2256FDB802}"/>
            </c:ext>
          </c:extLst>
        </c:ser>
        <c:ser>
          <c:idx val="1"/>
          <c:order val="1"/>
          <c:tx>
            <c:strRef>
              <c:f>Sheet1!$C$1</c:f>
              <c:strCache>
                <c:ptCount val="1"/>
                <c:pt idx="0">
                  <c:v>28-35</c:v>
                </c:pt>
              </c:strCache>
            </c:strRef>
          </c:tx>
          <c:spPr>
            <a:ln w="19050" cap="rnd">
              <a:solidFill>
                <a:srgbClr val="FF4343"/>
              </a:solidFill>
              <a:round/>
            </a:ln>
            <a:effectLst/>
          </c:spPr>
          <c:marker>
            <c:symbol val="none"/>
          </c:marker>
          <c:cat>
            <c:strRef>
              <c:f>Sheet1!$A$2:$A$25</c:f>
              <c:strCache>
                <c:ptCount val="24"/>
                <c:pt idx="0">
                  <c:v>Ezotericism</c:v>
                </c:pt>
                <c:pt idx="1">
                  <c:v>Children, parenting</c:v>
                </c:pt>
                <c:pt idx="2">
                  <c:v>Celebrities, tabloids</c:v>
                </c:pt>
                <c:pt idx="3">
                  <c:v>National and international sports events, watching broadcasts</c:v>
                </c:pt>
                <c:pt idx="4">
                  <c:v>Interior design</c:v>
                </c:pt>
                <c:pt idx="5">
                  <c:v>Gastronomy, cooking</c:v>
                </c:pt>
                <c:pt idx="6">
                  <c:v>Creative crafting, DIY, gardening</c:v>
                </c:pt>
                <c:pt idx="7">
                  <c:v>Beauty, fashion</c:v>
                </c:pt>
                <c:pt idx="8">
                  <c:v>Creating and publishing online video contents</c:v>
                </c:pt>
                <c:pt idx="9">
                  <c:v>Health, wellness, diets</c:v>
                </c:pt>
                <c:pt idx="10">
                  <c:v>Science, nature</c:v>
                </c:pt>
                <c:pt idx="11">
                  <c:v>Theater, culture</c:v>
                </c:pt>
                <c:pt idx="12">
                  <c:v>Technology, IT hardwares, smart devices</c:v>
                </c:pt>
                <c:pt idx="13">
                  <c:v>Economy</c:v>
                </c:pt>
                <c:pt idx="14">
                  <c:v>Sports (exercises, fitness, etc.)</c:v>
                </c:pt>
                <c:pt idx="15">
                  <c:v>Computers, consoles and mobile games</c:v>
                </c:pt>
                <c:pt idx="16">
                  <c:v>Series, movies, cinema</c:v>
                </c:pt>
                <c:pt idx="17">
                  <c:v>Travelling, holiday</c:v>
                </c:pt>
                <c:pt idx="18">
                  <c:v>Jobs, career</c:v>
                </c:pt>
                <c:pt idx="19">
                  <c:v>Politics</c:v>
                </c:pt>
                <c:pt idx="20">
                  <c:v>Relationships</c:v>
                </c:pt>
                <c:pt idx="21">
                  <c:v>Music, lyrics</c:v>
                </c:pt>
                <c:pt idx="22">
                  <c:v>Partying, entertainments,concerts, festivals</c:v>
                </c:pt>
                <c:pt idx="23">
                  <c:v>Education, further education, studying abroad</c:v>
                </c:pt>
              </c:strCache>
            </c:strRef>
          </c:cat>
          <c:val>
            <c:numRef>
              <c:f>Sheet1!$C$2:$C$25</c:f>
              <c:numCache>
                <c:formatCode>0%</c:formatCode>
                <c:ptCount val="24"/>
                <c:pt idx="0">
                  <c:v>1.2134216656722268</c:v>
                </c:pt>
                <c:pt idx="1">
                  <c:v>1.1754336798891583</c:v>
                </c:pt>
                <c:pt idx="2">
                  <c:v>1.168339827606216</c:v>
                </c:pt>
                <c:pt idx="3">
                  <c:v>1.1241534162947695</c:v>
                </c:pt>
                <c:pt idx="4">
                  <c:v>1.1144906413591034</c:v>
                </c:pt>
                <c:pt idx="5">
                  <c:v>1.0824416078205696</c:v>
                </c:pt>
                <c:pt idx="6">
                  <c:v>1.0776015974943924</c:v>
                </c:pt>
                <c:pt idx="7">
                  <c:v>1.0633226693128415</c:v>
                </c:pt>
                <c:pt idx="8">
                  <c:v>1.0622070571086599</c:v>
                </c:pt>
                <c:pt idx="9">
                  <c:v>1.0589580959980063</c:v>
                </c:pt>
                <c:pt idx="10">
                  <c:v>1.05475655436439</c:v>
                </c:pt>
                <c:pt idx="11">
                  <c:v>1.0530064038398921</c:v>
                </c:pt>
                <c:pt idx="12">
                  <c:v>1.0469627277946583</c:v>
                </c:pt>
                <c:pt idx="13">
                  <c:v>1.0145996554356504</c:v>
                </c:pt>
                <c:pt idx="14">
                  <c:v>1.0042039498251643</c:v>
                </c:pt>
                <c:pt idx="15">
                  <c:v>1.0010620700575057</c:v>
                </c:pt>
                <c:pt idx="16">
                  <c:v>0.99005279727593565</c:v>
                </c:pt>
                <c:pt idx="17">
                  <c:v>0.95574794013522879</c:v>
                </c:pt>
                <c:pt idx="18">
                  <c:v>0.95201608857137299</c:v>
                </c:pt>
                <c:pt idx="19">
                  <c:v>0.94795137759540293</c:v>
                </c:pt>
                <c:pt idx="20">
                  <c:v>0.9430718983840094</c:v>
                </c:pt>
                <c:pt idx="21">
                  <c:v>0.92797917365131188</c:v>
                </c:pt>
                <c:pt idx="22">
                  <c:v>0.88310433440792857</c:v>
                </c:pt>
                <c:pt idx="23">
                  <c:v>0.86070439221661976</c:v>
                </c:pt>
              </c:numCache>
            </c:numRef>
          </c:val>
          <c:smooth val="0"/>
          <c:extLst>
            <c:ext xmlns:c16="http://schemas.microsoft.com/office/drawing/2014/chart" uri="{C3380CC4-5D6E-409C-BE32-E72D297353CC}">
              <c16:uniqueId val="{00000001-0D16-47F0-B202-BD2256FDB802}"/>
            </c:ext>
          </c:extLst>
        </c:ser>
        <c:dLbls>
          <c:showLegendKey val="0"/>
          <c:showVal val="0"/>
          <c:showCatName val="0"/>
          <c:showSerName val="0"/>
          <c:showPercent val="0"/>
          <c:showBubbleSize val="0"/>
        </c:dLbls>
        <c:smooth val="0"/>
        <c:axId val="195718528"/>
        <c:axId val="195748992"/>
      </c:lineChart>
      <c:catAx>
        <c:axId val="19571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max val="2"/>
        </c:scaling>
        <c:delete val="0"/>
        <c:axPos val="l"/>
        <c:majorGridlines>
          <c:spPr>
            <a:ln w="9525" cap="flat" cmpd="sng" algn="ctr">
              <a:solidFill>
                <a:schemeClr val="bg2"/>
              </a:solidFill>
              <a:round/>
            </a:ln>
            <a:effectLst/>
          </c:spPr>
        </c:majorGridlines>
        <c:numFmt formatCode="0%" sourceLinked="0"/>
        <c:majorTickMark val="out"/>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B3A9-4564-9AEE-D52F952A04CA}"/>
              </c:ext>
            </c:extLst>
          </c:dPt>
          <c:dPt>
            <c:idx val="1"/>
            <c:bubble3D val="0"/>
            <c:spPr>
              <a:solidFill>
                <a:srgbClr val="008E94"/>
              </a:solidFill>
              <a:ln w="12700">
                <a:noFill/>
                <a:prstDash val="solid"/>
              </a:ln>
            </c:spPr>
            <c:extLst>
              <c:ext xmlns:c16="http://schemas.microsoft.com/office/drawing/2014/chart" uri="{C3380CC4-5D6E-409C-BE32-E72D297353CC}">
                <c16:uniqueId val="{00000003-B3A9-4564-9AEE-D52F952A04CA}"/>
              </c:ext>
            </c:extLst>
          </c:dPt>
          <c:dPt>
            <c:idx val="2"/>
            <c:bubble3D val="0"/>
            <c:spPr>
              <a:solidFill>
                <a:srgbClr val="D9D9D9"/>
              </a:solidFill>
              <a:ln w="12700">
                <a:noFill/>
                <a:prstDash val="solid"/>
              </a:ln>
            </c:spPr>
            <c:extLst>
              <c:ext xmlns:c16="http://schemas.microsoft.com/office/drawing/2014/chart" uri="{C3380CC4-5D6E-409C-BE32-E72D297353CC}">
                <c16:uniqueId val="{00000005-B3A9-4564-9AEE-D52F952A04C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6.8473298019689197E-2</c:v>
                </c:pt>
                <c:pt idx="2">
                  <c:v>0.93152670198031085</c:v>
                </c:pt>
              </c:numCache>
            </c:numRef>
          </c:val>
          <c:extLst>
            <c:ext xmlns:c16="http://schemas.microsoft.com/office/drawing/2014/chart" uri="{C3380CC4-5D6E-409C-BE32-E72D297353CC}">
              <c16:uniqueId val="{00000006-B3A9-4564-9AEE-D52F952A04C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21-35</c:v>
                </c:pt>
              </c:strCache>
            </c:strRef>
          </c:tx>
          <c:spPr>
            <a:ln w="19050" cap="rnd">
              <a:solidFill>
                <a:srgbClr val="00B7C0"/>
              </a:solidFill>
              <a:round/>
            </a:ln>
            <a:effectLst/>
          </c:spPr>
          <c:marker>
            <c:symbol val="none"/>
          </c:marker>
          <c:cat>
            <c:strRef>
              <c:f>Sheet1!$A$2:$A$25</c:f>
              <c:strCache>
                <c:ptCount val="24"/>
                <c:pt idx="0">
                  <c:v>Politics</c:v>
                </c:pt>
                <c:pt idx="1">
                  <c:v>Economy</c:v>
                </c:pt>
                <c:pt idx="2">
                  <c:v>Science, nature</c:v>
                </c:pt>
                <c:pt idx="3">
                  <c:v>Health, wellness, diets</c:v>
                </c:pt>
                <c:pt idx="4">
                  <c:v>Gastronomy, cooking</c:v>
                </c:pt>
                <c:pt idx="5">
                  <c:v>Theater, culture</c:v>
                </c:pt>
                <c:pt idx="6">
                  <c:v>National and international sports events, watching broadcasts</c:v>
                </c:pt>
                <c:pt idx="7">
                  <c:v>Creative crafting, DIY, gardening</c:v>
                </c:pt>
                <c:pt idx="8">
                  <c:v>Ezotericism</c:v>
                </c:pt>
                <c:pt idx="9">
                  <c:v>Technology, IT hardwares, smart devices</c:v>
                </c:pt>
                <c:pt idx="10">
                  <c:v>Travelling, holiday</c:v>
                </c:pt>
                <c:pt idx="11">
                  <c:v>Interior design</c:v>
                </c:pt>
                <c:pt idx="12">
                  <c:v>Beauty, fashion</c:v>
                </c:pt>
                <c:pt idx="13">
                  <c:v>Jobs, career</c:v>
                </c:pt>
                <c:pt idx="14">
                  <c:v>Series, movies, cinema</c:v>
                </c:pt>
                <c:pt idx="15">
                  <c:v>Music, lyrics</c:v>
                </c:pt>
                <c:pt idx="16">
                  <c:v>Celebrities, tabloids</c:v>
                </c:pt>
                <c:pt idx="17">
                  <c:v>Children, parenting</c:v>
                </c:pt>
                <c:pt idx="18">
                  <c:v>Sports (exercises, fitness, etc.)</c:v>
                </c:pt>
                <c:pt idx="19">
                  <c:v>Relationships</c:v>
                </c:pt>
                <c:pt idx="20">
                  <c:v>Education, further education, studying abroad</c:v>
                </c:pt>
                <c:pt idx="21">
                  <c:v>Partying, entertainments, concerts, festivals</c:v>
                </c:pt>
                <c:pt idx="22">
                  <c:v>Computers, consoles and mobile games</c:v>
                </c:pt>
                <c:pt idx="23">
                  <c:v>Creating and publishing online video contents</c:v>
                </c:pt>
              </c:strCache>
            </c:strRef>
          </c:cat>
          <c:val>
            <c:numRef>
              <c:f>Sheet1!$B$2:$B$25</c:f>
              <c:numCache>
                <c:formatCode>0%</c:formatCode>
                <c:ptCount val="24"/>
                <c:pt idx="0">
                  <c:v>0.74504582341341963</c:v>
                </c:pt>
                <c:pt idx="1">
                  <c:v>0.88816725344417324</c:v>
                </c:pt>
                <c:pt idx="2">
                  <c:v>0.91640083229246294</c:v>
                </c:pt>
                <c:pt idx="3">
                  <c:v>0.9325798224691243</c:v>
                </c:pt>
                <c:pt idx="4">
                  <c:v>0.96991131395625363</c:v>
                </c:pt>
                <c:pt idx="5">
                  <c:v>0.98404843002399567</c:v>
                </c:pt>
                <c:pt idx="6">
                  <c:v>1.0039703586547082</c:v>
                </c:pt>
                <c:pt idx="7">
                  <c:v>1.0068749107239168</c:v>
                </c:pt>
                <c:pt idx="8">
                  <c:v>1.1029136623414764</c:v>
                </c:pt>
                <c:pt idx="9">
                  <c:v>1.1145416146594234</c:v>
                </c:pt>
                <c:pt idx="10">
                  <c:v>1.1255653455113137</c:v>
                </c:pt>
                <c:pt idx="11">
                  <c:v>1.1336033506427621</c:v>
                </c:pt>
                <c:pt idx="12">
                  <c:v>1.161069800914819</c:v>
                </c:pt>
                <c:pt idx="13">
                  <c:v>1.1684166637482305</c:v>
                </c:pt>
                <c:pt idx="14">
                  <c:v>1.2064614381047838</c:v>
                </c:pt>
                <c:pt idx="15">
                  <c:v>1.2310317682092884</c:v>
                </c:pt>
                <c:pt idx="16">
                  <c:v>1.243654950398559</c:v>
                </c:pt>
                <c:pt idx="17">
                  <c:v>1.2656326396632416</c:v>
                </c:pt>
                <c:pt idx="18">
                  <c:v>1.3203621989819836</c:v>
                </c:pt>
                <c:pt idx="19">
                  <c:v>1.328662025817831</c:v>
                </c:pt>
                <c:pt idx="20">
                  <c:v>1.3892637638737284</c:v>
                </c:pt>
                <c:pt idx="21">
                  <c:v>1.4235676495463279</c:v>
                </c:pt>
                <c:pt idx="22">
                  <c:v>1.4342188373648432</c:v>
                </c:pt>
                <c:pt idx="23">
                  <c:v>1.5837864554956345</c:v>
                </c:pt>
              </c:numCache>
            </c:numRef>
          </c:val>
          <c:smooth val="0"/>
          <c:extLst>
            <c:ext xmlns:c16="http://schemas.microsoft.com/office/drawing/2014/chart" uri="{C3380CC4-5D6E-409C-BE32-E72D297353CC}">
              <c16:uniqueId val="{00000000-ECA8-4FC9-842C-F06278653F53}"/>
            </c:ext>
          </c:extLst>
        </c:ser>
        <c:ser>
          <c:idx val="1"/>
          <c:order val="1"/>
          <c:tx>
            <c:strRef>
              <c:f>Sheet1!$C$1</c:f>
              <c:strCache>
                <c:ptCount val="1"/>
                <c:pt idx="0">
                  <c:v>36-59</c:v>
                </c:pt>
              </c:strCache>
            </c:strRef>
          </c:tx>
          <c:spPr>
            <a:ln w="19050" cap="rnd">
              <a:solidFill>
                <a:srgbClr val="FF4343"/>
              </a:solidFill>
              <a:round/>
            </a:ln>
            <a:effectLst/>
          </c:spPr>
          <c:marker>
            <c:symbol val="none"/>
          </c:marker>
          <c:cat>
            <c:strRef>
              <c:f>Sheet1!$A$2:$A$25</c:f>
              <c:strCache>
                <c:ptCount val="24"/>
                <c:pt idx="0">
                  <c:v>Politics</c:v>
                </c:pt>
                <c:pt idx="1">
                  <c:v>Economy</c:v>
                </c:pt>
                <c:pt idx="2">
                  <c:v>Science, nature</c:v>
                </c:pt>
                <c:pt idx="3">
                  <c:v>Health, wellness, diets</c:v>
                </c:pt>
                <c:pt idx="4">
                  <c:v>Gastronomy, cooking</c:v>
                </c:pt>
                <c:pt idx="5">
                  <c:v>Theater, culture</c:v>
                </c:pt>
                <c:pt idx="6">
                  <c:v>National and international sports events, watching broadcasts</c:v>
                </c:pt>
                <c:pt idx="7">
                  <c:v>Creative crafting, DIY, gardening</c:v>
                </c:pt>
                <c:pt idx="8">
                  <c:v>Ezotericism</c:v>
                </c:pt>
                <c:pt idx="9">
                  <c:v>Technology, IT hardwares, smart devices</c:v>
                </c:pt>
                <c:pt idx="10">
                  <c:v>Travelling, holiday</c:v>
                </c:pt>
                <c:pt idx="11">
                  <c:v>Interior design</c:v>
                </c:pt>
                <c:pt idx="12">
                  <c:v>Beauty, fashion</c:v>
                </c:pt>
                <c:pt idx="13">
                  <c:v>Jobs, career</c:v>
                </c:pt>
                <c:pt idx="14">
                  <c:v>Series, movies, cinema</c:v>
                </c:pt>
                <c:pt idx="15">
                  <c:v>Music, lyrics</c:v>
                </c:pt>
                <c:pt idx="16">
                  <c:v>Celebrities, tabloids</c:v>
                </c:pt>
                <c:pt idx="17">
                  <c:v>Children, parenting</c:v>
                </c:pt>
                <c:pt idx="18">
                  <c:v>Sports (exercises, fitness, etc.)</c:v>
                </c:pt>
                <c:pt idx="19">
                  <c:v>Relationships</c:v>
                </c:pt>
                <c:pt idx="20">
                  <c:v>Education, further education, studying abroad</c:v>
                </c:pt>
                <c:pt idx="21">
                  <c:v>Partying, entertainments, concerts, festivals</c:v>
                </c:pt>
                <c:pt idx="22">
                  <c:v>Computers, consoles and mobile games</c:v>
                </c:pt>
                <c:pt idx="23">
                  <c:v>Creating and publishing online video contents</c:v>
                </c:pt>
              </c:strCache>
            </c:strRef>
          </c:cat>
          <c:val>
            <c:numRef>
              <c:f>Sheet1!$C$2:$C$25</c:f>
              <c:numCache>
                <c:formatCode>0%</c:formatCode>
                <c:ptCount val="24"/>
                <c:pt idx="0">
                  <c:v>1.1696181468554678</c:v>
                </c:pt>
                <c:pt idx="1">
                  <c:v>1.0744010687823147</c:v>
                </c:pt>
                <c:pt idx="2">
                  <c:v>1.0556175862465096</c:v>
                </c:pt>
                <c:pt idx="3">
                  <c:v>1.0448538860063363</c:v>
                </c:pt>
                <c:pt idx="4">
                  <c:v>1.0200176644932237</c:v>
                </c:pt>
                <c:pt idx="5">
                  <c:v>1.0106124001378984</c:v>
                </c:pt>
                <c:pt idx="6">
                  <c:v>0.99735856503164821</c:v>
                </c:pt>
                <c:pt idx="7">
                  <c:v>0.99542619920018638</c:v>
                </c:pt>
                <c:pt idx="8">
                  <c:v>0.9315326976550129</c:v>
                </c:pt>
                <c:pt idx="9">
                  <c:v>0.92379675172818065</c:v>
                </c:pt>
                <c:pt idx="10">
                  <c:v>0.91646278754855848</c:v>
                </c:pt>
                <c:pt idx="11">
                  <c:v>0.91111519311780742</c:v>
                </c:pt>
                <c:pt idx="12">
                  <c:v>0.89284207259780679</c:v>
                </c:pt>
                <c:pt idx="13">
                  <c:v>0.88795428736640336</c:v>
                </c:pt>
                <c:pt idx="14">
                  <c:v>0.86264352678075862</c:v>
                </c:pt>
                <c:pt idx="15">
                  <c:v>0.84629716244286035</c:v>
                </c:pt>
                <c:pt idx="16">
                  <c:v>0.83789910127348044</c:v>
                </c:pt>
                <c:pt idx="17">
                  <c:v>0.82327759173341264</c:v>
                </c:pt>
                <c:pt idx="18">
                  <c:v>0.78686663132418366</c:v>
                </c:pt>
                <c:pt idx="19">
                  <c:v>0.78134484985754582</c:v>
                </c:pt>
                <c:pt idx="20">
                  <c:v>0.74102719496409497</c:v>
                </c:pt>
                <c:pt idx="21">
                  <c:v>0.71820520555553036</c:v>
                </c:pt>
                <c:pt idx="22">
                  <c:v>0.71111909006695917</c:v>
                </c:pt>
                <c:pt idx="23">
                  <c:v>0.611613435534895</c:v>
                </c:pt>
              </c:numCache>
            </c:numRef>
          </c:val>
          <c:smooth val="0"/>
          <c:extLst>
            <c:ext xmlns:c16="http://schemas.microsoft.com/office/drawing/2014/chart" uri="{C3380CC4-5D6E-409C-BE32-E72D297353CC}">
              <c16:uniqueId val="{00000001-ECA8-4FC9-842C-F06278653F53}"/>
            </c:ext>
          </c:extLst>
        </c:ser>
        <c:dLbls>
          <c:showLegendKey val="0"/>
          <c:showVal val="0"/>
          <c:showCatName val="0"/>
          <c:showSerName val="0"/>
          <c:showPercent val="0"/>
          <c:showBubbleSize val="0"/>
        </c:dLbls>
        <c:smooth val="0"/>
        <c:axId val="195718528"/>
        <c:axId val="195748992"/>
      </c:lineChart>
      <c:catAx>
        <c:axId val="195718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max val="2"/>
          <c:min val="0"/>
        </c:scaling>
        <c:delete val="0"/>
        <c:axPos val="l"/>
        <c:majorGridlines>
          <c:spPr>
            <a:ln w="9525" cap="flat" cmpd="sng" algn="ctr">
              <a:solidFill>
                <a:schemeClr val="bg2"/>
              </a:solidFill>
              <a:round/>
            </a:ln>
            <a:effectLst/>
          </c:spPr>
        </c:majorGridlines>
        <c:numFmt formatCode="0%" sourceLinked="0"/>
        <c:majorTickMark val="out"/>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21-35</c:v>
                </c:pt>
              </c:strCache>
            </c:strRef>
          </c:tx>
          <c:spPr>
            <a:ln w="19050" cap="rnd">
              <a:solidFill>
                <a:srgbClr val="00B7C0"/>
              </a:solidFill>
              <a:round/>
            </a:ln>
            <a:effectLst/>
          </c:spPr>
          <c:marker>
            <c:symbol val="none"/>
          </c:marker>
          <c:cat>
            <c:strRef>
              <c:f>Sheet1!$A$2:$A$25</c:f>
              <c:strCache>
                <c:ptCount val="24"/>
                <c:pt idx="0">
                  <c:v>Politics</c:v>
                </c:pt>
                <c:pt idx="1">
                  <c:v>Economy</c:v>
                </c:pt>
                <c:pt idx="2">
                  <c:v>Theater, culture</c:v>
                </c:pt>
                <c:pt idx="3">
                  <c:v>Health, wellness, diets</c:v>
                </c:pt>
                <c:pt idx="4">
                  <c:v>Science, nature</c:v>
                </c:pt>
                <c:pt idx="5">
                  <c:v>National and international sports events, watching broadcasts</c:v>
                </c:pt>
                <c:pt idx="6">
                  <c:v>Gastronomy, cooking</c:v>
                </c:pt>
                <c:pt idx="7">
                  <c:v>Ezotericism</c:v>
                </c:pt>
                <c:pt idx="8">
                  <c:v>Creative crafting, DIY, gardening</c:v>
                </c:pt>
                <c:pt idx="9">
                  <c:v>Technology, IT hardwares, smart devices</c:v>
                </c:pt>
                <c:pt idx="10">
                  <c:v>Travelling, holiday</c:v>
                </c:pt>
                <c:pt idx="11">
                  <c:v>Celebrities, tabloids</c:v>
                </c:pt>
                <c:pt idx="12">
                  <c:v>Series, movies, cinema</c:v>
                </c:pt>
                <c:pt idx="13">
                  <c:v>Interior design</c:v>
                </c:pt>
                <c:pt idx="14">
                  <c:v>Computers, consoles and mobile games</c:v>
                </c:pt>
                <c:pt idx="15">
                  <c:v>Music, lyrics</c:v>
                </c:pt>
                <c:pt idx="16">
                  <c:v>Beauty, fashion</c:v>
                </c:pt>
                <c:pt idx="17">
                  <c:v>Sports (exercises, fitness, etc.)</c:v>
                </c:pt>
                <c:pt idx="18">
                  <c:v>Children, parenting</c:v>
                </c:pt>
                <c:pt idx="19">
                  <c:v>Creating and publishing online video contents</c:v>
                </c:pt>
                <c:pt idx="20">
                  <c:v>Relationships</c:v>
                </c:pt>
                <c:pt idx="21">
                  <c:v>Education, further education, studying abroad</c:v>
                </c:pt>
                <c:pt idx="22">
                  <c:v>Jobs, career</c:v>
                </c:pt>
                <c:pt idx="23">
                  <c:v>Partying, entertainments, concerts, festivals</c:v>
                </c:pt>
              </c:strCache>
            </c:strRef>
          </c:cat>
          <c:val>
            <c:numRef>
              <c:f>Sheet1!$B$2:$B$25</c:f>
              <c:numCache>
                <c:formatCode>0%</c:formatCode>
                <c:ptCount val="24"/>
                <c:pt idx="0">
                  <c:v>0.59093377114202728</c:v>
                </c:pt>
                <c:pt idx="1">
                  <c:v>0.80748528761633054</c:v>
                </c:pt>
                <c:pt idx="2">
                  <c:v>0.80811380601799332</c:v>
                </c:pt>
                <c:pt idx="3">
                  <c:v>0.84860843348108994</c:v>
                </c:pt>
                <c:pt idx="4">
                  <c:v>0.85465134095866369</c:v>
                </c:pt>
                <c:pt idx="5">
                  <c:v>0.86033397588419924</c:v>
                </c:pt>
                <c:pt idx="6">
                  <c:v>0.97775334527738755</c:v>
                </c:pt>
                <c:pt idx="7">
                  <c:v>1.0232881023842304</c:v>
                </c:pt>
                <c:pt idx="8">
                  <c:v>1.0472321670677274</c:v>
                </c:pt>
                <c:pt idx="9">
                  <c:v>1.1054577582586904</c:v>
                </c:pt>
                <c:pt idx="10">
                  <c:v>1.1608835459969231</c:v>
                </c:pt>
                <c:pt idx="11">
                  <c:v>1.1622380228463127</c:v>
                </c:pt>
                <c:pt idx="12">
                  <c:v>1.2094329188417952</c:v>
                </c:pt>
                <c:pt idx="13">
                  <c:v>1.2094943849959048</c:v>
                </c:pt>
                <c:pt idx="14">
                  <c:v>1.4679261576503977</c:v>
                </c:pt>
                <c:pt idx="15">
                  <c:v>1.471957453723467</c:v>
                </c:pt>
                <c:pt idx="16">
                  <c:v>1.5151367097961941</c:v>
                </c:pt>
                <c:pt idx="17">
                  <c:v>1.5246662254858159</c:v>
                </c:pt>
                <c:pt idx="18">
                  <c:v>1.5882259856417038</c:v>
                </c:pt>
                <c:pt idx="19">
                  <c:v>1.609914452095168</c:v>
                </c:pt>
                <c:pt idx="20">
                  <c:v>1.6207931611948567</c:v>
                </c:pt>
                <c:pt idx="21">
                  <c:v>1.6802451247386732</c:v>
                </c:pt>
                <c:pt idx="22">
                  <c:v>1.7111580534886195</c:v>
                </c:pt>
                <c:pt idx="23">
                  <c:v>1.8436999361109476</c:v>
                </c:pt>
              </c:numCache>
            </c:numRef>
          </c:val>
          <c:smooth val="0"/>
          <c:extLst>
            <c:ext xmlns:c16="http://schemas.microsoft.com/office/drawing/2014/chart" uri="{C3380CC4-5D6E-409C-BE32-E72D297353CC}">
              <c16:uniqueId val="{00000000-0D16-47F0-B202-BD2256FDB802}"/>
            </c:ext>
          </c:extLst>
        </c:ser>
        <c:ser>
          <c:idx val="1"/>
          <c:order val="1"/>
          <c:tx>
            <c:strRef>
              <c:f>Sheet1!$C$1</c:f>
              <c:strCache>
                <c:ptCount val="1"/>
                <c:pt idx="0">
                  <c:v>60+</c:v>
                </c:pt>
              </c:strCache>
            </c:strRef>
          </c:tx>
          <c:spPr>
            <a:ln w="19050" cap="rnd">
              <a:solidFill>
                <a:srgbClr val="FF4343"/>
              </a:solidFill>
              <a:round/>
            </a:ln>
            <a:effectLst/>
          </c:spPr>
          <c:marker>
            <c:symbol val="none"/>
          </c:marker>
          <c:cat>
            <c:strRef>
              <c:f>Sheet1!$A$2:$A$25</c:f>
              <c:strCache>
                <c:ptCount val="24"/>
                <c:pt idx="0">
                  <c:v>Politics</c:v>
                </c:pt>
                <c:pt idx="1">
                  <c:v>Economy</c:v>
                </c:pt>
                <c:pt idx="2">
                  <c:v>Theater, culture</c:v>
                </c:pt>
                <c:pt idx="3">
                  <c:v>Health, wellness, diets</c:v>
                </c:pt>
                <c:pt idx="4">
                  <c:v>Science, nature</c:v>
                </c:pt>
                <c:pt idx="5">
                  <c:v>National and international sports events, watching broadcasts</c:v>
                </c:pt>
                <c:pt idx="6">
                  <c:v>Gastronomy, cooking</c:v>
                </c:pt>
                <c:pt idx="7">
                  <c:v>Ezotericism</c:v>
                </c:pt>
                <c:pt idx="8">
                  <c:v>Creative crafting, DIY, gardening</c:v>
                </c:pt>
                <c:pt idx="9">
                  <c:v>Technology, IT hardwares, smart devices</c:v>
                </c:pt>
                <c:pt idx="10">
                  <c:v>Travelling, holiday</c:v>
                </c:pt>
                <c:pt idx="11">
                  <c:v>Celebrities, tabloids</c:v>
                </c:pt>
                <c:pt idx="12">
                  <c:v>Series, movies, cinema</c:v>
                </c:pt>
                <c:pt idx="13">
                  <c:v>Interior design</c:v>
                </c:pt>
                <c:pt idx="14">
                  <c:v>Computers, consoles and mobile games</c:v>
                </c:pt>
                <c:pt idx="15">
                  <c:v>Music, lyrics</c:v>
                </c:pt>
                <c:pt idx="16">
                  <c:v>Beauty, fashion</c:v>
                </c:pt>
                <c:pt idx="17">
                  <c:v>Sports (exercises, fitness, etc.)</c:v>
                </c:pt>
                <c:pt idx="18">
                  <c:v>Children, parenting</c:v>
                </c:pt>
                <c:pt idx="19">
                  <c:v>Creating and publishing online video contents</c:v>
                </c:pt>
                <c:pt idx="20">
                  <c:v>Relationships</c:v>
                </c:pt>
                <c:pt idx="21">
                  <c:v>Education, further education, studying abroad</c:v>
                </c:pt>
                <c:pt idx="22">
                  <c:v>Jobs, career</c:v>
                </c:pt>
                <c:pt idx="23">
                  <c:v>Partying, entertainments, concerts, festivals</c:v>
                </c:pt>
              </c:strCache>
            </c:strRef>
          </c:cat>
          <c:val>
            <c:numRef>
              <c:f>Sheet1!$C$2:$C$25</c:f>
              <c:numCache>
                <c:formatCode>0%</c:formatCode>
                <c:ptCount val="24"/>
                <c:pt idx="0">
                  <c:v>1.3944787067488014</c:v>
                </c:pt>
                <c:pt idx="1">
                  <c:v>1.1856495340210413</c:v>
                </c:pt>
                <c:pt idx="2">
                  <c:v>1.185043428924202</c:v>
                </c:pt>
                <c:pt idx="3">
                  <c:v>1.1459928616932826</c:v>
                </c:pt>
                <c:pt idx="4">
                  <c:v>1.1401654475520298</c:v>
                </c:pt>
                <c:pt idx="5">
                  <c:v>1.1346854584495092</c:v>
                </c:pt>
                <c:pt idx="6">
                  <c:v>1.0214533270296198</c:v>
                </c:pt>
                <c:pt idx="7">
                  <c:v>0.97754236389346516</c:v>
                </c:pt>
                <c:pt idx="8">
                  <c:v>0.95445215745666101</c:v>
                </c:pt>
                <c:pt idx="9">
                  <c:v>0.89830292221712649</c:v>
                </c:pt>
                <c:pt idx="10">
                  <c:v>0.84485364793077944</c:v>
                </c:pt>
                <c:pt idx="11">
                  <c:v>0.84354747245557504</c:v>
                </c:pt>
                <c:pt idx="12">
                  <c:v>0.7980355718779647</c:v>
                </c:pt>
                <c:pt idx="13">
                  <c:v>0.79797629764002609</c:v>
                </c:pt>
                <c:pt idx="14">
                  <c:v>0.54876034123082573</c:v>
                </c:pt>
                <c:pt idx="15">
                  <c:v>0.54487280334761856</c:v>
                </c:pt>
                <c:pt idx="16">
                  <c:v>0.50323334280965637</c:v>
                </c:pt>
                <c:pt idx="17">
                  <c:v>0.49404365478363826</c:v>
                </c:pt>
                <c:pt idx="18">
                  <c:v>0.43275046991829957</c:v>
                </c:pt>
                <c:pt idx="19">
                  <c:v>0.41183542586342148</c:v>
                </c:pt>
                <c:pt idx="20">
                  <c:v>0.40134465739122993</c:v>
                </c:pt>
                <c:pt idx="21">
                  <c:v>0.34401278289766413</c:v>
                </c:pt>
                <c:pt idx="22">
                  <c:v>0.31420222584155788</c:v>
                </c:pt>
                <c:pt idx="23">
                  <c:v>0.18638685816166903</c:v>
                </c:pt>
              </c:numCache>
            </c:numRef>
          </c:val>
          <c:smooth val="0"/>
          <c:extLst>
            <c:ext xmlns:c16="http://schemas.microsoft.com/office/drawing/2014/chart" uri="{C3380CC4-5D6E-409C-BE32-E72D297353CC}">
              <c16:uniqueId val="{00000001-0D16-47F0-B202-BD2256FDB802}"/>
            </c:ext>
          </c:extLst>
        </c:ser>
        <c:dLbls>
          <c:showLegendKey val="0"/>
          <c:showVal val="0"/>
          <c:showCatName val="0"/>
          <c:showSerName val="0"/>
          <c:showPercent val="0"/>
          <c:showBubbleSize val="0"/>
        </c:dLbls>
        <c:smooth val="0"/>
        <c:axId val="195718528"/>
        <c:axId val="195748992"/>
      </c:lineChart>
      <c:catAx>
        <c:axId val="19571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max val="2"/>
        </c:scaling>
        <c:delete val="0"/>
        <c:axPos val="l"/>
        <c:majorGridlines>
          <c:spPr>
            <a:ln w="9525" cap="flat" cmpd="sng" algn="ctr">
              <a:solidFill>
                <a:schemeClr val="bg2"/>
              </a:solidFill>
              <a:round/>
            </a:ln>
            <a:effectLst/>
          </c:spPr>
        </c:majorGridlines>
        <c:numFmt formatCode="0%" sourceLinked="0"/>
        <c:majorTickMark val="out"/>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Parent</c:v>
                </c:pt>
              </c:strCache>
            </c:strRef>
          </c:tx>
          <c:spPr>
            <a:ln w="19050" cap="rnd">
              <a:solidFill>
                <a:srgbClr val="00B7C0"/>
              </a:solidFill>
              <a:round/>
            </a:ln>
            <a:effectLst/>
          </c:spPr>
          <c:marker>
            <c:symbol val="none"/>
          </c:marker>
          <c:cat>
            <c:strRef>
              <c:f>Sheet1!$A$2:$A$25</c:f>
              <c:strCache>
                <c:ptCount val="24"/>
                <c:pt idx="0">
                  <c:v>Computers, consoles and mobile games</c:v>
                </c:pt>
                <c:pt idx="1">
                  <c:v>Politics</c:v>
                </c:pt>
                <c:pt idx="2">
                  <c:v>National and international sports events, watching broadcasts</c:v>
                </c:pt>
                <c:pt idx="3">
                  <c:v>Partying, entertainments, concerts, festivals</c:v>
                </c:pt>
                <c:pt idx="4">
                  <c:v>Travelling, holiday</c:v>
                </c:pt>
                <c:pt idx="5">
                  <c:v>Technology, IT hardwares, smart devices</c:v>
                </c:pt>
                <c:pt idx="6">
                  <c:v>Education, further education, studying abroad</c:v>
                </c:pt>
                <c:pt idx="7">
                  <c:v>Creating and publishing online video contents</c:v>
                </c:pt>
                <c:pt idx="8">
                  <c:v>Sports (exercises, fitness, etc.)</c:v>
                </c:pt>
                <c:pt idx="9">
                  <c:v>Theater, culture</c:v>
                </c:pt>
                <c:pt idx="10">
                  <c:v>Economy</c:v>
                </c:pt>
                <c:pt idx="11">
                  <c:v>Music, lyrics</c:v>
                </c:pt>
                <c:pt idx="12">
                  <c:v>Science, nature</c:v>
                </c:pt>
                <c:pt idx="13">
                  <c:v>Jobs, career</c:v>
                </c:pt>
                <c:pt idx="14">
                  <c:v>Health, wellness, diets</c:v>
                </c:pt>
                <c:pt idx="15">
                  <c:v>Series, movies, cinema</c:v>
                </c:pt>
                <c:pt idx="16">
                  <c:v>Ezotericism</c:v>
                </c:pt>
                <c:pt idx="17">
                  <c:v>Relationships</c:v>
                </c:pt>
                <c:pt idx="18">
                  <c:v>Creative crafting, DIY, gardening</c:v>
                </c:pt>
                <c:pt idx="19">
                  <c:v>Gastronomy, cooking</c:v>
                </c:pt>
                <c:pt idx="20">
                  <c:v>Interior design</c:v>
                </c:pt>
                <c:pt idx="21">
                  <c:v>Beauty, fashion</c:v>
                </c:pt>
                <c:pt idx="22">
                  <c:v>Celebrities, tabloids</c:v>
                </c:pt>
                <c:pt idx="23">
                  <c:v>Children, parenting</c:v>
                </c:pt>
              </c:strCache>
            </c:strRef>
          </c:cat>
          <c:val>
            <c:numRef>
              <c:f>Sheet1!$B$2:$B$25</c:f>
              <c:numCache>
                <c:formatCode>0%</c:formatCode>
                <c:ptCount val="24"/>
                <c:pt idx="0">
                  <c:v>0.72480776292723403</c:v>
                </c:pt>
                <c:pt idx="1">
                  <c:v>0.73281945152524575</c:v>
                </c:pt>
                <c:pt idx="2">
                  <c:v>0.76459731470089565</c:v>
                </c:pt>
                <c:pt idx="3">
                  <c:v>0.78185218844405469</c:v>
                </c:pt>
                <c:pt idx="4">
                  <c:v>0.79365824381760519</c:v>
                </c:pt>
                <c:pt idx="5">
                  <c:v>0.79961411864180076</c:v>
                </c:pt>
                <c:pt idx="6">
                  <c:v>0.80474188273804914</c:v>
                </c:pt>
                <c:pt idx="7">
                  <c:v>0.80957200880645197</c:v>
                </c:pt>
                <c:pt idx="8">
                  <c:v>0.81074627028333168</c:v>
                </c:pt>
                <c:pt idx="9">
                  <c:v>0.82145281151854255</c:v>
                </c:pt>
                <c:pt idx="10">
                  <c:v>0.82894444872749951</c:v>
                </c:pt>
                <c:pt idx="11">
                  <c:v>0.84051376714436388</c:v>
                </c:pt>
                <c:pt idx="12">
                  <c:v>0.87756902563578765</c:v>
                </c:pt>
                <c:pt idx="13">
                  <c:v>0.96031156647085558</c:v>
                </c:pt>
                <c:pt idx="14">
                  <c:v>1.0044381104737217</c:v>
                </c:pt>
                <c:pt idx="15">
                  <c:v>1.0203402830056312</c:v>
                </c:pt>
                <c:pt idx="16">
                  <c:v>1.0505624411897767</c:v>
                </c:pt>
                <c:pt idx="17">
                  <c:v>1.0958405944552125</c:v>
                </c:pt>
                <c:pt idx="18">
                  <c:v>1.1494201980594478</c:v>
                </c:pt>
                <c:pt idx="19">
                  <c:v>1.1592824702513105</c:v>
                </c:pt>
                <c:pt idx="20">
                  <c:v>1.1641622651813017</c:v>
                </c:pt>
                <c:pt idx="21">
                  <c:v>1.1731975139225659</c:v>
                </c:pt>
                <c:pt idx="22">
                  <c:v>1.4649598985163945</c:v>
                </c:pt>
                <c:pt idx="23">
                  <c:v>2.1635695566378028</c:v>
                </c:pt>
              </c:numCache>
            </c:numRef>
          </c:val>
          <c:smooth val="0"/>
          <c:extLst>
            <c:ext xmlns:c16="http://schemas.microsoft.com/office/drawing/2014/chart" uri="{C3380CC4-5D6E-409C-BE32-E72D297353CC}">
              <c16:uniqueId val="{00000000-7479-4D3F-9A81-B7C761EC212B}"/>
            </c:ext>
          </c:extLst>
        </c:ser>
        <c:ser>
          <c:idx val="1"/>
          <c:order val="1"/>
          <c:tx>
            <c:strRef>
              <c:f>Sheet1!$C$1</c:f>
              <c:strCache>
                <c:ptCount val="1"/>
                <c:pt idx="0">
                  <c:v>Not parent</c:v>
                </c:pt>
              </c:strCache>
            </c:strRef>
          </c:tx>
          <c:spPr>
            <a:ln w="19050" cap="rnd">
              <a:solidFill>
                <a:srgbClr val="FF4343"/>
              </a:solidFill>
              <a:round/>
            </a:ln>
            <a:effectLst/>
          </c:spPr>
          <c:marker>
            <c:symbol val="none"/>
          </c:marker>
          <c:cat>
            <c:strRef>
              <c:f>Sheet1!$A$2:$A$25</c:f>
              <c:strCache>
                <c:ptCount val="24"/>
                <c:pt idx="0">
                  <c:v>Computers, consoles and mobile games</c:v>
                </c:pt>
                <c:pt idx="1">
                  <c:v>Politics</c:v>
                </c:pt>
                <c:pt idx="2">
                  <c:v>National and international sports events, watching broadcasts</c:v>
                </c:pt>
                <c:pt idx="3">
                  <c:v>Partying, entertainments, concerts, festivals</c:v>
                </c:pt>
                <c:pt idx="4">
                  <c:v>Travelling, holiday</c:v>
                </c:pt>
                <c:pt idx="5">
                  <c:v>Technology, IT hardwares, smart devices</c:v>
                </c:pt>
                <c:pt idx="6">
                  <c:v>Education, further education, studying abroad</c:v>
                </c:pt>
                <c:pt idx="7">
                  <c:v>Creating and publishing online video contents</c:v>
                </c:pt>
                <c:pt idx="8">
                  <c:v>Sports (exercises, fitness, etc.)</c:v>
                </c:pt>
                <c:pt idx="9">
                  <c:v>Theater, culture</c:v>
                </c:pt>
                <c:pt idx="10">
                  <c:v>Economy</c:v>
                </c:pt>
                <c:pt idx="11">
                  <c:v>Music, lyrics</c:v>
                </c:pt>
                <c:pt idx="12">
                  <c:v>Science, nature</c:v>
                </c:pt>
                <c:pt idx="13">
                  <c:v>Jobs, career</c:v>
                </c:pt>
                <c:pt idx="14">
                  <c:v>Health, wellness, diets</c:v>
                </c:pt>
                <c:pt idx="15">
                  <c:v>Series, movies, cinema</c:v>
                </c:pt>
                <c:pt idx="16">
                  <c:v>Ezotericism</c:v>
                </c:pt>
                <c:pt idx="17">
                  <c:v>Relationships</c:v>
                </c:pt>
                <c:pt idx="18">
                  <c:v>Creative crafting, DIY, gardening</c:v>
                </c:pt>
                <c:pt idx="19">
                  <c:v>Gastronomy, cooking</c:v>
                </c:pt>
                <c:pt idx="20">
                  <c:v>Interior design</c:v>
                </c:pt>
                <c:pt idx="21">
                  <c:v>Beauty, fashion</c:v>
                </c:pt>
                <c:pt idx="22">
                  <c:v>Celebrities, tabloids</c:v>
                </c:pt>
                <c:pt idx="23">
                  <c:v>Children, parenting</c:v>
                </c:pt>
              </c:strCache>
            </c:strRef>
          </c:cat>
          <c:val>
            <c:numRef>
              <c:f>Sheet1!$C$2:$C$25</c:f>
              <c:numCache>
                <c:formatCode>0%</c:formatCode>
                <c:ptCount val="24"/>
                <c:pt idx="0">
                  <c:v>1.1430737129630355</c:v>
                </c:pt>
                <c:pt idx="1">
                  <c:v>1.1389083991191087</c:v>
                </c:pt>
                <c:pt idx="2">
                  <c:v>1.1223869415266505</c:v>
                </c:pt>
                <c:pt idx="3">
                  <c:v>1.1134160531055131</c:v>
                </c:pt>
                <c:pt idx="4">
                  <c:v>1.1072780304791905</c:v>
                </c:pt>
                <c:pt idx="5">
                  <c:v>1.1041815436956053</c:v>
                </c:pt>
                <c:pt idx="6">
                  <c:v>1.1015155954978948</c:v>
                </c:pt>
                <c:pt idx="7">
                  <c:v>1.0990043906832669</c:v>
                </c:pt>
                <c:pt idx="8">
                  <c:v>1.0983938867269225</c:v>
                </c:pt>
                <c:pt idx="9">
                  <c:v>1.0928275065709763</c:v>
                </c:pt>
                <c:pt idx="10">
                  <c:v>1.0889325698421681</c:v>
                </c:pt>
                <c:pt idx="11">
                  <c:v>1.0829176278512171</c:v>
                </c:pt>
                <c:pt idx="12">
                  <c:v>1.063652428100063</c:v>
                </c:pt>
                <c:pt idx="13">
                  <c:v>1.0206341995948063</c:v>
                </c:pt>
                <c:pt idx="14">
                  <c:v>0.99769260590062991</c:v>
                </c:pt>
                <c:pt idx="15">
                  <c:v>0.98942499307651832</c:v>
                </c:pt>
                <c:pt idx="16">
                  <c:v>0.97371235368248299</c:v>
                </c:pt>
                <c:pt idx="17">
                  <c:v>0.95017203302262909</c:v>
                </c:pt>
                <c:pt idx="18">
                  <c:v>0.92231575005371991</c:v>
                </c:pt>
                <c:pt idx="19">
                  <c:v>0.91718830926632422</c:v>
                </c:pt>
                <c:pt idx="20">
                  <c:v>0.91465128138153162</c:v>
                </c:pt>
                <c:pt idx="21">
                  <c:v>0.90995381389950236</c:v>
                </c:pt>
                <c:pt idx="22">
                  <c:v>0.75826520483547033</c:v>
                </c:pt>
                <c:pt idx="23">
                  <c:v>0.39505482229536776</c:v>
                </c:pt>
              </c:numCache>
            </c:numRef>
          </c:val>
          <c:smooth val="0"/>
          <c:extLst>
            <c:ext xmlns:c16="http://schemas.microsoft.com/office/drawing/2014/chart" uri="{C3380CC4-5D6E-409C-BE32-E72D297353CC}">
              <c16:uniqueId val="{00000002-7479-4D3F-9A81-B7C761EC212B}"/>
            </c:ext>
          </c:extLst>
        </c:ser>
        <c:dLbls>
          <c:showLegendKey val="0"/>
          <c:showVal val="0"/>
          <c:showCatName val="0"/>
          <c:showSerName val="0"/>
          <c:showPercent val="0"/>
          <c:showBubbleSize val="0"/>
        </c:dLbls>
        <c:smooth val="0"/>
        <c:axId val="195718528"/>
        <c:axId val="195748992"/>
      </c:lineChart>
      <c:catAx>
        <c:axId val="19571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max val="2.4"/>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Good standard of life</c:v>
                </c:pt>
              </c:strCache>
            </c:strRef>
          </c:tx>
          <c:spPr>
            <a:ln w="19050" cap="rnd">
              <a:solidFill>
                <a:srgbClr val="00B7C0"/>
              </a:solidFill>
              <a:round/>
            </a:ln>
            <a:effectLst/>
          </c:spPr>
          <c:marker>
            <c:symbol val="none"/>
          </c:marker>
          <c:cat>
            <c:strRef>
              <c:f>Sheet1!$A$2:$A$25</c:f>
              <c:strCache>
                <c:ptCount val="24"/>
                <c:pt idx="0">
                  <c:v>Children, parenting</c:v>
                </c:pt>
                <c:pt idx="1">
                  <c:v>Ezotericism</c:v>
                </c:pt>
                <c:pt idx="2">
                  <c:v>Series, movies, cinema</c:v>
                </c:pt>
                <c:pt idx="3">
                  <c:v>Creative crafting, DIY, gardening</c:v>
                </c:pt>
                <c:pt idx="4">
                  <c:v>Computers, consoles and mobile games</c:v>
                </c:pt>
                <c:pt idx="5">
                  <c:v>Interior design</c:v>
                </c:pt>
                <c:pt idx="6">
                  <c:v>Beauty, fashion</c:v>
                </c:pt>
                <c:pt idx="7">
                  <c:v>Music, lyrics</c:v>
                </c:pt>
                <c:pt idx="8">
                  <c:v>Science, nature</c:v>
                </c:pt>
                <c:pt idx="9">
                  <c:v>Gastronomy, cooking</c:v>
                </c:pt>
                <c:pt idx="10">
                  <c:v>Education, further education, studying abroad</c:v>
                </c:pt>
                <c:pt idx="11">
                  <c:v>Jobs, career</c:v>
                </c:pt>
                <c:pt idx="12">
                  <c:v>Partying, entertainments, concerts, festivals</c:v>
                </c:pt>
                <c:pt idx="13">
                  <c:v>Relationships</c:v>
                </c:pt>
                <c:pt idx="14">
                  <c:v>Creating and publishing online video contents</c:v>
                </c:pt>
                <c:pt idx="15">
                  <c:v>Technology, IT hardwares, smart devices</c:v>
                </c:pt>
                <c:pt idx="16">
                  <c:v>Celebrities, tabloids</c:v>
                </c:pt>
                <c:pt idx="17">
                  <c:v>Sports (exercises, fitness, etc.)</c:v>
                </c:pt>
                <c:pt idx="18">
                  <c:v>Travelling, holiday</c:v>
                </c:pt>
                <c:pt idx="19">
                  <c:v>Health, wellness, diets</c:v>
                </c:pt>
                <c:pt idx="20">
                  <c:v>Politics</c:v>
                </c:pt>
                <c:pt idx="21">
                  <c:v>Economy</c:v>
                </c:pt>
                <c:pt idx="22">
                  <c:v>National and international sports events, watching broadcasts</c:v>
                </c:pt>
                <c:pt idx="23">
                  <c:v>Theater, culture</c:v>
                </c:pt>
              </c:strCache>
            </c:strRef>
          </c:cat>
          <c:val>
            <c:numRef>
              <c:f>Sheet1!$B$2:$B$25</c:f>
              <c:numCache>
                <c:formatCode>0%</c:formatCode>
                <c:ptCount val="24"/>
                <c:pt idx="0">
                  <c:v>0.81023291813342613</c:v>
                </c:pt>
                <c:pt idx="1">
                  <c:v>0.90971719342761814</c:v>
                </c:pt>
                <c:pt idx="2">
                  <c:v>1.0204837377842284</c:v>
                </c:pt>
                <c:pt idx="3">
                  <c:v>1.0669177587499212</c:v>
                </c:pt>
                <c:pt idx="4">
                  <c:v>1.0687736215734285</c:v>
                </c:pt>
                <c:pt idx="5">
                  <c:v>1.088025324711982</c:v>
                </c:pt>
                <c:pt idx="6">
                  <c:v>1.0944023393077793</c:v>
                </c:pt>
                <c:pt idx="7">
                  <c:v>1.1131666381166609</c:v>
                </c:pt>
                <c:pt idx="8">
                  <c:v>1.1167270668443321</c:v>
                </c:pt>
                <c:pt idx="9">
                  <c:v>1.1350517036141996</c:v>
                </c:pt>
                <c:pt idx="10">
                  <c:v>1.1443836951033728</c:v>
                </c:pt>
                <c:pt idx="11">
                  <c:v>1.1357313277966001</c:v>
                </c:pt>
                <c:pt idx="12">
                  <c:v>1.1596979836188148</c:v>
                </c:pt>
                <c:pt idx="13">
                  <c:v>1.1496668855766596</c:v>
                </c:pt>
                <c:pt idx="14">
                  <c:v>1.1346334437619023</c:v>
                </c:pt>
                <c:pt idx="15">
                  <c:v>1.2877576523566125</c:v>
                </c:pt>
                <c:pt idx="16">
                  <c:v>1.2484871600104384</c:v>
                </c:pt>
                <c:pt idx="17">
                  <c:v>1.3047930739644078</c:v>
                </c:pt>
                <c:pt idx="18">
                  <c:v>1.2962621202081628</c:v>
                </c:pt>
                <c:pt idx="19">
                  <c:v>1.3172206716720503</c:v>
                </c:pt>
                <c:pt idx="20">
                  <c:v>1.3912440336431409</c:v>
                </c:pt>
                <c:pt idx="21">
                  <c:v>1.4267801426444191</c:v>
                </c:pt>
                <c:pt idx="22">
                  <c:v>1.4100982516538345</c:v>
                </c:pt>
                <c:pt idx="23">
                  <c:v>1.4255717895163085</c:v>
                </c:pt>
              </c:numCache>
            </c:numRef>
          </c:val>
          <c:smooth val="0"/>
          <c:extLst>
            <c:ext xmlns:c16="http://schemas.microsoft.com/office/drawing/2014/chart" uri="{C3380CC4-5D6E-409C-BE32-E72D297353CC}">
              <c16:uniqueId val="{00000000-0D16-47F0-B202-BD2256FDB802}"/>
            </c:ext>
          </c:extLst>
        </c:ser>
        <c:ser>
          <c:idx val="1"/>
          <c:order val="1"/>
          <c:tx>
            <c:strRef>
              <c:f>Sheet1!$C$1</c:f>
              <c:strCache>
                <c:ptCount val="1"/>
                <c:pt idx="0">
                  <c:v>Indigent</c:v>
                </c:pt>
              </c:strCache>
            </c:strRef>
          </c:tx>
          <c:spPr>
            <a:ln w="19050" cap="rnd">
              <a:solidFill>
                <a:srgbClr val="FF4343"/>
              </a:solidFill>
              <a:round/>
            </a:ln>
            <a:effectLst/>
          </c:spPr>
          <c:marker>
            <c:symbol val="none"/>
          </c:marker>
          <c:cat>
            <c:strRef>
              <c:f>Sheet1!$A$2:$A$25</c:f>
              <c:strCache>
                <c:ptCount val="24"/>
                <c:pt idx="0">
                  <c:v>Children, parenting</c:v>
                </c:pt>
                <c:pt idx="1">
                  <c:v>Ezotericism</c:v>
                </c:pt>
                <c:pt idx="2">
                  <c:v>Series, movies, cinema</c:v>
                </c:pt>
                <c:pt idx="3">
                  <c:v>Creative crafting, DIY, gardening</c:v>
                </c:pt>
                <c:pt idx="4">
                  <c:v>Computers, consoles and mobile games</c:v>
                </c:pt>
                <c:pt idx="5">
                  <c:v>Interior design</c:v>
                </c:pt>
                <c:pt idx="6">
                  <c:v>Beauty, fashion</c:v>
                </c:pt>
                <c:pt idx="7">
                  <c:v>Music, lyrics</c:v>
                </c:pt>
                <c:pt idx="8">
                  <c:v>Science, nature</c:v>
                </c:pt>
                <c:pt idx="9">
                  <c:v>Gastronomy, cooking</c:v>
                </c:pt>
                <c:pt idx="10">
                  <c:v>Education, further education, studying abroad</c:v>
                </c:pt>
                <c:pt idx="11">
                  <c:v>Jobs, career</c:v>
                </c:pt>
                <c:pt idx="12">
                  <c:v>Partying, entertainments, concerts, festivals</c:v>
                </c:pt>
                <c:pt idx="13">
                  <c:v>Relationships</c:v>
                </c:pt>
                <c:pt idx="14">
                  <c:v>Creating and publishing online video contents</c:v>
                </c:pt>
                <c:pt idx="15">
                  <c:v>Technology, IT hardwares, smart devices</c:v>
                </c:pt>
                <c:pt idx="16">
                  <c:v>Celebrities, tabloids</c:v>
                </c:pt>
                <c:pt idx="17">
                  <c:v>Sports (exercises, fitness, etc.)</c:v>
                </c:pt>
                <c:pt idx="18">
                  <c:v>Travelling, holiday</c:v>
                </c:pt>
                <c:pt idx="19">
                  <c:v>Health, wellness, diets</c:v>
                </c:pt>
                <c:pt idx="20">
                  <c:v>Politics</c:v>
                </c:pt>
                <c:pt idx="21">
                  <c:v>Economy</c:v>
                </c:pt>
                <c:pt idx="22">
                  <c:v>National and international sports events, watching broadcasts</c:v>
                </c:pt>
                <c:pt idx="23">
                  <c:v>Theater, culture</c:v>
                </c:pt>
              </c:strCache>
            </c:strRef>
          </c:cat>
          <c:val>
            <c:numRef>
              <c:f>Sheet1!$C$2:$C$25</c:f>
              <c:numCache>
                <c:formatCode>0%</c:formatCode>
                <c:ptCount val="24"/>
                <c:pt idx="0">
                  <c:v>1.1124484717418015</c:v>
                </c:pt>
                <c:pt idx="1">
                  <c:v>1.0529211876660056</c:v>
                </c:pt>
                <c:pt idx="2">
                  <c:v>0.98203210586222822</c:v>
                </c:pt>
                <c:pt idx="3">
                  <c:v>0.97451328938210169</c:v>
                </c:pt>
                <c:pt idx="4">
                  <c:v>0.97020607219727051</c:v>
                </c:pt>
                <c:pt idx="5">
                  <c:v>0.96177552533034349</c:v>
                </c:pt>
                <c:pt idx="6">
                  <c:v>0.95136277018757331</c:v>
                </c:pt>
                <c:pt idx="7">
                  <c:v>0.94404393704524936</c:v>
                </c:pt>
                <c:pt idx="8">
                  <c:v>0.94281722606967799</c:v>
                </c:pt>
                <c:pt idx="9">
                  <c:v>0.94062869522020909</c:v>
                </c:pt>
                <c:pt idx="10">
                  <c:v>0.93953395105885273</c:v>
                </c:pt>
                <c:pt idx="11">
                  <c:v>0.93044477876072618</c:v>
                </c:pt>
                <c:pt idx="12">
                  <c:v>0.92892416031879588</c:v>
                </c:pt>
                <c:pt idx="13">
                  <c:v>0.9257086279846124</c:v>
                </c:pt>
                <c:pt idx="14">
                  <c:v>0.92213691449269064</c:v>
                </c:pt>
                <c:pt idx="15">
                  <c:v>0.88007043018621078</c:v>
                </c:pt>
                <c:pt idx="16">
                  <c:v>0.85798049915952035</c:v>
                </c:pt>
                <c:pt idx="17">
                  <c:v>0.85750213334448999</c:v>
                </c:pt>
                <c:pt idx="18">
                  <c:v>0.85342298782166115</c:v>
                </c:pt>
                <c:pt idx="19">
                  <c:v>0.84512670168459636</c:v>
                </c:pt>
                <c:pt idx="20">
                  <c:v>0.81483050037870097</c:v>
                </c:pt>
                <c:pt idx="21">
                  <c:v>0.80740330243169833</c:v>
                </c:pt>
                <c:pt idx="22">
                  <c:v>0.79691902204783038</c:v>
                </c:pt>
                <c:pt idx="23">
                  <c:v>0.78994461912904823</c:v>
                </c:pt>
              </c:numCache>
            </c:numRef>
          </c:val>
          <c:smooth val="0"/>
          <c:extLst>
            <c:ext xmlns:c16="http://schemas.microsoft.com/office/drawing/2014/chart" uri="{C3380CC4-5D6E-409C-BE32-E72D297353CC}">
              <c16:uniqueId val="{00000001-0D16-47F0-B202-BD2256FDB802}"/>
            </c:ext>
          </c:extLst>
        </c:ser>
        <c:dLbls>
          <c:showLegendKey val="0"/>
          <c:showVal val="0"/>
          <c:showCatName val="0"/>
          <c:showSerName val="0"/>
          <c:showPercent val="0"/>
          <c:showBubbleSize val="0"/>
        </c:dLbls>
        <c:smooth val="0"/>
        <c:axId val="195718528"/>
        <c:axId val="195748992"/>
      </c:lineChart>
      <c:catAx>
        <c:axId val="19571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max val="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16"/>
          <c:y val="0.18429945406208956"/>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AB5F-4CFB-8F19-49056FB4041B}"/>
              </c:ext>
            </c:extLst>
          </c:dPt>
          <c:dPt>
            <c:idx val="1"/>
            <c:bubble3D val="0"/>
            <c:spPr>
              <a:solidFill>
                <a:schemeClr val="bg2">
                  <a:lumMod val="60000"/>
                  <a:lumOff val="40000"/>
                </a:schemeClr>
              </a:solidFill>
              <a:ln>
                <a:noFill/>
              </a:ln>
            </c:spPr>
            <c:extLst>
              <c:ext xmlns:c16="http://schemas.microsoft.com/office/drawing/2014/chart" uri="{C3380CC4-5D6E-409C-BE32-E72D297353CC}">
                <c16:uniqueId val="{00000003-AB5F-4CFB-8F19-49056FB4041B}"/>
              </c:ext>
            </c:extLst>
          </c:dPt>
          <c:dLbls>
            <c:delete val="1"/>
          </c:dLbls>
          <c:cat>
            <c:strRef>
              <c:f>Sheet1!$A$2:$A$3</c:f>
              <c:strCache>
                <c:ptCount val="2"/>
                <c:pt idx="0">
                  <c:v>yes</c:v>
                </c:pt>
                <c:pt idx="1">
                  <c:v>no</c:v>
                </c:pt>
              </c:strCache>
            </c:strRef>
          </c:cat>
          <c:val>
            <c:numRef>
              <c:f>Sheet1!$B$2:$B$3</c:f>
              <c:numCache>
                <c:formatCode>General</c:formatCode>
                <c:ptCount val="2"/>
                <c:pt idx="0">
                  <c:v>84</c:v>
                </c:pt>
                <c:pt idx="1">
                  <c:v>16</c:v>
                </c:pt>
              </c:numCache>
            </c:numRef>
          </c:val>
          <c:extLst>
            <c:ext xmlns:c16="http://schemas.microsoft.com/office/drawing/2014/chart" uri="{C3380CC4-5D6E-409C-BE32-E72D297353CC}">
              <c16:uniqueId val="{00000004-AB5F-4CFB-8F19-49056FB4041B}"/>
            </c:ext>
          </c:extLst>
        </c:ser>
        <c:dLbls>
          <c:showLegendKey val="0"/>
          <c:showVal val="1"/>
          <c:showCatName val="0"/>
          <c:showSerName val="0"/>
          <c:showPercent val="0"/>
          <c:showBubbleSize val="0"/>
          <c:showLeaderLines val="1"/>
        </c:dLbls>
        <c:firstSliceAng val="0"/>
        <c:holeSize val="51"/>
      </c:doughnutChart>
    </c:plotArea>
    <c:plotVisOnly val="1"/>
    <c:dispBlanksAs val="zero"/>
    <c:showDLblsOverMax val="0"/>
  </c:chart>
  <c:txPr>
    <a:bodyPr/>
    <a:lstStyle/>
    <a:p>
      <a:pPr>
        <a:defRPr sz="1800"/>
      </a:pPr>
      <a:endParaRPr lang="hu-HU"/>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1"/>
          <c:order val="0"/>
          <c:tx>
            <c:strRef>
              <c:f>Sheet1!$B$1</c:f>
              <c:strCache>
                <c:ptCount val="1"/>
                <c:pt idx="0">
                  <c:v>More than once a day</c:v>
                </c:pt>
              </c:strCache>
            </c:strRef>
          </c:tx>
          <c:spPr>
            <a:solidFill>
              <a:schemeClr val="accent4">
                <a:lumMod val="50000"/>
              </a:schemeClr>
            </a:solidFill>
            <a:ln>
              <a:noFill/>
            </a:ln>
            <a:effectLst/>
          </c:spPr>
          <c:invertIfNegative val="0"/>
          <c:val>
            <c:numRef>
              <c:f>Sheet1!$B$2:$B$16</c:f>
              <c:numCache>
                <c:formatCode>0%</c:formatCode>
                <c:ptCount val="14"/>
                <c:pt idx="0">
                  <c:v>0.56852741286815689</c:v>
                </c:pt>
                <c:pt idx="1">
                  <c:v>0.3745576724826376</c:v>
                </c:pt>
                <c:pt idx="2">
                  <c:v>0.35477539021881715</c:v>
                </c:pt>
                <c:pt idx="3">
                  <c:v>0.17147517254574737</c:v>
                </c:pt>
                <c:pt idx="4">
                  <c:v>0.10234720227945432</c:v>
                </c:pt>
                <c:pt idx="5">
                  <c:v>0.24</c:v>
                </c:pt>
                <c:pt idx="6">
                  <c:v>0.24060788220218662</c:v>
                </c:pt>
                <c:pt idx="7">
                  <c:v>0.20264236775811345</c:v>
                </c:pt>
                <c:pt idx="8">
                  <c:v>0.1</c:v>
                </c:pt>
                <c:pt idx="9">
                  <c:v>0.10268391849705188</c:v>
                </c:pt>
                <c:pt idx="10">
                  <c:v>9.0372201437960473E-2</c:v>
                </c:pt>
                <c:pt idx="11">
                  <c:v>0.03</c:v>
                </c:pt>
                <c:pt idx="12">
                  <c:v>3.3754158741156289E-2</c:v>
                </c:pt>
                <c:pt idx="13">
                  <c:v>3.1731462891986459E-2</c:v>
                </c:pt>
              </c:numCache>
            </c:numRef>
          </c:val>
          <c:extLst>
            <c:ext xmlns:c16="http://schemas.microsoft.com/office/drawing/2014/chart" uri="{C3380CC4-5D6E-409C-BE32-E72D297353CC}">
              <c16:uniqueId val="{00000001-2310-4C50-B499-09986CE5F58D}"/>
            </c:ext>
          </c:extLst>
        </c:ser>
        <c:ser>
          <c:idx val="2"/>
          <c:order val="1"/>
          <c:tx>
            <c:strRef>
              <c:f>Sheet1!$C$1</c:f>
              <c:strCache>
                <c:ptCount val="1"/>
                <c:pt idx="0">
                  <c:v>Every day</c:v>
                </c:pt>
              </c:strCache>
            </c:strRef>
          </c:tx>
          <c:spPr>
            <a:solidFill>
              <a:schemeClr val="accent4">
                <a:lumMod val="75000"/>
              </a:schemeClr>
            </a:solidFill>
            <a:ln>
              <a:noFill/>
            </a:ln>
            <a:effectLst/>
          </c:spPr>
          <c:invertIfNegative val="0"/>
          <c:val>
            <c:numRef>
              <c:f>Sheet1!$C$2:$C$16</c:f>
              <c:numCache>
                <c:formatCode>0%</c:formatCode>
                <c:ptCount val="14"/>
                <c:pt idx="0">
                  <c:v>0.2819074898334395</c:v>
                </c:pt>
                <c:pt idx="1">
                  <c:v>0.35867261467950828</c:v>
                </c:pt>
                <c:pt idx="2">
                  <c:v>0.29664870758083889</c:v>
                </c:pt>
                <c:pt idx="3">
                  <c:v>0.22021110076366029</c:v>
                </c:pt>
                <c:pt idx="4">
                  <c:v>0.16938610077084756</c:v>
                </c:pt>
                <c:pt idx="5">
                  <c:v>0.28000000000000003</c:v>
                </c:pt>
                <c:pt idx="6">
                  <c:v>0.28611497461395136</c:v>
                </c:pt>
                <c:pt idx="7">
                  <c:v>0.22162048634114487</c:v>
                </c:pt>
                <c:pt idx="8">
                  <c:v>0.18</c:v>
                </c:pt>
                <c:pt idx="9">
                  <c:v>0.21131114460643471</c:v>
                </c:pt>
                <c:pt idx="10">
                  <c:v>0.19494873305296634</c:v>
                </c:pt>
                <c:pt idx="11">
                  <c:v>0.1</c:v>
                </c:pt>
                <c:pt idx="12">
                  <c:v>6.3698985775816647E-2</c:v>
                </c:pt>
                <c:pt idx="13">
                  <c:v>6.9449228434649096E-2</c:v>
                </c:pt>
              </c:numCache>
            </c:numRef>
          </c:val>
          <c:extLst>
            <c:ext xmlns:c16="http://schemas.microsoft.com/office/drawing/2014/chart" uri="{C3380CC4-5D6E-409C-BE32-E72D297353CC}">
              <c16:uniqueId val="{00000002-2310-4C50-B499-09986CE5F58D}"/>
            </c:ext>
          </c:extLst>
        </c:ser>
        <c:ser>
          <c:idx val="3"/>
          <c:order val="2"/>
          <c:tx>
            <c:strRef>
              <c:f>Sheet1!$D$1</c:f>
              <c:strCache>
                <c:ptCount val="1"/>
                <c:pt idx="0">
                  <c:v>More than once a week</c:v>
                </c:pt>
              </c:strCache>
            </c:strRef>
          </c:tx>
          <c:spPr>
            <a:solidFill>
              <a:srgbClr val="A1C46B"/>
            </a:solidFill>
            <a:ln>
              <a:noFill/>
            </a:ln>
            <a:effectLst/>
          </c:spPr>
          <c:invertIfNegative val="0"/>
          <c:val>
            <c:numRef>
              <c:f>Sheet1!$D$2:$D$16</c:f>
              <c:numCache>
                <c:formatCode>0%</c:formatCode>
                <c:ptCount val="14"/>
                <c:pt idx="0">
                  <c:v>9.2456041520025747E-2</c:v>
                </c:pt>
                <c:pt idx="1">
                  <c:v>0.18915002131387887</c:v>
                </c:pt>
                <c:pt idx="2">
                  <c:v>0.25054571556695909</c:v>
                </c:pt>
                <c:pt idx="3">
                  <c:v>0.28157219491000246</c:v>
                </c:pt>
                <c:pt idx="4">
                  <c:v>0.16314146813935129</c:v>
                </c:pt>
                <c:pt idx="5">
                  <c:v>0.21</c:v>
                </c:pt>
                <c:pt idx="6">
                  <c:v>0.18389173995296113</c:v>
                </c:pt>
                <c:pt idx="7">
                  <c:v>0.20404738653275248</c:v>
                </c:pt>
                <c:pt idx="8">
                  <c:v>0.28000000000000003</c:v>
                </c:pt>
                <c:pt idx="9">
                  <c:v>0.23915359967135569</c:v>
                </c:pt>
                <c:pt idx="10">
                  <c:v>0.24910776392857845</c:v>
                </c:pt>
                <c:pt idx="11">
                  <c:v>0.22</c:v>
                </c:pt>
                <c:pt idx="12">
                  <c:v>0.1428372558989095</c:v>
                </c:pt>
                <c:pt idx="13">
                  <c:v>0.12929438489275144</c:v>
                </c:pt>
              </c:numCache>
            </c:numRef>
          </c:val>
          <c:extLst>
            <c:ext xmlns:c16="http://schemas.microsoft.com/office/drawing/2014/chart" uri="{C3380CC4-5D6E-409C-BE32-E72D297353CC}">
              <c16:uniqueId val="{00000000-587A-4BC1-A8D8-3C3E780A7DEF}"/>
            </c:ext>
          </c:extLst>
        </c:ser>
        <c:ser>
          <c:idx val="4"/>
          <c:order val="3"/>
          <c:tx>
            <c:strRef>
              <c:f>Sheet1!$E$1</c:f>
              <c:strCache>
                <c:ptCount val="1"/>
                <c:pt idx="0">
                  <c:v>Less than once a week</c:v>
                </c:pt>
              </c:strCache>
            </c:strRef>
          </c:tx>
          <c:spPr>
            <a:solidFill>
              <a:schemeClr val="accent4">
                <a:lumMod val="60000"/>
                <a:lumOff val="40000"/>
              </a:schemeClr>
            </a:solidFill>
            <a:ln>
              <a:noFill/>
            </a:ln>
            <a:effectLst/>
          </c:spPr>
          <c:invertIfNegative val="0"/>
          <c:val>
            <c:numRef>
              <c:f>Sheet1!$E$2:$E$16</c:f>
              <c:numCache>
                <c:formatCode>0%</c:formatCode>
                <c:ptCount val="14"/>
                <c:pt idx="0">
                  <c:v>3.7774036400082381E-2</c:v>
                </c:pt>
                <c:pt idx="1">
                  <c:v>5.817805555822346E-2</c:v>
                </c:pt>
                <c:pt idx="2">
                  <c:v>8.6485469240050517E-2</c:v>
                </c:pt>
                <c:pt idx="3">
                  <c:v>0.15290444704828637</c:v>
                </c:pt>
                <c:pt idx="4">
                  <c:v>0.32085522459864779</c:v>
                </c:pt>
                <c:pt idx="5">
                  <c:v>0.18</c:v>
                </c:pt>
                <c:pt idx="6">
                  <c:v>0.18326565156519339</c:v>
                </c:pt>
                <c:pt idx="7">
                  <c:v>0.21010865600413672</c:v>
                </c:pt>
                <c:pt idx="8">
                  <c:v>0.32</c:v>
                </c:pt>
                <c:pt idx="9">
                  <c:v>0.27946149424913702</c:v>
                </c:pt>
                <c:pt idx="10">
                  <c:v>0.29509820140004295</c:v>
                </c:pt>
                <c:pt idx="11">
                  <c:v>0.49</c:v>
                </c:pt>
                <c:pt idx="12">
                  <c:v>0.5058441192892954</c:v>
                </c:pt>
                <c:pt idx="13">
                  <c:v>0.43138670767862008</c:v>
                </c:pt>
              </c:numCache>
            </c:numRef>
          </c:val>
          <c:extLst>
            <c:ext xmlns:c16="http://schemas.microsoft.com/office/drawing/2014/chart" uri="{C3380CC4-5D6E-409C-BE32-E72D297353CC}">
              <c16:uniqueId val="{00000001-587A-4BC1-A8D8-3C3E780A7DEF}"/>
            </c:ext>
          </c:extLst>
        </c:ser>
        <c:ser>
          <c:idx val="5"/>
          <c:order val="4"/>
          <c:tx>
            <c:strRef>
              <c:f>Sheet1!$F$1</c:f>
              <c:strCache>
                <c:ptCount val="1"/>
                <c:pt idx="0">
                  <c:v>Never</c:v>
                </c:pt>
              </c:strCache>
            </c:strRef>
          </c:tx>
          <c:spPr>
            <a:solidFill>
              <a:schemeClr val="bg1">
                <a:lumMod val="75000"/>
              </a:schemeClr>
            </a:solidFill>
            <a:ln>
              <a:noFill/>
            </a:ln>
            <a:effectLst/>
          </c:spPr>
          <c:invertIfNegative val="0"/>
          <c:val>
            <c:numRef>
              <c:f>Sheet1!$F$2:$F$16</c:f>
              <c:numCache>
                <c:formatCode>0%</c:formatCode>
                <c:ptCount val="14"/>
                <c:pt idx="0">
                  <c:v>1.9335019378292566E-2</c:v>
                </c:pt>
                <c:pt idx="1">
                  <c:v>1.944163596575026E-2</c:v>
                </c:pt>
                <c:pt idx="2">
                  <c:v>1.1544717393331761E-2</c:v>
                </c:pt>
                <c:pt idx="3">
                  <c:v>0.17383708473229983</c:v>
                </c:pt>
                <c:pt idx="4">
                  <c:v>0.24427000421169562</c:v>
                </c:pt>
                <c:pt idx="5">
                  <c:v>0.09</c:v>
                </c:pt>
                <c:pt idx="6">
                  <c:v>0.10611975166570548</c:v>
                </c:pt>
                <c:pt idx="7">
                  <c:v>0.16158110336384823</c:v>
                </c:pt>
                <c:pt idx="8">
                  <c:v>0.13</c:v>
                </c:pt>
                <c:pt idx="9">
                  <c:v>0.16738984297601875</c:v>
                </c:pt>
                <c:pt idx="10">
                  <c:v>0.17047310018044792</c:v>
                </c:pt>
                <c:pt idx="11">
                  <c:v>0.16</c:v>
                </c:pt>
                <c:pt idx="12">
                  <c:v>0.25386548029481876</c:v>
                </c:pt>
                <c:pt idx="13">
                  <c:v>0.33813821610199141</c:v>
                </c:pt>
              </c:numCache>
            </c:numRef>
          </c:val>
          <c:extLst>
            <c:ext xmlns:c16="http://schemas.microsoft.com/office/drawing/2014/chart" uri="{C3380CC4-5D6E-409C-BE32-E72D297353CC}">
              <c16:uniqueId val="{00000007-587A-4BC1-A8D8-3C3E780A7DEF}"/>
            </c:ext>
          </c:extLst>
        </c:ser>
        <c:dLbls>
          <c:showLegendKey val="0"/>
          <c:showVal val="0"/>
          <c:showCatName val="0"/>
          <c:showSerName val="0"/>
          <c:showPercent val="0"/>
          <c:showBubbleSize val="0"/>
        </c:dLbls>
        <c:gapWidth val="150"/>
        <c:overlap val="100"/>
        <c:axId val="389369224"/>
        <c:axId val="389369552"/>
      </c:barChart>
      <c:catAx>
        <c:axId val="3893692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hu-HU"/>
          </a:p>
        </c:txPr>
        <c:crossAx val="389369552"/>
        <c:crosses val="autoZero"/>
        <c:auto val="1"/>
        <c:lblAlgn val="ctr"/>
        <c:lblOffset val="100"/>
        <c:noMultiLvlLbl val="0"/>
      </c:catAx>
      <c:valAx>
        <c:axId val="389369552"/>
        <c:scaling>
          <c:orientation val="minMax"/>
        </c:scaling>
        <c:delete val="0"/>
        <c:axPos val="l"/>
        <c:majorGridlines>
          <c:spPr>
            <a:ln w="6350" cap="flat" cmpd="sng" algn="ctr">
              <a:solidFill>
                <a:schemeClr val="bg2"/>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04040"/>
                </a:solidFill>
                <a:latin typeface="+mn-lt"/>
                <a:ea typeface="+mn-ea"/>
                <a:cs typeface="+mn-cs"/>
              </a:defRPr>
            </a:pPr>
            <a:endParaRPr lang="hu-HU"/>
          </a:p>
        </c:txPr>
        <c:crossAx val="3893692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rgbClr val="404040"/>
              </a:solidFill>
              <a:latin typeface="+mn-lt"/>
              <a:ea typeface="+mn-ea"/>
              <a:cs typeface="+mn-cs"/>
            </a:defRPr>
          </a:pPr>
          <a:endParaRPr lang="hu-HU"/>
        </a:p>
      </c:txPr>
    </c:legend>
    <c:plotVisOnly val="1"/>
    <c:dispBlanksAs val="gap"/>
    <c:showDLblsOverMax val="0"/>
  </c:chart>
  <c:spPr>
    <a:noFill/>
    <a:ln>
      <a:noFill/>
    </a:ln>
    <a:effectLst/>
  </c:spPr>
  <c:txPr>
    <a:bodyPr/>
    <a:lstStyle/>
    <a:p>
      <a:pPr>
        <a:defRPr>
          <a:solidFill>
            <a:srgbClr val="404040"/>
          </a:solidFill>
        </a:defRPr>
      </a:pPr>
      <a:endParaRPr lang="hu-HU"/>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3"/>
              </a:solidFill>
              <a:ln>
                <a:noFill/>
              </a:ln>
            </c:spPr>
            <c:extLst>
              <c:ext xmlns:c16="http://schemas.microsoft.com/office/drawing/2014/chart" uri="{C3380CC4-5D6E-409C-BE32-E72D297353CC}">
                <c16:uniqueId val="{00000001-D144-496D-99EC-526764357E4A}"/>
              </c:ext>
            </c:extLst>
          </c:dPt>
          <c:dPt>
            <c:idx val="1"/>
            <c:bubble3D val="0"/>
            <c:spPr>
              <a:solidFill>
                <a:srgbClr val="D9D9D9"/>
              </a:solidFill>
              <a:ln>
                <a:noFill/>
              </a:ln>
            </c:spPr>
            <c:extLst>
              <c:ext xmlns:c16="http://schemas.microsoft.com/office/drawing/2014/chart" uri="{C3380CC4-5D6E-409C-BE32-E72D297353CC}">
                <c16:uniqueId val="{00000003-D144-496D-99EC-526764357E4A}"/>
              </c:ext>
            </c:extLst>
          </c:dPt>
          <c:dLbls>
            <c:delete val="1"/>
          </c:dLbls>
          <c:cat>
            <c:numRef>
              <c:f>Sheet1!$A$2:$A$3</c:f>
              <c:numCache>
                <c:formatCode>General</c:formatCode>
                <c:ptCount val="2"/>
              </c:numCache>
            </c:numRef>
          </c:cat>
          <c:val>
            <c:numRef>
              <c:f>Sheet1!$B$2:$B$3</c:f>
              <c:numCache>
                <c:formatCode>General</c:formatCode>
                <c:ptCount val="2"/>
                <c:pt idx="0">
                  <c:v>56</c:v>
                </c:pt>
                <c:pt idx="1">
                  <c:v>44</c:v>
                </c:pt>
              </c:numCache>
            </c:numRef>
          </c:val>
          <c:extLst>
            <c:ext xmlns:c16="http://schemas.microsoft.com/office/drawing/2014/chart" uri="{C3380CC4-5D6E-409C-BE32-E72D297353CC}">
              <c16:uniqueId val="{00000004-D144-496D-99EC-526764357E4A}"/>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669D-4271-A2DD-A2A3A8067CB6}"/>
              </c:ext>
            </c:extLst>
          </c:dPt>
          <c:dPt>
            <c:idx val="1"/>
            <c:bubble3D val="0"/>
            <c:spPr>
              <a:solidFill>
                <a:srgbClr val="D9D9D9"/>
              </a:solidFill>
              <a:ln>
                <a:noFill/>
              </a:ln>
            </c:spPr>
            <c:extLst>
              <c:ext xmlns:c16="http://schemas.microsoft.com/office/drawing/2014/chart" uri="{C3380CC4-5D6E-409C-BE32-E72D297353CC}">
                <c16:uniqueId val="{00000003-669D-4271-A2DD-A2A3A8067CB6}"/>
              </c:ext>
            </c:extLst>
          </c:dPt>
          <c:dLbls>
            <c:delete val="1"/>
          </c:dLbls>
          <c:cat>
            <c:numRef>
              <c:f>Sheet1!$A$2:$A$3</c:f>
              <c:numCache>
                <c:formatCode>General</c:formatCode>
                <c:ptCount val="2"/>
              </c:numCache>
            </c:numRef>
          </c:cat>
          <c:val>
            <c:numRef>
              <c:f>Sheet1!$B$2:$B$3</c:f>
              <c:numCache>
                <c:formatCode>General</c:formatCode>
                <c:ptCount val="2"/>
                <c:pt idx="0" formatCode="###0">
                  <c:v>56.720480452294709</c:v>
                </c:pt>
                <c:pt idx="1">
                  <c:v>43.279519547705291</c:v>
                </c:pt>
              </c:numCache>
            </c:numRef>
          </c:val>
          <c:extLst>
            <c:ext xmlns:c16="http://schemas.microsoft.com/office/drawing/2014/chart" uri="{C3380CC4-5D6E-409C-BE32-E72D297353CC}">
              <c16:uniqueId val="{00000004-669D-4271-A2DD-A2A3A8067CB6}"/>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E667-49BF-A6B9-324CA6B8F0FB}"/>
              </c:ext>
            </c:extLst>
          </c:dPt>
          <c:dPt>
            <c:idx val="1"/>
            <c:bubble3D val="0"/>
            <c:spPr>
              <a:solidFill>
                <a:srgbClr val="D9D9D9"/>
              </a:solidFill>
              <a:ln>
                <a:noFill/>
              </a:ln>
            </c:spPr>
            <c:extLst>
              <c:ext xmlns:c16="http://schemas.microsoft.com/office/drawing/2014/chart" uri="{C3380CC4-5D6E-409C-BE32-E72D297353CC}">
                <c16:uniqueId val="{00000003-E667-49BF-A6B9-324CA6B8F0FB}"/>
              </c:ext>
            </c:extLst>
          </c:dPt>
          <c:dLbls>
            <c:delete val="1"/>
          </c:dLbls>
          <c:cat>
            <c:numRef>
              <c:f>Sheet1!$A$2:$A$3</c:f>
              <c:numCache>
                <c:formatCode>General</c:formatCode>
                <c:ptCount val="2"/>
              </c:numCache>
            </c:numRef>
          </c:cat>
          <c:val>
            <c:numRef>
              <c:f>Sheet1!$B$2:$B$3</c:f>
              <c:numCache>
                <c:formatCode>General</c:formatCode>
                <c:ptCount val="2"/>
                <c:pt idx="0" formatCode="###0">
                  <c:v>49</c:v>
                </c:pt>
                <c:pt idx="1">
                  <c:v>51</c:v>
                </c:pt>
              </c:numCache>
            </c:numRef>
          </c:val>
          <c:extLst>
            <c:ext xmlns:c16="http://schemas.microsoft.com/office/drawing/2014/chart" uri="{C3380CC4-5D6E-409C-BE32-E72D297353CC}">
              <c16:uniqueId val="{00000004-E667-49BF-A6B9-324CA6B8F0FB}"/>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A19C-4322-BD16-C615C37571CA}"/>
              </c:ext>
            </c:extLst>
          </c:dPt>
          <c:dPt>
            <c:idx val="1"/>
            <c:bubble3D val="0"/>
            <c:spPr>
              <a:solidFill>
                <a:srgbClr val="D9D9D9"/>
              </a:solidFill>
              <a:ln>
                <a:noFill/>
              </a:ln>
            </c:spPr>
            <c:extLst>
              <c:ext xmlns:c16="http://schemas.microsoft.com/office/drawing/2014/chart" uri="{C3380CC4-5D6E-409C-BE32-E72D297353CC}">
                <c16:uniqueId val="{00000003-A19C-4322-BD16-C615C37571CA}"/>
              </c:ext>
            </c:extLst>
          </c:dPt>
          <c:dLbls>
            <c:delete val="1"/>
          </c:dLbls>
          <c:cat>
            <c:numRef>
              <c:f>Sheet1!$A$2:$A$3</c:f>
              <c:numCache>
                <c:formatCode>General</c:formatCode>
                <c:ptCount val="2"/>
              </c:numCache>
            </c:numRef>
          </c:cat>
          <c:val>
            <c:numRef>
              <c:f>Sheet1!$B$2:$B$3</c:f>
              <c:numCache>
                <c:formatCode>General</c:formatCode>
                <c:ptCount val="2"/>
                <c:pt idx="0" formatCode="###0.000">
                  <c:v>43</c:v>
                </c:pt>
                <c:pt idx="1">
                  <c:v>57</c:v>
                </c:pt>
              </c:numCache>
            </c:numRef>
          </c:val>
          <c:extLst>
            <c:ext xmlns:c16="http://schemas.microsoft.com/office/drawing/2014/chart" uri="{C3380CC4-5D6E-409C-BE32-E72D297353CC}">
              <c16:uniqueId val="{00000004-A19C-4322-BD16-C615C37571CA}"/>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6C5E-4A3C-874C-3AA9D4F7022A}"/>
              </c:ext>
            </c:extLst>
          </c:dPt>
          <c:dPt>
            <c:idx val="1"/>
            <c:bubble3D val="0"/>
            <c:spPr>
              <a:solidFill>
                <a:srgbClr val="FF4343"/>
              </a:solidFill>
              <a:ln w="12700">
                <a:noFill/>
                <a:prstDash val="solid"/>
              </a:ln>
            </c:spPr>
            <c:extLst>
              <c:ext xmlns:c16="http://schemas.microsoft.com/office/drawing/2014/chart" uri="{C3380CC4-5D6E-409C-BE32-E72D297353CC}">
                <c16:uniqueId val="{00000003-6C5E-4A3C-874C-3AA9D4F7022A}"/>
              </c:ext>
            </c:extLst>
          </c:dPt>
          <c:dPt>
            <c:idx val="2"/>
            <c:bubble3D val="0"/>
            <c:spPr>
              <a:solidFill>
                <a:srgbClr val="D9D9D9"/>
              </a:solidFill>
              <a:ln w="12700">
                <a:noFill/>
                <a:prstDash val="solid"/>
              </a:ln>
            </c:spPr>
            <c:extLst>
              <c:ext xmlns:c16="http://schemas.microsoft.com/office/drawing/2014/chart" uri="{C3380CC4-5D6E-409C-BE32-E72D297353CC}">
                <c16:uniqueId val="{00000005-6C5E-4A3C-874C-3AA9D4F7022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8.4352706674116373E-2</c:v>
                </c:pt>
                <c:pt idx="2">
                  <c:v>0.91564729332588368</c:v>
                </c:pt>
              </c:numCache>
            </c:numRef>
          </c:val>
          <c:extLst>
            <c:ext xmlns:c16="http://schemas.microsoft.com/office/drawing/2014/chart" uri="{C3380CC4-5D6E-409C-BE32-E72D297353CC}">
              <c16:uniqueId val="{00000006-6C5E-4A3C-874C-3AA9D4F7022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3"/>
              </a:solidFill>
              <a:ln>
                <a:noFill/>
              </a:ln>
            </c:spPr>
            <c:extLst>
              <c:ext xmlns:c16="http://schemas.microsoft.com/office/drawing/2014/chart" uri="{C3380CC4-5D6E-409C-BE32-E72D297353CC}">
                <c16:uniqueId val="{00000001-BDE0-4344-BF45-33C947CB53BD}"/>
              </c:ext>
            </c:extLst>
          </c:dPt>
          <c:dPt>
            <c:idx val="1"/>
            <c:bubble3D val="0"/>
            <c:spPr>
              <a:solidFill>
                <a:srgbClr val="D9D9D9"/>
              </a:solidFill>
              <a:ln>
                <a:noFill/>
              </a:ln>
            </c:spPr>
            <c:extLst>
              <c:ext xmlns:c16="http://schemas.microsoft.com/office/drawing/2014/chart" uri="{C3380CC4-5D6E-409C-BE32-E72D297353CC}">
                <c16:uniqueId val="{00000003-BDE0-4344-BF45-33C947CB53BD}"/>
              </c:ext>
            </c:extLst>
          </c:dPt>
          <c:dLbls>
            <c:delete val="1"/>
          </c:dLbls>
          <c:cat>
            <c:numRef>
              <c:f>Sheet1!$A$2:$A$3</c:f>
              <c:numCache>
                <c:formatCode>General</c:formatCode>
                <c:ptCount val="2"/>
              </c:numCache>
            </c:numRef>
          </c:cat>
          <c:val>
            <c:numRef>
              <c:f>Sheet1!$B$2:$B$3</c:f>
              <c:numCache>
                <c:formatCode>General</c:formatCode>
                <c:ptCount val="2"/>
                <c:pt idx="0" formatCode="###0">
                  <c:v>49</c:v>
                </c:pt>
                <c:pt idx="1">
                  <c:v>51</c:v>
                </c:pt>
              </c:numCache>
            </c:numRef>
          </c:val>
          <c:extLst>
            <c:ext xmlns:c16="http://schemas.microsoft.com/office/drawing/2014/chart" uri="{C3380CC4-5D6E-409C-BE32-E72D297353CC}">
              <c16:uniqueId val="{00000004-BDE0-4344-BF45-33C947CB53BD}"/>
            </c:ext>
          </c:extLst>
        </c:ser>
        <c:dLbls>
          <c:showLegendKey val="0"/>
          <c:showVal val="1"/>
          <c:showCatName val="0"/>
          <c:showSerName val="0"/>
          <c:showPercent val="0"/>
          <c:showBubbleSize val="0"/>
          <c:showLeaderLines val="1"/>
        </c:dLbls>
        <c:firstSliceAng val="0"/>
        <c:holeSize val="70"/>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3"/>
              </a:solidFill>
              <a:ln>
                <a:noFill/>
              </a:ln>
            </c:spPr>
            <c:extLst>
              <c:ext xmlns:c16="http://schemas.microsoft.com/office/drawing/2014/chart" uri="{C3380CC4-5D6E-409C-BE32-E72D297353CC}">
                <c16:uniqueId val="{00000001-7474-4190-A444-30B3FBE06FF4}"/>
              </c:ext>
            </c:extLst>
          </c:dPt>
          <c:dPt>
            <c:idx val="1"/>
            <c:bubble3D val="0"/>
            <c:spPr>
              <a:solidFill>
                <a:srgbClr val="D9D9D9"/>
              </a:solidFill>
              <a:ln>
                <a:noFill/>
              </a:ln>
            </c:spPr>
            <c:extLst>
              <c:ext xmlns:c16="http://schemas.microsoft.com/office/drawing/2014/chart" uri="{C3380CC4-5D6E-409C-BE32-E72D297353CC}">
                <c16:uniqueId val="{00000003-7474-4190-A444-30B3FBE06FF4}"/>
              </c:ext>
            </c:extLst>
          </c:dPt>
          <c:dLbls>
            <c:delete val="1"/>
          </c:dLbls>
          <c:cat>
            <c:numRef>
              <c:f>Sheet1!$A$2:$A$3</c:f>
              <c:numCache>
                <c:formatCode>General</c:formatCode>
                <c:ptCount val="2"/>
              </c:numCache>
            </c:numRef>
          </c:cat>
          <c:val>
            <c:numRef>
              <c:f>Sheet1!$B$2:$B$3</c:f>
              <c:numCache>
                <c:formatCode>General</c:formatCode>
                <c:ptCount val="2"/>
                <c:pt idx="0" formatCode="###0.000">
                  <c:v>45</c:v>
                </c:pt>
                <c:pt idx="1">
                  <c:v>55</c:v>
                </c:pt>
              </c:numCache>
            </c:numRef>
          </c:val>
          <c:extLst>
            <c:ext xmlns:c16="http://schemas.microsoft.com/office/drawing/2014/chart" uri="{C3380CC4-5D6E-409C-BE32-E72D297353CC}">
              <c16:uniqueId val="{00000004-7474-4190-A444-30B3FBE06FF4}"/>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rgbClr val="A1C46B"/>
              </a:solidFill>
              <a:ln>
                <a:noFill/>
              </a:ln>
            </c:spPr>
            <c:extLst>
              <c:ext xmlns:c16="http://schemas.microsoft.com/office/drawing/2014/chart" uri="{C3380CC4-5D6E-409C-BE32-E72D297353CC}">
                <c16:uniqueId val="{00000001-D147-4553-BC30-9E6D9A84AEC4}"/>
              </c:ext>
            </c:extLst>
          </c:dPt>
          <c:dPt>
            <c:idx val="1"/>
            <c:bubble3D val="0"/>
            <c:spPr>
              <a:solidFill>
                <a:srgbClr val="D9D9D9"/>
              </a:solidFill>
              <a:ln>
                <a:noFill/>
              </a:ln>
            </c:spPr>
            <c:extLst>
              <c:ext xmlns:c16="http://schemas.microsoft.com/office/drawing/2014/chart" uri="{C3380CC4-5D6E-409C-BE32-E72D297353CC}">
                <c16:uniqueId val="{00000003-D147-4553-BC30-9E6D9A84AEC4}"/>
              </c:ext>
            </c:extLst>
          </c:dPt>
          <c:dLbls>
            <c:delete val="1"/>
          </c:dLbls>
          <c:cat>
            <c:numRef>
              <c:f>Sheet1!$A$2:$A$3</c:f>
              <c:numCache>
                <c:formatCode>General</c:formatCode>
                <c:ptCount val="2"/>
              </c:numCache>
            </c:numRef>
          </c:cat>
          <c:val>
            <c:numRef>
              <c:f>Sheet1!$B$2:$B$3</c:f>
              <c:numCache>
                <c:formatCode>General</c:formatCode>
                <c:ptCount val="2"/>
                <c:pt idx="0" formatCode="###0.000">
                  <c:v>60</c:v>
                </c:pt>
                <c:pt idx="1">
                  <c:v>40</c:v>
                </c:pt>
              </c:numCache>
            </c:numRef>
          </c:val>
          <c:extLst>
            <c:ext xmlns:c16="http://schemas.microsoft.com/office/drawing/2014/chart" uri="{C3380CC4-5D6E-409C-BE32-E72D297353CC}">
              <c16:uniqueId val="{00000004-D147-4553-BC30-9E6D9A84AEC4}"/>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3"/>
              </a:solidFill>
              <a:ln>
                <a:noFill/>
              </a:ln>
            </c:spPr>
            <c:extLst>
              <c:ext xmlns:c16="http://schemas.microsoft.com/office/drawing/2014/chart" uri="{C3380CC4-5D6E-409C-BE32-E72D297353CC}">
                <c16:uniqueId val="{00000001-9F3A-4208-901A-9AB8D39AAC23}"/>
              </c:ext>
            </c:extLst>
          </c:dPt>
          <c:dPt>
            <c:idx val="1"/>
            <c:bubble3D val="0"/>
            <c:spPr>
              <a:solidFill>
                <a:srgbClr val="D9D9D9"/>
              </a:solidFill>
              <a:ln>
                <a:noFill/>
              </a:ln>
            </c:spPr>
            <c:extLst>
              <c:ext xmlns:c16="http://schemas.microsoft.com/office/drawing/2014/chart" uri="{C3380CC4-5D6E-409C-BE32-E72D297353CC}">
                <c16:uniqueId val="{00000003-9F3A-4208-901A-9AB8D39AAC23}"/>
              </c:ext>
            </c:extLst>
          </c:dPt>
          <c:dLbls>
            <c:delete val="1"/>
          </c:dLbls>
          <c:cat>
            <c:numRef>
              <c:f>Sheet1!$A$2:$A$3</c:f>
              <c:numCache>
                <c:formatCode>General</c:formatCode>
                <c:ptCount val="2"/>
              </c:numCache>
            </c:numRef>
          </c:cat>
          <c:val>
            <c:numRef>
              <c:f>Sheet1!$B$2:$B$3</c:f>
              <c:numCache>
                <c:formatCode>General</c:formatCode>
                <c:ptCount val="2"/>
                <c:pt idx="0" formatCode="###0">
                  <c:v>57</c:v>
                </c:pt>
                <c:pt idx="1">
                  <c:v>43</c:v>
                </c:pt>
              </c:numCache>
            </c:numRef>
          </c:val>
          <c:extLst>
            <c:ext xmlns:c16="http://schemas.microsoft.com/office/drawing/2014/chart" uri="{C3380CC4-5D6E-409C-BE32-E72D297353CC}">
              <c16:uniqueId val="{00000004-9F3A-4208-901A-9AB8D39AAC23}"/>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5"/>
              </a:solidFill>
              <a:ln>
                <a:noFill/>
              </a:ln>
            </c:spPr>
            <c:extLst>
              <c:ext xmlns:c16="http://schemas.microsoft.com/office/drawing/2014/chart" uri="{C3380CC4-5D6E-409C-BE32-E72D297353CC}">
                <c16:uniqueId val="{00000001-EBDC-4208-BE02-27C87329C1BA}"/>
              </c:ext>
            </c:extLst>
          </c:dPt>
          <c:dPt>
            <c:idx val="1"/>
            <c:bubble3D val="0"/>
            <c:spPr>
              <a:solidFill>
                <a:srgbClr val="D9D9D9"/>
              </a:solidFill>
              <a:ln>
                <a:noFill/>
              </a:ln>
            </c:spPr>
            <c:extLst>
              <c:ext xmlns:c16="http://schemas.microsoft.com/office/drawing/2014/chart" uri="{C3380CC4-5D6E-409C-BE32-E72D297353CC}">
                <c16:uniqueId val="{00000003-EBDC-4208-BE02-27C87329C1BA}"/>
              </c:ext>
            </c:extLst>
          </c:dPt>
          <c:dLbls>
            <c:delete val="1"/>
          </c:dLbls>
          <c:cat>
            <c:numRef>
              <c:f>Sheet1!$A$2:$A$3</c:f>
              <c:numCache>
                <c:formatCode>General</c:formatCode>
                <c:ptCount val="2"/>
              </c:numCache>
            </c:numRef>
          </c:cat>
          <c:val>
            <c:numRef>
              <c:f>Sheet1!$B$2:$B$3</c:f>
              <c:numCache>
                <c:formatCode>General</c:formatCode>
                <c:ptCount val="2"/>
                <c:pt idx="0" formatCode="###0">
                  <c:v>43.026936365250442</c:v>
                </c:pt>
                <c:pt idx="1">
                  <c:v>56.973063634749558</c:v>
                </c:pt>
              </c:numCache>
            </c:numRef>
          </c:val>
          <c:extLst>
            <c:ext xmlns:c16="http://schemas.microsoft.com/office/drawing/2014/chart" uri="{C3380CC4-5D6E-409C-BE32-E72D297353CC}">
              <c16:uniqueId val="{00000004-EBDC-4208-BE02-27C87329C1BA}"/>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5"/>
              </a:solidFill>
              <a:ln>
                <a:noFill/>
              </a:ln>
            </c:spPr>
            <c:extLst>
              <c:ext xmlns:c16="http://schemas.microsoft.com/office/drawing/2014/chart" uri="{C3380CC4-5D6E-409C-BE32-E72D297353CC}">
                <c16:uniqueId val="{00000001-913E-4599-A546-31F7303C8D0E}"/>
              </c:ext>
            </c:extLst>
          </c:dPt>
          <c:dPt>
            <c:idx val="1"/>
            <c:bubble3D val="0"/>
            <c:spPr>
              <a:solidFill>
                <a:srgbClr val="D9D9D9"/>
              </a:solidFill>
              <a:ln>
                <a:noFill/>
              </a:ln>
            </c:spPr>
            <c:extLst>
              <c:ext xmlns:c16="http://schemas.microsoft.com/office/drawing/2014/chart" uri="{C3380CC4-5D6E-409C-BE32-E72D297353CC}">
                <c16:uniqueId val="{00000003-913E-4599-A546-31F7303C8D0E}"/>
              </c:ext>
            </c:extLst>
          </c:dPt>
          <c:dLbls>
            <c:delete val="1"/>
          </c:dLbls>
          <c:cat>
            <c:numRef>
              <c:f>Sheet1!$A$2:$A$3</c:f>
              <c:numCache>
                <c:formatCode>General</c:formatCode>
                <c:ptCount val="2"/>
              </c:numCache>
            </c:numRef>
          </c:cat>
          <c:val>
            <c:numRef>
              <c:f>Sheet1!$B$2:$B$3</c:f>
              <c:numCache>
                <c:formatCode>General</c:formatCode>
                <c:ptCount val="2"/>
                <c:pt idx="0" formatCode="###0">
                  <c:v>42</c:v>
                </c:pt>
                <c:pt idx="1">
                  <c:v>58</c:v>
                </c:pt>
              </c:numCache>
            </c:numRef>
          </c:val>
          <c:extLst>
            <c:ext xmlns:c16="http://schemas.microsoft.com/office/drawing/2014/chart" uri="{C3380CC4-5D6E-409C-BE32-E72D297353CC}">
              <c16:uniqueId val="{00000004-913E-4599-A546-31F7303C8D0E}"/>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5"/>
              </a:solidFill>
              <a:ln>
                <a:noFill/>
              </a:ln>
            </c:spPr>
            <c:extLst>
              <c:ext xmlns:c16="http://schemas.microsoft.com/office/drawing/2014/chart" uri="{C3380CC4-5D6E-409C-BE32-E72D297353CC}">
                <c16:uniqueId val="{00000001-6D27-4EB9-9F73-6EEF4E3D2EC1}"/>
              </c:ext>
            </c:extLst>
          </c:dPt>
          <c:dPt>
            <c:idx val="1"/>
            <c:bubble3D val="0"/>
            <c:spPr>
              <a:solidFill>
                <a:srgbClr val="D9D9D9"/>
              </a:solidFill>
              <a:ln>
                <a:noFill/>
              </a:ln>
            </c:spPr>
            <c:extLst>
              <c:ext xmlns:c16="http://schemas.microsoft.com/office/drawing/2014/chart" uri="{C3380CC4-5D6E-409C-BE32-E72D297353CC}">
                <c16:uniqueId val="{00000003-6D27-4EB9-9F73-6EEF4E3D2EC1}"/>
              </c:ext>
            </c:extLst>
          </c:dPt>
          <c:dLbls>
            <c:delete val="1"/>
          </c:dLbls>
          <c:cat>
            <c:numRef>
              <c:f>Sheet1!$A$2:$A$3</c:f>
              <c:numCache>
                <c:formatCode>General</c:formatCode>
                <c:ptCount val="2"/>
              </c:numCache>
            </c:numRef>
          </c:cat>
          <c:val>
            <c:numRef>
              <c:f>Sheet1!$B$2:$B$3</c:f>
              <c:numCache>
                <c:formatCode>General</c:formatCode>
                <c:ptCount val="2"/>
                <c:pt idx="0" formatCode="###0.000">
                  <c:v>43</c:v>
                </c:pt>
                <c:pt idx="1">
                  <c:v>57</c:v>
                </c:pt>
              </c:numCache>
            </c:numRef>
          </c:val>
          <c:extLst>
            <c:ext xmlns:c16="http://schemas.microsoft.com/office/drawing/2014/chart" uri="{C3380CC4-5D6E-409C-BE32-E72D297353CC}">
              <c16:uniqueId val="{00000004-6D27-4EB9-9F73-6EEF4E3D2EC1}"/>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5"/>
              </a:solidFill>
              <a:ln>
                <a:noFill/>
              </a:ln>
            </c:spPr>
            <c:extLst>
              <c:ext xmlns:c16="http://schemas.microsoft.com/office/drawing/2014/chart" uri="{C3380CC4-5D6E-409C-BE32-E72D297353CC}">
                <c16:uniqueId val="{00000001-19D1-46D2-B09F-91BC9C93CE91}"/>
              </c:ext>
            </c:extLst>
          </c:dPt>
          <c:dPt>
            <c:idx val="1"/>
            <c:bubble3D val="0"/>
            <c:spPr>
              <a:solidFill>
                <a:srgbClr val="D9D9D9"/>
              </a:solidFill>
              <a:ln>
                <a:noFill/>
              </a:ln>
            </c:spPr>
            <c:extLst>
              <c:ext xmlns:c16="http://schemas.microsoft.com/office/drawing/2014/chart" uri="{C3380CC4-5D6E-409C-BE32-E72D297353CC}">
                <c16:uniqueId val="{00000003-19D1-46D2-B09F-91BC9C93CE91}"/>
              </c:ext>
            </c:extLst>
          </c:dPt>
          <c:dLbls>
            <c:delete val="1"/>
          </c:dLbls>
          <c:cat>
            <c:numRef>
              <c:f>Sheet1!$A$2:$A$3</c:f>
              <c:numCache>
                <c:formatCode>General</c:formatCode>
                <c:ptCount val="2"/>
              </c:numCache>
            </c:numRef>
          </c:cat>
          <c:val>
            <c:numRef>
              <c:f>Sheet1!$B$2:$B$3</c:f>
              <c:numCache>
                <c:formatCode>General</c:formatCode>
                <c:ptCount val="2"/>
                <c:pt idx="0" formatCode="###0.000">
                  <c:v>60</c:v>
                </c:pt>
                <c:pt idx="1">
                  <c:v>40</c:v>
                </c:pt>
              </c:numCache>
            </c:numRef>
          </c:val>
          <c:extLst>
            <c:ext xmlns:c16="http://schemas.microsoft.com/office/drawing/2014/chart" uri="{C3380CC4-5D6E-409C-BE32-E72D297353CC}">
              <c16:uniqueId val="{00000004-19D1-46D2-B09F-91BC9C93CE91}"/>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D147-4553-BC30-9E6D9A84AEC4}"/>
              </c:ext>
            </c:extLst>
          </c:dPt>
          <c:dPt>
            <c:idx val="1"/>
            <c:bubble3D val="0"/>
            <c:spPr>
              <a:solidFill>
                <a:srgbClr val="D9D9D9"/>
              </a:solidFill>
              <a:ln>
                <a:noFill/>
              </a:ln>
            </c:spPr>
            <c:extLst>
              <c:ext xmlns:c16="http://schemas.microsoft.com/office/drawing/2014/chart" uri="{C3380CC4-5D6E-409C-BE32-E72D297353CC}">
                <c16:uniqueId val="{00000003-D147-4553-BC30-9E6D9A84AEC4}"/>
              </c:ext>
            </c:extLst>
          </c:dPt>
          <c:dLbls>
            <c:delete val="1"/>
          </c:dLbls>
          <c:cat>
            <c:numRef>
              <c:f>Sheet1!$A$2:$A$3</c:f>
              <c:numCache>
                <c:formatCode>General</c:formatCode>
                <c:ptCount val="2"/>
              </c:numCache>
            </c:numRef>
          </c:cat>
          <c:val>
            <c:numRef>
              <c:f>Sheet1!$B$2:$B$3</c:f>
              <c:numCache>
                <c:formatCode>General</c:formatCode>
                <c:ptCount val="2"/>
                <c:pt idx="0" formatCode="###0.000">
                  <c:v>60</c:v>
                </c:pt>
                <c:pt idx="1">
                  <c:v>40</c:v>
                </c:pt>
              </c:numCache>
            </c:numRef>
          </c:val>
          <c:extLst>
            <c:ext xmlns:c16="http://schemas.microsoft.com/office/drawing/2014/chart" uri="{C3380CC4-5D6E-409C-BE32-E72D297353CC}">
              <c16:uniqueId val="{00000004-D147-4553-BC30-9E6D9A84AEC4}"/>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3"/>
              </a:solidFill>
              <a:ln>
                <a:noFill/>
              </a:ln>
            </c:spPr>
            <c:extLst>
              <c:ext xmlns:c16="http://schemas.microsoft.com/office/drawing/2014/chart" uri="{C3380CC4-5D6E-409C-BE32-E72D297353CC}">
                <c16:uniqueId val="{00000001-D144-496D-99EC-526764357E4A}"/>
              </c:ext>
            </c:extLst>
          </c:dPt>
          <c:dPt>
            <c:idx val="1"/>
            <c:bubble3D val="0"/>
            <c:spPr>
              <a:solidFill>
                <a:srgbClr val="D9D9D9"/>
              </a:solidFill>
              <a:ln>
                <a:noFill/>
              </a:ln>
            </c:spPr>
            <c:extLst>
              <c:ext xmlns:c16="http://schemas.microsoft.com/office/drawing/2014/chart" uri="{C3380CC4-5D6E-409C-BE32-E72D297353CC}">
                <c16:uniqueId val="{00000003-D144-496D-99EC-526764357E4A}"/>
              </c:ext>
            </c:extLst>
          </c:dPt>
          <c:dLbls>
            <c:delete val="1"/>
          </c:dLbls>
          <c:cat>
            <c:numRef>
              <c:f>Sheet1!$A$2:$A$3</c:f>
              <c:numCache>
                <c:formatCode>General</c:formatCode>
                <c:ptCount val="2"/>
              </c:numCache>
            </c:numRef>
          </c:cat>
          <c:val>
            <c:numRef>
              <c:f>Sheet1!$B$2:$B$3</c:f>
              <c:numCache>
                <c:formatCode>General</c:formatCode>
                <c:ptCount val="2"/>
                <c:pt idx="0">
                  <c:v>56</c:v>
                </c:pt>
                <c:pt idx="1">
                  <c:v>44</c:v>
                </c:pt>
              </c:numCache>
            </c:numRef>
          </c:val>
          <c:extLst>
            <c:ext xmlns:c16="http://schemas.microsoft.com/office/drawing/2014/chart" uri="{C3380CC4-5D6E-409C-BE32-E72D297353CC}">
              <c16:uniqueId val="{00000004-D144-496D-99EC-526764357E4A}"/>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5808047376307E-2"/>
          <c:y val="0"/>
          <c:w val="0.93894940035902474"/>
          <c:h val="1"/>
        </c:manualLayout>
      </c:layout>
      <c:doughnutChart>
        <c:varyColors val="1"/>
        <c:ser>
          <c:idx val="0"/>
          <c:order val="0"/>
          <c:tx>
            <c:strRef>
              <c:f>Sheet1!$A$2</c:f>
              <c:strCache>
                <c:ptCount val="1"/>
                <c:pt idx="0">
                  <c:v>East</c:v>
                </c:pt>
              </c:strCache>
            </c:strRef>
          </c:tx>
          <c:spPr>
            <a:solidFill>
              <a:schemeClr val="accent1"/>
            </a:solidFill>
            <a:ln w="12700">
              <a:noFill/>
              <a:prstDash val="solid"/>
            </a:ln>
          </c:spPr>
          <c:dPt>
            <c:idx val="0"/>
            <c:bubble3D val="0"/>
            <c:spPr>
              <a:noFill/>
              <a:ln w="12700">
                <a:noFill/>
                <a:prstDash val="solid"/>
              </a:ln>
            </c:spPr>
            <c:extLst>
              <c:ext xmlns:c16="http://schemas.microsoft.com/office/drawing/2014/chart" uri="{C3380CC4-5D6E-409C-BE32-E72D297353CC}">
                <c16:uniqueId val="{00000001-DB13-47D6-B634-2956329237FA}"/>
              </c:ext>
            </c:extLst>
          </c:dPt>
          <c:dPt>
            <c:idx val="1"/>
            <c:bubble3D val="0"/>
            <c:spPr>
              <a:solidFill>
                <a:srgbClr val="008E94"/>
              </a:solidFill>
              <a:ln w="12700">
                <a:noFill/>
                <a:prstDash val="solid"/>
              </a:ln>
            </c:spPr>
            <c:extLst>
              <c:ext xmlns:c16="http://schemas.microsoft.com/office/drawing/2014/chart" uri="{C3380CC4-5D6E-409C-BE32-E72D297353CC}">
                <c16:uniqueId val="{00000003-DB13-47D6-B634-2956329237FA}"/>
              </c:ext>
            </c:extLst>
          </c:dPt>
          <c:dPt>
            <c:idx val="2"/>
            <c:bubble3D val="0"/>
            <c:spPr>
              <a:solidFill>
                <a:srgbClr val="D9D9D9"/>
              </a:solidFill>
              <a:ln w="12700">
                <a:noFill/>
                <a:prstDash val="solid"/>
              </a:ln>
            </c:spPr>
            <c:extLst>
              <c:ext xmlns:c16="http://schemas.microsoft.com/office/drawing/2014/chart" uri="{C3380CC4-5D6E-409C-BE32-E72D297353CC}">
                <c16:uniqueId val="{00000005-DB13-47D6-B634-2956329237FA}"/>
              </c:ext>
            </c:extLst>
          </c:dPt>
          <c:cat>
            <c:strRef>
              <c:f>Sheet1!$B$1:$D$1</c:f>
              <c:strCache>
                <c:ptCount val="3"/>
                <c:pt idx="0">
                  <c:v>HIDDEN Bottom</c:v>
                </c:pt>
                <c:pt idx="1">
                  <c:v>Main Percentage</c:v>
                </c:pt>
                <c:pt idx="2">
                  <c:v>Remain</c:v>
                </c:pt>
              </c:strCache>
            </c:strRef>
          </c:cat>
          <c:val>
            <c:numRef>
              <c:f>Sheet1!$B$2:$D$2</c:f>
              <c:numCache>
                <c:formatCode>0%</c:formatCode>
                <c:ptCount val="3"/>
                <c:pt idx="0">
                  <c:v>1</c:v>
                </c:pt>
                <c:pt idx="1">
                  <c:v>6.0602892180432126E-2</c:v>
                </c:pt>
                <c:pt idx="2">
                  <c:v>0.93939710781956787</c:v>
                </c:pt>
              </c:numCache>
            </c:numRef>
          </c:val>
          <c:extLst>
            <c:ext xmlns:c16="http://schemas.microsoft.com/office/drawing/2014/chart" uri="{C3380CC4-5D6E-409C-BE32-E72D297353CC}">
              <c16:uniqueId val="{00000006-DB13-47D6-B634-2956329237FA}"/>
            </c:ext>
          </c:extLst>
        </c:ser>
        <c:dLbls>
          <c:showLegendKey val="0"/>
          <c:showVal val="0"/>
          <c:showCatName val="0"/>
          <c:showSerName val="0"/>
          <c:showPercent val="0"/>
          <c:showBubbleSize val="0"/>
          <c:showLeaderLines val="1"/>
        </c:dLbls>
        <c:firstSliceAng val="90"/>
        <c:holeSize val="64"/>
      </c:doughnutChart>
      <c:spPr>
        <a:noFill/>
        <a:ln w="12700">
          <a:noFill/>
          <a:prstDash val="solid"/>
        </a:ln>
      </c:spPr>
    </c:plotArea>
    <c:plotVisOnly val="1"/>
    <c:dispBlanksAs val="zero"/>
    <c:showDLblsOverMax val="0"/>
  </c:chart>
  <c:spPr>
    <a:noFill/>
    <a:ln>
      <a:noFill/>
    </a:ln>
  </c:spPr>
  <c:txPr>
    <a:bodyPr/>
    <a:lstStyle/>
    <a:p>
      <a:pPr>
        <a:defRPr sz="2550" b="1" i="0" u="none" strike="noStrike" baseline="0">
          <a:solidFill>
            <a:schemeClr val="tx1"/>
          </a:solidFill>
          <a:latin typeface="AvantGarde MdCn BT" panose="020B0506020202020204" pitchFamily="34" charset="0"/>
          <a:ea typeface="Calibri"/>
          <a:cs typeface="Calibri"/>
        </a:defRPr>
      </a:pPr>
      <a:endParaRPr lang="hu-HU"/>
    </a:p>
  </c:txPr>
  <c:externalData r:id="rId2">
    <c:autoUpdate val="0"/>
  </c:externalData>
  <c:userShapes r:id="rId3"/>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669D-4271-A2DD-A2A3A8067CB6}"/>
              </c:ext>
            </c:extLst>
          </c:dPt>
          <c:dPt>
            <c:idx val="1"/>
            <c:bubble3D val="0"/>
            <c:spPr>
              <a:solidFill>
                <a:srgbClr val="D9D9D9"/>
              </a:solidFill>
              <a:ln>
                <a:noFill/>
              </a:ln>
            </c:spPr>
            <c:extLst>
              <c:ext xmlns:c16="http://schemas.microsoft.com/office/drawing/2014/chart" uri="{C3380CC4-5D6E-409C-BE32-E72D297353CC}">
                <c16:uniqueId val="{00000003-669D-4271-A2DD-A2A3A8067CB6}"/>
              </c:ext>
            </c:extLst>
          </c:dPt>
          <c:dLbls>
            <c:delete val="1"/>
          </c:dLbls>
          <c:cat>
            <c:numRef>
              <c:f>Sheet1!$A$2:$A$3</c:f>
              <c:numCache>
                <c:formatCode>General</c:formatCode>
                <c:ptCount val="2"/>
              </c:numCache>
            </c:numRef>
          </c:cat>
          <c:val>
            <c:numRef>
              <c:f>Sheet1!$B$2:$B$3</c:f>
              <c:numCache>
                <c:formatCode>General</c:formatCode>
                <c:ptCount val="2"/>
                <c:pt idx="0" formatCode="###0">
                  <c:v>56.720480452294709</c:v>
                </c:pt>
                <c:pt idx="1">
                  <c:v>43.279519547705291</c:v>
                </c:pt>
              </c:numCache>
            </c:numRef>
          </c:val>
          <c:extLst>
            <c:ext xmlns:c16="http://schemas.microsoft.com/office/drawing/2014/chart" uri="{C3380CC4-5D6E-409C-BE32-E72D297353CC}">
              <c16:uniqueId val="{00000004-669D-4271-A2DD-A2A3A8067CB6}"/>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E667-49BF-A6B9-324CA6B8F0FB}"/>
              </c:ext>
            </c:extLst>
          </c:dPt>
          <c:dPt>
            <c:idx val="1"/>
            <c:bubble3D val="0"/>
            <c:spPr>
              <a:solidFill>
                <a:srgbClr val="D9D9D9"/>
              </a:solidFill>
              <a:ln>
                <a:noFill/>
              </a:ln>
            </c:spPr>
            <c:extLst>
              <c:ext xmlns:c16="http://schemas.microsoft.com/office/drawing/2014/chart" uri="{C3380CC4-5D6E-409C-BE32-E72D297353CC}">
                <c16:uniqueId val="{00000003-E667-49BF-A6B9-324CA6B8F0FB}"/>
              </c:ext>
            </c:extLst>
          </c:dPt>
          <c:dLbls>
            <c:delete val="1"/>
          </c:dLbls>
          <c:cat>
            <c:numRef>
              <c:f>Sheet1!$A$2:$A$3</c:f>
              <c:numCache>
                <c:formatCode>General</c:formatCode>
                <c:ptCount val="2"/>
              </c:numCache>
            </c:numRef>
          </c:cat>
          <c:val>
            <c:numRef>
              <c:f>Sheet1!$B$2:$B$3</c:f>
              <c:numCache>
                <c:formatCode>General</c:formatCode>
                <c:ptCount val="2"/>
                <c:pt idx="0" formatCode="###0">
                  <c:v>49</c:v>
                </c:pt>
                <c:pt idx="1">
                  <c:v>51</c:v>
                </c:pt>
              </c:numCache>
            </c:numRef>
          </c:val>
          <c:extLst>
            <c:ext xmlns:c16="http://schemas.microsoft.com/office/drawing/2014/chart" uri="{C3380CC4-5D6E-409C-BE32-E72D297353CC}">
              <c16:uniqueId val="{00000004-E667-49BF-A6B9-324CA6B8F0FB}"/>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A19C-4322-BD16-C615C37571CA}"/>
              </c:ext>
            </c:extLst>
          </c:dPt>
          <c:dPt>
            <c:idx val="1"/>
            <c:bubble3D val="0"/>
            <c:spPr>
              <a:solidFill>
                <a:srgbClr val="D9D9D9"/>
              </a:solidFill>
              <a:ln>
                <a:noFill/>
              </a:ln>
            </c:spPr>
            <c:extLst>
              <c:ext xmlns:c16="http://schemas.microsoft.com/office/drawing/2014/chart" uri="{C3380CC4-5D6E-409C-BE32-E72D297353CC}">
                <c16:uniqueId val="{00000003-A19C-4322-BD16-C615C37571CA}"/>
              </c:ext>
            </c:extLst>
          </c:dPt>
          <c:dLbls>
            <c:delete val="1"/>
          </c:dLbls>
          <c:cat>
            <c:numRef>
              <c:f>Sheet1!$A$2:$A$3</c:f>
              <c:numCache>
                <c:formatCode>General</c:formatCode>
                <c:ptCount val="2"/>
              </c:numCache>
            </c:numRef>
          </c:cat>
          <c:val>
            <c:numRef>
              <c:f>Sheet1!$B$2:$B$3</c:f>
              <c:numCache>
                <c:formatCode>General</c:formatCode>
                <c:ptCount val="2"/>
                <c:pt idx="0" formatCode="###0.000">
                  <c:v>43</c:v>
                </c:pt>
                <c:pt idx="1">
                  <c:v>57</c:v>
                </c:pt>
              </c:numCache>
            </c:numRef>
          </c:val>
          <c:extLst>
            <c:ext xmlns:c16="http://schemas.microsoft.com/office/drawing/2014/chart" uri="{C3380CC4-5D6E-409C-BE32-E72D297353CC}">
              <c16:uniqueId val="{00000004-A19C-4322-BD16-C615C37571CA}"/>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3"/>
              </a:solidFill>
              <a:ln>
                <a:noFill/>
              </a:ln>
            </c:spPr>
            <c:extLst>
              <c:ext xmlns:c16="http://schemas.microsoft.com/office/drawing/2014/chart" uri="{C3380CC4-5D6E-409C-BE32-E72D297353CC}">
                <c16:uniqueId val="{00000001-BDE0-4344-BF45-33C947CB53BD}"/>
              </c:ext>
            </c:extLst>
          </c:dPt>
          <c:dPt>
            <c:idx val="1"/>
            <c:bubble3D val="0"/>
            <c:spPr>
              <a:solidFill>
                <a:srgbClr val="D9D9D9"/>
              </a:solidFill>
              <a:ln>
                <a:noFill/>
              </a:ln>
            </c:spPr>
            <c:extLst>
              <c:ext xmlns:c16="http://schemas.microsoft.com/office/drawing/2014/chart" uri="{C3380CC4-5D6E-409C-BE32-E72D297353CC}">
                <c16:uniqueId val="{00000003-BDE0-4344-BF45-33C947CB53BD}"/>
              </c:ext>
            </c:extLst>
          </c:dPt>
          <c:dLbls>
            <c:delete val="1"/>
          </c:dLbls>
          <c:cat>
            <c:numRef>
              <c:f>Sheet1!$A$2:$A$3</c:f>
              <c:numCache>
                <c:formatCode>General</c:formatCode>
                <c:ptCount val="2"/>
              </c:numCache>
            </c:numRef>
          </c:cat>
          <c:val>
            <c:numRef>
              <c:f>Sheet1!$B$2:$B$3</c:f>
              <c:numCache>
                <c:formatCode>General</c:formatCode>
                <c:ptCount val="2"/>
                <c:pt idx="0" formatCode="###0">
                  <c:v>49</c:v>
                </c:pt>
                <c:pt idx="1">
                  <c:v>51</c:v>
                </c:pt>
              </c:numCache>
            </c:numRef>
          </c:val>
          <c:extLst>
            <c:ext xmlns:c16="http://schemas.microsoft.com/office/drawing/2014/chart" uri="{C3380CC4-5D6E-409C-BE32-E72D297353CC}">
              <c16:uniqueId val="{00000004-BDE0-4344-BF45-33C947CB53BD}"/>
            </c:ext>
          </c:extLst>
        </c:ser>
        <c:dLbls>
          <c:showLegendKey val="0"/>
          <c:showVal val="1"/>
          <c:showCatName val="0"/>
          <c:showSerName val="0"/>
          <c:showPercent val="0"/>
          <c:showBubbleSize val="0"/>
          <c:showLeaderLines val="1"/>
        </c:dLbls>
        <c:firstSliceAng val="0"/>
        <c:holeSize val="70"/>
      </c:doughnutChart>
      <c:spPr>
        <a:noFill/>
        <a:ln w="25400">
          <a:noFill/>
        </a:ln>
      </c:spPr>
    </c:plotArea>
    <c:plotVisOnly val="1"/>
    <c:dispBlanksAs val="zero"/>
    <c:showDLblsOverMax val="0"/>
  </c:chart>
  <c:txPr>
    <a:bodyPr/>
    <a:lstStyle/>
    <a:p>
      <a:pPr>
        <a:defRPr sz="1800"/>
      </a:pPr>
      <a:endParaRPr lang="hu-HU"/>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3"/>
              </a:solidFill>
              <a:ln>
                <a:noFill/>
              </a:ln>
            </c:spPr>
            <c:extLst>
              <c:ext xmlns:c16="http://schemas.microsoft.com/office/drawing/2014/chart" uri="{C3380CC4-5D6E-409C-BE32-E72D297353CC}">
                <c16:uniqueId val="{00000001-7474-4190-A444-30B3FBE06FF4}"/>
              </c:ext>
            </c:extLst>
          </c:dPt>
          <c:dPt>
            <c:idx val="1"/>
            <c:bubble3D val="0"/>
            <c:spPr>
              <a:solidFill>
                <a:srgbClr val="D9D9D9"/>
              </a:solidFill>
              <a:ln>
                <a:noFill/>
              </a:ln>
            </c:spPr>
            <c:extLst>
              <c:ext xmlns:c16="http://schemas.microsoft.com/office/drawing/2014/chart" uri="{C3380CC4-5D6E-409C-BE32-E72D297353CC}">
                <c16:uniqueId val="{00000003-7474-4190-A444-30B3FBE06FF4}"/>
              </c:ext>
            </c:extLst>
          </c:dPt>
          <c:dLbls>
            <c:delete val="1"/>
          </c:dLbls>
          <c:cat>
            <c:numRef>
              <c:f>Sheet1!$A$2:$A$3</c:f>
              <c:numCache>
                <c:formatCode>General</c:formatCode>
                <c:ptCount val="2"/>
              </c:numCache>
            </c:numRef>
          </c:cat>
          <c:val>
            <c:numRef>
              <c:f>Sheet1!$B$2:$B$3</c:f>
              <c:numCache>
                <c:formatCode>General</c:formatCode>
                <c:ptCount val="2"/>
                <c:pt idx="0" formatCode="###0.000">
                  <c:v>45</c:v>
                </c:pt>
                <c:pt idx="1">
                  <c:v>55</c:v>
                </c:pt>
              </c:numCache>
            </c:numRef>
          </c:val>
          <c:extLst>
            <c:ext xmlns:c16="http://schemas.microsoft.com/office/drawing/2014/chart" uri="{C3380CC4-5D6E-409C-BE32-E72D297353CC}">
              <c16:uniqueId val="{00000004-7474-4190-A444-30B3FBE06FF4}"/>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3"/>
              </a:solidFill>
              <a:ln>
                <a:noFill/>
              </a:ln>
            </c:spPr>
            <c:extLst>
              <c:ext xmlns:c16="http://schemas.microsoft.com/office/drawing/2014/chart" uri="{C3380CC4-5D6E-409C-BE32-E72D297353CC}">
                <c16:uniqueId val="{00000001-9F3A-4208-901A-9AB8D39AAC23}"/>
              </c:ext>
            </c:extLst>
          </c:dPt>
          <c:dPt>
            <c:idx val="1"/>
            <c:bubble3D val="0"/>
            <c:spPr>
              <a:solidFill>
                <a:srgbClr val="D9D9D9"/>
              </a:solidFill>
              <a:ln>
                <a:noFill/>
              </a:ln>
            </c:spPr>
            <c:extLst>
              <c:ext xmlns:c16="http://schemas.microsoft.com/office/drawing/2014/chart" uri="{C3380CC4-5D6E-409C-BE32-E72D297353CC}">
                <c16:uniqueId val="{00000003-9F3A-4208-901A-9AB8D39AAC23}"/>
              </c:ext>
            </c:extLst>
          </c:dPt>
          <c:dLbls>
            <c:delete val="1"/>
          </c:dLbls>
          <c:cat>
            <c:numRef>
              <c:f>Sheet1!$A$2:$A$3</c:f>
              <c:numCache>
                <c:formatCode>General</c:formatCode>
                <c:ptCount val="2"/>
              </c:numCache>
            </c:numRef>
          </c:cat>
          <c:val>
            <c:numRef>
              <c:f>Sheet1!$B$2:$B$3</c:f>
              <c:numCache>
                <c:formatCode>General</c:formatCode>
                <c:ptCount val="2"/>
                <c:pt idx="0" formatCode="###0">
                  <c:v>57</c:v>
                </c:pt>
                <c:pt idx="1">
                  <c:v>43</c:v>
                </c:pt>
              </c:numCache>
            </c:numRef>
          </c:val>
          <c:extLst>
            <c:ext xmlns:c16="http://schemas.microsoft.com/office/drawing/2014/chart" uri="{C3380CC4-5D6E-409C-BE32-E72D297353CC}">
              <c16:uniqueId val="{00000004-9F3A-4208-901A-9AB8D39AAC23}"/>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5"/>
              </a:solidFill>
              <a:ln>
                <a:noFill/>
              </a:ln>
            </c:spPr>
            <c:extLst>
              <c:ext xmlns:c16="http://schemas.microsoft.com/office/drawing/2014/chart" uri="{C3380CC4-5D6E-409C-BE32-E72D297353CC}">
                <c16:uniqueId val="{00000001-749C-4CB7-B298-9FCA5DBDDAF2}"/>
              </c:ext>
            </c:extLst>
          </c:dPt>
          <c:dPt>
            <c:idx val="1"/>
            <c:bubble3D val="0"/>
            <c:spPr>
              <a:solidFill>
                <a:srgbClr val="D9D9D9"/>
              </a:solidFill>
              <a:ln>
                <a:noFill/>
              </a:ln>
            </c:spPr>
            <c:extLst>
              <c:ext xmlns:c16="http://schemas.microsoft.com/office/drawing/2014/chart" uri="{C3380CC4-5D6E-409C-BE32-E72D297353CC}">
                <c16:uniqueId val="{00000003-749C-4CB7-B298-9FCA5DBDDAF2}"/>
              </c:ext>
            </c:extLst>
          </c:dPt>
          <c:dLbls>
            <c:delete val="1"/>
          </c:dLbls>
          <c:cat>
            <c:numRef>
              <c:f>Sheet1!$A$2:$A$3</c:f>
              <c:numCache>
                <c:formatCode>General</c:formatCode>
                <c:ptCount val="2"/>
              </c:numCache>
            </c:numRef>
          </c:cat>
          <c:val>
            <c:numRef>
              <c:f>Sheet1!$B$2:$B$3</c:f>
              <c:numCache>
                <c:formatCode>General</c:formatCode>
                <c:ptCount val="2"/>
                <c:pt idx="0" formatCode="###0">
                  <c:v>56.720480452294709</c:v>
                </c:pt>
                <c:pt idx="1">
                  <c:v>43.279519547705291</c:v>
                </c:pt>
              </c:numCache>
            </c:numRef>
          </c:val>
          <c:extLst>
            <c:ext xmlns:c16="http://schemas.microsoft.com/office/drawing/2014/chart" uri="{C3380CC4-5D6E-409C-BE32-E72D297353CC}">
              <c16:uniqueId val="{00000004-749C-4CB7-B298-9FCA5DBDDAF2}"/>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5"/>
              </a:solidFill>
              <a:ln>
                <a:noFill/>
              </a:ln>
            </c:spPr>
            <c:extLst>
              <c:ext xmlns:c16="http://schemas.microsoft.com/office/drawing/2014/chart" uri="{C3380CC4-5D6E-409C-BE32-E72D297353CC}">
                <c16:uniqueId val="{00000001-1BF4-43C5-B05D-26C381B562C4}"/>
              </c:ext>
            </c:extLst>
          </c:dPt>
          <c:dPt>
            <c:idx val="1"/>
            <c:bubble3D val="0"/>
            <c:spPr>
              <a:solidFill>
                <a:srgbClr val="D9D9D9"/>
              </a:solidFill>
              <a:ln>
                <a:noFill/>
              </a:ln>
            </c:spPr>
            <c:extLst>
              <c:ext xmlns:c16="http://schemas.microsoft.com/office/drawing/2014/chart" uri="{C3380CC4-5D6E-409C-BE32-E72D297353CC}">
                <c16:uniqueId val="{00000003-1BF4-43C5-B05D-26C381B562C4}"/>
              </c:ext>
            </c:extLst>
          </c:dPt>
          <c:dLbls>
            <c:delete val="1"/>
          </c:dLbls>
          <c:cat>
            <c:numRef>
              <c:f>Sheet1!$A$2:$A$3</c:f>
              <c:numCache>
                <c:formatCode>General</c:formatCode>
                <c:ptCount val="2"/>
              </c:numCache>
            </c:numRef>
          </c:cat>
          <c:val>
            <c:numRef>
              <c:f>Sheet1!$B$2:$B$3</c:f>
              <c:numCache>
                <c:formatCode>General</c:formatCode>
                <c:ptCount val="2"/>
                <c:pt idx="0" formatCode="###0">
                  <c:v>49</c:v>
                </c:pt>
                <c:pt idx="1">
                  <c:v>51</c:v>
                </c:pt>
              </c:numCache>
            </c:numRef>
          </c:val>
          <c:extLst>
            <c:ext xmlns:c16="http://schemas.microsoft.com/office/drawing/2014/chart" uri="{C3380CC4-5D6E-409C-BE32-E72D297353CC}">
              <c16:uniqueId val="{00000004-1BF4-43C5-B05D-26C381B562C4}"/>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5"/>
              </a:solidFill>
              <a:ln>
                <a:noFill/>
              </a:ln>
            </c:spPr>
            <c:extLst>
              <c:ext xmlns:c16="http://schemas.microsoft.com/office/drawing/2014/chart" uri="{C3380CC4-5D6E-409C-BE32-E72D297353CC}">
                <c16:uniqueId val="{00000001-42D1-486D-950B-1ECE9174F3F7}"/>
              </c:ext>
            </c:extLst>
          </c:dPt>
          <c:dPt>
            <c:idx val="1"/>
            <c:bubble3D val="0"/>
            <c:spPr>
              <a:solidFill>
                <a:srgbClr val="D9D9D9"/>
              </a:solidFill>
              <a:ln>
                <a:noFill/>
              </a:ln>
            </c:spPr>
            <c:extLst>
              <c:ext xmlns:c16="http://schemas.microsoft.com/office/drawing/2014/chart" uri="{C3380CC4-5D6E-409C-BE32-E72D297353CC}">
                <c16:uniqueId val="{00000003-42D1-486D-950B-1ECE9174F3F7}"/>
              </c:ext>
            </c:extLst>
          </c:dPt>
          <c:dLbls>
            <c:delete val="1"/>
          </c:dLbls>
          <c:cat>
            <c:numRef>
              <c:f>Sheet1!$A$2:$A$3</c:f>
              <c:numCache>
                <c:formatCode>General</c:formatCode>
                <c:ptCount val="2"/>
              </c:numCache>
            </c:numRef>
          </c:cat>
          <c:val>
            <c:numRef>
              <c:f>Sheet1!$B$2:$B$3</c:f>
              <c:numCache>
                <c:formatCode>General</c:formatCode>
                <c:ptCount val="2"/>
                <c:pt idx="0" formatCode="###0.000">
                  <c:v>43</c:v>
                </c:pt>
                <c:pt idx="1">
                  <c:v>57</c:v>
                </c:pt>
              </c:numCache>
            </c:numRef>
          </c:val>
          <c:extLst>
            <c:ext xmlns:c16="http://schemas.microsoft.com/office/drawing/2014/chart" uri="{C3380CC4-5D6E-409C-BE32-E72D297353CC}">
              <c16:uniqueId val="{00000004-42D1-486D-950B-1ECE9174F3F7}"/>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5"/>
              </a:solidFill>
              <a:ln>
                <a:noFill/>
              </a:ln>
            </c:spPr>
            <c:extLst>
              <c:ext xmlns:c16="http://schemas.microsoft.com/office/drawing/2014/chart" uri="{C3380CC4-5D6E-409C-BE32-E72D297353CC}">
                <c16:uniqueId val="{00000001-15CF-40E2-9C7F-51EEB3D19F18}"/>
              </c:ext>
            </c:extLst>
          </c:dPt>
          <c:dPt>
            <c:idx val="1"/>
            <c:bubble3D val="0"/>
            <c:spPr>
              <a:solidFill>
                <a:srgbClr val="D9D9D9"/>
              </a:solidFill>
              <a:ln>
                <a:noFill/>
              </a:ln>
            </c:spPr>
            <c:extLst>
              <c:ext xmlns:c16="http://schemas.microsoft.com/office/drawing/2014/chart" uri="{C3380CC4-5D6E-409C-BE32-E72D297353CC}">
                <c16:uniqueId val="{00000003-15CF-40E2-9C7F-51EEB3D19F18}"/>
              </c:ext>
            </c:extLst>
          </c:dPt>
          <c:dLbls>
            <c:delete val="1"/>
          </c:dLbls>
          <c:cat>
            <c:numRef>
              <c:f>Sheet1!$A$2:$A$3</c:f>
              <c:numCache>
                <c:formatCode>General</c:formatCode>
                <c:ptCount val="2"/>
              </c:numCache>
            </c:numRef>
          </c:cat>
          <c:val>
            <c:numRef>
              <c:f>Sheet1!$B$2:$B$3</c:f>
              <c:numCache>
                <c:formatCode>General</c:formatCode>
                <c:ptCount val="2"/>
                <c:pt idx="0" formatCode="###0.000">
                  <c:v>60</c:v>
                </c:pt>
                <c:pt idx="1">
                  <c:v>40</c:v>
                </c:pt>
              </c:numCache>
            </c:numRef>
          </c:val>
          <c:extLst>
            <c:ext xmlns:c16="http://schemas.microsoft.com/office/drawing/2014/chart" uri="{C3380CC4-5D6E-409C-BE32-E72D297353CC}">
              <c16:uniqueId val="{00000004-15CF-40E2-9C7F-51EEB3D19F18}"/>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B6D6-4B67-B0C9-19BFDEE3A961}"/>
              </c:ext>
            </c:extLst>
          </c:dPt>
          <c:dPt>
            <c:idx val="1"/>
            <c:bubble3D val="0"/>
            <c:spPr>
              <a:solidFill>
                <a:schemeClr val="bg2">
                  <a:lumMod val="60000"/>
                  <a:lumOff val="40000"/>
                </a:schemeClr>
              </a:solidFill>
              <a:ln>
                <a:noFill/>
              </a:ln>
            </c:spPr>
            <c:extLst>
              <c:ext xmlns:c16="http://schemas.microsoft.com/office/drawing/2014/chart" uri="{C3380CC4-5D6E-409C-BE32-E72D297353CC}">
                <c16:uniqueId val="{00000003-B6D6-4B67-B0C9-19BFDEE3A961}"/>
              </c:ext>
            </c:extLst>
          </c:dPt>
          <c:dLbls>
            <c:delete val="1"/>
          </c:dLbls>
          <c:cat>
            <c:strRef>
              <c:f>Sheet1!$A$2:$A$3</c:f>
              <c:strCache>
                <c:ptCount val="2"/>
                <c:pt idx="0">
                  <c:v>yes</c:v>
                </c:pt>
                <c:pt idx="1">
                  <c:v>no</c:v>
                </c:pt>
              </c:strCache>
            </c:strRef>
          </c:cat>
          <c:val>
            <c:numRef>
              <c:f>Sheet1!$B$2:$B$3</c:f>
              <c:numCache>
                <c:formatCode>0</c:formatCode>
                <c:ptCount val="2"/>
                <c:pt idx="0">
                  <c:v>43.253886737318652</c:v>
                </c:pt>
                <c:pt idx="1">
                  <c:v>56.746113262681334</c:v>
                </c:pt>
              </c:numCache>
            </c:numRef>
          </c:val>
          <c:extLst>
            <c:ext xmlns:c16="http://schemas.microsoft.com/office/drawing/2014/chart" uri="{C3380CC4-5D6E-409C-BE32-E72D297353CC}">
              <c16:uniqueId val="{00000004-B6D6-4B67-B0C9-19BFDEE3A961}"/>
            </c:ext>
          </c:extLst>
        </c:ser>
        <c:dLbls>
          <c:showLegendKey val="0"/>
          <c:showVal val="1"/>
          <c:showCatName val="0"/>
          <c:showSerName val="0"/>
          <c:showPercent val="0"/>
          <c:showBubbleSize val="0"/>
          <c:showLeaderLines val="1"/>
        </c:dLbls>
        <c:firstSliceAng val="0"/>
        <c:holeSize val="81"/>
      </c:doughnutChart>
    </c:plotArea>
    <c:plotVisOnly val="1"/>
    <c:dispBlanksAs val="zero"/>
    <c:showDLblsOverMax val="0"/>
  </c:chart>
  <c:txPr>
    <a:bodyPr/>
    <a:lstStyle/>
    <a:p>
      <a:pPr>
        <a:defRPr sz="1800"/>
      </a:pPr>
      <a:endParaRPr lang="hu-HU"/>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16"/>
          <c:y val="0.18429945406208956"/>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AB5F-4CFB-8F19-49056FB4041B}"/>
              </c:ext>
            </c:extLst>
          </c:dPt>
          <c:dPt>
            <c:idx val="1"/>
            <c:bubble3D val="0"/>
            <c:spPr>
              <a:solidFill>
                <a:schemeClr val="bg2">
                  <a:lumMod val="60000"/>
                  <a:lumOff val="40000"/>
                </a:schemeClr>
              </a:solidFill>
              <a:ln>
                <a:noFill/>
              </a:ln>
            </c:spPr>
            <c:extLst>
              <c:ext xmlns:c16="http://schemas.microsoft.com/office/drawing/2014/chart" uri="{C3380CC4-5D6E-409C-BE32-E72D297353CC}">
                <c16:uniqueId val="{00000003-AB5F-4CFB-8F19-49056FB4041B}"/>
              </c:ext>
            </c:extLst>
          </c:dPt>
          <c:dLbls>
            <c:delete val="1"/>
          </c:dLbls>
          <c:cat>
            <c:strRef>
              <c:f>Sheet1!$A$2:$A$3</c:f>
              <c:strCache>
                <c:ptCount val="2"/>
                <c:pt idx="0">
                  <c:v>yes</c:v>
                </c:pt>
                <c:pt idx="1">
                  <c:v>no</c:v>
                </c:pt>
              </c:strCache>
            </c:strRef>
          </c:cat>
          <c:val>
            <c:numRef>
              <c:f>Sheet1!$B$2:$B$3</c:f>
              <c:numCache>
                <c:formatCode>General</c:formatCode>
                <c:ptCount val="2"/>
                <c:pt idx="0">
                  <c:v>87</c:v>
                </c:pt>
                <c:pt idx="1">
                  <c:v>13</c:v>
                </c:pt>
              </c:numCache>
            </c:numRef>
          </c:val>
          <c:extLst>
            <c:ext xmlns:c16="http://schemas.microsoft.com/office/drawing/2014/chart" uri="{C3380CC4-5D6E-409C-BE32-E72D297353CC}">
              <c16:uniqueId val="{00000004-AB5F-4CFB-8F19-49056FB4041B}"/>
            </c:ext>
          </c:extLst>
        </c:ser>
        <c:dLbls>
          <c:showLegendKey val="0"/>
          <c:showVal val="1"/>
          <c:showCatName val="0"/>
          <c:showSerName val="0"/>
          <c:showPercent val="0"/>
          <c:showBubbleSize val="0"/>
          <c:showLeaderLines val="1"/>
        </c:dLbls>
        <c:firstSliceAng val="0"/>
        <c:holeSize val="51"/>
      </c:doughnutChart>
    </c:plotArea>
    <c:plotVisOnly val="1"/>
    <c:dispBlanksAs val="zero"/>
    <c:showDLblsOverMax val="0"/>
  </c:chart>
  <c:txPr>
    <a:bodyPr/>
    <a:lstStyle/>
    <a:p>
      <a:pPr>
        <a:defRPr sz="1800"/>
      </a:pPr>
      <a:endParaRPr lang="hu-HU"/>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Owns it</c:v>
                </c:pt>
              </c:strCache>
            </c:strRef>
          </c:tx>
          <c:spPr>
            <a:noFill/>
            <a:ln w="25400">
              <a:solidFill>
                <a:schemeClr val="accent4"/>
              </a:solidFill>
            </a:ln>
            <a:effectLst/>
          </c:spPr>
          <c:cat>
            <c:strRef>
              <c:f>Sheet1!$A$2:$A$18</c:f>
              <c:strCache>
                <c:ptCount val="17"/>
                <c:pt idx="0">
                  <c:v>Smartphone</c:v>
                </c:pt>
                <c:pt idx="1">
                  <c:v>WIFI-router at home</c:v>
                </c:pt>
                <c:pt idx="2">
                  <c:v>Notebook / laptop</c:v>
                </c:pt>
                <c:pt idx="3">
                  <c:v>Smart TV</c:v>
                </c:pt>
                <c:pt idx="4">
                  <c:v>Desktop computer</c:v>
                </c:pt>
                <c:pt idx="5">
                  <c:v>Tablet</c:v>
                </c:pt>
                <c:pt idx="6">
                  <c:v>Game consol</c:v>
                </c:pt>
                <c:pt idx="7">
                  <c:v>Set-top-box</c:v>
                </c:pt>
                <c:pt idx="8">
                  <c:v>Regular TV</c:v>
                </c:pt>
                <c:pt idx="9">
                  <c:v>Smart home</c:v>
                </c:pt>
                <c:pt idx="10">
                  <c:v>Home cinema</c:v>
                </c:pt>
                <c:pt idx="11">
                  <c:v>Video</c:v>
                </c:pt>
                <c:pt idx="12">
                  <c:v>DVD recorder or player</c:v>
                </c:pt>
                <c:pt idx="13">
                  <c:v>Regular mobile phone</c:v>
                </c:pt>
                <c:pt idx="14">
                  <c:v>VR</c:v>
                </c:pt>
                <c:pt idx="15">
                  <c:v>Blu-ray</c:v>
                </c:pt>
                <c:pt idx="16">
                  <c:v>None of these</c:v>
                </c:pt>
              </c:strCache>
            </c:strRef>
          </c:cat>
          <c:val>
            <c:numRef>
              <c:f>Sheet1!$B$2:$B$18</c:f>
              <c:numCache>
                <c:formatCode>0%</c:formatCode>
                <c:ptCount val="17"/>
                <c:pt idx="0">
                  <c:v>0.86284773858405861</c:v>
                </c:pt>
                <c:pt idx="1">
                  <c:v>0.70513845052584867</c:v>
                </c:pt>
                <c:pt idx="2">
                  <c:v>0.61735177061414626</c:v>
                </c:pt>
                <c:pt idx="3">
                  <c:v>0.61106357131056743</c:v>
                </c:pt>
                <c:pt idx="4">
                  <c:v>0.35687297630357151</c:v>
                </c:pt>
                <c:pt idx="5">
                  <c:v>0.33908062493312824</c:v>
                </c:pt>
                <c:pt idx="6">
                  <c:v>0.33055266898438801</c:v>
                </c:pt>
                <c:pt idx="7">
                  <c:v>0.30250995959283061</c:v>
                </c:pt>
                <c:pt idx="8">
                  <c:v>0.25451815220703711</c:v>
                </c:pt>
                <c:pt idx="9">
                  <c:v>0.12977682732942378</c:v>
                </c:pt>
                <c:pt idx="10">
                  <c:v>0.12296536956574293</c:v>
                </c:pt>
                <c:pt idx="11">
                  <c:v>0.10791003642375797</c:v>
                </c:pt>
                <c:pt idx="12">
                  <c:v>9.8254025216004473E-2</c:v>
                </c:pt>
                <c:pt idx="13">
                  <c:v>9.0018310512010424E-2</c:v>
                </c:pt>
                <c:pt idx="14">
                  <c:v>3.8036713390693082E-2</c:v>
                </c:pt>
                <c:pt idx="15">
                  <c:v>3.4205733939558336E-2</c:v>
                </c:pt>
                <c:pt idx="16">
                  <c:v>2.8495290915638784E-3</c:v>
                </c:pt>
              </c:numCache>
            </c:numRef>
          </c:val>
          <c:extLst>
            <c:ext xmlns:c16="http://schemas.microsoft.com/office/drawing/2014/chart" uri="{C3380CC4-5D6E-409C-BE32-E72D297353CC}">
              <c16:uniqueId val="{00000000-EC5F-4D31-8EBC-5E03964E7B1C}"/>
            </c:ext>
          </c:extLst>
        </c:ser>
        <c:ser>
          <c:idx val="1"/>
          <c:order val="1"/>
          <c:tx>
            <c:strRef>
              <c:f>Sheet1!$C$1</c:f>
              <c:strCache>
                <c:ptCount val="1"/>
                <c:pt idx="0">
                  <c:v>Uses it regularly</c:v>
                </c:pt>
              </c:strCache>
            </c:strRef>
          </c:tx>
          <c:spPr>
            <a:noFill/>
            <a:ln w="28575">
              <a:solidFill>
                <a:schemeClr val="accent2"/>
              </a:solidFill>
              <a:prstDash val="solid"/>
            </a:ln>
            <a:effectLst/>
          </c:spPr>
          <c:cat>
            <c:strRef>
              <c:f>Sheet1!$A$2:$A$18</c:f>
              <c:strCache>
                <c:ptCount val="17"/>
                <c:pt idx="0">
                  <c:v>Smartphone</c:v>
                </c:pt>
                <c:pt idx="1">
                  <c:v>WIFI-router at home</c:v>
                </c:pt>
                <c:pt idx="2">
                  <c:v>Notebook / laptop</c:v>
                </c:pt>
                <c:pt idx="3">
                  <c:v>Smart TV</c:v>
                </c:pt>
                <c:pt idx="4">
                  <c:v>Desktop computer</c:v>
                </c:pt>
                <c:pt idx="5">
                  <c:v>Tablet</c:v>
                </c:pt>
                <c:pt idx="6">
                  <c:v>Game consol</c:v>
                </c:pt>
                <c:pt idx="7">
                  <c:v>Set-top-box</c:v>
                </c:pt>
                <c:pt idx="8">
                  <c:v>Regular TV</c:v>
                </c:pt>
                <c:pt idx="9">
                  <c:v>Smart home</c:v>
                </c:pt>
                <c:pt idx="10">
                  <c:v>Home cinema</c:v>
                </c:pt>
                <c:pt idx="11">
                  <c:v>Video</c:v>
                </c:pt>
                <c:pt idx="12">
                  <c:v>DVD recorder or player</c:v>
                </c:pt>
                <c:pt idx="13">
                  <c:v>Regular mobile phone</c:v>
                </c:pt>
                <c:pt idx="14">
                  <c:v>VR</c:v>
                </c:pt>
                <c:pt idx="15">
                  <c:v>Blu-ray</c:v>
                </c:pt>
                <c:pt idx="16">
                  <c:v>None of these</c:v>
                </c:pt>
              </c:strCache>
            </c:strRef>
          </c:cat>
          <c:val>
            <c:numRef>
              <c:f>Sheet1!$C$2:$C$18</c:f>
              <c:numCache>
                <c:formatCode>0%</c:formatCode>
                <c:ptCount val="17"/>
                <c:pt idx="0">
                  <c:v>0.81606715301132182</c:v>
                </c:pt>
                <c:pt idx="1">
                  <c:v>0.55276853476638899</c:v>
                </c:pt>
                <c:pt idx="2">
                  <c:v>0.39981008648682248</c:v>
                </c:pt>
                <c:pt idx="3">
                  <c:v>0.44142757716992098</c:v>
                </c:pt>
                <c:pt idx="4">
                  <c:v>0.21439865656051674</c:v>
                </c:pt>
                <c:pt idx="5">
                  <c:v>0.14444903928553643</c:v>
                </c:pt>
                <c:pt idx="6">
                  <c:v>0.13828222684138447</c:v>
                </c:pt>
                <c:pt idx="7">
                  <c:v>0.14720115413925244</c:v>
                </c:pt>
                <c:pt idx="8">
                  <c:v>0.11661768409158492</c:v>
                </c:pt>
                <c:pt idx="9">
                  <c:v>6.8493636644821568E-2</c:v>
                </c:pt>
                <c:pt idx="10">
                  <c:v>5.8891488099725268E-2</c:v>
                </c:pt>
                <c:pt idx="11">
                  <c:v>2.1709541812368154E-2</c:v>
                </c:pt>
                <c:pt idx="12">
                  <c:v>1.7854957723771291E-2</c:v>
                </c:pt>
                <c:pt idx="13">
                  <c:v>1.6463917099733123E-2</c:v>
                </c:pt>
                <c:pt idx="14">
                  <c:v>8.8699000018852368E-3</c:v>
                </c:pt>
                <c:pt idx="15">
                  <c:v>1.1027209566431466E-2</c:v>
                </c:pt>
                <c:pt idx="16">
                  <c:v>4.8421856240988895E-3</c:v>
                </c:pt>
              </c:numCache>
            </c:numRef>
          </c:val>
          <c:extLst>
            <c:ext xmlns:c16="http://schemas.microsoft.com/office/drawing/2014/chart" uri="{C3380CC4-5D6E-409C-BE32-E72D297353CC}">
              <c16:uniqueId val="{00000001-EC5F-4D31-8EBC-5E03964E7B1C}"/>
            </c:ext>
          </c:extLst>
        </c:ser>
        <c:dLbls>
          <c:showLegendKey val="0"/>
          <c:showVal val="0"/>
          <c:showCatName val="0"/>
          <c:showSerName val="0"/>
          <c:showPercent val="0"/>
          <c:showBubbleSize val="0"/>
        </c:dLbls>
        <c:axId val="195718528"/>
        <c:axId val="195748992"/>
      </c:radarChart>
      <c:catAx>
        <c:axId val="195718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majorUnit val="0.2"/>
      </c:valAx>
      <c:spPr>
        <a:noFill/>
        <a:ln>
          <a:noFill/>
        </a:ln>
        <a:effectLst/>
      </c:spPr>
    </c:plotArea>
    <c:legend>
      <c:legendPos val="r"/>
      <c:layout>
        <c:manualLayout>
          <c:xMode val="edge"/>
          <c:yMode val="edge"/>
          <c:x val="0.50910222938192062"/>
          <c:y val="0.8431875542066245"/>
          <c:w val="0.24572737690981195"/>
          <c:h val="0.123713440577163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lumMod val="85000"/>
                  <a:lumOff val="15000"/>
                </a:schemeClr>
              </a:solidFill>
              <a:latin typeface="+mn-lt"/>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2023</c:v>
                </c:pt>
              </c:strCache>
            </c:strRef>
          </c:tx>
          <c:spPr>
            <a:ln>
              <a:noFill/>
            </a:ln>
          </c:spPr>
          <c:dPt>
            <c:idx val="0"/>
            <c:bubble3D val="0"/>
            <c:spPr>
              <a:solidFill>
                <a:schemeClr val="accent3"/>
              </a:solidFill>
              <a:ln>
                <a:noFill/>
              </a:ln>
            </c:spPr>
            <c:extLst>
              <c:ext xmlns:c16="http://schemas.microsoft.com/office/drawing/2014/chart" uri="{C3380CC4-5D6E-409C-BE32-E72D297353CC}">
                <c16:uniqueId val="{00000001-5A04-44D0-85D4-082241029781}"/>
              </c:ext>
            </c:extLst>
          </c:dPt>
          <c:dPt>
            <c:idx val="1"/>
            <c:bubble3D val="0"/>
            <c:spPr>
              <a:solidFill>
                <a:srgbClr val="D9D9D9"/>
              </a:solidFill>
              <a:ln>
                <a:noFill/>
              </a:ln>
            </c:spPr>
            <c:extLst>
              <c:ext xmlns:c16="http://schemas.microsoft.com/office/drawing/2014/chart" uri="{C3380CC4-5D6E-409C-BE32-E72D297353CC}">
                <c16:uniqueId val="{00000003-5A04-44D0-85D4-082241029781}"/>
              </c:ext>
            </c:extLst>
          </c:dPt>
          <c:dLbls>
            <c:delete val="1"/>
          </c:dLbls>
          <c:cat>
            <c:numRef>
              <c:f>Sheet1!$A$2:$A$3</c:f>
              <c:numCache>
                <c:formatCode>General</c:formatCode>
                <c:ptCount val="2"/>
              </c:numCache>
            </c:numRef>
          </c:cat>
          <c:val>
            <c:numRef>
              <c:f>Sheet1!$B$2:$B$3</c:f>
              <c:numCache>
                <c:formatCode>General</c:formatCode>
                <c:ptCount val="2"/>
                <c:pt idx="0" formatCode="###0">
                  <c:v>85.880770450732115</c:v>
                </c:pt>
                <c:pt idx="1">
                  <c:v>14.119229549267885</c:v>
                </c:pt>
              </c:numCache>
            </c:numRef>
          </c:val>
          <c:extLst>
            <c:ext xmlns:c16="http://schemas.microsoft.com/office/drawing/2014/chart" uri="{C3380CC4-5D6E-409C-BE32-E72D297353CC}">
              <c16:uniqueId val="{00000004-5A04-44D0-85D4-082241029781}"/>
            </c:ext>
          </c:extLst>
        </c:ser>
        <c:ser>
          <c:idx val="1"/>
          <c:order val="1"/>
          <c:tx>
            <c:strRef>
              <c:f>Sheet1!$C$1</c:f>
              <c:strCache>
                <c:ptCount val="1"/>
                <c:pt idx="0">
                  <c:v>2020</c:v>
                </c:pt>
              </c:strCache>
            </c:strRef>
          </c:tx>
          <c:dPt>
            <c:idx val="0"/>
            <c:bubble3D val="0"/>
            <c:spPr>
              <a:solidFill>
                <a:srgbClr val="ED6737"/>
              </a:solidFill>
            </c:spPr>
            <c:extLst>
              <c:ext xmlns:c16="http://schemas.microsoft.com/office/drawing/2014/chart" uri="{C3380CC4-5D6E-409C-BE32-E72D297353CC}">
                <c16:uniqueId val="{00000006-5A04-44D0-85D4-082241029781}"/>
              </c:ext>
            </c:extLst>
          </c:dPt>
          <c:dPt>
            <c:idx val="1"/>
            <c:bubble3D val="0"/>
            <c:spPr>
              <a:solidFill>
                <a:srgbClr val="D9D9D9"/>
              </a:solidFill>
            </c:spPr>
            <c:extLst>
              <c:ext xmlns:c16="http://schemas.microsoft.com/office/drawing/2014/chart" uri="{C3380CC4-5D6E-409C-BE32-E72D297353CC}">
                <c16:uniqueId val="{00000008-5A04-44D0-85D4-082241029781}"/>
              </c:ext>
            </c:extLst>
          </c:dPt>
          <c:dLbls>
            <c:delete val="1"/>
          </c:dLbls>
          <c:cat>
            <c:numRef>
              <c:f>Sheet1!$A$2:$A$3</c:f>
              <c:numCache>
                <c:formatCode>General</c:formatCode>
                <c:ptCount val="2"/>
              </c:numCache>
            </c:numRef>
          </c:cat>
          <c:val>
            <c:numRef>
              <c:f>Sheet1!$C$2:$C$3</c:f>
              <c:numCache>
                <c:formatCode>General</c:formatCode>
                <c:ptCount val="2"/>
                <c:pt idx="0" formatCode="###0">
                  <c:v>89.910762064035822</c:v>
                </c:pt>
                <c:pt idx="1">
                  <c:v>10.089237935964178</c:v>
                </c:pt>
              </c:numCache>
            </c:numRef>
          </c:val>
          <c:extLst>
            <c:ext xmlns:c16="http://schemas.microsoft.com/office/drawing/2014/chart" uri="{C3380CC4-5D6E-409C-BE32-E72D297353CC}">
              <c16:uniqueId val="{00000009-5A04-44D0-85D4-082241029781}"/>
            </c:ext>
          </c:extLst>
        </c:ser>
        <c:ser>
          <c:idx val="2"/>
          <c:order val="2"/>
          <c:tx>
            <c:strRef>
              <c:f>Sheet1!$D$1</c:f>
              <c:strCache>
                <c:ptCount val="1"/>
                <c:pt idx="0">
                  <c:v>2017</c:v>
                </c:pt>
              </c:strCache>
            </c:strRef>
          </c:tx>
          <c:dPt>
            <c:idx val="0"/>
            <c:bubble3D val="0"/>
            <c:spPr>
              <a:solidFill>
                <a:srgbClr val="ED6737"/>
              </a:solidFill>
            </c:spPr>
            <c:extLst>
              <c:ext xmlns:c16="http://schemas.microsoft.com/office/drawing/2014/chart" uri="{C3380CC4-5D6E-409C-BE32-E72D297353CC}">
                <c16:uniqueId val="{00000009-D657-4AEE-822C-9DAC5273393F}"/>
              </c:ext>
            </c:extLst>
          </c:dPt>
          <c:dPt>
            <c:idx val="1"/>
            <c:bubble3D val="0"/>
            <c:spPr>
              <a:solidFill>
                <a:srgbClr val="D9D9D9"/>
              </a:solidFill>
            </c:spPr>
            <c:extLst>
              <c:ext xmlns:c16="http://schemas.microsoft.com/office/drawing/2014/chart" uri="{C3380CC4-5D6E-409C-BE32-E72D297353CC}">
                <c16:uniqueId val="{0000000A-D657-4AEE-822C-9DAC5273393F}"/>
              </c:ext>
            </c:extLst>
          </c:dPt>
          <c:dLbls>
            <c:delete val="1"/>
          </c:dLbls>
          <c:cat>
            <c:numRef>
              <c:f>Sheet1!$A$2:$A$3</c:f>
              <c:numCache>
                <c:formatCode>General</c:formatCode>
                <c:ptCount val="2"/>
              </c:numCache>
            </c:numRef>
          </c:cat>
          <c:val>
            <c:numRef>
              <c:f>Sheet1!$D$2:$D$3</c:f>
              <c:numCache>
                <c:formatCode>General</c:formatCode>
                <c:ptCount val="2"/>
                <c:pt idx="0" formatCode="###0">
                  <c:v>83.19087613123088</c:v>
                </c:pt>
                <c:pt idx="1">
                  <c:v>16.80912386876912</c:v>
                </c:pt>
              </c:numCache>
            </c:numRef>
          </c:val>
          <c:extLst>
            <c:ext xmlns:c16="http://schemas.microsoft.com/office/drawing/2014/chart" uri="{C3380CC4-5D6E-409C-BE32-E72D297353CC}">
              <c16:uniqueId val="{00000008-D657-4AEE-822C-9DAC5273393F}"/>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2023</c:v>
                </c:pt>
              </c:strCache>
            </c:strRef>
          </c:tx>
          <c:spPr>
            <a:ln>
              <a:noFill/>
            </a:ln>
          </c:spPr>
          <c:dPt>
            <c:idx val="0"/>
            <c:bubble3D val="0"/>
            <c:spPr>
              <a:solidFill>
                <a:schemeClr val="accent3"/>
              </a:solidFill>
              <a:ln>
                <a:noFill/>
              </a:ln>
            </c:spPr>
            <c:extLst>
              <c:ext xmlns:c16="http://schemas.microsoft.com/office/drawing/2014/chart" uri="{C3380CC4-5D6E-409C-BE32-E72D297353CC}">
                <c16:uniqueId val="{00000001-E6D7-4872-9008-1D8F03F69BCA}"/>
              </c:ext>
            </c:extLst>
          </c:dPt>
          <c:dPt>
            <c:idx val="1"/>
            <c:bubble3D val="0"/>
            <c:spPr>
              <a:solidFill>
                <a:srgbClr val="D9D9D9"/>
              </a:solidFill>
              <a:ln>
                <a:noFill/>
              </a:ln>
            </c:spPr>
            <c:extLst>
              <c:ext xmlns:c16="http://schemas.microsoft.com/office/drawing/2014/chart" uri="{C3380CC4-5D6E-409C-BE32-E72D297353CC}">
                <c16:uniqueId val="{00000003-E6D7-4872-9008-1D8F03F69BCA}"/>
              </c:ext>
            </c:extLst>
          </c:dPt>
          <c:dLbls>
            <c:delete val="1"/>
          </c:dLbls>
          <c:cat>
            <c:numRef>
              <c:f>Sheet1!$A$2:$A$3</c:f>
              <c:numCache>
                <c:formatCode>General</c:formatCode>
                <c:ptCount val="2"/>
              </c:numCache>
            </c:numRef>
          </c:cat>
          <c:val>
            <c:numRef>
              <c:f>Sheet1!$B$2:$B$3</c:f>
              <c:numCache>
                <c:formatCode>General</c:formatCode>
                <c:ptCount val="2"/>
                <c:pt idx="0" formatCode="###0">
                  <c:v>85.514487995592773</c:v>
                </c:pt>
                <c:pt idx="1">
                  <c:v>14.485512004407227</c:v>
                </c:pt>
              </c:numCache>
            </c:numRef>
          </c:val>
          <c:extLst>
            <c:ext xmlns:c16="http://schemas.microsoft.com/office/drawing/2014/chart" uri="{C3380CC4-5D6E-409C-BE32-E72D297353CC}">
              <c16:uniqueId val="{00000004-E6D7-4872-9008-1D8F03F69BCA}"/>
            </c:ext>
          </c:extLst>
        </c:ser>
        <c:ser>
          <c:idx val="1"/>
          <c:order val="1"/>
          <c:tx>
            <c:strRef>
              <c:f>Sheet1!$C$1</c:f>
              <c:strCache>
                <c:ptCount val="1"/>
                <c:pt idx="0">
                  <c:v>2020</c:v>
                </c:pt>
              </c:strCache>
            </c:strRef>
          </c:tx>
          <c:spPr>
            <a:solidFill>
              <a:srgbClr val="ED6737"/>
            </a:solidFill>
          </c:spPr>
          <c:dPt>
            <c:idx val="1"/>
            <c:bubble3D val="0"/>
            <c:spPr>
              <a:solidFill>
                <a:srgbClr val="D9D9D9"/>
              </a:solidFill>
            </c:spPr>
            <c:extLst>
              <c:ext xmlns:c16="http://schemas.microsoft.com/office/drawing/2014/chart" uri="{C3380CC4-5D6E-409C-BE32-E72D297353CC}">
                <c16:uniqueId val="{00000006-E6D7-4872-9008-1D8F03F69BCA}"/>
              </c:ext>
            </c:extLst>
          </c:dPt>
          <c:dLbls>
            <c:delete val="1"/>
          </c:dLbls>
          <c:cat>
            <c:numRef>
              <c:f>Sheet1!$A$2:$A$3</c:f>
              <c:numCache>
                <c:formatCode>General</c:formatCode>
                <c:ptCount val="2"/>
              </c:numCache>
            </c:numRef>
          </c:cat>
          <c:val>
            <c:numRef>
              <c:f>Sheet1!$C$2:$C$3</c:f>
              <c:numCache>
                <c:formatCode>General</c:formatCode>
                <c:ptCount val="2"/>
                <c:pt idx="0" formatCode="###0">
                  <c:v>91.026789282793246</c:v>
                </c:pt>
                <c:pt idx="1">
                  <c:v>8.9732107172067543</c:v>
                </c:pt>
              </c:numCache>
            </c:numRef>
          </c:val>
          <c:extLst>
            <c:ext xmlns:c16="http://schemas.microsoft.com/office/drawing/2014/chart" uri="{C3380CC4-5D6E-409C-BE32-E72D297353CC}">
              <c16:uniqueId val="{00000007-E6D7-4872-9008-1D8F03F69BCA}"/>
            </c:ext>
          </c:extLst>
        </c:ser>
        <c:ser>
          <c:idx val="2"/>
          <c:order val="2"/>
          <c:tx>
            <c:strRef>
              <c:f>Sheet1!$D$1</c:f>
              <c:strCache>
                <c:ptCount val="1"/>
                <c:pt idx="0">
                  <c:v>2017</c:v>
                </c:pt>
              </c:strCache>
            </c:strRef>
          </c:tx>
          <c:dPt>
            <c:idx val="0"/>
            <c:bubble3D val="0"/>
            <c:spPr>
              <a:solidFill>
                <a:srgbClr val="ED6737"/>
              </a:solidFill>
            </c:spPr>
            <c:extLst>
              <c:ext xmlns:c16="http://schemas.microsoft.com/office/drawing/2014/chart" uri="{C3380CC4-5D6E-409C-BE32-E72D297353CC}">
                <c16:uniqueId val="{00000007-6BA3-4F5F-958B-7E9AEB2AE93D}"/>
              </c:ext>
            </c:extLst>
          </c:dPt>
          <c:dPt>
            <c:idx val="1"/>
            <c:bubble3D val="0"/>
            <c:spPr>
              <a:solidFill>
                <a:srgbClr val="D9D9D9"/>
              </a:solidFill>
            </c:spPr>
            <c:extLst>
              <c:ext xmlns:c16="http://schemas.microsoft.com/office/drawing/2014/chart" uri="{C3380CC4-5D6E-409C-BE32-E72D297353CC}">
                <c16:uniqueId val="{00000008-6BA3-4F5F-958B-7E9AEB2AE93D}"/>
              </c:ext>
            </c:extLst>
          </c:dPt>
          <c:dLbls>
            <c:delete val="1"/>
          </c:dLbls>
          <c:cat>
            <c:numRef>
              <c:f>Sheet1!$A$2:$A$3</c:f>
              <c:numCache>
                <c:formatCode>General</c:formatCode>
                <c:ptCount val="2"/>
              </c:numCache>
            </c:numRef>
          </c:cat>
          <c:val>
            <c:numRef>
              <c:f>Sheet1!$D$2:$D$3</c:f>
              <c:numCache>
                <c:formatCode>General</c:formatCode>
                <c:ptCount val="2"/>
                <c:pt idx="0" formatCode="###0">
                  <c:v>85.46881328271769</c:v>
                </c:pt>
                <c:pt idx="1">
                  <c:v>14.53118671728231</c:v>
                </c:pt>
              </c:numCache>
            </c:numRef>
          </c:val>
          <c:extLst>
            <c:ext xmlns:c16="http://schemas.microsoft.com/office/drawing/2014/chart" uri="{C3380CC4-5D6E-409C-BE32-E72D297353CC}">
              <c16:uniqueId val="{00000006-6BA3-4F5F-958B-7E9AEB2AE93D}"/>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2023</c:v>
                </c:pt>
              </c:strCache>
            </c:strRef>
          </c:tx>
          <c:spPr>
            <a:ln>
              <a:noFill/>
            </a:ln>
          </c:spPr>
          <c:dPt>
            <c:idx val="0"/>
            <c:bubble3D val="0"/>
            <c:spPr>
              <a:solidFill>
                <a:schemeClr val="accent3"/>
              </a:solidFill>
              <a:ln>
                <a:noFill/>
              </a:ln>
            </c:spPr>
            <c:extLst>
              <c:ext xmlns:c16="http://schemas.microsoft.com/office/drawing/2014/chart" uri="{C3380CC4-5D6E-409C-BE32-E72D297353CC}">
                <c16:uniqueId val="{00000001-9062-4559-B8DA-393168923F40}"/>
              </c:ext>
            </c:extLst>
          </c:dPt>
          <c:dPt>
            <c:idx val="1"/>
            <c:bubble3D val="0"/>
            <c:spPr>
              <a:solidFill>
                <a:srgbClr val="D9D9D9"/>
              </a:solidFill>
              <a:ln>
                <a:noFill/>
              </a:ln>
            </c:spPr>
            <c:extLst>
              <c:ext xmlns:c16="http://schemas.microsoft.com/office/drawing/2014/chart" uri="{C3380CC4-5D6E-409C-BE32-E72D297353CC}">
                <c16:uniqueId val="{00000003-9062-4559-B8DA-393168923F40}"/>
              </c:ext>
            </c:extLst>
          </c:dPt>
          <c:dLbls>
            <c:delete val="1"/>
          </c:dLbls>
          <c:cat>
            <c:numRef>
              <c:f>Sheet1!$A$2:$A$3</c:f>
              <c:numCache>
                <c:formatCode>General</c:formatCode>
                <c:ptCount val="2"/>
              </c:numCache>
            </c:numRef>
          </c:cat>
          <c:val>
            <c:numRef>
              <c:f>Sheet1!$B$2:$B$3</c:f>
              <c:numCache>
                <c:formatCode>General</c:formatCode>
                <c:ptCount val="2"/>
                <c:pt idx="0" formatCode="###0">
                  <c:v>83.211204635670939</c:v>
                </c:pt>
                <c:pt idx="1">
                  <c:v>16.788795364329061</c:v>
                </c:pt>
              </c:numCache>
            </c:numRef>
          </c:val>
          <c:extLst>
            <c:ext xmlns:c16="http://schemas.microsoft.com/office/drawing/2014/chart" uri="{C3380CC4-5D6E-409C-BE32-E72D297353CC}">
              <c16:uniqueId val="{00000004-9062-4559-B8DA-393168923F40}"/>
            </c:ext>
          </c:extLst>
        </c:ser>
        <c:ser>
          <c:idx val="1"/>
          <c:order val="1"/>
          <c:tx>
            <c:strRef>
              <c:f>Sheet1!$C$1</c:f>
              <c:strCache>
                <c:ptCount val="1"/>
                <c:pt idx="0">
                  <c:v>2020</c:v>
                </c:pt>
              </c:strCache>
            </c:strRef>
          </c:tx>
          <c:dPt>
            <c:idx val="0"/>
            <c:bubble3D val="0"/>
            <c:spPr>
              <a:solidFill>
                <a:srgbClr val="ED6737"/>
              </a:solidFill>
            </c:spPr>
            <c:extLst>
              <c:ext xmlns:c16="http://schemas.microsoft.com/office/drawing/2014/chart" uri="{C3380CC4-5D6E-409C-BE32-E72D297353CC}">
                <c16:uniqueId val="{00000006-9062-4559-B8DA-393168923F40}"/>
              </c:ext>
            </c:extLst>
          </c:dPt>
          <c:dPt>
            <c:idx val="1"/>
            <c:bubble3D val="0"/>
            <c:spPr>
              <a:solidFill>
                <a:srgbClr val="D9D9D9"/>
              </a:solidFill>
            </c:spPr>
            <c:extLst>
              <c:ext xmlns:c16="http://schemas.microsoft.com/office/drawing/2014/chart" uri="{C3380CC4-5D6E-409C-BE32-E72D297353CC}">
                <c16:uniqueId val="{00000008-9062-4559-B8DA-393168923F40}"/>
              </c:ext>
            </c:extLst>
          </c:dPt>
          <c:dLbls>
            <c:delete val="1"/>
          </c:dLbls>
          <c:cat>
            <c:numRef>
              <c:f>Sheet1!$A$2:$A$3</c:f>
              <c:numCache>
                <c:formatCode>General</c:formatCode>
                <c:ptCount val="2"/>
              </c:numCache>
            </c:numRef>
          </c:cat>
          <c:val>
            <c:numRef>
              <c:f>Sheet1!$C$2:$C$3</c:f>
              <c:numCache>
                <c:formatCode>General</c:formatCode>
                <c:ptCount val="2"/>
                <c:pt idx="0" formatCode="###0">
                  <c:v>89.530320113291751</c:v>
                </c:pt>
                <c:pt idx="1">
                  <c:v>10.469679886708249</c:v>
                </c:pt>
              </c:numCache>
            </c:numRef>
          </c:val>
          <c:extLst>
            <c:ext xmlns:c16="http://schemas.microsoft.com/office/drawing/2014/chart" uri="{C3380CC4-5D6E-409C-BE32-E72D297353CC}">
              <c16:uniqueId val="{00000009-9062-4559-B8DA-393168923F40}"/>
            </c:ext>
          </c:extLst>
        </c:ser>
        <c:ser>
          <c:idx val="2"/>
          <c:order val="2"/>
          <c:tx>
            <c:strRef>
              <c:f>Sheet1!$D$1</c:f>
              <c:strCache>
                <c:ptCount val="1"/>
                <c:pt idx="0">
                  <c:v>2017</c:v>
                </c:pt>
              </c:strCache>
            </c:strRef>
          </c:tx>
          <c:dPt>
            <c:idx val="0"/>
            <c:bubble3D val="0"/>
            <c:spPr>
              <a:solidFill>
                <a:srgbClr val="ED6737"/>
              </a:solidFill>
            </c:spPr>
            <c:extLst>
              <c:ext xmlns:c16="http://schemas.microsoft.com/office/drawing/2014/chart" uri="{C3380CC4-5D6E-409C-BE32-E72D297353CC}">
                <c16:uniqueId val="{00000009-B750-47BA-AF6B-2DC56B3D0D54}"/>
              </c:ext>
            </c:extLst>
          </c:dPt>
          <c:dPt>
            <c:idx val="1"/>
            <c:bubble3D val="0"/>
            <c:spPr>
              <a:solidFill>
                <a:srgbClr val="D9D9D9"/>
              </a:solidFill>
            </c:spPr>
            <c:extLst>
              <c:ext xmlns:c16="http://schemas.microsoft.com/office/drawing/2014/chart" uri="{C3380CC4-5D6E-409C-BE32-E72D297353CC}">
                <c16:uniqueId val="{0000000A-B750-47BA-AF6B-2DC56B3D0D54}"/>
              </c:ext>
            </c:extLst>
          </c:dPt>
          <c:dLbls>
            <c:delete val="1"/>
          </c:dLbls>
          <c:cat>
            <c:numRef>
              <c:f>Sheet1!$A$2:$A$3</c:f>
              <c:numCache>
                <c:formatCode>General</c:formatCode>
                <c:ptCount val="2"/>
              </c:numCache>
            </c:numRef>
          </c:cat>
          <c:val>
            <c:numRef>
              <c:f>Sheet1!$D$2:$D$3</c:f>
              <c:numCache>
                <c:formatCode>General</c:formatCode>
                <c:ptCount val="2"/>
                <c:pt idx="0" formatCode="###0">
                  <c:v>81.875942078268977</c:v>
                </c:pt>
                <c:pt idx="1">
                  <c:v>18.124057921731023</c:v>
                </c:pt>
              </c:numCache>
            </c:numRef>
          </c:val>
          <c:extLst>
            <c:ext xmlns:c16="http://schemas.microsoft.com/office/drawing/2014/chart" uri="{C3380CC4-5D6E-409C-BE32-E72D297353CC}">
              <c16:uniqueId val="{00000008-B750-47BA-AF6B-2DC56B3D0D54}"/>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2023</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F532-40E4-90CE-4C97EA2E0027}"/>
              </c:ext>
            </c:extLst>
          </c:dPt>
          <c:dPt>
            <c:idx val="1"/>
            <c:bubble3D val="0"/>
            <c:spPr>
              <a:solidFill>
                <a:srgbClr val="D9D9D9"/>
              </a:solidFill>
              <a:ln>
                <a:noFill/>
              </a:ln>
            </c:spPr>
            <c:extLst>
              <c:ext xmlns:c16="http://schemas.microsoft.com/office/drawing/2014/chart" uri="{C3380CC4-5D6E-409C-BE32-E72D297353CC}">
                <c16:uniqueId val="{00000003-F532-40E4-90CE-4C97EA2E0027}"/>
              </c:ext>
            </c:extLst>
          </c:dPt>
          <c:dLbls>
            <c:delete val="1"/>
          </c:dLbls>
          <c:cat>
            <c:numRef>
              <c:f>Sheet1!$A$2:$A$3</c:f>
              <c:numCache>
                <c:formatCode>General</c:formatCode>
                <c:ptCount val="2"/>
              </c:numCache>
            </c:numRef>
          </c:cat>
          <c:val>
            <c:numRef>
              <c:f>Sheet1!$B$2:$B$3</c:f>
              <c:numCache>
                <c:formatCode>General</c:formatCode>
                <c:ptCount val="2"/>
                <c:pt idx="0" formatCode="###0">
                  <c:v>87.735477880477362</c:v>
                </c:pt>
                <c:pt idx="1">
                  <c:v>12.264522119522638</c:v>
                </c:pt>
              </c:numCache>
            </c:numRef>
          </c:val>
          <c:extLst>
            <c:ext xmlns:c16="http://schemas.microsoft.com/office/drawing/2014/chart" uri="{C3380CC4-5D6E-409C-BE32-E72D297353CC}">
              <c16:uniqueId val="{00000004-F532-40E4-90CE-4C97EA2E0027}"/>
            </c:ext>
          </c:extLst>
        </c:ser>
        <c:ser>
          <c:idx val="1"/>
          <c:order val="1"/>
          <c:tx>
            <c:strRef>
              <c:f>Sheet1!$C$1</c:f>
              <c:strCache>
                <c:ptCount val="1"/>
                <c:pt idx="0">
                  <c:v>2020</c:v>
                </c:pt>
              </c:strCache>
            </c:strRef>
          </c:tx>
          <c:dPt>
            <c:idx val="0"/>
            <c:bubble3D val="0"/>
            <c:spPr>
              <a:solidFill>
                <a:srgbClr val="A1C46B"/>
              </a:solidFill>
            </c:spPr>
            <c:extLst>
              <c:ext xmlns:c16="http://schemas.microsoft.com/office/drawing/2014/chart" uri="{C3380CC4-5D6E-409C-BE32-E72D297353CC}">
                <c16:uniqueId val="{00000006-F532-40E4-90CE-4C97EA2E0027}"/>
              </c:ext>
            </c:extLst>
          </c:dPt>
          <c:dPt>
            <c:idx val="1"/>
            <c:bubble3D val="0"/>
            <c:spPr>
              <a:solidFill>
                <a:srgbClr val="D9D9D9"/>
              </a:solidFill>
            </c:spPr>
            <c:extLst>
              <c:ext xmlns:c16="http://schemas.microsoft.com/office/drawing/2014/chart" uri="{C3380CC4-5D6E-409C-BE32-E72D297353CC}">
                <c16:uniqueId val="{00000008-F532-40E4-90CE-4C97EA2E0027}"/>
              </c:ext>
            </c:extLst>
          </c:dPt>
          <c:dLbls>
            <c:delete val="1"/>
          </c:dLbls>
          <c:cat>
            <c:numRef>
              <c:f>Sheet1!$A$2:$A$3</c:f>
              <c:numCache>
                <c:formatCode>General</c:formatCode>
                <c:ptCount val="2"/>
              </c:numCache>
            </c:numRef>
          </c:cat>
          <c:val>
            <c:numRef>
              <c:f>Sheet1!$C$2:$C$3</c:f>
              <c:numCache>
                <c:formatCode>General</c:formatCode>
                <c:ptCount val="2"/>
                <c:pt idx="0" formatCode="###0">
                  <c:v>91.947953581623182</c:v>
                </c:pt>
                <c:pt idx="1">
                  <c:v>8.0520464183768183</c:v>
                </c:pt>
              </c:numCache>
            </c:numRef>
          </c:val>
          <c:extLst>
            <c:ext xmlns:c16="http://schemas.microsoft.com/office/drawing/2014/chart" uri="{C3380CC4-5D6E-409C-BE32-E72D297353CC}">
              <c16:uniqueId val="{00000009-F532-40E4-90CE-4C97EA2E0027}"/>
            </c:ext>
          </c:extLst>
        </c:ser>
        <c:ser>
          <c:idx val="2"/>
          <c:order val="2"/>
          <c:tx>
            <c:strRef>
              <c:f>Sheet1!$D$1</c:f>
              <c:strCache>
                <c:ptCount val="1"/>
                <c:pt idx="0">
                  <c:v>2017</c:v>
                </c:pt>
              </c:strCache>
            </c:strRef>
          </c:tx>
          <c:dPt>
            <c:idx val="0"/>
            <c:bubble3D val="0"/>
            <c:spPr>
              <a:solidFill>
                <a:srgbClr val="A1C46B"/>
              </a:solidFill>
            </c:spPr>
            <c:extLst>
              <c:ext xmlns:c16="http://schemas.microsoft.com/office/drawing/2014/chart" uri="{C3380CC4-5D6E-409C-BE32-E72D297353CC}">
                <c16:uniqueId val="{00000008-681C-43D2-B8AE-E0735D669E1C}"/>
              </c:ext>
            </c:extLst>
          </c:dPt>
          <c:dPt>
            <c:idx val="1"/>
            <c:bubble3D val="0"/>
            <c:spPr>
              <a:solidFill>
                <a:srgbClr val="D9D9D9"/>
              </a:solidFill>
            </c:spPr>
            <c:extLst>
              <c:ext xmlns:c16="http://schemas.microsoft.com/office/drawing/2014/chart" uri="{C3380CC4-5D6E-409C-BE32-E72D297353CC}">
                <c16:uniqueId val="{00000009-681C-43D2-B8AE-E0735D669E1C}"/>
              </c:ext>
            </c:extLst>
          </c:dPt>
          <c:dLbls>
            <c:delete val="1"/>
          </c:dLbls>
          <c:cat>
            <c:numRef>
              <c:f>Sheet1!$A$2:$A$3</c:f>
              <c:numCache>
                <c:formatCode>General</c:formatCode>
                <c:ptCount val="2"/>
              </c:numCache>
            </c:numRef>
          </c:cat>
          <c:val>
            <c:numRef>
              <c:f>Sheet1!$D$2:$D$3</c:f>
              <c:numCache>
                <c:formatCode>General</c:formatCode>
                <c:ptCount val="2"/>
                <c:pt idx="0" formatCode="###0">
                  <c:v>88.965212857975587</c:v>
                </c:pt>
                <c:pt idx="1">
                  <c:v>11.034787142024413</c:v>
                </c:pt>
              </c:numCache>
            </c:numRef>
          </c:val>
          <c:extLst>
            <c:ext xmlns:c16="http://schemas.microsoft.com/office/drawing/2014/chart" uri="{C3380CC4-5D6E-409C-BE32-E72D297353CC}">
              <c16:uniqueId val="{00000008-F7A8-4977-A2A0-D997EDAF1C0D}"/>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74903153965588"/>
          <c:y val="0.16684853383792006"/>
          <c:w val="0.62781402424679666"/>
          <c:h val="0.5867147313874401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48B2-4294-8803-4F976AABBA0A}"/>
              </c:ext>
            </c:extLst>
          </c:dPt>
          <c:dPt>
            <c:idx val="1"/>
            <c:bubble3D val="0"/>
            <c:spPr>
              <a:solidFill>
                <a:srgbClr val="D9D9D9"/>
              </a:solidFill>
              <a:ln>
                <a:noFill/>
              </a:ln>
            </c:spPr>
            <c:extLst>
              <c:ext xmlns:c16="http://schemas.microsoft.com/office/drawing/2014/chart" uri="{C3380CC4-5D6E-409C-BE32-E72D297353CC}">
                <c16:uniqueId val="{00000003-48B2-4294-8803-4F976AABBA0A}"/>
              </c:ext>
            </c:extLst>
          </c:dPt>
          <c:dLbls>
            <c:delete val="1"/>
          </c:dLbls>
          <c:cat>
            <c:numRef>
              <c:f>Sheet1!$A$2:$A$3</c:f>
              <c:numCache>
                <c:formatCode>General</c:formatCode>
                <c:ptCount val="2"/>
              </c:numCache>
            </c:numRef>
          </c:cat>
          <c:val>
            <c:numRef>
              <c:f>Sheet1!$B$2:$B$3</c:f>
              <c:numCache>
                <c:formatCode>General</c:formatCode>
                <c:ptCount val="2"/>
                <c:pt idx="0" formatCode="###0">
                  <c:v>88.778695739374342</c:v>
                </c:pt>
                <c:pt idx="1">
                  <c:v>11.221304260625658</c:v>
                </c:pt>
              </c:numCache>
            </c:numRef>
          </c:val>
          <c:extLst>
            <c:ext xmlns:c16="http://schemas.microsoft.com/office/drawing/2014/chart" uri="{C3380CC4-5D6E-409C-BE32-E72D297353CC}">
              <c16:uniqueId val="{00000004-48B2-4294-8803-4F976AABBA0A}"/>
            </c:ext>
          </c:extLst>
        </c:ser>
        <c:ser>
          <c:idx val="1"/>
          <c:order val="1"/>
          <c:tx>
            <c:strRef>
              <c:f>Sheet1!$C$1</c:f>
              <c:strCache>
                <c:ptCount val="1"/>
                <c:pt idx="0">
                  <c:v>2020</c:v>
                </c:pt>
              </c:strCache>
            </c:strRef>
          </c:tx>
          <c:dPt>
            <c:idx val="0"/>
            <c:bubble3D val="0"/>
            <c:spPr>
              <a:solidFill>
                <a:srgbClr val="A1C46B"/>
              </a:solidFill>
            </c:spPr>
            <c:extLst>
              <c:ext xmlns:c16="http://schemas.microsoft.com/office/drawing/2014/chart" uri="{C3380CC4-5D6E-409C-BE32-E72D297353CC}">
                <c16:uniqueId val="{00000006-48B2-4294-8803-4F976AABBA0A}"/>
              </c:ext>
            </c:extLst>
          </c:dPt>
          <c:dPt>
            <c:idx val="1"/>
            <c:bubble3D val="0"/>
            <c:spPr>
              <a:solidFill>
                <a:srgbClr val="D9D9D9"/>
              </a:solidFill>
            </c:spPr>
            <c:extLst>
              <c:ext xmlns:c16="http://schemas.microsoft.com/office/drawing/2014/chart" uri="{C3380CC4-5D6E-409C-BE32-E72D297353CC}">
                <c16:uniqueId val="{00000008-48B2-4294-8803-4F976AABBA0A}"/>
              </c:ext>
            </c:extLst>
          </c:dPt>
          <c:dLbls>
            <c:delete val="1"/>
          </c:dLbls>
          <c:cat>
            <c:numRef>
              <c:f>Sheet1!$A$2:$A$3</c:f>
              <c:numCache>
                <c:formatCode>General</c:formatCode>
                <c:ptCount val="2"/>
              </c:numCache>
            </c:numRef>
          </c:cat>
          <c:val>
            <c:numRef>
              <c:f>Sheet1!$C$2:$C$3</c:f>
              <c:numCache>
                <c:formatCode>General</c:formatCode>
                <c:ptCount val="2"/>
                <c:pt idx="0" formatCode="###0">
                  <c:v>89.007270586557013</c:v>
                </c:pt>
                <c:pt idx="1">
                  <c:v>10.992729413442987</c:v>
                </c:pt>
              </c:numCache>
            </c:numRef>
          </c:val>
          <c:extLst>
            <c:ext xmlns:c16="http://schemas.microsoft.com/office/drawing/2014/chart" uri="{C3380CC4-5D6E-409C-BE32-E72D297353CC}">
              <c16:uniqueId val="{00000009-48B2-4294-8803-4F976AABBA0A}"/>
            </c:ext>
          </c:extLst>
        </c:ser>
        <c:ser>
          <c:idx val="2"/>
          <c:order val="2"/>
          <c:tx>
            <c:strRef>
              <c:f>Sheet1!$D$1</c:f>
              <c:strCache>
                <c:ptCount val="1"/>
                <c:pt idx="0">
                  <c:v>2017</c:v>
                </c:pt>
              </c:strCache>
            </c:strRef>
          </c:tx>
          <c:dPt>
            <c:idx val="0"/>
            <c:bubble3D val="0"/>
            <c:spPr>
              <a:solidFill>
                <a:srgbClr val="A1C46B"/>
              </a:solidFill>
            </c:spPr>
            <c:extLst>
              <c:ext xmlns:c16="http://schemas.microsoft.com/office/drawing/2014/chart" uri="{C3380CC4-5D6E-409C-BE32-E72D297353CC}">
                <c16:uniqueId val="{00000009-0996-4CD1-9725-52DE16AADEE7}"/>
              </c:ext>
            </c:extLst>
          </c:dPt>
          <c:dPt>
            <c:idx val="1"/>
            <c:bubble3D val="0"/>
            <c:spPr>
              <a:solidFill>
                <a:srgbClr val="D9D9D9"/>
              </a:solidFill>
            </c:spPr>
            <c:extLst>
              <c:ext xmlns:c16="http://schemas.microsoft.com/office/drawing/2014/chart" uri="{C3380CC4-5D6E-409C-BE32-E72D297353CC}">
                <c16:uniqueId val="{0000000A-0996-4CD1-9725-52DE16AADEE7}"/>
              </c:ext>
            </c:extLst>
          </c:dPt>
          <c:dLbls>
            <c:delete val="1"/>
          </c:dLbls>
          <c:cat>
            <c:numRef>
              <c:f>Sheet1!$A$2:$A$3</c:f>
              <c:numCache>
                <c:formatCode>General</c:formatCode>
                <c:ptCount val="2"/>
              </c:numCache>
            </c:numRef>
          </c:cat>
          <c:val>
            <c:numRef>
              <c:f>Sheet1!$D$2:$D$3</c:f>
              <c:numCache>
                <c:formatCode>General</c:formatCode>
                <c:ptCount val="2"/>
                <c:pt idx="0" formatCode="###0">
                  <c:v>88.503108621515238</c:v>
                </c:pt>
                <c:pt idx="1">
                  <c:v>11.496891378484762</c:v>
                </c:pt>
              </c:numCache>
            </c:numRef>
          </c:val>
          <c:extLst>
            <c:ext xmlns:c16="http://schemas.microsoft.com/office/drawing/2014/chart" uri="{C3380CC4-5D6E-409C-BE32-E72D297353CC}">
              <c16:uniqueId val="{00000008-0996-4CD1-9725-52DE16AADEE7}"/>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2023</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AE2B-41DF-BB0C-41E0B109B9D3}"/>
              </c:ext>
            </c:extLst>
          </c:dPt>
          <c:dPt>
            <c:idx val="1"/>
            <c:bubble3D val="0"/>
            <c:spPr>
              <a:solidFill>
                <a:srgbClr val="D9D9D9"/>
              </a:solidFill>
              <a:ln>
                <a:noFill/>
              </a:ln>
            </c:spPr>
            <c:extLst>
              <c:ext xmlns:c16="http://schemas.microsoft.com/office/drawing/2014/chart" uri="{C3380CC4-5D6E-409C-BE32-E72D297353CC}">
                <c16:uniqueId val="{00000003-AE2B-41DF-BB0C-41E0B109B9D3}"/>
              </c:ext>
            </c:extLst>
          </c:dPt>
          <c:dLbls>
            <c:delete val="1"/>
          </c:dLbls>
          <c:cat>
            <c:numRef>
              <c:f>Sheet1!$A$2:$A$3</c:f>
              <c:numCache>
                <c:formatCode>General</c:formatCode>
                <c:ptCount val="2"/>
              </c:numCache>
            </c:numRef>
          </c:cat>
          <c:val>
            <c:numRef>
              <c:f>Sheet1!$B$2:$B$3</c:f>
              <c:numCache>
                <c:formatCode>General</c:formatCode>
                <c:ptCount val="2"/>
                <c:pt idx="0" formatCode="###0">
                  <c:v>90.19642673628735</c:v>
                </c:pt>
                <c:pt idx="1">
                  <c:v>9.80357326371265</c:v>
                </c:pt>
              </c:numCache>
            </c:numRef>
          </c:val>
          <c:extLst>
            <c:ext xmlns:c16="http://schemas.microsoft.com/office/drawing/2014/chart" uri="{C3380CC4-5D6E-409C-BE32-E72D297353CC}">
              <c16:uniqueId val="{00000004-AE2B-41DF-BB0C-41E0B109B9D3}"/>
            </c:ext>
          </c:extLst>
        </c:ser>
        <c:ser>
          <c:idx val="1"/>
          <c:order val="1"/>
          <c:tx>
            <c:strRef>
              <c:f>Sheet1!$C$1</c:f>
              <c:strCache>
                <c:ptCount val="1"/>
                <c:pt idx="0">
                  <c:v>2020</c:v>
                </c:pt>
              </c:strCache>
            </c:strRef>
          </c:tx>
          <c:dPt>
            <c:idx val="0"/>
            <c:bubble3D val="0"/>
            <c:spPr>
              <a:solidFill>
                <a:schemeClr val="accent4"/>
              </a:solidFill>
            </c:spPr>
            <c:extLst>
              <c:ext xmlns:c16="http://schemas.microsoft.com/office/drawing/2014/chart" uri="{C3380CC4-5D6E-409C-BE32-E72D297353CC}">
                <c16:uniqueId val="{00000006-AE2B-41DF-BB0C-41E0B109B9D3}"/>
              </c:ext>
            </c:extLst>
          </c:dPt>
          <c:dPt>
            <c:idx val="1"/>
            <c:bubble3D val="0"/>
            <c:spPr>
              <a:solidFill>
                <a:srgbClr val="D9D9D9"/>
              </a:solidFill>
            </c:spPr>
            <c:extLst>
              <c:ext xmlns:c16="http://schemas.microsoft.com/office/drawing/2014/chart" uri="{C3380CC4-5D6E-409C-BE32-E72D297353CC}">
                <c16:uniqueId val="{00000008-AE2B-41DF-BB0C-41E0B109B9D3}"/>
              </c:ext>
            </c:extLst>
          </c:dPt>
          <c:dLbls>
            <c:delete val="1"/>
          </c:dLbls>
          <c:cat>
            <c:numRef>
              <c:f>Sheet1!$A$2:$A$3</c:f>
              <c:numCache>
                <c:formatCode>General</c:formatCode>
                <c:ptCount val="2"/>
              </c:numCache>
            </c:numRef>
          </c:cat>
          <c:val>
            <c:numRef>
              <c:f>Sheet1!$C$2:$C$3</c:f>
              <c:numCache>
                <c:formatCode>General</c:formatCode>
                <c:ptCount val="2"/>
                <c:pt idx="0" formatCode="###0">
                  <c:v>91.640868685584707</c:v>
                </c:pt>
                <c:pt idx="1">
                  <c:v>8.3591313144152934</c:v>
                </c:pt>
              </c:numCache>
            </c:numRef>
          </c:val>
          <c:extLst>
            <c:ext xmlns:c16="http://schemas.microsoft.com/office/drawing/2014/chart" uri="{C3380CC4-5D6E-409C-BE32-E72D297353CC}">
              <c16:uniqueId val="{00000009-AE2B-41DF-BB0C-41E0B109B9D3}"/>
            </c:ext>
          </c:extLst>
        </c:ser>
        <c:ser>
          <c:idx val="2"/>
          <c:order val="2"/>
          <c:tx>
            <c:strRef>
              <c:f>Sheet1!$D$1</c:f>
              <c:strCache>
                <c:ptCount val="1"/>
                <c:pt idx="0">
                  <c:v>2017</c:v>
                </c:pt>
              </c:strCache>
            </c:strRef>
          </c:tx>
          <c:dPt>
            <c:idx val="0"/>
            <c:bubble3D val="0"/>
            <c:spPr>
              <a:solidFill>
                <a:srgbClr val="A1C46B"/>
              </a:solidFill>
            </c:spPr>
            <c:extLst>
              <c:ext xmlns:c16="http://schemas.microsoft.com/office/drawing/2014/chart" uri="{C3380CC4-5D6E-409C-BE32-E72D297353CC}">
                <c16:uniqueId val="{00000009-1539-4DCA-B7FF-1960B53937E4}"/>
              </c:ext>
            </c:extLst>
          </c:dPt>
          <c:dPt>
            <c:idx val="1"/>
            <c:bubble3D val="0"/>
            <c:spPr>
              <a:solidFill>
                <a:srgbClr val="D9D9D9"/>
              </a:solidFill>
            </c:spPr>
            <c:extLst>
              <c:ext xmlns:c16="http://schemas.microsoft.com/office/drawing/2014/chart" uri="{C3380CC4-5D6E-409C-BE32-E72D297353CC}">
                <c16:uniqueId val="{0000000A-1539-4DCA-B7FF-1960B53937E4}"/>
              </c:ext>
            </c:extLst>
          </c:dPt>
          <c:dLbls>
            <c:delete val="1"/>
          </c:dLbls>
          <c:cat>
            <c:numRef>
              <c:f>Sheet1!$A$2:$A$3</c:f>
              <c:numCache>
                <c:formatCode>General</c:formatCode>
                <c:ptCount val="2"/>
              </c:numCache>
            </c:numRef>
          </c:cat>
          <c:val>
            <c:numRef>
              <c:f>Sheet1!$D$2:$D$3</c:f>
              <c:numCache>
                <c:formatCode>0.000000</c:formatCode>
                <c:ptCount val="2"/>
                <c:pt idx="0" formatCode="###0">
                  <c:v>90.064914567136086</c:v>
                </c:pt>
                <c:pt idx="1">
                  <c:v>9.9350854328639144</c:v>
                </c:pt>
              </c:numCache>
            </c:numRef>
          </c:val>
          <c:extLst>
            <c:ext xmlns:c16="http://schemas.microsoft.com/office/drawing/2014/chart" uri="{C3380CC4-5D6E-409C-BE32-E72D297353CC}">
              <c16:uniqueId val="{00000008-1539-4DCA-B7FF-1960B53937E4}"/>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2023</c:v>
                </c:pt>
              </c:strCache>
            </c:strRef>
          </c:tx>
          <c:spPr>
            <a:ln>
              <a:noFill/>
            </a:ln>
          </c:spPr>
          <c:dPt>
            <c:idx val="0"/>
            <c:bubble3D val="0"/>
            <c:spPr>
              <a:solidFill>
                <a:schemeClr val="accent3"/>
              </a:solidFill>
              <a:ln>
                <a:noFill/>
              </a:ln>
            </c:spPr>
            <c:extLst>
              <c:ext xmlns:c16="http://schemas.microsoft.com/office/drawing/2014/chart" uri="{C3380CC4-5D6E-409C-BE32-E72D297353CC}">
                <c16:uniqueId val="{00000001-2CD4-43E3-80BD-728B1341B0BC}"/>
              </c:ext>
            </c:extLst>
          </c:dPt>
          <c:dPt>
            <c:idx val="1"/>
            <c:bubble3D val="0"/>
            <c:spPr>
              <a:solidFill>
                <a:srgbClr val="D9D9D9"/>
              </a:solidFill>
              <a:ln>
                <a:noFill/>
              </a:ln>
            </c:spPr>
            <c:extLst>
              <c:ext xmlns:c16="http://schemas.microsoft.com/office/drawing/2014/chart" uri="{C3380CC4-5D6E-409C-BE32-E72D297353CC}">
                <c16:uniqueId val="{00000003-2CD4-43E3-80BD-728B1341B0BC}"/>
              </c:ext>
            </c:extLst>
          </c:dPt>
          <c:dLbls>
            <c:delete val="1"/>
          </c:dLbls>
          <c:cat>
            <c:numRef>
              <c:f>Sheet1!$A$2:$A$3</c:f>
              <c:numCache>
                <c:formatCode>General</c:formatCode>
                <c:ptCount val="2"/>
              </c:numCache>
            </c:numRef>
          </c:cat>
          <c:val>
            <c:numRef>
              <c:f>Sheet1!$B$2:$B$3</c:f>
              <c:numCache>
                <c:formatCode>General</c:formatCode>
                <c:ptCount val="2"/>
                <c:pt idx="0" formatCode="###0">
                  <c:v>86.723505941354148</c:v>
                </c:pt>
                <c:pt idx="1">
                  <c:v>13.276494058645852</c:v>
                </c:pt>
              </c:numCache>
            </c:numRef>
          </c:val>
          <c:extLst>
            <c:ext xmlns:c16="http://schemas.microsoft.com/office/drawing/2014/chart" uri="{C3380CC4-5D6E-409C-BE32-E72D297353CC}">
              <c16:uniqueId val="{00000004-2CD4-43E3-80BD-728B1341B0BC}"/>
            </c:ext>
          </c:extLst>
        </c:ser>
        <c:ser>
          <c:idx val="1"/>
          <c:order val="1"/>
          <c:tx>
            <c:strRef>
              <c:f>Sheet1!$C$1</c:f>
              <c:strCache>
                <c:ptCount val="1"/>
                <c:pt idx="0">
                  <c:v>2020</c:v>
                </c:pt>
              </c:strCache>
            </c:strRef>
          </c:tx>
          <c:dPt>
            <c:idx val="0"/>
            <c:bubble3D val="0"/>
            <c:spPr>
              <a:solidFill>
                <a:srgbClr val="ED6737"/>
              </a:solidFill>
            </c:spPr>
            <c:extLst>
              <c:ext xmlns:c16="http://schemas.microsoft.com/office/drawing/2014/chart" uri="{C3380CC4-5D6E-409C-BE32-E72D297353CC}">
                <c16:uniqueId val="{00000006-2CD4-43E3-80BD-728B1341B0BC}"/>
              </c:ext>
            </c:extLst>
          </c:dPt>
          <c:dPt>
            <c:idx val="1"/>
            <c:bubble3D val="0"/>
            <c:spPr>
              <a:solidFill>
                <a:srgbClr val="D9D9D9"/>
              </a:solidFill>
            </c:spPr>
            <c:extLst>
              <c:ext xmlns:c16="http://schemas.microsoft.com/office/drawing/2014/chart" uri="{C3380CC4-5D6E-409C-BE32-E72D297353CC}">
                <c16:uniqueId val="{00000008-2CD4-43E3-80BD-728B1341B0BC}"/>
              </c:ext>
            </c:extLst>
          </c:dPt>
          <c:dLbls>
            <c:delete val="1"/>
          </c:dLbls>
          <c:cat>
            <c:numRef>
              <c:f>Sheet1!$A$2:$A$3</c:f>
              <c:numCache>
                <c:formatCode>General</c:formatCode>
                <c:ptCount val="2"/>
              </c:numCache>
            </c:numRef>
          </c:cat>
          <c:val>
            <c:numRef>
              <c:f>Sheet1!$C$2:$C$3</c:f>
              <c:numCache>
                <c:formatCode>General</c:formatCode>
                <c:ptCount val="2"/>
                <c:pt idx="0" formatCode="###0">
                  <c:v>89.909611736355615</c:v>
                </c:pt>
                <c:pt idx="1">
                  <c:v>10.090388263644385</c:v>
                </c:pt>
              </c:numCache>
            </c:numRef>
          </c:val>
          <c:extLst>
            <c:ext xmlns:c16="http://schemas.microsoft.com/office/drawing/2014/chart" uri="{C3380CC4-5D6E-409C-BE32-E72D297353CC}">
              <c16:uniqueId val="{00000009-2CD4-43E3-80BD-728B1341B0BC}"/>
            </c:ext>
          </c:extLst>
        </c:ser>
        <c:ser>
          <c:idx val="2"/>
          <c:order val="2"/>
          <c:tx>
            <c:strRef>
              <c:f>Sheet1!$D$1</c:f>
              <c:strCache>
                <c:ptCount val="1"/>
                <c:pt idx="0">
                  <c:v>2017</c:v>
                </c:pt>
              </c:strCache>
            </c:strRef>
          </c:tx>
          <c:dPt>
            <c:idx val="0"/>
            <c:bubble3D val="0"/>
            <c:spPr>
              <a:solidFill>
                <a:srgbClr val="ED6737"/>
              </a:solidFill>
            </c:spPr>
            <c:extLst>
              <c:ext xmlns:c16="http://schemas.microsoft.com/office/drawing/2014/chart" uri="{C3380CC4-5D6E-409C-BE32-E72D297353CC}">
                <c16:uniqueId val="{00000009-F257-4D87-8311-A4F16861D685}"/>
              </c:ext>
            </c:extLst>
          </c:dPt>
          <c:dPt>
            <c:idx val="1"/>
            <c:bubble3D val="0"/>
            <c:spPr>
              <a:solidFill>
                <a:srgbClr val="D9D9D9"/>
              </a:solidFill>
            </c:spPr>
            <c:extLst>
              <c:ext xmlns:c16="http://schemas.microsoft.com/office/drawing/2014/chart" uri="{C3380CC4-5D6E-409C-BE32-E72D297353CC}">
                <c16:uniqueId val="{0000000A-F257-4D87-8311-A4F16861D685}"/>
              </c:ext>
            </c:extLst>
          </c:dPt>
          <c:dLbls>
            <c:delete val="1"/>
          </c:dLbls>
          <c:cat>
            <c:numRef>
              <c:f>Sheet1!$A$2:$A$3</c:f>
              <c:numCache>
                <c:formatCode>General</c:formatCode>
                <c:ptCount val="2"/>
              </c:numCache>
            </c:numRef>
          </c:cat>
          <c:val>
            <c:numRef>
              <c:f>Sheet1!$D$2:$D$3</c:f>
              <c:numCache>
                <c:formatCode>General</c:formatCode>
                <c:ptCount val="2"/>
                <c:pt idx="0" formatCode="###0">
                  <c:v>84.091861896660518</c:v>
                </c:pt>
                <c:pt idx="1">
                  <c:v>15.908138103339482</c:v>
                </c:pt>
              </c:numCache>
            </c:numRef>
          </c:val>
          <c:extLst>
            <c:ext xmlns:c16="http://schemas.microsoft.com/office/drawing/2014/chart" uri="{C3380CC4-5D6E-409C-BE32-E72D297353CC}">
              <c16:uniqueId val="{00000008-F257-4D87-8311-A4F16861D685}"/>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2023</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0D58-4A2C-B200-517DDEAD79E6}"/>
              </c:ext>
            </c:extLst>
          </c:dPt>
          <c:dPt>
            <c:idx val="1"/>
            <c:bubble3D val="0"/>
            <c:spPr>
              <a:solidFill>
                <a:srgbClr val="D9D9D9"/>
              </a:solidFill>
              <a:ln>
                <a:noFill/>
              </a:ln>
            </c:spPr>
            <c:extLst>
              <c:ext xmlns:c16="http://schemas.microsoft.com/office/drawing/2014/chart" uri="{C3380CC4-5D6E-409C-BE32-E72D297353CC}">
                <c16:uniqueId val="{00000003-0D58-4A2C-B200-517DDEAD79E6}"/>
              </c:ext>
            </c:extLst>
          </c:dPt>
          <c:dLbls>
            <c:delete val="1"/>
          </c:dLbls>
          <c:cat>
            <c:numRef>
              <c:f>Sheet1!$A$2:$A$3</c:f>
              <c:numCache>
                <c:formatCode>General</c:formatCode>
                <c:ptCount val="2"/>
              </c:numCache>
            </c:numRef>
          </c:cat>
          <c:val>
            <c:numRef>
              <c:f>Sheet1!$B$2:$B$3</c:f>
              <c:numCache>
                <c:formatCode>General</c:formatCode>
                <c:ptCount val="2"/>
                <c:pt idx="0" formatCode="###0">
                  <c:v>86.498703562140506</c:v>
                </c:pt>
                <c:pt idx="1">
                  <c:v>13.501296437859494</c:v>
                </c:pt>
              </c:numCache>
            </c:numRef>
          </c:val>
          <c:extLst>
            <c:ext xmlns:c16="http://schemas.microsoft.com/office/drawing/2014/chart" uri="{C3380CC4-5D6E-409C-BE32-E72D297353CC}">
              <c16:uniqueId val="{00000004-0D58-4A2C-B200-517DDEAD79E6}"/>
            </c:ext>
          </c:extLst>
        </c:ser>
        <c:ser>
          <c:idx val="1"/>
          <c:order val="1"/>
          <c:tx>
            <c:strRef>
              <c:f>Sheet1!$C$1</c:f>
              <c:strCache>
                <c:ptCount val="1"/>
                <c:pt idx="0">
                  <c:v>2020</c:v>
                </c:pt>
              </c:strCache>
            </c:strRef>
          </c:tx>
          <c:dPt>
            <c:idx val="0"/>
            <c:bubble3D val="0"/>
            <c:spPr>
              <a:solidFill>
                <a:srgbClr val="A1C46B"/>
              </a:solidFill>
            </c:spPr>
            <c:extLst>
              <c:ext xmlns:c16="http://schemas.microsoft.com/office/drawing/2014/chart" uri="{C3380CC4-5D6E-409C-BE32-E72D297353CC}">
                <c16:uniqueId val="{00000006-0D58-4A2C-B200-517DDEAD79E6}"/>
              </c:ext>
            </c:extLst>
          </c:dPt>
          <c:dPt>
            <c:idx val="1"/>
            <c:bubble3D val="0"/>
            <c:spPr>
              <a:solidFill>
                <a:srgbClr val="D9D9D9"/>
              </a:solidFill>
            </c:spPr>
            <c:extLst>
              <c:ext xmlns:c16="http://schemas.microsoft.com/office/drawing/2014/chart" uri="{C3380CC4-5D6E-409C-BE32-E72D297353CC}">
                <c16:uniqueId val="{00000008-0D58-4A2C-B200-517DDEAD79E6}"/>
              </c:ext>
            </c:extLst>
          </c:dPt>
          <c:dLbls>
            <c:delete val="1"/>
          </c:dLbls>
          <c:cat>
            <c:numRef>
              <c:f>Sheet1!$A$2:$A$3</c:f>
              <c:numCache>
                <c:formatCode>General</c:formatCode>
                <c:ptCount val="2"/>
              </c:numCache>
            </c:numRef>
          </c:cat>
          <c:val>
            <c:numRef>
              <c:f>Sheet1!$C$2:$C$3</c:f>
              <c:numCache>
                <c:formatCode>General</c:formatCode>
                <c:ptCount val="2"/>
                <c:pt idx="0" formatCode="###0">
                  <c:v>91.445086429632866</c:v>
                </c:pt>
                <c:pt idx="1">
                  <c:v>8.554913570367134</c:v>
                </c:pt>
              </c:numCache>
            </c:numRef>
          </c:val>
          <c:extLst>
            <c:ext xmlns:c16="http://schemas.microsoft.com/office/drawing/2014/chart" uri="{C3380CC4-5D6E-409C-BE32-E72D297353CC}">
              <c16:uniqueId val="{00000009-0D58-4A2C-B200-517DDEAD79E6}"/>
            </c:ext>
          </c:extLst>
        </c:ser>
        <c:ser>
          <c:idx val="2"/>
          <c:order val="2"/>
          <c:tx>
            <c:strRef>
              <c:f>Sheet1!$D$1</c:f>
              <c:strCache>
                <c:ptCount val="1"/>
                <c:pt idx="0">
                  <c:v>2017</c:v>
                </c:pt>
              </c:strCache>
            </c:strRef>
          </c:tx>
          <c:dPt>
            <c:idx val="0"/>
            <c:bubble3D val="0"/>
            <c:spPr>
              <a:solidFill>
                <a:srgbClr val="A1C46B"/>
              </a:solidFill>
            </c:spPr>
            <c:extLst>
              <c:ext xmlns:c16="http://schemas.microsoft.com/office/drawing/2014/chart" uri="{C3380CC4-5D6E-409C-BE32-E72D297353CC}">
                <c16:uniqueId val="{00000009-B9C4-46E8-B1D5-5C29C60AB6F5}"/>
              </c:ext>
            </c:extLst>
          </c:dPt>
          <c:dPt>
            <c:idx val="1"/>
            <c:bubble3D val="0"/>
            <c:spPr>
              <a:solidFill>
                <a:srgbClr val="D9D9D9"/>
              </a:solidFill>
            </c:spPr>
            <c:extLst>
              <c:ext xmlns:c16="http://schemas.microsoft.com/office/drawing/2014/chart" uri="{C3380CC4-5D6E-409C-BE32-E72D297353CC}">
                <c16:uniqueId val="{0000000A-B9C4-46E8-B1D5-5C29C60AB6F5}"/>
              </c:ext>
            </c:extLst>
          </c:dPt>
          <c:dLbls>
            <c:delete val="1"/>
          </c:dLbls>
          <c:cat>
            <c:numRef>
              <c:f>Sheet1!$A$2:$A$3</c:f>
              <c:numCache>
                <c:formatCode>General</c:formatCode>
                <c:ptCount val="2"/>
              </c:numCache>
            </c:numRef>
          </c:cat>
          <c:val>
            <c:numRef>
              <c:f>Sheet1!$D$2:$D$3</c:f>
              <c:numCache>
                <c:formatCode>General</c:formatCode>
                <c:ptCount val="2"/>
                <c:pt idx="0" formatCode="###0">
                  <c:v>88.369663566094161</c:v>
                </c:pt>
                <c:pt idx="1">
                  <c:v>11.630336433905839</c:v>
                </c:pt>
              </c:numCache>
            </c:numRef>
          </c:val>
          <c:extLst>
            <c:ext xmlns:c16="http://schemas.microsoft.com/office/drawing/2014/chart" uri="{C3380CC4-5D6E-409C-BE32-E72D297353CC}">
              <c16:uniqueId val="{00000008-B9C4-46E8-B1D5-5C29C60AB6F5}"/>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hu-HU" sz="1050" b="0" i="0" u="none" strike="noStrike" kern="1200" baseline="0">
                    <a:solidFill>
                      <a:srgbClr val="404040"/>
                    </a:solidFill>
                    <a:latin typeface="+mn-lt"/>
                    <a:ea typeface="+mn-ea"/>
                    <a:cs typeface="+mn-cs"/>
                  </a:defRPr>
                </a:pPr>
                <a:endParaRPr lang="hu-H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 couple + children</c:v>
                </c:pt>
                <c:pt idx="1">
                  <c:v>A couple (without children)</c:v>
                </c:pt>
                <c:pt idx="2">
                  <c:v>Parents + brothers/sisters</c:v>
                </c:pt>
                <c:pt idx="3">
                  <c:v>Alone </c:v>
                </c:pt>
                <c:pt idx="4">
                  <c:v>Flatmate(e)</c:v>
                </c:pt>
                <c:pt idx="5">
                  <c:v>Multiple generations</c:v>
                </c:pt>
                <c:pt idx="6">
                  <c:v>Students dorm</c:v>
                </c:pt>
                <c:pt idx="7">
                  <c:v>Alone + children</c:v>
                </c:pt>
                <c:pt idx="8">
                  <c:v>Other</c:v>
                </c:pt>
              </c:strCache>
            </c:strRef>
          </c:cat>
          <c:val>
            <c:numRef>
              <c:f>Sheet1!$B$2:$B$10</c:f>
              <c:numCache>
                <c:formatCode>0%</c:formatCode>
                <c:ptCount val="9"/>
                <c:pt idx="0">
                  <c:v>0.30890613550650259</c:v>
                </c:pt>
                <c:pt idx="1">
                  <c:v>0.2704284771070728</c:v>
                </c:pt>
                <c:pt idx="2">
                  <c:v>0.19443957670649892</c:v>
                </c:pt>
                <c:pt idx="3">
                  <c:v>0.12440183666136634</c:v>
                </c:pt>
                <c:pt idx="4">
                  <c:v>3.9417681841843528E-2</c:v>
                </c:pt>
                <c:pt idx="5">
                  <c:v>2.7412545923869949E-2</c:v>
                </c:pt>
                <c:pt idx="6">
                  <c:v>1.4494341273934914E-2</c:v>
                </c:pt>
                <c:pt idx="7">
                  <c:v>1.1970261548992677E-2</c:v>
                </c:pt>
                <c:pt idx="8">
                  <c:v>8.5291434299150874E-3</c:v>
                </c:pt>
              </c:numCache>
            </c:numRef>
          </c:val>
          <c:extLst>
            <c:ext xmlns:c16="http://schemas.microsoft.com/office/drawing/2014/chart" uri="{C3380CC4-5D6E-409C-BE32-E72D297353CC}">
              <c16:uniqueId val="{00000000-D503-4166-8689-CAADE06FC7F9}"/>
            </c:ext>
          </c:extLst>
        </c:ser>
        <c:dLbls>
          <c:showLegendKey val="0"/>
          <c:showVal val="0"/>
          <c:showCatName val="0"/>
          <c:showSerName val="0"/>
          <c:showPercent val="0"/>
          <c:showBubbleSize val="0"/>
        </c:dLbls>
        <c:gapWidth val="65"/>
        <c:axId val="116694560"/>
        <c:axId val="116696200"/>
      </c:barChart>
      <c:catAx>
        <c:axId val="116694560"/>
        <c:scaling>
          <c:orientation val="maxMin"/>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hu-HU" sz="1050" b="0" i="0" u="none" strike="noStrike" kern="1200" baseline="0">
                <a:solidFill>
                  <a:srgbClr val="404040"/>
                </a:solidFill>
                <a:latin typeface="+mn-lt"/>
                <a:ea typeface="+mn-ea"/>
                <a:cs typeface="+mn-cs"/>
              </a:defRPr>
            </a:pPr>
            <a:endParaRPr lang="hu-HU"/>
          </a:p>
        </c:txPr>
        <c:crossAx val="116696200"/>
        <c:crosses val="autoZero"/>
        <c:auto val="1"/>
        <c:lblAlgn val="ctr"/>
        <c:lblOffset val="100"/>
        <c:noMultiLvlLbl val="0"/>
      </c:catAx>
      <c:valAx>
        <c:axId val="116696200"/>
        <c:scaling>
          <c:orientation val="minMax"/>
        </c:scaling>
        <c:delete val="1"/>
        <c:axPos val="t"/>
        <c:numFmt formatCode="0%" sourceLinked="1"/>
        <c:majorTickMark val="none"/>
        <c:minorTickMark val="none"/>
        <c:tickLblPos val="nextTo"/>
        <c:crossAx val="116694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2023</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0486-48CE-B117-A0D191692BAA}"/>
              </c:ext>
            </c:extLst>
          </c:dPt>
          <c:dPt>
            <c:idx val="1"/>
            <c:bubble3D val="0"/>
            <c:spPr>
              <a:solidFill>
                <a:srgbClr val="D9D9D9"/>
              </a:solidFill>
              <a:ln>
                <a:noFill/>
              </a:ln>
            </c:spPr>
            <c:extLst>
              <c:ext xmlns:c16="http://schemas.microsoft.com/office/drawing/2014/chart" uri="{C3380CC4-5D6E-409C-BE32-E72D297353CC}">
                <c16:uniqueId val="{00000003-0486-48CE-B117-A0D191692BAA}"/>
              </c:ext>
            </c:extLst>
          </c:dPt>
          <c:cat>
            <c:numRef>
              <c:f>Sheet1!$A$2:$A$3</c:f>
              <c:numCache>
                <c:formatCode>General</c:formatCode>
                <c:ptCount val="2"/>
              </c:numCache>
            </c:numRef>
          </c:cat>
          <c:val>
            <c:numRef>
              <c:f>Sheet1!$B$2:$B$3</c:f>
              <c:numCache>
                <c:formatCode>0.000</c:formatCode>
                <c:ptCount val="2"/>
                <c:pt idx="0" formatCode="###0.000">
                  <c:v>52.212350567391418</c:v>
                </c:pt>
                <c:pt idx="1">
                  <c:v>47.787649432608582</c:v>
                </c:pt>
              </c:numCache>
            </c:numRef>
          </c:val>
          <c:extLst>
            <c:ext xmlns:c16="http://schemas.microsoft.com/office/drawing/2014/chart" uri="{C3380CC4-5D6E-409C-BE32-E72D297353CC}">
              <c16:uniqueId val="{00000004-0486-48CE-B117-A0D191692BAA}"/>
            </c:ext>
          </c:extLst>
        </c:ser>
        <c:ser>
          <c:idx val="1"/>
          <c:order val="1"/>
          <c:tx>
            <c:strRef>
              <c:f>Sheet1!$C$1</c:f>
              <c:strCache>
                <c:ptCount val="1"/>
                <c:pt idx="0">
                  <c:v>2020</c:v>
                </c:pt>
              </c:strCache>
            </c:strRef>
          </c:tx>
          <c:dPt>
            <c:idx val="0"/>
            <c:bubble3D val="0"/>
            <c:spPr>
              <a:solidFill>
                <a:srgbClr val="A1C46B"/>
              </a:solidFill>
            </c:spPr>
            <c:extLst>
              <c:ext xmlns:c16="http://schemas.microsoft.com/office/drawing/2014/chart" uri="{C3380CC4-5D6E-409C-BE32-E72D297353CC}">
                <c16:uniqueId val="{00000006-0486-48CE-B117-A0D191692BAA}"/>
              </c:ext>
            </c:extLst>
          </c:dPt>
          <c:dPt>
            <c:idx val="1"/>
            <c:bubble3D val="0"/>
            <c:spPr>
              <a:solidFill>
                <a:srgbClr val="D9D9D9"/>
              </a:solidFill>
            </c:spPr>
            <c:extLst>
              <c:ext xmlns:c16="http://schemas.microsoft.com/office/drawing/2014/chart" uri="{C3380CC4-5D6E-409C-BE32-E72D297353CC}">
                <c16:uniqueId val="{00000008-0486-48CE-B117-A0D191692BAA}"/>
              </c:ext>
            </c:extLst>
          </c:dPt>
          <c:cat>
            <c:numRef>
              <c:f>Sheet1!$A$2:$A$3</c:f>
              <c:numCache>
                <c:formatCode>General</c:formatCode>
                <c:ptCount val="2"/>
              </c:numCache>
            </c:numRef>
          </c:cat>
          <c:val>
            <c:numRef>
              <c:f>Sheet1!$C$2:$C$3</c:f>
              <c:numCache>
                <c:formatCode>0.000</c:formatCode>
                <c:ptCount val="2"/>
                <c:pt idx="0" formatCode="###0.000">
                  <c:v>34.90388119973079</c:v>
                </c:pt>
                <c:pt idx="1">
                  <c:v>65.09611880026921</c:v>
                </c:pt>
              </c:numCache>
            </c:numRef>
          </c:val>
          <c:extLst>
            <c:ext xmlns:c16="http://schemas.microsoft.com/office/drawing/2014/chart" uri="{C3380CC4-5D6E-409C-BE32-E72D297353CC}">
              <c16:uniqueId val="{00000009-0486-48CE-B117-A0D191692BAA}"/>
            </c:ext>
          </c:extLst>
        </c:ser>
        <c:ser>
          <c:idx val="2"/>
          <c:order val="2"/>
          <c:tx>
            <c:strRef>
              <c:f>Sheet1!$D$1</c:f>
              <c:strCache>
                <c:ptCount val="1"/>
                <c:pt idx="0">
                  <c:v>2017</c:v>
                </c:pt>
              </c:strCache>
            </c:strRef>
          </c:tx>
          <c:dPt>
            <c:idx val="0"/>
            <c:bubble3D val="0"/>
            <c:spPr>
              <a:solidFill>
                <a:srgbClr val="A1C46B"/>
              </a:solidFill>
            </c:spPr>
            <c:extLst>
              <c:ext xmlns:c16="http://schemas.microsoft.com/office/drawing/2014/chart" uri="{C3380CC4-5D6E-409C-BE32-E72D297353CC}">
                <c16:uniqueId val="{00000009-EA79-4727-8368-32C377B0D539}"/>
              </c:ext>
            </c:extLst>
          </c:dPt>
          <c:dPt>
            <c:idx val="1"/>
            <c:bubble3D val="0"/>
            <c:spPr>
              <a:solidFill>
                <a:srgbClr val="D9D9D9"/>
              </a:solidFill>
            </c:spPr>
            <c:extLst>
              <c:ext xmlns:c16="http://schemas.microsoft.com/office/drawing/2014/chart" uri="{C3380CC4-5D6E-409C-BE32-E72D297353CC}">
                <c16:uniqueId val="{0000000A-EA79-4727-8368-32C377B0D539}"/>
              </c:ext>
            </c:extLst>
          </c:dPt>
          <c:cat>
            <c:numRef>
              <c:f>Sheet1!$A$2:$A$3</c:f>
              <c:numCache>
                <c:formatCode>General</c:formatCode>
                <c:ptCount val="2"/>
              </c:numCache>
            </c:numRef>
          </c:cat>
          <c:val>
            <c:numRef>
              <c:f>Sheet1!$D$2:$D$3</c:f>
              <c:numCache>
                <c:formatCode>0.000</c:formatCode>
                <c:ptCount val="2"/>
                <c:pt idx="0" formatCode="###0.000">
                  <c:v>30.745886323584031</c:v>
                </c:pt>
                <c:pt idx="1">
                  <c:v>69.254113676415969</c:v>
                </c:pt>
              </c:numCache>
            </c:numRef>
          </c:val>
          <c:extLst>
            <c:ext xmlns:c16="http://schemas.microsoft.com/office/drawing/2014/chart" uri="{C3380CC4-5D6E-409C-BE32-E72D297353CC}">
              <c16:uniqueId val="{00000008-EA79-4727-8368-32C377B0D539}"/>
            </c:ext>
          </c:extLst>
        </c:ser>
        <c:dLbls>
          <c:showLegendKey val="0"/>
          <c:showVal val="0"/>
          <c:showCatName val="0"/>
          <c:showSerName val="0"/>
          <c:showPercent val="0"/>
          <c:showBubbleSize val="0"/>
          <c:showLeaderLines val="0"/>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2FE2-4948-B99D-F8727645966F}"/>
              </c:ext>
            </c:extLst>
          </c:dPt>
          <c:dPt>
            <c:idx val="1"/>
            <c:bubble3D val="0"/>
            <c:spPr>
              <a:solidFill>
                <a:srgbClr val="D9D9D9"/>
              </a:solidFill>
              <a:ln>
                <a:noFill/>
              </a:ln>
            </c:spPr>
            <c:extLst>
              <c:ext xmlns:c16="http://schemas.microsoft.com/office/drawing/2014/chart" uri="{C3380CC4-5D6E-409C-BE32-E72D297353CC}">
                <c16:uniqueId val="{00000003-2FE2-4948-B99D-F8727645966F}"/>
              </c:ext>
            </c:extLst>
          </c:dPt>
          <c:dLbls>
            <c:delete val="1"/>
          </c:dLbls>
          <c:cat>
            <c:numRef>
              <c:f>Sheet1!$A$2:$A$3</c:f>
              <c:numCache>
                <c:formatCode>General</c:formatCode>
                <c:ptCount val="2"/>
              </c:numCache>
            </c:numRef>
          </c:cat>
          <c:val>
            <c:numRef>
              <c:f>Sheet1!$B$2:$B$3</c:f>
              <c:numCache>
                <c:formatCode>General</c:formatCode>
                <c:ptCount val="2"/>
                <c:pt idx="0" formatCode="###0.000">
                  <c:v>11.351713941405709</c:v>
                </c:pt>
                <c:pt idx="1">
                  <c:v>88.648286058594294</c:v>
                </c:pt>
              </c:numCache>
            </c:numRef>
          </c:val>
          <c:extLst>
            <c:ext xmlns:c16="http://schemas.microsoft.com/office/drawing/2014/chart" uri="{C3380CC4-5D6E-409C-BE32-E72D297353CC}">
              <c16:uniqueId val="{00000004-2FE2-4948-B99D-F8727645966F}"/>
            </c:ext>
          </c:extLst>
        </c:ser>
        <c:ser>
          <c:idx val="1"/>
          <c:order val="1"/>
          <c:tx>
            <c:strRef>
              <c:f>Sheet1!$C$1</c:f>
              <c:strCache>
                <c:ptCount val="1"/>
                <c:pt idx="0">
                  <c:v>2020</c:v>
                </c:pt>
              </c:strCache>
            </c:strRef>
          </c:tx>
          <c:dPt>
            <c:idx val="0"/>
            <c:bubble3D val="0"/>
            <c:spPr>
              <a:solidFill>
                <a:srgbClr val="A1C46B"/>
              </a:solidFill>
            </c:spPr>
            <c:extLst>
              <c:ext xmlns:c16="http://schemas.microsoft.com/office/drawing/2014/chart" uri="{C3380CC4-5D6E-409C-BE32-E72D297353CC}">
                <c16:uniqueId val="{00000006-2FE2-4948-B99D-F8727645966F}"/>
              </c:ext>
            </c:extLst>
          </c:dPt>
          <c:dPt>
            <c:idx val="1"/>
            <c:bubble3D val="0"/>
            <c:spPr>
              <a:solidFill>
                <a:srgbClr val="D9D9D9"/>
              </a:solidFill>
            </c:spPr>
            <c:extLst>
              <c:ext xmlns:c16="http://schemas.microsoft.com/office/drawing/2014/chart" uri="{C3380CC4-5D6E-409C-BE32-E72D297353CC}">
                <c16:uniqueId val="{00000008-2FE2-4948-B99D-F8727645966F}"/>
              </c:ext>
            </c:extLst>
          </c:dPt>
          <c:dLbls>
            <c:delete val="1"/>
          </c:dLbls>
          <c:cat>
            <c:numRef>
              <c:f>Sheet1!$A$2:$A$3</c:f>
              <c:numCache>
                <c:formatCode>General</c:formatCode>
                <c:ptCount val="2"/>
              </c:numCache>
            </c:numRef>
          </c:cat>
          <c:val>
            <c:numRef>
              <c:f>Sheet1!$C$2:$C$3</c:f>
              <c:numCache>
                <c:formatCode>General</c:formatCode>
                <c:ptCount val="2"/>
                <c:pt idx="0" formatCode="###0.000">
                  <c:v>24.316716265195446</c:v>
                </c:pt>
                <c:pt idx="1">
                  <c:v>75.683283734804547</c:v>
                </c:pt>
              </c:numCache>
            </c:numRef>
          </c:val>
          <c:extLst>
            <c:ext xmlns:c16="http://schemas.microsoft.com/office/drawing/2014/chart" uri="{C3380CC4-5D6E-409C-BE32-E72D297353CC}">
              <c16:uniqueId val="{00000009-2FE2-4948-B99D-F8727645966F}"/>
            </c:ext>
          </c:extLst>
        </c:ser>
        <c:ser>
          <c:idx val="2"/>
          <c:order val="2"/>
          <c:tx>
            <c:strRef>
              <c:f>Sheet1!$D$1</c:f>
              <c:strCache>
                <c:ptCount val="1"/>
                <c:pt idx="0">
                  <c:v>2017</c:v>
                </c:pt>
              </c:strCache>
            </c:strRef>
          </c:tx>
          <c:dPt>
            <c:idx val="0"/>
            <c:bubble3D val="0"/>
            <c:spPr>
              <a:solidFill>
                <a:srgbClr val="A1C46B"/>
              </a:solidFill>
            </c:spPr>
            <c:extLst>
              <c:ext xmlns:c16="http://schemas.microsoft.com/office/drawing/2014/chart" uri="{C3380CC4-5D6E-409C-BE32-E72D297353CC}">
                <c16:uniqueId val="{00000009-3DFD-47C7-B4B1-213F253890B6}"/>
              </c:ext>
            </c:extLst>
          </c:dPt>
          <c:dPt>
            <c:idx val="1"/>
            <c:bubble3D val="0"/>
            <c:spPr>
              <a:solidFill>
                <a:srgbClr val="D9D9D9"/>
              </a:solidFill>
            </c:spPr>
            <c:extLst>
              <c:ext xmlns:c16="http://schemas.microsoft.com/office/drawing/2014/chart" uri="{C3380CC4-5D6E-409C-BE32-E72D297353CC}">
                <c16:uniqueId val="{0000000A-3DFD-47C7-B4B1-213F253890B6}"/>
              </c:ext>
            </c:extLst>
          </c:dPt>
          <c:dLbls>
            <c:delete val="1"/>
          </c:dLbls>
          <c:cat>
            <c:numRef>
              <c:f>Sheet1!$A$2:$A$3</c:f>
              <c:numCache>
                <c:formatCode>General</c:formatCode>
                <c:ptCount val="2"/>
              </c:numCache>
            </c:numRef>
          </c:cat>
          <c:val>
            <c:numRef>
              <c:f>Sheet1!$D$2:$D$3</c:f>
              <c:numCache>
                <c:formatCode>General</c:formatCode>
                <c:ptCount val="2"/>
                <c:pt idx="0" formatCode="###0.000">
                  <c:v>27.395656733427369</c:v>
                </c:pt>
                <c:pt idx="1">
                  <c:v>72.604343266572627</c:v>
                </c:pt>
              </c:numCache>
            </c:numRef>
          </c:val>
          <c:extLst>
            <c:ext xmlns:c16="http://schemas.microsoft.com/office/drawing/2014/chart" uri="{C3380CC4-5D6E-409C-BE32-E72D297353CC}">
              <c16:uniqueId val="{00000008-3DFD-47C7-B4B1-213F253890B6}"/>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2023</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E8E1-4B17-948B-7686B96A3B71}"/>
              </c:ext>
            </c:extLst>
          </c:dPt>
          <c:dPt>
            <c:idx val="1"/>
            <c:bubble3D val="0"/>
            <c:spPr>
              <a:solidFill>
                <a:srgbClr val="D9D9D9"/>
              </a:solidFill>
              <a:ln>
                <a:noFill/>
              </a:ln>
            </c:spPr>
            <c:extLst>
              <c:ext xmlns:c16="http://schemas.microsoft.com/office/drawing/2014/chart" uri="{C3380CC4-5D6E-409C-BE32-E72D297353CC}">
                <c16:uniqueId val="{00000003-E8E1-4B17-948B-7686B96A3B71}"/>
              </c:ext>
            </c:extLst>
          </c:dPt>
          <c:dLbls>
            <c:delete val="1"/>
          </c:dLbls>
          <c:cat>
            <c:numRef>
              <c:f>Sheet1!$A$2:$A$3</c:f>
              <c:numCache>
                <c:formatCode>General</c:formatCode>
                <c:ptCount val="2"/>
              </c:numCache>
            </c:numRef>
          </c:cat>
          <c:val>
            <c:numRef>
              <c:f>Sheet1!$B$2:$B$3</c:f>
              <c:numCache>
                <c:formatCode>General</c:formatCode>
                <c:ptCount val="2"/>
                <c:pt idx="0" formatCode="###0.000">
                  <c:v>36.435935491203033</c:v>
                </c:pt>
                <c:pt idx="1">
                  <c:v>63.564064508796967</c:v>
                </c:pt>
              </c:numCache>
            </c:numRef>
          </c:val>
          <c:extLst>
            <c:ext xmlns:c16="http://schemas.microsoft.com/office/drawing/2014/chart" uri="{C3380CC4-5D6E-409C-BE32-E72D297353CC}">
              <c16:uniqueId val="{00000004-E8E1-4B17-948B-7686B96A3B71}"/>
            </c:ext>
          </c:extLst>
        </c:ser>
        <c:ser>
          <c:idx val="1"/>
          <c:order val="1"/>
          <c:tx>
            <c:strRef>
              <c:f>Sheet1!$C$1</c:f>
              <c:strCache>
                <c:ptCount val="1"/>
                <c:pt idx="0">
                  <c:v>2020</c:v>
                </c:pt>
              </c:strCache>
            </c:strRef>
          </c:tx>
          <c:dPt>
            <c:idx val="0"/>
            <c:bubble3D val="0"/>
            <c:spPr>
              <a:solidFill>
                <a:srgbClr val="A1C46B"/>
              </a:solidFill>
            </c:spPr>
            <c:extLst>
              <c:ext xmlns:c16="http://schemas.microsoft.com/office/drawing/2014/chart" uri="{C3380CC4-5D6E-409C-BE32-E72D297353CC}">
                <c16:uniqueId val="{00000006-E8E1-4B17-948B-7686B96A3B71}"/>
              </c:ext>
            </c:extLst>
          </c:dPt>
          <c:dPt>
            <c:idx val="1"/>
            <c:bubble3D val="0"/>
            <c:spPr>
              <a:solidFill>
                <a:srgbClr val="D9D9D9"/>
              </a:solidFill>
            </c:spPr>
            <c:extLst>
              <c:ext xmlns:c16="http://schemas.microsoft.com/office/drawing/2014/chart" uri="{C3380CC4-5D6E-409C-BE32-E72D297353CC}">
                <c16:uniqueId val="{00000008-E8E1-4B17-948B-7686B96A3B71}"/>
              </c:ext>
            </c:extLst>
          </c:dPt>
          <c:dLbls>
            <c:delete val="1"/>
          </c:dLbls>
          <c:cat>
            <c:numRef>
              <c:f>Sheet1!$A$2:$A$3</c:f>
              <c:numCache>
                <c:formatCode>General</c:formatCode>
                <c:ptCount val="2"/>
              </c:numCache>
            </c:numRef>
          </c:cat>
          <c:val>
            <c:numRef>
              <c:f>Sheet1!$C$2:$C$3</c:f>
              <c:numCache>
                <c:formatCode>General</c:formatCode>
                <c:ptCount val="2"/>
                <c:pt idx="0" formatCode="###0.000">
                  <c:v>40.779402535073743</c:v>
                </c:pt>
                <c:pt idx="1">
                  <c:v>59.220597464926257</c:v>
                </c:pt>
              </c:numCache>
            </c:numRef>
          </c:val>
          <c:extLst>
            <c:ext xmlns:c16="http://schemas.microsoft.com/office/drawing/2014/chart" uri="{C3380CC4-5D6E-409C-BE32-E72D297353CC}">
              <c16:uniqueId val="{00000009-E8E1-4B17-948B-7686B96A3B71}"/>
            </c:ext>
          </c:extLst>
        </c:ser>
        <c:ser>
          <c:idx val="2"/>
          <c:order val="2"/>
          <c:tx>
            <c:strRef>
              <c:f>Sheet1!$D$1</c:f>
              <c:strCache>
                <c:ptCount val="1"/>
                <c:pt idx="0">
                  <c:v>2017</c:v>
                </c:pt>
              </c:strCache>
            </c:strRef>
          </c:tx>
          <c:dPt>
            <c:idx val="0"/>
            <c:bubble3D val="0"/>
            <c:spPr>
              <a:solidFill>
                <a:srgbClr val="A1C46B"/>
              </a:solidFill>
            </c:spPr>
            <c:extLst>
              <c:ext xmlns:c16="http://schemas.microsoft.com/office/drawing/2014/chart" uri="{C3380CC4-5D6E-409C-BE32-E72D297353CC}">
                <c16:uniqueId val="{00000009-B4A7-480A-91C2-745DF12196E7}"/>
              </c:ext>
            </c:extLst>
          </c:dPt>
          <c:dPt>
            <c:idx val="1"/>
            <c:bubble3D val="0"/>
            <c:spPr>
              <a:solidFill>
                <a:srgbClr val="D9D9D9"/>
              </a:solidFill>
            </c:spPr>
            <c:extLst>
              <c:ext xmlns:c16="http://schemas.microsoft.com/office/drawing/2014/chart" uri="{C3380CC4-5D6E-409C-BE32-E72D297353CC}">
                <c16:uniqueId val="{0000000A-B4A7-480A-91C2-745DF12196E7}"/>
              </c:ext>
            </c:extLst>
          </c:dPt>
          <c:dLbls>
            <c:delete val="1"/>
          </c:dLbls>
          <c:cat>
            <c:numRef>
              <c:f>Sheet1!$A$2:$A$3</c:f>
              <c:numCache>
                <c:formatCode>General</c:formatCode>
                <c:ptCount val="2"/>
              </c:numCache>
            </c:numRef>
          </c:cat>
          <c:val>
            <c:numRef>
              <c:f>Sheet1!$D$2:$D$3</c:f>
              <c:numCache>
                <c:formatCode>General</c:formatCode>
                <c:ptCount val="2"/>
                <c:pt idx="0" formatCode="###0.000">
                  <c:v>41.858456942988582</c:v>
                </c:pt>
                <c:pt idx="1">
                  <c:v>58.141543057011418</c:v>
                </c:pt>
              </c:numCache>
            </c:numRef>
          </c:val>
          <c:extLst>
            <c:ext xmlns:c16="http://schemas.microsoft.com/office/drawing/2014/chart" uri="{C3380CC4-5D6E-409C-BE32-E72D297353CC}">
              <c16:uniqueId val="{00000008-B4A7-480A-91C2-745DF12196E7}"/>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2020</c:v>
                </c:pt>
              </c:strCache>
            </c:strRef>
          </c:tx>
          <c:spPr>
            <a:ln>
              <a:noFill/>
            </a:ln>
          </c:spPr>
          <c:dPt>
            <c:idx val="0"/>
            <c:bubble3D val="0"/>
            <c:spPr>
              <a:solidFill>
                <a:schemeClr val="accent3"/>
              </a:solidFill>
              <a:ln>
                <a:noFill/>
              </a:ln>
            </c:spPr>
            <c:extLst>
              <c:ext xmlns:c16="http://schemas.microsoft.com/office/drawing/2014/chart" uri="{C3380CC4-5D6E-409C-BE32-E72D297353CC}">
                <c16:uniqueId val="{00000001-7F0E-4746-8BB4-1672B1842DD2}"/>
              </c:ext>
            </c:extLst>
          </c:dPt>
          <c:dPt>
            <c:idx val="1"/>
            <c:bubble3D val="0"/>
            <c:spPr>
              <a:solidFill>
                <a:srgbClr val="D9D9D9"/>
              </a:solidFill>
              <a:ln>
                <a:noFill/>
              </a:ln>
            </c:spPr>
            <c:extLst>
              <c:ext xmlns:c16="http://schemas.microsoft.com/office/drawing/2014/chart" uri="{C3380CC4-5D6E-409C-BE32-E72D297353CC}">
                <c16:uniqueId val="{00000003-7F0E-4746-8BB4-1672B1842DD2}"/>
              </c:ext>
            </c:extLst>
          </c:dPt>
          <c:dLbls>
            <c:delete val="1"/>
          </c:dLbls>
          <c:cat>
            <c:numRef>
              <c:f>Sheet1!$A$2:$A$3</c:f>
              <c:numCache>
                <c:formatCode>General</c:formatCode>
                <c:ptCount val="2"/>
              </c:numCache>
            </c:numRef>
          </c:cat>
          <c:val>
            <c:numRef>
              <c:f>Sheet1!$B$2:$B$3</c:f>
              <c:numCache>
                <c:formatCode>General</c:formatCode>
                <c:ptCount val="2"/>
                <c:pt idx="0" formatCode="###0">
                  <c:v>38</c:v>
                </c:pt>
                <c:pt idx="1">
                  <c:v>62</c:v>
                </c:pt>
              </c:numCache>
            </c:numRef>
          </c:val>
          <c:extLst>
            <c:ext xmlns:c16="http://schemas.microsoft.com/office/drawing/2014/chart" uri="{C3380CC4-5D6E-409C-BE32-E72D297353CC}">
              <c16:uniqueId val="{00000004-7F0E-4746-8BB4-1672B1842DD2}"/>
            </c:ext>
          </c:extLst>
        </c:ser>
        <c:ser>
          <c:idx val="1"/>
          <c:order val="1"/>
          <c:tx>
            <c:strRef>
              <c:f>Sheet1!$C$1</c:f>
              <c:strCache>
                <c:ptCount val="1"/>
                <c:pt idx="0">
                  <c:v>2017</c:v>
                </c:pt>
              </c:strCache>
            </c:strRef>
          </c:tx>
          <c:dPt>
            <c:idx val="0"/>
            <c:bubble3D val="0"/>
            <c:spPr>
              <a:solidFill>
                <a:srgbClr val="ED6737"/>
              </a:solidFill>
            </c:spPr>
            <c:extLst>
              <c:ext xmlns:c16="http://schemas.microsoft.com/office/drawing/2014/chart" uri="{C3380CC4-5D6E-409C-BE32-E72D297353CC}">
                <c16:uniqueId val="{00000006-7F0E-4746-8BB4-1672B1842DD2}"/>
              </c:ext>
            </c:extLst>
          </c:dPt>
          <c:dPt>
            <c:idx val="1"/>
            <c:bubble3D val="0"/>
            <c:spPr>
              <a:solidFill>
                <a:srgbClr val="D9D9D9"/>
              </a:solidFill>
            </c:spPr>
            <c:extLst>
              <c:ext xmlns:c16="http://schemas.microsoft.com/office/drawing/2014/chart" uri="{C3380CC4-5D6E-409C-BE32-E72D297353CC}">
                <c16:uniqueId val="{00000008-7F0E-4746-8BB4-1672B1842DD2}"/>
              </c:ext>
            </c:extLst>
          </c:dPt>
          <c:dLbls>
            <c:delete val="1"/>
          </c:dLbls>
          <c:cat>
            <c:numRef>
              <c:f>Sheet1!$A$2:$A$3</c:f>
              <c:numCache>
                <c:formatCode>General</c:formatCode>
                <c:ptCount val="2"/>
              </c:numCache>
            </c:numRef>
          </c:cat>
          <c:val>
            <c:numRef>
              <c:f>Sheet1!$C$2:$C$3</c:f>
              <c:numCache>
                <c:formatCode>General</c:formatCode>
                <c:ptCount val="2"/>
                <c:pt idx="0" formatCode="###0">
                  <c:v>41.673054287785796</c:v>
                </c:pt>
                <c:pt idx="1">
                  <c:v>58.326945712214204</c:v>
                </c:pt>
              </c:numCache>
            </c:numRef>
          </c:val>
          <c:extLst>
            <c:ext xmlns:c16="http://schemas.microsoft.com/office/drawing/2014/chart" uri="{C3380CC4-5D6E-409C-BE32-E72D297353CC}">
              <c16:uniqueId val="{00000009-7F0E-4746-8BB4-1672B1842DD2}"/>
            </c:ext>
          </c:extLst>
        </c:ser>
        <c:ser>
          <c:idx val="2"/>
          <c:order val="2"/>
          <c:tx>
            <c:strRef>
              <c:f>Sheet1!$D$1</c:f>
              <c:strCache>
                <c:ptCount val="1"/>
                <c:pt idx="0">
                  <c:v>2018</c:v>
                </c:pt>
              </c:strCache>
            </c:strRef>
          </c:tx>
          <c:dPt>
            <c:idx val="0"/>
            <c:bubble3D val="0"/>
            <c:spPr>
              <a:solidFill>
                <a:srgbClr val="ED6737"/>
              </a:solidFill>
            </c:spPr>
            <c:extLst>
              <c:ext xmlns:c16="http://schemas.microsoft.com/office/drawing/2014/chart" uri="{C3380CC4-5D6E-409C-BE32-E72D297353CC}">
                <c16:uniqueId val="{0000000A-B99F-48AF-B40E-5790322EF389}"/>
              </c:ext>
            </c:extLst>
          </c:dPt>
          <c:dPt>
            <c:idx val="1"/>
            <c:bubble3D val="0"/>
            <c:spPr>
              <a:solidFill>
                <a:srgbClr val="D9D9D9"/>
              </a:solidFill>
            </c:spPr>
            <c:extLst>
              <c:ext xmlns:c16="http://schemas.microsoft.com/office/drawing/2014/chart" uri="{C3380CC4-5D6E-409C-BE32-E72D297353CC}">
                <c16:uniqueId val="{00000009-B99F-48AF-B40E-5790322EF389}"/>
              </c:ext>
            </c:extLst>
          </c:dPt>
          <c:dLbls>
            <c:delete val="1"/>
          </c:dLbls>
          <c:cat>
            <c:numRef>
              <c:f>Sheet1!$A$2:$A$3</c:f>
              <c:numCache>
                <c:formatCode>General</c:formatCode>
                <c:ptCount val="2"/>
              </c:numCache>
            </c:numRef>
          </c:cat>
          <c:val>
            <c:numRef>
              <c:f>Sheet1!$D$2:$D$3</c:f>
              <c:numCache>
                <c:formatCode>General</c:formatCode>
                <c:ptCount val="2"/>
                <c:pt idx="0" formatCode="###0">
                  <c:v>40.004165539250536</c:v>
                </c:pt>
                <c:pt idx="1">
                  <c:v>59.995834460749464</c:v>
                </c:pt>
              </c:numCache>
            </c:numRef>
          </c:val>
          <c:extLst>
            <c:ext xmlns:c16="http://schemas.microsoft.com/office/drawing/2014/chart" uri="{C3380CC4-5D6E-409C-BE32-E72D297353CC}">
              <c16:uniqueId val="{00000008-B99F-48AF-B40E-5790322EF389}"/>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2023</c:v>
                </c:pt>
              </c:strCache>
            </c:strRef>
          </c:tx>
          <c:spPr>
            <a:ln>
              <a:noFill/>
            </a:ln>
          </c:spPr>
          <c:dPt>
            <c:idx val="0"/>
            <c:bubble3D val="0"/>
            <c:spPr>
              <a:solidFill>
                <a:schemeClr val="accent3"/>
              </a:solidFill>
              <a:ln>
                <a:noFill/>
              </a:ln>
            </c:spPr>
            <c:extLst>
              <c:ext xmlns:c16="http://schemas.microsoft.com/office/drawing/2014/chart" uri="{C3380CC4-5D6E-409C-BE32-E72D297353CC}">
                <c16:uniqueId val="{00000001-0405-44D7-844D-08FDDCBD778F}"/>
              </c:ext>
            </c:extLst>
          </c:dPt>
          <c:dPt>
            <c:idx val="1"/>
            <c:bubble3D val="0"/>
            <c:spPr>
              <a:solidFill>
                <a:srgbClr val="D9D9D9"/>
              </a:solidFill>
              <a:ln>
                <a:noFill/>
              </a:ln>
            </c:spPr>
            <c:extLst>
              <c:ext xmlns:c16="http://schemas.microsoft.com/office/drawing/2014/chart" uri="{C3380CC4-5D6E-409C-BE32-E72D297353CC}">
                <c16:uniqueId val="{00000003-0405-44D7-844D-08FDDCBD778F}"/>
              </c:ext>
            </c:extLst>
          </c:dPt>
          <c:dLbls>
            <c:delete val="1"/>
          </c:dLbls>
          <c:cat>
            <c:numRef>
              <c:f>Sheet1!$A$2:$A$3</c:f>
              <c:numCache>
                <c:formatCode>General</c:formatCode>
                <c:ptCount val="2"/>
              </c:numCache>
            </c:numRef>
          </c:cat>
          <c:val>
            <c:numRef>
              <c:f>Sheet1!$B$2:$B$3</c:f>
              <c:numCache>
                <c:formatCode>General</c:formatCode>
                <c:ptCount val="2"/>
                <c:pt idx="0" formatCode="###0">
                  <c:v>37</c:v>
                </c:pt>
                <c:pt idx="1">
                  <c:v>63</c:v>
                </c:pt>
              </c:numCache>
            </c:numRef>
          </c:val>
          <c:extLst>
            <c:ext xmlns:c16="http://schemas.microsoft.com/office/drawing/2014/chart" uri="{C3380CC4-5D6E-409C-BE32-E72D297353CC}">
              <c16:uniqueId val="{00000004-0405-44D7-844D-08FDDCBD778F}"/>
            </c:ext>
          </c:extLst>
        </c:ser>
        <c:ser>
          <c:idx val="1"/>
          <c:order val="1"/>
          <c:tx>
            <c:strRef>
              <c:f>Sheet1!$C$1</c:f>
              <c:strCache>
                <c:ptCount val="1"/>
                <c:pt idx="0">
                  <c:v>2020</c:v>
                </c:pt>
              </c:strCache>
            </c:strRef>
          </c:tx>
          <c:spPr>
            <a:solidFill>
              <a:srgbClr val="ED6737"/>
            </a:solidFill>
          </c:spPr>
          <c:dPt>
            <c:idx val="1"/>
            <c:bubble3D val="0"/>
            <c:spPr>
              <a:solidFill>
                <a:srgbClr val="D9D9D9"/>
              </a:solidFill>
            </c:spPr>
            <c:extLst>
              <c:ext xmlns:c16="http://schemas.microsoft.com/office/drawing/2014/chart" uri="{C3380CC4-5D6E-409C-BE32-E72D297353CC}">
                <c16:uniqueId val="{00000006-0405-44D7-844D-08FDDCBD778F}"/>
              </c:ext>
            </c:extLst>
          </c:dPt>
          <c:dLbls>
            <c:delete val="1"/>
          </c:dLbls>
          <c:cat>
            <c:numRef>
              <c:f>Sheet1!$A$2:$A$3</c:f>
              <c:numCache>
                <c:formatCode>General</c:formatCode>
                <c:ptCount val="2"/>
              </c:numCache>
            </c:numRef>
          </c:cat>
          <c:val>
            <c:numRef>
              <c:f>Sheet1!$C$2:$C$3</c:f>
              <c:numCache>
                <c:formatCode>General</c:formatCode>
                <c:ptCount val="2"/>
                <c:pt idx="0" formatCode="###0">
                  <c:v>34.524837786563737</c:v>
                </c:pt>
                <c:pt idx="1">
                  <c:v>65.475162213436263</c:v>
                </c:pt>
              </c:numCache>
            </c:numRef>
          </c:val>
          <c:extLst>
            <c:ext xmlns:c16="http://schemas.microsoft.com/office/drawing/2014/chart" uri="{C3380CC4-5D6E-409C-BE32-E72D297353CC}">
              <c16:uniqueId val="{00000007-0405-44D7-844D-08FDDCBD778F}"/>
            </c:ext>
          </c:extLst>
        </c:ser>
        <c:ser>
          <c:idx val="2"/>
          <c:order val="2"/>
          <c:tx>
            <c:strRef>
              <c:f>Sheet1!$D$1</c:f>
              <c:strCache>
                <c:ptCount val="1"/>
                <c:pt idx="0">
                  <c:v>2017</c:v>
                </c:pt>
              </c:strCache>
            </c:strRef>
          </c:tx>
          <c:dPt>
            <c:idx val="0"/>
            <c:bubble3D val="0"/>
            <c:spPr>
              <a:solidFill>
                <a:srgbClr val="ED6737"/>
              </a:solidFill>
            </c:spPr>
            <c:extLst>
              <c:ext xmlns:c16="http://schemas.microsoft.com/office/drawing/2014/chart" uri="{C3380CC4-5D6E-409C-BE32-E72D297353CC}">
                <c16:uniqueId val="{00000007-F367-446F-872D-294676925EF1}"/>
              </c:ext>
            </c:extLst>
          </c:dPt>
          <c:dPt>
            <c:idx val="1"/>
            <c:bubble3D val="0"/>
            <c:spPr>
              <a:solidFill>
                <a:srgbClr val="D9D9D9"/>
              </a:solidFill>
            </c:spPr>
            <c:extLst>
              <c:ext xmlns:c16="http://schemas.microsoft.com/office/drawing/2014/chart" uri="{C3380CC4-5D6E-409C-BE32-E72D297353CC}">
                <c16:uniqueId val="{00000008-F367-446F-872D-294676925EF1}"/>
              </c:ext>
            </c:extLst>
          </c:dPt>
          <c:dLbls>
            <c:delete val="1"/>
          </c:dLbls>
          <c:cat>
            <c:numRef>
              <c:f>Sheet1!$A$2:$A$3</c:f>
              <c:numCache>
                <c:formatCode>General</c:formatCode>
                <c:ptCount val="2"/>
              </c:numCache>
            </c:numRef>
          </c:cat>
          <c:val>
            <c:numRef>
              <c:f>Sheet1!$D$2:$D$3</c:f>
              <c:numCache>
                <c:formatCode>General</c:formatCode>
                <c:ptCount val="2"/>
                <c:pt idx="0" formatCode="###0">
                  <c:v>38.677411249053343</c:v>
                </c:pt>
                <c:pt idx="1">
                  <c:v>61.322588750946657</c:v>
                </c:pt>
              </c:numCache>
            </c:numRef>
          </c:val>
          <c:extLst>
            <c:ext xmlns:c16="http://schemas.microsoft.com/office/drawing/2014/chart" uri="{C3380CC4-5D6E-409C-BE32-E72D297353CC}">
              <c16:uniqueId val="{00000006-F367-446F-872D-294676925EF1}"/>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222E-2"/>
          <c:w val="0.91535566102465782"/>
          <c:h val="0.66117145689170942"/>
        </c:manualLayout>
      </c:layout>
      <c:doughnutChart>
        <c:varyColors val="1"/>
        <c:ser>
          <c:idx val="0"/>
          <c:order val="0"/>
          <c:tx>
            <c:strRef>
              <c:f>Sheet1!$B$1</c:f>
              <c:strCache>
                <c:ptCount val="1"/>
                <c:pt idx="0">
                  <c:v>2023</c:v>
                </c:pt>
              </c:strCache>
            </c:strRef>
          </c:tx>
          <c:spPr>
            <a:ln>
              <a:noFill/>
            </a:ln>
          </c:spPr>
          <c:dPt>
            <c:idx val="0"/>
            <c:bubble3D val="0"/>
            <c:spPr>
              <a:solidFill>
                <a:schemeClr val="accent3"/>
              </a:solidFill>
              <a:ln>
                <a:noFill/>
              </a:ln>
            </c:spPr>
            <c:extLst>
              <c:ext xmlns:c16="http://schemas.microsoft.com/office/drawing/2014/chart" uri="{C3380CC4-5D6E-409C-BE32-E72D297353CC}">
                <c16:uniqueId val="{00000001-9A65-4129-AB18-A35440454E97}"/>
              </c:ext>
            </c:extLst>
          </c:dPt>
          <c:dPt>
            <c:idx val="1"/>
            <c:bubble3D val="0"/>
            <c:spPr>
              <a:solidFill>
                <a:srgbClr val="D9D9D9"/>
              </a:solidFill>
              <a:ln>
                <a:noFill/>
              </a:ln>
            </c:spPr>
            <c:extLst>
              <c:ext xmlns:c16="http://schemas.microsoft.com/office/drawing/2014/chart" uri="{C3380CC4-5D6E-409C-BE32-E72D297353CC}">
                <c16:uniqueId val="{00000003-9A65-4129-AB18-A35440454E97}"/>
              </c:ext>
            </c:extLst>
          </c:dPt>
          <c:dLbls>
            <c:delete val="1"/>
          </c:dLbls>
          <c:cat>
            <c:numRef>
              <c:f>Sheet1!$A$2:$A$3</c:f>
              <c:numCache>
                <c:formatCode>General</c:formatCode>
                <c:ptCount val="2"/>
              </c:numCache>
            </c:numRef>
          </c:cat>
          <c:val>
            <c:numRef>
              <c:f>Sheet1!$B$2:$B$3</c:f>
              <c:numCache>
                <c:formatCode>General</c:formatCode>
                <c:ptCount val="2"/>
                <c:pt idx="0" formatCode="###0">
                  <c:v>26</c:v>
                </c:pt>
                <c:pt idx="1">
                  <c:v>74</c:v>
                </c:pt>
              </c:numCache>
            </c:numRef>
          </c:val>
          <c:extLst>
            <c:ext xmlns:c16="http://schemas.microsoft.com/office/drawing/2014/chart" uri="{C3380CC4-5D6E-409C-BE32-E72D297353CC}">
              <c16:uniqueId val="{00000004-9A65-4129-AB18-A35440454E97}"/>
            </c:ext>
          </c:extLst>
        </c:ser>
        <c:ser>
          <c:idx val="1"/>
          <c:order val="1"/>
          <c:tx>
            <c:strRef>
              <c:f>Sheet1!$C$1</c:f>
              <c:strCache>
                <c:ptCount val="1"/>
                <c:pt idx="0">
                  <c:v>2020</c:v>
                </c:pt>
              </c:strCache>
            </c:strRef>
          </c:tx>
          <c:dPt>
            <c:idx val="0"/>
            <c:bubble3D val="0"/>
            <c:spPr>
              <a:solidFill>
                <a:srgbClr val="ED6737"/>
              </a:solidFill>
            </c:spPr>
            <c:extLst>
              <c:ext xmlns:c16="http://schemas.microsoft.com/office/drawing/2014/chart" uri="{C3380CC4-5D6E-409C-BE32-E72D297353CC}">
                <c16:uniqueId val="{00000006-9A65-4129-AB18-A35440454E97}"/>
              </c:ext>
            </c:extLst>
          </c:dPt>
          <c:dPt>
            <c:idx val="1"/>
            <c:bubble3D val="0"/>
            <c:spPr>
              <a:solidFill>
                <a:srgbClr val="D9D9D9"/>
              </a:solidFill>
            </c:spPr>
            <c:extLst>
              <c:ext xmlns:c16="http://schemas.microsoft.com/office/drawing/2014/chart" uri="{C3380CC4-5D6E-409C-BE32-E72D297353CC}">
                <c16:uniqueId val="{00000008-9A65-4129-AB18-A35440454E97}"/>
              </c:ext>
            </c:extLst>
          </c:dPt>
          <c:dLbls>
            <c:delete val="1"/>
          </c:dLbls>
          <c:cat>
            <c:numRef>
              <c:f>Sheet1!$A$2:$A$3</c:f>
              <c:numCache>
                <c:formatCode>General</c:formatCode>
                <c:ptCount val="2"/>
              </c:numCache>
            </c:numRef>
          </c:cat>
          <c:val>
            <c:numRef>
              <c:f>Sheet1!$C$2:$C$3</c:f>
              <c:numCache>
                <c:formatCode>General</c:formatCode>
                <c:ptCount val="2"/>
                <c:pt idx="0" formatCode="###0">
                  <c:v>23.802107925650553</c:v>
                </c:pt>
                <c:pt idx="1">
                  <c:v>76.197892074349454</c:v>
                </c:pt>
              </c:numCache>
            </c:numRef>
          </c:val>
          <c:extLst>
            <c:ext xmlns:c16="http://schemas.microsoft.com/office/drawing/2014/chart" uri="{C3380CC4-5D6E-409C-BE32-E72D297353CC}">
              <c16:uniqueId val="{00000009-9A65-4129-AB18-A35440454E97}"/>
            </c:ext>
          </c:extLst>
        </c:ser>
        <c:ser>
          <c:idx val="2"/>
          <c:order val="2"/>
          <c:tx>
            <c:strRef>
              <c:f>Sheet1!$D$1</c:f>
              <c:strCache>
                <c:ptCount val="1"/>
                <c:pt idx="0">
                  <c:v>2017</c:v>
                </c:pt>
              </c:strCache>
            </c:strRef>
          </c:tx>
          <c:dPt>
            <c:idx val="0"/>
            <c:bubble3D val="0"/>
            <c:spPr>
              <a:solidFill>
                <a:srgbClr val="ED6737"/>
              </a:solidFill>
            </c:spPr>
            <c:extLst>
              <c:ext xmlns:c16="http://schemas.microsoft.com/office/drawing/2014/chart" uri="{C3380CC4-5D6E-409C-BE32-E72D297353CC}">
                <c16:uniqueId val="{00000009-26DB-46DD-8454-46D0AE6CBBC2}"/>
              </c:ext>
            </c:extLst>
          </c:dPt>
          <c:dPt>
            <c:idx val="1"/>
            <c:bubble3D val="0"/>
            <c:spPr>
              <a:solidFill>
                <a:srgbClr val="D9D9D9"/>
              </a:solidFill>
            </c:spPr>
            <c:extLst>
              <c:ext xmlns:c16="http://schemas.microsoft.com/office/drawing/2014/chart" uri="{C3380CC4-5D6E-409C-BE32-E72D297353CC}">
                <c16:uniqueId val="{0000000A-26DB-46DD-8454-46D0AE6CBBC2}"/>
              </c:ext>
            </c:extLst>
          </c:dPt>
          <c:dLbls>
            <c:delete val="1"/>
          </c:dLbls>
          <c:cat>
            <c:numRef>
              <c:f>Sheet1!$A$2:$A$3</c:f>
              <c:numCache>
                <c:formatCode>General</c:formatCode>
                <c:ptCount val="2"/>
              </c:numCache>
            </c:numRef>
          </c:cat>
          <c:val>
            <c:numRef>
              <c:f>Sheet1!$D$2:$D$3</c:f>
              <c:numCache>
                <c:formatCode>General</c:formatCode>
                <c:ptCount val="2"/>
                <c:pt idx="0" formatCode="###0">
                  <c:v>21.318423211696299</c:v>
                </c:pt>
                <c:pt idx="1">
                  <c:v>78.681576788303701</c:v>
                </c:pt>
              </c:numCache>
            </c:numRef>
          </c:val>
          <c:extLst>
            <c:ext xmlns:c16="http://schemas.microsoft.com/office/drawing/2014/chart" uri="{C3380CC4-5D6E-409C-BE32-E72D297353CC}">
              <c16:uniqueId val="{00000008-26DB-46DD-8454-46D0AE6CBBC2}"/>
            </c:ext>
          </c:extLst>
        </c:ser>
        <c:dLbls>
          <c:showLegendKey val="0"/>
          <c:showVal val="1"/>
          <c:showCatName val="0"/>
          <c:showSerName val="0"/>
          <c:showPercent val="0"/>
          <c:showBubbleSize val="0"/>
          <c:showLeaderLines val="1"/>
        </c:dLbls>
        <c:firstSliceAng val="0"/>
        <c:holeSize val="70"/>
      </c:doughnutChart>
    </c:plotArea>
    <c:plotVisOnly val="1"/>
    <c:dispBlanksAs val="zero"/>
    <c:showDLblsOverMax val="0"/>
  </c:chart>
  <c:txPr>
    <a:bodyPr/>
    <a:lstStyle/>
    <a:p>
      <a:pPr>
        <a:defRPr sz="1800"/>
      </a:pPr>
      <a:endParaRPr lang="hu-HU"/>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87970023532739"/>
          <c:y val="3.151797754304618E-2"/>
          <c:w val="0.85997995172253572"/>
          <c:h val="0.47538676077990411"/>
        </c:manualLayout>
      </c:layout>
      <c:lineChart>
        <c:grouping val="standard"/>
        <c:varyColors val="0"/>
        <c:ser>
          <c:idx val="0"/>
          <c:order val="0"/>
          <c:tx>
            <c:strRef>
              <c:f>Sheet1!$B$1</c:f>
              <c:strCache>
                <c:ptCount val="1"/>
                <c:pt idx="0">
                  <c:v>Men</c:v>
                </c:pt>
              </c:strCache>
            </c:strRef>
          </c:tx>
          <c:spPr>
            <a:ln w="19050" cap="rnd">
              <a:solidFill>
                <a:srgbClr val="00B7C0"/>
              </a:solidFill>
              <a:round/>
            </a:ln>
            <a:effectLst/>
          </c:spPr>
          <c:marker>
            <c:symbol val="none"/>
          </c:marker>
          <c:cat>
            <c:strRef>
              <c:f>Sheet1!$A$2:$A$19</c:f>
              <c:strCache>
                <c:ptCount val="16"/>
                <c:pt idx="0">
                  <c:v>I could not exist without internet on my smartphone
</c:v>
                </c:pt>
                <c:pt idx="1">
                  <c:v>I do not mind the screen size, I like watching videos on mobiles
</c:v>
                </c:pt>
                <c:pt idx="2">
                  <c:v>My smartphone is always close to me when I am sleeping
</c:v>
                </c:pt>
                <c:pt idx="3">
                  <c:v>Sometimes I watch a whole season of a series in a day or a weekend
</c:v>
                </c:pt>
                <c:pt idx="4">
                  <c:v>I often watch a show only because other members of my household like it
</c:v>
                </c:pt>
                <c:pt idx="5">
                  <c:v>With my friends and family we often talk about TV shows
</c:v>
                </c:pt>
                <c:pt idx="6">
                  <c:v>I always like re-watching classic and well-known movies
</c:v>
                </c:pt>
                <c:pt idx="7">
                  <c:v>I watched more movies and series online this year compared to last year
</c:v>
                </c:pt>
                <c:pt idx="8">
                  <c:v>I find the streaming subscription unnecessary because I get everything from a good TV package</c:v>
                </c:pt>
                <c:pt idx="9">
                  <c:v>Whatever is not on Facebook, does not exist</c:v>
                </c:pt>
                <c:pt idx="10">
                  <c:v>Watching TV is an old-fashioned habit, it is awkward in my environment</c:v>
                </c:pt>
                <c:pt idx="11">
                  <c:v>I am online all day</c:v>
                </c:pt>
                <c:pt idx="12">
                  <c:v>If I’m interested in a new movie or series, I’ll download it from a torrent right away
</c:v>
                </c:pt>
                <c:pt idx="13">
                  <c:v>I often watch new movies in the cinema, I don’t have the patience to wait for the TV premiere
</c:v>
                </c:pt>
                <c:pt idx="14">
                  <c:v>I feel guilty about using torrent and downloading content illegally</c:v>
                </c:pt>
                <c:pt idx="15">
                  <c:v>There are events (e.g. football EC final or big TV shows) that I watch with a bigger company
</c:v>
                </c:pt>
              </c:strCache>
            </c:strRef>
          </c:cat>
          <c:val>
            <c:numRef>
              <c:f>Sheet1!$B$2:$B$19</c:f>
              <c:numCache>
                <c:formatCode>0%</c:formatCode>
                <c:ptCount val="16"/>
                <c:pt idx="0">
                  <c:v>0.85175260997818569</c:v>
                </c:pt>
                <c:pt idx="1">
                  <c:v>0.86573162104774359</c:v>
                </c:pt>
                <c:pt idx="2">
                  <c:v>0.88132964119028734</c:v>
                </c:pt>
                <c:pt idx="3">
                  <c:v>0.9410748399272445</c:v>
                </c:pt>
                <c:pt idx="4">
                  <c:v>0.95234489535185385</c:v>
                </c:pt>
                <c:pt idx="5">
                  <c:v>0.96034714233601115</c:v>
                </c:pt>
                <c:pt idx="6">
                  <c:v>0.99045689224294253</c:v>
                </c:pt>
                <c:pt idx="7">
                  <c:v>1.0198264181205525</c:v>
                </c:pt>
                <c:pt idx="8">
                  <c:v>1.0234445805473646</c:v>
                </c:pt>
                <c:pt idx="9">
                  <c:v>1.0848586486571374</c:v>
                </c:pt>
                <c:pt idx="10">
                  <c:v>1.1265587836878608</c:v>
                </c:pt>
                <c:pt idx="11">
                  <c:v>1.1523690038495984</c:v>
                </c:pt>
                <c:pt idx="12">
                  <c:v>1.1944132835304195</c:v>
                </c:pt>
                <c:pt idx="13">
                  <c:v>1.2018787235139345</c:v>
                </c:pt>
                <c:pt idx="14">
                  <c:v>1.2228658430023269</c:v>
                </c:pt>
                <c:pt idx="15">
                  <c:v>1.3655784768188139</c:v>
                </c:pt>
              </c:numCache>
            </c:numRef>
          </c:val>
          <c:smooth val="0"/>
          <c:extLst>
            <c:ext xmlns:c16="http://schemas.microsoft.com/office/drawing/2014/chart" uri="{C3380CC4-5D6E-409C-BE32-E72D297353CC}">
              <c16:uniqueId val="{00000000-3BCC-4935-8E1A-663BBCA0CFE2}"/>
            </c:ext>
          </c:extLst>
        </c:ser>
        <c:ser>
          <c:idx val="1"/>
          <c:order val="1"/>
          <c:tx>
            <c:strRef>
              <c:f>Sheet1!$C$1</c:f>
              <c:strCache>
                <c:ptCount val="1"/>
                <c:pt idx="0">
                  <c:v>Women</c:v>
                </c:pt>
              </c:strCache>
            </c:strRef>
          </c:tx>
          <c:spPr>
            <a:ln w="19050" cap="rnd">
              <a:solidFill>
                <a:srgbClr val="FF4343"/>
              </a:solidFill>
              <a:round/>
            </a:ln>
            <a:effectLst/>
          </c:spPr>
          <c:marker>
            <c:symbol val="none"/>
          </c:marker>
          <c:cat>
            <c:strRef>
              <c:f>Sheet1!$A$2:$A$19</c:f>
              <c:strCache>
                <c:ptCount val="16"/>
                <c:pt idx="0">
                  <c:v>I could not exist without internet on my smartphone
</c:v>
                </c:pt>
                <c:pt idx="1">
                  <c:v>I do not mind the screen size, I like watching videos on mobiles
</c:v>
                </c:pt>
                <c:pt idx="2">
                  <c:v>My smartphone is always close to me when I am sleeping
</c:v>
                </c:pt>
                <c:pt idx="3">
                  <c:v>Sometimes I watch a whole season of a series in a day or a weekend
</c:v>
                </c:pt>
                <c:pt idx="4">
                  <c:v>I often watch a show only because other members of my household like it
</c:v>
                </c:pt>
                <c:pt idx="5">
                  <c:v>With my friends and family we often talk about TV shows
</c:v>
                </c:pt>
                <c:pt idx="6">
                  <c:v>I always like re-watching classic and well-known movies
</c:v>
                </c:pt>
                <c:pt idx="7">
                  <c:v>I watched more movies and series online this year compared to last year
</c:v>
                </c:pt>
                <c:pt idx="8">
                  <c:v>I find the streaming subscription unnecessary because I get everything from a good TV package</c:v>
                </c:pt>
                <c:pt idx="9">
                  <c:v>Whatever is not on Facebook, does not exist</c:v>
                </c:pt>
                <c:pt idx="10">
                  <c:v>Watching TV is an old-fashioned habit, it is awkward in my environment</c:v>
                </c:pt>
                <c:pt idx="11">
                  <c:v>I am online all day</c:v>
                </c:pt>
                <c:pt idx="12">
                  <c:v>If I’m interested in a new movie or series, I’ll download it from a torrent right away
</c:v>
                </c:pt>
                <c:pt idx="13">
                  <c:v>I often watch new movies in the cinema, I don’t have the patience to wait for the TV premiere
</c:v>
                </c:pt>
                <c:pt idx="14">
                  <c:v>I feel guilty about using torrent and downloading content illegally</c:v>
                </c:pt>
                <c:pt idx="15">
                  <c:v>There are events (e.g. football EC final or big TV shows) that I watch with a bigger company
</c:v>
                </c:pt>
              </c:strCache>
            </c:strRef>
          </c:cat>
          <c:val>
            <c:numRef>
              <c:f>Sheet1!$C$2:$C$19</c:f>
              <c:numCache>
                <c:formatCode>0%</c:formatCode>
                <c:ptCount val="16"/>
                <c:pt idx="0">
                  <c:v>1.1542983039002555</c:v>
                </c:pt>
                <c:pt idx="1">
                  <c:v>1.1397487209503054</c:v>
                </c:pt>
                <c:pt idx="2">
                  <c:v>1.1235140469243947</c:v>
                </c:pt>
                <c:pt idx="3">
                  <c:v>1.0613302686471524</c:v>
                </c:pt>
                <c:pt idx="4">
                  <c:v>1.0496002109603233</c:v>
                </c:pt>
                <c:pt idx="5">
                  <c:v>1.0412713416502777</c:v>
                </c:pt>
                <c:pt idx="6">
                  <c:v>1.0099326223593814</c:v>
                </c:pt>
                <c:pt idx="7">
                  <c:v>0.9793643403235075</c:v>
                </c:pt>
                <c:pt idx="8">
                  <c:v>0.97559849779764252</c:v>
                </c:pt>
                <c:pt idx="9">
                  <c:v>0.91167773303032817</c:v>
                </c:pt>
                <c:pt idx="10">
                  <c:v>0.86827555167182058</c:v>
                </c:pt>
                <c:pt idx="11">
                  <c:v>0.84141185313613209</c:v>
                </c:pt>
                <c:pt idx="12">
                  <c:v>0.79765148040711542</c:v>
                </c:pt>
                <c:pt idx="13">
                  <c:v>0.78988132858754012</c:v>
                </c:pt>
                <c:pt idx="14">
                  <c:v>0.76803759197716848</c:v>
                </c:pt>
                <c:pt idx="15">
                  <c:v>0.61949995269878422</c:v>
                </c:pt>
              </c:numCache>
            </c:numRef>
          </c:val>
          <c:smooth val="0"/>
          <c:extLst>
            <c:ext xmlns:c16="http://schemas.microsoft.com/office/drawing/2014/chart" uri="{C3380CC4-5D6E-409C-BE32-E72D297353CC}">
              <c16:uniqueId val="{00000001-3BCC-4935-8E1A-663BBCA0CFE2}"/>
            </c:ext>
          </c:extLst>
        </c:ser>
        <c:dLbls>
          <c:showLegendKey val="0"/>
          <c:showVal val="0"/>
          <c:showCatName val="0"/>
          <c:showSerName val="0"/>
          <c:showPercent val="0"/>
          <c:showBubbleSize val="0"/>
        </c:dLbls>
        <c:smooth val="0"/>
        <c:axId val="195718528"/>
        <c:axId val="195748992"/>
      </c:lineChart>
      <c:catAx>
        <c:axId val="19571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max val="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4760784155296"/>
          <c:y val="3.151797754304618E-2"/>
          <c:w val="0.88020320974437194"/>
          <c:h val="0.4698543066259272"/>
        </c:manualLayout>
      </c:layout>
      <c:lineChart>
        <c:grouping val="standard"/>
        <c:varyColors val="0"/>
        <c:ser>
          <c:idx val="0"/>
          <c:order val="0"/>
          <c:tx>
            <c:strRef>
              <c:f>Sheet1!$B$1</c:f>
              <c:strCache>
                <c:ptCount val="1"/>
                <c:pt idx="0">
                  <c:v>21-27</c:v>
                </c:pt>
              </c:strCache>
            </c:strRef>
          </c:tx>
          <c:spPr>
            <a:ln w="19050" cap="rnd">
              <a:solidFill>
                <a:srgbClr val="00B7C0"/>
              </a:solidFill>
              <a:round/>
            </a:ln>
            <a:effectLst/>
          </c:spPr>
          <c:marker>
            <c:symbol val="none"/>
          </c:marker>
          <c:cat>
            <c:strRef>
              <c:f>Sheet1!$A$2:$A$19</c:f>
              <c:strCache>
                <c:ptCount val="16"/>
                <c:pt idx="0">
                  <c:v>I find the streaming subscription unnecessary because I get everything from a good TV package</c:v>
                </c:pt>
                <c:pt idx="1">
                  <c:v>Watching TV is an old-fashioned habit, it is awkward in my environment</c:v>
                </c:pt>
                <c:pt idx="2">
                  <c:v>With my friends and family we often talk about TV shows</c:v>
                </c:pt>
                <c:pt idx="3">
                  <c:v>I always like re-watching classic and well-known movies</c:v>
                </c:pt>
                <c:pt idx="4">
                  <c:v>I often watch a show only because other members of my household like it
</c:v>
                </c:pt>
                <c:pt idx="5">
                  <c:v>If I’m interested in a new movie or series, I’ll download it from a torrent right away</c:v>
                </c:pt>
                <c:pt idx="6">
                  <c:v>I am online all day</c:v>
                </c:pt>
                <c:pt idx="7">
                  <c:v>There are events (e.g. football EC final or big TV shows) that I watch with a bigger company
</c:v>
                </c:pt>
                <c:pt idx="8">
                  <c:v>My smartphone is always close to me when I am sleeping</c:v>
                </c:pt>
                <c:pt idx="9">
                  <c:v>I could not exist without internet on my smartphone
</c:v>
                </c:pt>
                <c:pt idx="10">
                  <c:v>I enjoy films and series more in the original language</c:v>
                </c:pt>
                <c:pt idx="11">
                  <c:v>Sometimes I watch a whole season of a series in a day or a weekend
</c:v>
                </c:pt>
                <c:pt idx="12">
                  <c:v>I watched more TV (TV broadcast) this year compared to last year</c:v>
                </c:pt>
                <c:pt idx="13">
                  <c:v>I watched more movies and series online this year compared to last year</c:v>
                </c:pt>
                <c:pt idx="14">
                  <c:v>I often watch new movies in the cinema, I don’t have the patience to wait for the TV premiere
</c:v>
                </c:pt>
                <c:pt idx="15">
                  <c:v>Whatever is not on Facebook, does not exist</c:v>
                </c:pt>
              </c:strCache>
            </c:strRef>
          </c:cat>
          <c:val>
            <c:numRef>
              <c:f>Sheet1!$B$2:$B$19</c:f>
              <c:numCache>
                <c:formatCode>0%</c:formatCode>
                <c:ptCount val="16"/>
                <c:pt idx="0">
                  <c:v>0.63256134452914548</c:v>
                </c:pt>
                <c:pt idx="1">
                  <c:v>0.83249647999940379</c:v>
                </c:pt>
                <c:pt idx="2">
                  <c:v>0.94026388643990344</c:v>
                </c:pt>
                <c:pt idx="3">
                  <c:v>0.9526008719858915</c:v>
                </c:pt>
                <c:pt idx="4">
                  <c:v>0.96190389682295496</c:v>
                </c:pt>
                <c:pt idx="5">
                  <c:v>0.96606228759051316</c:v>
                </c:pt>
                <c:pt idx="6">
                  <c:v>0.97191698846255825</c:v>
                </c:pt>
                <c:pt idx="7">
                  <c:v>0.98868205390468999</c:v>
                </c:pt>
                <c:pt idx="8">
                  <c:v>1.0029380741949714</c:v>
                </c:pt>
                <c:pt idx="9">
                  <c:v>1.0060129148493342</c:v>
                </c:pt>
                <c:pt idx="10">
                  <c:v>1.0900894266011827</c:v>
                </c:pt>
                <c:pt idx="11">
                  <c:v>1.1241445694706884</c:v>
                </c:pt>
                <c:pt idx="12">
                  <c:v>1.1247390596690843</c:v>
                </c:pt>
                <c:pt idx="13">
                  <c:v>1.1370485584227952</c:v>
                </c:pt>
                <c:pt idx="14">
                  <c:v>1.2507831115955075</c:v>
                </c:pt>
                <c:pt idx="15">
                  <c:v>1.2533418235313871</c:v>
                </c:pt>
              </c:numCache>
            </c:numRef>
          </c:val>
          <c:smooth val="0"/>
          <c:extLst>
            <c:ext xmlns:c16="http://schemas.microsoft.com/office/drawing/2014/chart" uri="{C3380CC4-5D6E-409C-BE32-E72D297353CC}">
              <c16:uniqueId val="{00000000-7A3C-4ECD-8F5F-CBB1EB8D88FA}"/>
            </c:ext>
          </c:extLst>
        </c:ser>
        <c:ser>
          <c:idx val="1"/>
          <c:order val="1"/>
          <c:tx>
            <c:strRef>
              <c:f>Sheet1!$C$1</c:f>
              <c:strCache>
                <c:ptCount val="1"/>
                <c:pt idx="0">
                  <c:v>28-35</c:v>
                </c:pt>
              </c:strCache>
            </c:strRef>
          </c:tx>
          <c:spPr>
            <a:ln w="19050" cap="rnd">
              <a:solidFill>
                <a:srgbClr val="FF4343"/>
              </a:solidFill>
              <a:round/>
            </a:ln>
            <a:effectLst/>
          </c:spPr>
          <c:marker>
            <c:symbol val="none"/>
          </c:marker>
          <c:cat>
            <c:strRef>
              <c:f>Sheet1!$A$2:$A$19</c:f>
              <c:strCache>
                <c:ptCount val="16"/>
                <c:pt idx="0">
                  <c:v>I find the streaming subscription unnecessary because I get everything from a good TV package</c:v>
                </c:pt>
                <c:pt idx="1">
                  <c:v>Watching TV is an old-fashioned habit, it is awkward in my environment</c:v>
                </c:pt>
                <c:pt idx="2">
                  <c:v>With my friends and family we often talk about TV shows</c:v>
                </c:pt>
                <c:pt idx="3">
                  <c:v>I always like re-watching classic and well-known movies</c:v>
                </c:pt>
                <c:pt idx="4">
                  <c:v>I often watch a show only because other members of my household like it
</c:v>
                </c:pt>
                <c:pt idx="5">
                  <c:v>If I’m interested in a new movie or series, I’ll download it from a torrent right away</c:v>
                </c:pt>
                <c:pt idx="6">
                  <c:v>I am online all day</c:v>
                </c:pt>
                <c:pt idx="7">
                  <c:v>There are events (e.g. football EC final or big TV shows) that I watch with a bigger company
</c:v>
                </c:pt>
                <c:pt idx="8">
                  <c:v>My smartphone is always close to me when I am sleeping</c:v>
                </c:pt>
                <c:pt idx="9">
                  <c:v>I could not exist without internet on my smartphone
</c:v>
                </c:pt>
                <c:pt idx="10">
                  <c:v>I enjoy films and series more in the original language</c:v>
                </c:pt>
                <c:pt idx="11">
                  <c:v>Sometimes I watch a whole season of a series in a day or a weekend
</c:v>
                </c:pt>
                <c:pt idx="12">
                  <c:v>I watched more TV (TV broadcast) this year compared to last year</c:v>
                </c:pt>
                <c:pt idx="13">
                  <c:v>I watched more movies and series online this year compared to last year</c:v>
                </c:pt>
                <c:pt idx="14">
                  <c:v>I often watch new movies in the cinema, I don’t have the patience to wait for the TV premiere
</c:v>
                </c:pt>
                <c:pt idx="15">
                  <c:v>Whatever is not on Facebook, does not exist</c:v>
                </c:pt>
              </c:strCache>
            </c:strRef>
          </c:cat>
          <c:val>
            <c:numRef>
              <c:f>Sheet1!$C$2:$C$19</c:f>
              <c:numCache>
                <c:formatCode>0%</c:formatCode>
                <c:ptCount val="16"/>
                <c:pt idx="0">
                  <c:v>1.2771905646534489</c:v>
                </c:pt>
                <c:pt idx="1">
                  <c:v>1.1263623045618547</c:v>
                </c:pt>
                <c:pt idx="2">
                  <c:v>1.0450640856681432</c:v>
                </c:pt>
                <c:pt idx="3">
                  <c:v>1.0357572369229178</c:v>
                </c:pt>
                <c:pt idx="4">
                  <c:v>1.0287391655546154</c:v>
                </c:pt>
                <c:pt idx="5">
                  <c:v>1.0256021339229484</c:v>
                </c:pt>
                <c:pt idx="6">
                  <c:v>1.0211854297563154</c:v>
                </c:pt>
                <c:pt idx="7">
                  <c:v>1.0085380996859388</c:v>
                </c:pt>
                <c:pt idx="8">
                  <c:v>0.99778355806343944</c:v>
                </c:pt>
                <c:pt idx="9">
                  <c:v>0.99546394142944583</c:v>
                </c:pt>
                <c:pt idx="10">
                  <c:v>0.93203780098507216</c:v>
                </c:pt>
                <c:pt idx="11">
                  <c:v>0.90634707917123303</c:v>
                </c:pt>
                <c:pt idx="12">
                  <c:v>0.9058986041092929</c:v>
                </c:pt>
                <c:pt idx="13">
                  <c:v>0.8966124910143829</c:v>
                </c:pt>
                <c:pt idx="14">
                  <c:v>0.81081274037532525</c:v>
                </c:pt>
                <c:pt idx="15">
                  <c:v>0.80888248400264151</c:v>
                </c:pt>
              </c:numCache>
            </c:numRef>
          </c:val>
          <c:smooth val="0"/>
          <c:extLst>
            <c:ext xmlns:c16="http://schemas.microsoft.com/office/drawing/2014/chart" uri="{C3380CC4-5D6E-409C-BE32-E72D297353CC}">
              <c16:uniqueId val="{00000001-7A3C-4ECD-8F5F-CBB1EB8D88FA}"/>
            </c:ext>
          </c:extLst>
        </c:ser>
        <c:dLbls>
          <c:showLegendKey val="0"/>
          <c:showVal val="0"/>
          <c:showCatName val="0"/>
          <c:showSerName val="0"/>
          <c:showPercent val="0"/>
          <c:showBubbleSize val="0"/>
        </c:dLbls>
        <c:smooth val="0"/>
        <c:axId val="195718528"/>
        <c:axId val="195748992"/>
      </c:lineChart>
      <c:catAx>
        <c:axId val="19571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max val="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Parent</c:v>
                </c:pt>
              </c:strCache>
            </c:strRef>
          </c:tx>
          <c:spPr>
            <a:ln w="19050" cap="rnd">
              <a:solidFill>
                <a:srgbClr val="00B7C0"/>
              </a:solidFill>
              <a:round/>
            </a:ln>
            <a:effectLst/>
          </c:spPr>
          <c:marker>
            <c:symbol val="none"/>
          </c:marker>
          <c:cat>
            <c:strRef>
              <c:f>Sheet1!$A$2:$A$20</c:f>
              <c:strCache>
                <c:ptCount val="17"/>
                <c:pt idx="0">
                  <c:v>I often watch new movies in the cinema, I don’t have the patience to wait for the TV premiere
</c:v>
                </c:pt>
                <c:pt idx="1">
                  <c:v>I am online all day</c:v>
                </c:pt>
                <c:pt idx="2">
                  <c:v>I enjoy films and series more in the original language</c:v>
                </c:pt>
                <c:pt idx="3">
                  <c:v>Sometimes I watch a whole season of a series in a day or a weekend
</c:v>
                </c:pt>
                <c:pt idx="4">
                  <c:v>There are events (e.g. football EC final or big TV shows) that I watch with a bigger company
</c:v>
                </c:pt>
                <c:pt idx="5">
                  <c:v>If I’m interested in a new movie or series, I’ll download it from a torrent right away
</c:v>
                </c:pt>
                <c:pt idx="6">
                  <c:v>Watching TV is an old-fashioned habit, it is awkward in my environment</c:v>
                </c:pt>
                <c:pt idx="7">
                  <c:v>I feel guilty about using torrent and downloading content illegally</c:v>
                </c:pt>
                <c:pt idx="8">
                  <c:v>I watched more movies and series online this year compared to last year
</c:v>
                </c:pt>
                <c:pt idx="9">
                  <c:v>I could not exist without internet on my smart phone
</c:v>
                </c:pt>
                <c:pt idx="10">
                  <c:v>I do not mind the screen size, I like watching videos on mobiles
</c:v>
                </c:pt>
                <c:pt idx="11">
                  <c:v>My smartphone is always close to me when I am sleeping
</c:v>
                </c:pt>
                <c:pt idx="12">
                  <c:v>Whatever is not on Facebook, does not exist</c:v>
                </c:pt>
                <c:pt idx="13">
                  <c:v>I always like re-watching classic and well-known movies
</c:v>
                </c:pt>
                <c:pt idx="14">
                  <c:v>I watched more TV (TV broadcast) this year compared to last year</c:v>
                </c:pt>
                <c:pt idx="15">
                  <c:v>With my friends and family we often talk about TV shows</c:v>
                </c:pt>
                <c:pt idx="16">
                  <c:v>I find the streaming subscription unnecessary because I get everything from a good TV package</c:v>
                </c:pt>
              </c:strCache>
            </c:strRef>
          </c:cat>
          <c:val>
            <c:numRef>
              <c:f>Sheet1!$B$2:$B$20</c:f>
              <c:numCache>
                <c:formatCode>0%</c:formatCode>
                <c:ptCount val="17"/>
                <c:pt idx="0">
                  <c:v>0.59955901916044763</c:v>
                </c:pt>
                <c:pt idx="1">
                  <c:v>0.63900747725730989</c:v>
                </c:pt>
                <c:pt idx="2">
                  <c:v>0.67740352789014202</c:v>
                </c:pt>
                <c:pt idx="3">
                  <c:v>0.69874424203052254</c:v>
                </c:pt>
                <c:pt idx="4">
                  <c:v>0.75584529894736152</c:v>
                </c:pt>
                <c:pt idx="5">
                  <c:v>0.8228761276235137</c:v>
                </c:pt>
                <c:pt idx="6">
                  <c:v>0.85892778577661011</c:v>
                </c:pt>
                <c:pt idx="7">
                  <c:v>0.87480622615699877</c:v>
                </c:pt>
                <c:pt idx="8">
                  <c:v>0.90260350839662218</c:v>
                </c:pt>
                <c:pt idx="9">
                  <c:v>0.92721207051495491</c:v>
                </c:pt>
                <c:pt idx="10">
                  <c:v>0.9524965181258408</c:v>
                </c:pt>
                <c:pt idx="11">
                  <c:v>0.9531676483713396</c:v>
                </c:pt>
                <c:pt idx="12">
                  <c:v>0.97201958665697175</c:v>
                </c:pt>
                <c:pt idx="13">
                  <c:v>0.97367604553238196</c:v>
                </c:pt>
                <c:pt idx="14">
                  <c:v>1.0341253468599845</c:v>
                </c:pt>
                <c:pt idx="15">
                  <c:v>1.0590007638860792</c:v>
                </c:pt>
                <c:pt idx="16">
                  <c:v>1.4215721507300456</c:v>
                </c:pt>
              </c:numCache>
            </c:numRef>
          </c:val>
          <c:smooth val="0"/>
          <c:extLst>
            <c:ext xmlns:c16="http://schemas.microsoft.com/office/drawing/2014/chart" uri="{C3380CC4-5D6E-409C-BE32-E72D297353CC}">
              <c16:uniqueId val="{00000000-7479-4D3F-9A81-B7C761EC212B}"/>
            </c:ext>
          </c:extLst>
        </c:ser>
        <c:ser>
          <c:idx val="1"/>
          <c:order val="1"/>
          <c:tx>
            <c:strRef>
              <c:f>Sheet1!$C$1</c:f>
              <c:strCache>
                <c:ptCount val="1"/>
                <c:pt idx="0">
                  <c:v>Not parent</c:v>
                </c:pt>
              </c:strCache>
            </c:strRef>
          </c:tx>
          <c:spPr>
            <a:ln w="19050" cap="rnd">
              <a:solidFill>
                <a:srgbClr val="FF4343"/>
              </a:solidFill>
              <a:round/>
            </a:ln>
            <a:effectLst/>
          </c:spPr>
          <c:marker>
            <c:symbol val="none"/>
          </c:marker>
          <c:cat>
            <c:strRef>
              <c:f>Sheet1!$A$2:$A$20</c:f>
              <c:strCache>
                <c:ptCount val="17"/>
                <c:pt idx="0">
                  <c:v>I often watch new movies in the cinema, I don’t have the patience to wait for the TV premiere
</c:v>
                </c:pt>
                <c:pt idx="1">
                  <c:v>I am online all day</c:v>
                </c:pt>
                <c:pt idx="2">
                  <c:v>I enjoy films and series more in the original language</c:v>
                </c:pt>
                <c:pt idx="3">
                  <c:v>Sometimes I watch a whole season of a series in a day or a weekend
</c:v>
                </c:pt>
                <c:pt idx="4">
                  <c:v>There are events (e.g. football EC final or big TV shows) that I watch with a bigger company
</c:v>
                </c:pt>
                <c:pt idx="5">
                  <c:v>If I’m interested in a new movie or series, I’ll download it from a torrent right away
</c:v>
                </c:pt>
                <c:pt idx="6">
                  <c:v>Watching TV is an old-fashioned habit, it is awkward in my environment</c:v>
                </c:pt>
                <c:pt idx="7">
                  <c:v>I feel guilty about using torrent and downloading content illegally</c:v>
                </c:pt>
                <c:pt idx="8">
                  <c:v>I watched more movies and series online this year compared to last year
</c:v>
                </c:pt>
                <c:pt idx="9">
                  <c:v>I could not exist without internet on my smart phone
</c:v>
                </c:pt>
                <c:pt idx="10">
                  <c:v>I do not mind the screen size, I like watching videos on mobiles
</c:v>
                </c:pt>
                <c:pt idx="11">
                  <c:v>My smartphone is always close to me when I am sleeping
</c:v>
                </c:pt>
                <c:pt idx="12">
                  <c:v>Whatever is not on Facebook, does not exist</c:v>
                </c:pt>
                <c:pt idx="13">
                  <c:v>I always like re-watching classic and well-known movies
</c:v>
                </c:pt>
                <c:pt idx="14">
                  <c:v>I watched more TV (TV broadcast) this year compared to last year</c:v>
                </c:pt>
                <c:pt idx="15">
                  <c:v>With my friends and family we often talk about TV shows</c:v>
                </c:pt>
                <c:pt idx="16">
                  <c:v>I find the streaming subscription unnecessary because I get everything from a good TV package</c:v>
                </c:pt>
              </c:strCache>
            </c:strRef>
          </c:cat>
          <c:val>
            <c:numRef>
              <c:f>Sheet1!$C$2:$C$20</c:f>
              <c:numCache>
                <c:formatCode>0%</c:formatCode>
                <c:ptCount val="17"/>
                <c:pt idx="0">
                  <c:v>1.2081911123682083</c:v>
                </c:pt>
                <c:pt idx="1">
                  <c:v>1.1876816771071672</c:v>
                </c:pt>
                <c:pt idx="2">
                  <c:v>1.1677193933393182</c:v>
                </c:pt>
                <c:pt idx="3">
                  <c:v>1.1566242576558925</c:v>
                </c:pt>
                <c:pt idx="4">
                  <c:v>1.1269371548723777</c:v>
                </c:pt>
                <c:pt idx="5">
                  <c:v>1.0920875179651046</c:v>
                </c:pt>
                <c:pt idx="6">
                  <c:v>1.0733440946574431</c:v>
                </c:pt>
                <c:pt idx="7">
                  <c:v>1.0650888202883331</c:v>
                </c:pt>
                <c:pt idx="8">
                  <c:v>1.0506368850789369</c:v>
                </c:pt>
                <c:pt idx="9">
                  <c:v>1.0378427801637571</c:v>
                </c:pt>
                <c:pt idx="10">
                  <c:v>1.0246972792644977</c:v>
                </c:pt>
                <c:pt idx="11">
                  <c:v>1.0243483555552908</c:v>
                </c:pt>
                <c:pt idx="12">
                  <c:v>1.0145471459144766</c:v>
                </c:pt>
                <c:pt idx="13">
                  <c:v>1.013685945307228</c:v>
                </c:pt>
                <c:pt idx="14">
                  <c:v>0.98225807481583716</c:v>
                </c:pt>
                <c:pt idx="15">
                  <c:v>0.96932523080364563</c:v>
                </c:pt>
                <c:pt idx="16">
                  <c:v>0.78082269497010093</c:v>
                </c:pt>
              </c:numCache>
            </c:numRef>
          </c:val>
          <c:smooth val="0"/>
          <c:extLst>
            <c:ext xmlns:c16="http://schemas.microsoft.com/office/drawing/2014/chart" uri="{C3380CC4-5D6E-409C-BE32-E72D297353CC}">
              <c16:uniqueId val="{00000002-7479-4D3F-9A81-B7C761EC212B}"/>
            </c:ext>
          </c:extLst>
        </c:ser>
        <c:dLbls>
          <c:showLegendKey val="0"/>
          <c:showVal val="0"/>
          <c:showCatName val="0"/>
          <c:showSerName val="0"/>
          <c:showPercent val="0"/>
          <c:showBubbleSize val="0"/>
        </c:dLbls>
        <c:smooth val="0"/>
        <c:axId val="195718528"/>
        <c:axId val="195748992"/>
      </c:lineChart>
      <c:catAx>
        <c:axId val="19571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max val="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9270788094252"/>
          <c:y val="2.3055858945344225E-2"/>
          <c:w val="0.86273343365888644"/>
          <c:h val="0.47816716813916288"/>
        </c:manualLayout>
      </c:layout>
      <c:lineChart>
        <c:grouping val="standard"/>
        <c:varyColors val="0"/>
        <c:ser>
          <c:idx val="0"/>
          <c:order val="0"/>
          <c:tx>
            <c:strRef>
              <c:f>Sheet1!$B$1</c:f>
              <c:strCache>
                <c:ptCount val="1"/>
                <c:pt idx="0">
                  <c:v>Good standard of life</c:v>
                </c:pt>
              </c:strCache>
            </c:strRef>
          </c:tx>
          <c:spPr>
            <a:ln w="19050" cap="rnd">
              <a:solidFill>
                <a:srgbClr val="00B7C0"/>
              </a:solidFill>
              <a:round/>
            </a:ln>
            <a:effectLst/>
          </c:spPr>
          <c:marker>
            <c:symbol val="none"/>
          </c:marker>
          <c:cat>
            <c:strRef>
              <c:f>Sheet1!$A$2:$A$19</c:f>
              <c:strCache>
                <c:ptCount val="16"/>
                <c:pt idx="0">
                  <c:v>I find the streaming subscription unnecessary because I get everything from a good TV package</c:v>
                </c:pt>
                <c:pt idx="1">
                  <c:v>Whatever is not on Facebook, does not exist</c:v>
                </c:pt>
                <c:pt idx="2">
                  <c:v>I watched more TV (TV broadcast) this year compared to last year</c:v>
                </c:pt>
                <c:pt idx="3">
                  <c:v>I am online all day</c:v>
                </c:pt>
                <c:pt idx="4">
                  <c:v>I always like re-watching classic and well-known movies
</c:v>
                </c:pt>
                <c:pt idx="5">
                  <c:v>I feel guilty about using torrent and downloading content illegally</c:v>
                </c:pt>
                <c:pt idx="6">
                  <c:v>My smartphone is always close to me when I am sleeping
</c:v>
                </c:pt>
                <c:pt idx="7">
                  <c:v>With my friends and family we often talk about TV shows</c:v>
                </c:pt>
                <c:pt idx="8">
                  <c:v>I often watch new movies in the cinema, I don’t have the patience to wait for the TV premiere
</c:v>
                </c:pt>
                <c:pt idx="9">
                  <c:v>I could not exist without internet on my smartphone
</c:v>
                </c:pt>
                <c:pt idx="10">
                  <c:v>If I’m interested in a new movie or series, I’ll download it from a torrent right away
</c:v>
                </c:pt>
                <c:pt idx="11">
                  <c:v>Sometimes I watch a whole season of a series in a day or a weekend
</c:v>
                </c:pt>
                <c:pt idx="12">
                  <c:v>I often watch a show only because other members of my household like it</c:v>
                </c:pt>
                <c:pt idx="13">
                  <c:v>There are events (e.g. football EC final or big TV shows) that I watch with a bigger company
</c:v>
                </c:pt>
                <c:pt idx="14">
                  <c:v>I enjoy films and series more in the original language</c:v>
                </c:pt>
                <c:pt idx="15">
                  <c:v>Watching TV is an old-fashioned habit, it is awkward in my environment</c:v>
                </c:pt>
              </c:strCache>
            </c:strRef>
          </c:cat>
          <c:val>
            <c:numRef>
              <c:f>Sheet1!$B$2:$B$19</c:f>
              <c:numCache>
                <c:formatCode>0%</c:formatCode>
                <c:ptCount val="16"/>
                <c:pt idx="0">
                  <c:v>0.62632547826065177</c:v>
                </c:pt>
                <c:pt idx="1">
                  <c:v>0.58342727025634789</c:v>
                </c:pt>
                <c:pt idx="2">
                  <c:v>0.71816619171523843</c:v>
                </c:pt>
                <c:pt idx="3">
                  <c:v>0.99324980751070868</c:v>
                </c:pt>
                <c:pt idx="4">
                  <c:v>1.0104017070215683</c:v>
                </c:pt>
                <c:pt idx="5">
                  <c:v>1.1962463933340814</c:v>
                </c:pt>
                <c:pt idx="6">
                  <c:v>1.1683956729865217</c:v>
                </c:pt>
                <c:pt idx="7">
                  <c:v>1.2041393821380837</c:v>
                </c:pt>
                <c:pt idx="8">
                  <c:v>1.2384514808175233</c:v>
                </c:pt>
                <c:pt idx="9">
                  <c:v>1.2005361528576663</c:v>
                </c:pt>
                <c:pt idx="10">
                  <c:v>1.1815336760974371</c:v>
                </c:pt>
                <c:pt idx="11">
                  <c:v>1.2418988354951199</c:v>
                </c:pt>
                <c:pt idx="12">
                  <c:v>1.2726349894940849</c:v>
                </c:pt>
                <c:pt idx="13">
                  <c:v>1.3921825841539002</c:v>
                </c:pt>
                <c:pt idx="14">
                  <c:v>1.4670898215753787</c:v>
                </c:pt>
                <c:pt idx="15">
                  <c:v>1.5804155438235969</c:v>
                </c:pt>
              </c:numCache>
            </c:numRef>
          </c:val>
          <c:smooth val="0"/>
          <c:extLst>
            <c:ext xmlns:c16="http://schemas.microsoft.com/office/drawing/2014/chart" uri="{C3380CC4-5D6E-409C-BE32-E72D297353CC}">
              <c16:uniqueId val="{00000000-0D16-47F0-B202-BD2256FDB802}"/>
            </c:ext>
          </c:extLst>
        </c:ser>
        <c:ser>
          <c:idx val="1"/>
          <c:order val="1"/>
          <c:tx>
            <c:strRef>
              <c:f>Sheet1!$C$1</c:f>
              <c:strCache>
                <c:ptCount val="1"/>
                <c:pt idx="0">
                  <c:v>Indigent</c:v>
                </c:pt>
              </c:strCache>
            </c:strRef>
          </c:tx>
          <c:spPr>
            <a:ln w="19050" cap="rnd">
              <a:solidFill>
                <a:srgbClr val="FF4343"/>
              </a:solidFill>
              <a:round/>
            </a:ln>
            <a:effectLst/>
          </c:spPr>
          <c:marker>
            <c:symbol val="none"/>
          </c:marker>
          <c:cat>
            <c:strRef>
              <c:f>Sheet1!$A$2:$A$19</c:f>
              <c:strCache>
                <c:ptCount val="16"/>
                <c:pt idx="0">
                  <c:v>I find the streaming subscription unnecessary because I get everything from a good TV package</c:v>
                </c:pt>
                <c:pt idx="1">
                  <c:v>Whatever is not on Facebook, does not exist</c:v>
                </c:pt>
                <c:pt idx="2">
                  <c:v>I watched more TV (TV broadcast) this year compared to last year</c:v>
                </c:pt>
                <c:pt idx="3">
                  <c:v>I am online all day</c:v>
                </c:pt>
                <c:pt idx="4">
                  <c:v>I always like re-watching classic and well-known movies
</c:v>
                </c:pt>
                <c:pt idx="5">
                  <c:v>I feel guilty about using torrent and downloading content illegally</c:v>
                </c:pt>
                <c:pt idx="6">
                  <c:v>My smartphone is always close to me when I am sleeping
</c:v>
                </c:pt>
                <c:pt idx="7">
                  <c:v>With my friends and family we often talk about TV shows</c:v>
                </c:pt>
                <c:pt idx="8">
                  <c:v>I often watch new movies in the cinema, I don’t have the patience to wait for the TV premiere
</c:v>
                </c:pt>
                <c:pt idx="9">
                  <c:v>I could not exist without internet on my smartphone
</c:v>
                </c:pt>
                <c:pt idx="10">
                  <c:v>If I’m interested in a new movie or series, I’ll download it from a torrent right away
</c:v>
                </c:pt>
                <c:pt idx="11">
                  <c:v>Sometimes I watch a whole season of a series in a day or a weekend
</c:v>
                </c:pt>
                <c:pt idx="12">
                  <c:v>I often watch a show only because other members of my household like it</c:v>
                </c:pt>
                <c:pt idx="13">
                  <c:v>There are events (e.g. football EC final or big TV shows) that I watch with a bigger company
</c:v>
                </c:pt>
                <c:pt idx="14">
                  <c:v>I enjoy films and series more in the original language</c:v>
                </c:pt>
                <c:pt idx="15">
                  <c:v>Watching TV is an old-fashioned habit, it is awkward in my environment</c:v>
                </c:pt>
              </c:strCache>
            </c:strRef>
          </c:cat>
          <c:val>
            <c:numRef>
              <c:f>Sheet1!$C$2:$C$19</c:f>
              <c:numCache>
                <c:formatCode>0%</c:formatCode>
                <c:ptCount val="16"/>
                <c:pt idx="0">
                  <c:v>1.208989757076274</c:v>
                </c:pt>
                <c:pt idx="1">
                  <c:v>1.1759972244384569</c:v>
                </c:pt>
                <c:pt idx="2">
                  <c:v>1.1439689693825235</c:v>
                </c:pt>
                <c:pt idx="3">
                  <c:v>1.0113950618893535</c:v>
                </c:pt>
                <c:pt idx="4">
                  <c:v>0.98752220281200609</c:v>
                </c:pt>
                <c:pt idx="5">
                  <c:v>0.92878277191368386</c:v>
                </c:pt>
                <c:pt idx="6">
                  <c:v>0.92289203322577062</c:v>
                </c:pt>
                <c:pt idx="7">
                  <c:v>0.91819675880377061</c:v>
                </c:pt>
                <c:pt idx="8">
                  <c:v>0.90803224318333609</c:v>
                </c:pt>
                <c:pt idx="9">
                  <c:v>0.90307583451274109</c:v>
                </c:pt>
                <c:pt idx="10">
                  <c:v>0.89497594917950296</c:v>
                </c:pt>
                <c:pt idx="11">
                  <c:v>0.8920765180143827</c:v>
                </c:pt>
                <c:pt idx="12">
                  <c:v>0.8912255992171203</c:v>
                </c:pt>
                <c:pt idx="13">
                  <c:v>0.83244889845549008</c:v>
                </c:pt>
                <c:pt idx="14">
                  <c:v>0.78461245064882179</c:v>
                </c:pt>
                <c:pt idx="15">
                  <c:v>0.73990239113792233</c:v>
                </c:pt>
              </c:numCache>
            </c:numRef>
          </c:val>
          <c:smooth val="0"/>
          <c:extLst>
            <c:ext xmlns:c16="http://schemas.microsoft.com/office/drawing/2014/chart" uri="{C3380CC4-5D6E-409C-BE32-E72D297353CC}">
              <c16:uniqueId val="{00000001-0D16-47F0-B202-BD2256FDB802}"/>
            </c:ext>
          </c:extLst>
        </c:ser>
        <c:dLbls>
          <c:showLegendKey val="0"/>
          <c:showVal val="0"/>
          <c:showCatName val="0"/>
          <c:showSerName val="0"/>
          <c:showPercent val="0"/>
          <c:showBubbleSize val="0"/>
        </c:dLbls>
        <c:smooth val="0"/>
        <c:axId val="195718528"/>
        <c:axId val="195748992"/>
      </c:lineChart>
      <c:catAx>
        <c:axId val="19571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max val="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1250314887899909E-2"/>
          <c:y val="0"/>
          <c:w val="0.99"/>
          <c:h val="0.98750000000000004"/>
        </c:manualLayout>
      </c:layout>
      <c:pieChart>
        <c:varyColors val="0"/>
        <c:ser>
          <c:idx val="0"/>
          <c:order val="0"/>
          <c:tx>
            <c:strRef>
              <c:f>Sheet1!$A$2</c:f>
              <c:strCache>
                <c:ptCount val="1"/>
                <c:pt idx="0">
                  <c:v>Region 1</c:v>
                </c:pt>
              </c:strCache>
            </c:strRef>
          </c:tx>
          <c:spPr>
            <a:solidFill>
              <a:srgbClr val="FE5854"/>
            </a:solidFill>
            <a:ln w="25400" cap="flat">
              <a:solidFill>
                <a:srgbClr val="520A3A"/>
              </a:solidFill>
              <a:prstDash val="solid"/>
              <a:miter lim="400000"/>
            </a:ln>
            <a:effectLst/>
          </c:spPr>
          <c:explosion val="16"/>
          <c:dPt>
            <c:idx val="0"/>
            <c:bubble3D val="0"/>
            <c:extLst>
              <c:ext xmlns:c16="http://schemas.microsoft.com/office/drawing/2014/chart" uri="{C3380CC4-5D6E-409C-BE32-E72D297353CC}">
                <c16:uniqueId val="{00000000-FF65-4685-A8E8-C77A0C69E91B}"/>
              </c:ext>
            </c:extLst>
          </c:dPt>
          <c:dPt>
            <c:idx val="1"/>
            <c:bubble3D val="0"/>
            <c:spPr>
              <a:solidFill>
                <a:srgbClr val="FFC66A"/>
              </a:solidFill>
              <a:ln w="25400" cap="flat">
                <a:solidFill>
                  <a:srgbClr val="520A3A"/>
                </a:solidFill>
                <a:prstDash val="solid"/>
                <a:miter lim="400000"/>
              </a:ln>
              <a:effectLst/>
            </c:spPr>
            <c:extLst>
              <c:ext xmlns:c16="http://schemas.microsoft.com/office/drawing/2014/chart" uri="{C3380CC4-5D6E-409C-BE32-E72D297353CC}">
                <c16:uniqueId val="{00000002-FF65-4685-A8E8-C77A0C69E91B}"/>
              </c:ext>
            </c:extLst>
          </c:dPt>
          <c:cat>
            <c:strRef>
              <c:f>Sheet1!$B$1:$C$1</c:f>
              <c:strCache>
                <c:ptCount val="2"/>
                <c:pt idx="0">
                  <c:v>1</c:v>
                </c:pt>
                <c:pt idx="1">
                  <c:v>2</c:v>
                </c:pt>
              </c:strCache>
            </c:strRef>
          </c:cat>
          <c:val>
            <c:numRef>
              <c:f>Sheet1!$B$2:$C$2</c:f>
              <c:numCache>
                <c:formatCode>General</c:formatCode>
                <c:ptCount val="2"/>
                <c:pt idx="0">
                  <c:v>5</c:v>
                </c:pt>
                <c:pt idx="1">
                  <c:v>95</c:v>
                </c:pt>
              </c:numCache>
            </c:numRef>
          </c:val>
          <c:extLst>
            <c:ext xmlns:c16="http://schemas.microsoft.com/office/drawing/2014/chart" uri="{C3380CC4-5D6E-409C-BE32-E72D297353CC}">
              <c16:uniqueId val="{00000003-FF65-4685-A8E8-C77A0C69E91B}"/>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87970023532739"/>
          <c:y val="3.151797754304618E-2"/>
          <c:w val="0.85997995172253572"/>
          <c:h val="0.47538676077990411"/>
        </c:manualLayout>
      </c:layout>
      <c:lineChart>
        <c:grouping val="standard"/>
        <c:varyColors val="0"/>
        <c:ser>
          <c:idx val="0"/>
          <c:order val="0"/>
          <c:tx>
            <c:strRef>
              <c:f>Sheet1!$B$1</c:f>
              <c:strCache>
                <c:ptCount val="1"/>
                <c:pt idx="0">
                  <c:v>21-35 koh</c:v>
                </c:pt>
              </c:strCache>
            </c:strRef>
          </c:tx>
          <c:spPr>
            <a:ln w="19050" cap="rnd">
              <a:solidFill>
                <a:srgbClr val="00B7C0"/>
              </a:solidFill>
              <a:round/>
            </a:ln>
            <a:effectLst/>
          </c:spPr>
          <c:marker>
            <c:symbol val="none"/>
          </c:marker>
          <c:cat>
            <c:strRef>
              <c:f>Sheet1!$A$2:$A$19</c:f>
              <c:strCache>
                <c:ptCount val="16"/>
                <c:pt idx="0">
                  <c:v>I find the streaming subscription unnecessary because I get everything from a good TV package</c:v>
                </c:pt>
                <c:pt idx="1">
                  <c:v>I often watch a show only because other members of my household like it</c:v>
                </c:pt>
                <c:pt idx="2">
                  <c:v>Whatever is not on Facebook, does not exist</c:v>
                </c:pt>
                <c:pt idx="3">
                  <c:v>I always like re-watching classic and well-known movies
</c:v>
                </c:pt>
                <c:pt idx="4">
                  <c:v>If I’m interested in a new movie or series, I’ll download it from a torrent right away
</c:v>
                </c:pt>
                <c:pt idx="5">
                  <c:v>I watched more movies and series online this year compared to last year
</c:v>
                </c:pt>
                <c:pt idx="6">
                  <c:v>I feel guilty about using torrent and downloading content illegally</c:v>
                </c:pt>
                <c:pt idx="7">
                  <c:v>My smartphone is always close to me when I am sleeping
</c:v>
                </c:pt>
                <c:pt idx="8">
                  <c:v>I could not exist without internet on my smartphone
</c:v>
                </c:pt>
                <c:pt idx="9">
                  <c:v>I do not mind the screen size, I like watching videos on mobiles
</c:v>
                </c:pt>
                <c:pt idx="10">
                  <c:v>With my friends and family we often talk about TV shows</c:v>
                </c:pt>
                <c:pt idx="11">
                  <c:v>There are events (e.g. football EC final or big TV shows) that I watch with a bigger company
</c:v>
                </c:pt>
                <c:pt idx="12">
                  <c:v>I am online all day</c:v>
                </c:pt>
                <c:pt idx="13">
                  <c:v>Watching TV is an old-fashioned habit, it is awkward in my environment</c:v>
                </c:pt>
                <c:pt idx="14">
                  <c:v>Sometimes I watch a whole season of a series in a day or a weekend
</c:v>
                </c:pt>
                <c:pt idx="15">
                  <c:v>I often watch new movies in the cinema, I don’t have the patience to wait for the TV premiere
</c:v>
                </c:pt>
              </c:strCache>
            </c:strRef>
          </c:cat>
          <c:val>
            <c:numRef>
              <c:f>Sheet1!$B$2:$B$19</c:f>
              <c:numCache>
                <c:formatCode>0%</c:formatCode>
                <c:ptCount val="16"/>
                <c:pt idx="0">
                  <c:v>0.78620469519917702</c:v>
                </c:pt>
                <c:pt idx="1">
                  <c:v>0.93059896948363341</c:v>
                </c:pt>
                <c:pt idx="2">
                  <c:v>1.0194966036468938</c:v>
                </c:pt>
                <c:pt idx="3">
                  <c:v>1.0367369046002839</c:v>
                </c:pt>
                <c:pt idx="4">
                  <c:v>1.0650499570664551</c:v>
                </c:pt>
                <c:pt idx="5">
                  <c:v>1.0832701460609195</c:v>
                </c:pt>
                <c:pt idx="6">
                  <c:v>1.0900803444340239</c:v>
                </c:pt>
                <c:pt idx="7">
                  <c:v>1.1078714817099125</c:v>
                </c:pt>
                <c:pt idx="8">
                  <c:v>1.1177359689240414</c:v>
                </c:pt>
                <c:pt idx="9">
                  <c:v>1.1351531828843042</c:v>
                </c:pt>
                <c:pt idx="10">
                  <c:v>1.1519394790002768</c:v>
                </c:pt>
                <c:pt idx="11">
                  <c:v>1.1546510874860729</c:v>
                </c:pt>
                <c:pt idx="12">
                  <c:v>1.1611641335079803</c:v>
                </c:pt>
                <c:pt idx="13">
                  <c:v>1.16714836154811</c:v>
                </c:pt>
                <c:pt idx="14">
                  <c:v>1.1730134927704516</c:v>
                </c:pt>
                <c:pt idx="15">
                  <c:v>1.2061429929232854</c:v>
                </c:pt>
              </c:numCache>
            </c:numRef>
          </c:val>
          <c:smooth val="0"/>
          <c:extLst>
            <c:ext xmlns:c16="http://schemas.microsoft.com/office/drawing/2014/chart" uri="{C3380CC4-5D6E-409C-BE32-E72D297353CC}">
              <c16:uniqueId val="{00000000-3BCC-4935-8E1A-663BBCA0CFE2}"/>
            </c:ext>
          </c:extLst>
        </c:ser>
        <c:ser>
          <c:idx val="1"/>
          <c:order val="1"/>
          <c:tx>
            <c:strRef>
              <c:f>Sheet1!$C$1</c:f>
              <c:strCache>
                <c:ptCount val="1"/>
                <c:pt idx="0">
                  <c:v>36-59 omni</c:v>
                </c:pt>
              </c:strCache>
            </c:strRef>
          </c:tx>
          <c:spPr>
            <a:ln w="19050" cap="rnd">
              <a:solidFill>
                <a:srgbClr val="FF4343"/>
              </a:solidFill>
              <a:round/>
            </a:ln>
            <a:effectLst/>
          </c:spPr>
          <c:marker>
            <c:symbol val="none"/>
          </c:marker>
          <c:cat>
            <c:strRef>
              <c:f>Sheet1!$A$2:$A$19</c:f>
              <c:strCache>
                <c:ptCount val="16"/>
                <c:pt idx="0">
                  <c:v>I find the streaming subscription unnecessary because I get everything from a good TV package</c:v>
                </c:pt>
                <c:pt idx="1">
                  <c:v>I often watch a show only because other members of my household like it</c:v>
                </c:pt>
                <c:pt idx="2">
                  <c:v>Whatever is not on Facebook, does not exist</c:v>
                </c:pt>
                <c:pt idx="3">
                  <c:v>I always like re-watching classic and well-known movies
</c:v>
                </c:pt>
                <c:pt idx="4">
                  <c:v>If I’m interested in a new movie or series, I’ll download it from a torrent right away
</c:v>
                </c:pt>
                <c:pt idx="5">
                  <c:v>I watched more movies and series online this year compared to last year
</c:v>
                </c:pt>
                <c:pt idx="6">
                  <c:v>I feel guilty about using torrent and downloading content illegally</c:v>
                </c:pt>
                <c:pt idx="7">
                  <c:v>My smartphone is always close to me when I am sleeping
</c:v>
                </c:pt>
                <c:pt idx="8">
                  <c:v>I could not exist without internet on my smartphone
</c:v>
                </c:pt>
                <c:pt idx="9">
                  <c:v>I do not mind the screen size, I like watching videos on mobiles
</c:v>
                </c:pt>
                <c:pt idx="10">
                  <c:v>With my friends and family we often talk about TV shows</c:v>
                </c:pt>
                <c:pt idx="11">
                  <c:v>There are events (e.g. football EC final or big TV shows) that I watch with a bigger company
</c:v>
                </c:pt>
                <c:pt idx="12">
                  <c:v>I am online all day</c:v>
                </c:pt>
                <c:pt idx="13">
                  <c:v>Watching TV is an old-fashioned habit, it is awkward in my environment</c:v>
                </c:pt>
                <c:pt idx="14">
                  <c:v>Sometimes I watch a whole season of a series in a day or a weekend
</c:v>
                </c:pt>
                <c:pt idx="15">
                  <c:v>I often watch new movies in the cinema, I don’t have the patience to wait for the TV premiere
</c:v>
                </c:pt>
              </c:strCache>
            </c:strRef>
          </c:cat>
          <c:val>
            <c:numRef>
              <c:f>Sheet1!$C$2:$C$19</c:f>
              <c:numCache>
                <c:formatCode>0%</c:formatCode>
                <c:ptCount val="16"/>
                <c:pt idx="0">
                  <c:v>1.5232965481205547</c:v>
                </c:pt>
                <c:pt idx="1">
                  <c:v>1.1698695850175849</c:v>
                </c:pt>
                <c:pt idx="2">
                  <c:v>0.95227909519341836</c:v>
                </c:pt>
                <c:pt idx="3">
                  <c:v>0.91008083463819467</c:v>
                </c:pt>
                <c:pt idx="4">
                  <c:v>0.84078032948394643</c:v>
                </c:pt>
                <c:pt idx="5">
                  <c:v>0.79618364380934792</c:v>
                </c:pt>
                <c:pt idx="6">
                  <c:v>0.77951464677977356</c:v>
                </c:pt>
                <c:pt idx="7">
                  <c:v>0.73596813048801135</c:v>
                </c:pt>
                <c:pt idx="8">
                  <c:v>0.71182329665762367</c:v>
                </c:pt>
                <c:pt idx="9">
                  <c:v>0.66919201459193967</c:v>
                </c:pt>
                <c:pt idx="10">
                  <c:v>0.62810499997577907</c:v>
                </c:pt>
                <c:pt idx="11">
                  <c:v>0.62146792550029717</c:v>
                </c:pt>
                <c:pt idx="12">
                  <c:v>0.60552625407683125</c:v>
                </c:pt>
                <c:pt idx="13">
                  <c:v>0.59087894514980166</c:v>
                </c:pt>
                <c:pt idx="14">
                  <c:v>0.57652314381083059</c:v>
                </c:pt>
                <c:pt idx="15">
                  <c:v>0.49543364988069727</c:v>
                </c:pt>
              </c:numCache>
            </c:numRef>
          </c:val>
          <c:smooth val="0"/>
          <c:extLst>
            <c:ext xmlns:c16="http://schemas.microsoft.com/office/drawing/2014/chart" uri="{C3380CC4-5D6E-409C-BE32-E72D297353CC}">
              <c16:uniqueId val="{00000001-3BCC-4935-8E1A-663BBCA0CFE2}"/>
            </c:ext>
          </c:extLst>
        </c:ser>
        <c:dLbls>
          <c:showLegendKey val="0"/>
          <c:showVal val="0"/>
          <c:showCatName val="0"/>
          <c:showSerName val="0"/>
          <c:showPercent val="0"/>
          <c:showBubbleSize val="0"/>
        </c:dLbls>
        <c:smooth val="0"/>
        <c:axId val="195718528"/>
        <c:axId val="195748992"/>
      </c:lineChart>
      <c:catAx>
        <c:axId val="19571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max val="2"/>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4760784155296"/>
          <c:y val="3.151797754304618E-2"/>
          <c:w val="0.88020320974437194"/>
          <c:h val="0.4698543066259272"/>
        </c:manualLayout>
      </c:layout>
      <c:lineChart>
        <c:grouping val="standard"/>
        <c:varyColors val="0"/>
        <c:ser>
          <c:idx val="0"/>
          <c:order val="0"/>
          <c:tx>
            <c:strRef>
              <c:f>Sheet1!$B$1</c:f>
              <c:strCache>
                <c:ptCount val="1"/>
                <c:pt idx="0">
                  <c:v>21-35 koh</c:v>
                </c:pt>
              </c:strCache>
            </c:strRef>
          </c:tx>
          <c:spPr>
            <a:ln w="19050" cap="rnd">
              <a:solidFill>
                <a:srgbClr val="00B7C0"/>
              </a:solidFill>
              <a:round/>
            </a:ln>
            <a:effectLst/>
          </c:spPr>
          <c:marker>
            <c:symbol val="none"/>
          </c:marker>
          <c:cat>
            <c:strRef>
              <c:f>Sheet1!$A$2:$A$19</c:f>
              <c:strCache>
                <c:ptCount val="16"/>
                <c:pt idx="0">
                  <c:v>I find the streaming subscription unnecessary because I get everything from a good TV package</c:v>
                </c:pt>
                <c:pt idx="1">
                  <c:v>I watched more TV (TV broadcast) this year compared to last year</c:v>
                </c:pt>
                <c:pt idx="2">
                  <c:v>I always like re-watching classic and well-known movies
</c:v>
                </c:pt>
                <c:pt idx="3">
                  <c:v>I often watch a show only because other members of my household like it</c:v>
                </c:pt>
                <c:pt idx="4">
                  <c:v>I am online all day</c:v>
                </c:pt>
                <c:pt idx="5">
                  <c:v>Whatever is not on Facebook, does not exist</c:v>
                </c:pt>
                <c:pt idx="6">
                  <c:v>I watched more movies and series online this year compared to last year
</c:v>
                </c:pt>
                <c:pt idx="7">
                  <c:v>My smartphone is always close to me when I am sleeping
</c:v>
                </c:pt>
                <c:pt idx="8">
                  <c:v>I could not exist without internet on my smartphone</c:v>
                </c:pt>
                <c:pt idx="9">
                  <c:v>With my friends and family we often talk about TV shows</c:v>
                </c:pt>
                <c:pt idx="10">
                  <c:v>Sometimes I watch a whole season of a series in a day or a weekend
</c:v>
                </c:pt>
                <c:pt idx="11">
                  <c:v>If I’m interested in a new movie or series, I’ll download it from a torrent right away</c:v>
                </c:pt>
                <c:pt idx="12">
                  <c:v>There are events (e.g. football EC final or big TV shows) that I watch with a bigger company
</c:v>
                </c:pt>
                <c:pt idx="13">
                  <c:v>I enjoy films and series more in the original language</c:v>
                </c:pt>
                <c:pt idx="14">
                  <c:v>I often watch new movies in the cinema, I don’t have the patience to wait for the TV premiere
</c:v>
                </c:pt>
                <c:pt idx="15">
                  <c:v>Watching TV is an old-fashioned habit, it is awkward in my environment</c:v>
                </c:pt>
              </c:strCache>
            </c:strRef>
          </c:cat>
          <c:val>
            <c:numRef>
              <c:f>Sheet1!$B$2:$B$19</c:f>
              <c:numCache>
                <c:formatCode>0%</c:formatCode>
                <c:ptCount val="16"/>
                <c:pt idx="0">
                  <c:v>0.65977870502480385</c:v>
                </c:pt>
                <c:pt idx="1">
                  <c:v>0.94229366560133088</c:v>
                </c:pt>
                <c:pt idx="2">
                  <c:v>0.98169142688041722</c:v>
                </c:pt>
                <c:pt idx="3">
                  <c:v>0.99551043018610064</c:v>
                </c:pt>
                <c:pt idx="4">
                  <c:v>1.0368075277218702</c:v>
                </c:pt>
                <c:pt idx="5">
                  <c:v>1.0606794989578254</c:v>
                </c:pt>
                <c:pt idx="6">
                  <c:v>1.0954518791743948</c:v>
                </c:pt>
                <c:pt idx="7">
                  <c:v>1.111962850087157</c:v>
                </c:pt>
                <c:pt idx="8">
                  <c:v>1.116907068484134</c:v>
                </c:pt>
                <c:pt idx="9">
                  <c:v>1.1308956529675678</c:v>
                </c:pt>
                <c:pt idx="10">
                  <c:v>1.189723962166864</c:v>
                </c:pt>
                <c:pt idx="11">
                  <c:v>1.1955842269132579</c:v>
                </c:pt>
                <c:pt idx="12">
                  <c:v>1.2154310168367946</c:v>
                </c:pt>
                <c:pt idx="13">
                  <c:v>1.2229669139937094</c:v>
                </c:pt>
                <c:pt idx="14">
                  <c:v>1.2283523352664805</c:v>
                </c:pt>
                <c:pt idx="15">
                  <c:v>1.2416345399719915</c:v>
                </c:pt>
              </c:numCache>
            </c:numRef>
          </c:val>
          <c:smooth val="0"/>
          <c:extLst>
            <c:ext xmlns:c16="http://schemas.microsoft.com/office/drawing/2014/chart" uri="{C3380CC4-5D6E-409C-BE32-E72D297353CC}">
              <c16:uniqueId val="{00000000-7A3C-4ECD-8F5F-CBB1EB8D88FA}"/>
            </c:ext>
          </c:extLst>
        </c:ser>
        <c:ser>
          <c:idx val="1"/>
          <c:order val="1"/>
          <c:tx>
            <c:strRef>
              <c:f>Sheet1!$C$1</c:f>
              <c:strCache>
                <c:ptCount val="1"/>
                <c:pt idx="0">
                  <c:v>60+ omni</c:v>
                </c:pt>
              </c:strCache>
            </c:strRef>
          </c:tx>
          <c:spPr>
            <a:ln w="19050" cap="rnd">
              <a:solidFill>
                <a:srgbClr val="FF4343"/>
              </a:solidFill>
              <a:round/>
            </a:ln>
            <a:effectLst/>
          </c:spPr>
          <c:marker>
            <c:symbol val="none"/>
          </c:marker>
          <c:cat>
            <c:strRef>
              <c:f>Sheet1!$A$2:$A$19</c:f>
              <c:strCache>
                <c:ptCount val="16"/>
                <c:pt idx="0">
                  <c:v>I find the streaming subscription unnecessary because I get everything from a good TV package</c:v>
                </c:pt>
                <c:pt idx="1">
                  <c:v>I watched more TV (TV broadcast) this year compared to last year</c:v>
                </c:pt>
                <c:pt idx="2">
                  <c:v>I always like re-watching classic and well-known movies
</c:v>
                </c:pt>
                <c:pt idx="3">
                  <c:v>I often watch a show only because other members of my household like it</c:v>
                </c:pt>
                <c:pt idx="4">
                  <c:v>I am online all day</c:v>
                </c:pt>
                <c:pt idx="5">
                  <c:v>Whatever is not on Facebook, does not exist</c:v>
                </c:pt>
                <c:pt idx="6">
                  <c:v>I watched more movies and series online this year compared to last year
</c:v>
                </c:pt>
                <c:pt idx="7">
                  <c:v>My smartphone is always close to me when I am sleeping
</c:v>
                </c:pt>
                <c:pt idx="8">
                  <c:v>I could not exist without internet on my smartphone</c:v>
                </c:pt>
                <c:pt idx="9">
                  <c:v>With my friends and family we often talk about TV shows</c:v>
                </c:pt>
                <c:pt idx="10">
                  <c:v>Sometimes I watch a whole season of a series in a day or a weekend
</c:v>
                </c:pt>
                <c:pt idx="11">
                  <c:v>If I’m interested in a new movie or series, I’ll download it from a torrent right away</c:v>
                </c:pt>
                <c:pt idx="12">
                  <c:v>There are events (e.g. football EC final or big TV shows) that I watch with a bigger company
</c:v>
                </c:pt>
                <c:pt idx="13">
                  <c:v>I enjoy films and series more in the original language</c:v>
                </c:pt>
                <c:pt idx="14">
                  <c:v>I often watch new movies in the cinema, I don’t have the patience to wait for the TV premiere
</c:v>
                </c:pt>
                <c:pt idx="15">
                  <c:v>Watching TV is an old-fashioned habit, it is awkward in my environment</c:v>
                </c:pt>
              </c:strCache>
            </c:strRef>
          </c:cat>
          <c:val>
            <c:numRef>
              <c:f>Sheet1!$C$2:$C$19</c:f>
              <c:numCache>
                <c:formatCode>0%</c:formatCode>
                <c:ptCount val="16"/>
                <c:pt idx="0">
                  <c:v>2.2070658283361699</c:v>
                </c:pt>
                <c:pt idx="1">
                  <c:v>1.2047354041617286</c:v>
                </c:pt>
                <c:pt idx="2">
                  <c:v>1.0649567011372811</c:v>
                </c:pt>
                <c:pt idx="3">
                  <c:v>1.0159284747495962</c:v>
                </c:pt>
                <c:pt idx="4">
                  <c:v>0.86941114623102789</c:v>
                </c:pt>
                <c:pt idx="5">
                  <c:v>0.78471615165096786</c:v>
                </c:pt>
                <c:pt idx="6">
                  <c:v>0.66134776598776679</c:v>
                </c:pt>
                <c:pt idx="7">
                  <c:v>0.60276874969514871</c:v>
                </c:pt>
                <c:pt idx="8">
                  <c:v>0.58522723432569812</c:v>
                </c:pt>
                <c:pt idx="9">
                  <c:v>0.5355973535212718</c:v>
                </c:pt>
                <c:pt idx="10">
                  <c:v>0.32688131245617075</c:v>
                </c:pt>
                <c:pt idx="11">
                  <c:v>0.30608977052493713</c:v>
                </c:pt>
                <c:pt idx="12">
                  <c:v>0.23567565396996315</c:v>
                </c:pt>
                <c:pt idx="13">
                  <c:v>0.20893916193283052</c:v>
                </c:pt>
                <c:pt idx="14">
                  <c:v>0.18983230975877474</c:v>
                </c:pt>
                <c:pt idx="15">
                  <c:v>0.14270858275586318</c:v>
                </c:pt>
              </c:numCache>
            </c:numRef>
          </c:val>
          <c:smooth val="0"/>
          <c:extLst>
            <c:ext xmlns:c16="http://schemas.microsoft.com/office/drawing/2014/chart" uri="{C3380CC4-5D6E-409C-BE32-E72D297353CC}">
              <c16:uniqueId val="{00000001-7A3C-4ECD-8F5F-CBB1EB8D88FA}"/>
            </c:ext>
          </c:extLst>
        </c:ser>
        <c:dLbls>
          <c:showLegendKey val="0"/>
          <c:showVal val="0"/>
          <c:showCatName val="0"/>
          <c:showSerName val="0"/>
          <c:showPercent val="0"/>
          <c:showBubbleSize val="0"/>
        </c:dLbls>
        <c:smooth val="0"/>
        <c:axId val="195718528"/>
        <c:axId val="195748992"/>
      </c:lineChart>
      <c:catAx>
        <c:axId val="195718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ln>
                  <a:noFill/>
                </a:ln>
                <a:solidFill>
                  <a:srgbClr val="404040"/>
                </a:solidFill>
                <a:latin typeface="+mn-lt"/>
                <a:ea typeface="+mn-ea"/>
                <a:cs typeface="+mn-cs"/>
              </a:defRPr>
            </a:pPr>
            <a:endParaRPr lang="hu-HU"/>
          </a:p>
        </c:txPr>
        <c:crossAx val="195748992"/>
        <c:crosses val="autoZero"/>
        <c:auto val="1"/>
        <c:lblAlgn val="ctr"/>
        <c:lblOffset val="100"/>
        <c:noMultiLvlLbl val="0"/>
      </c:catAx>
      <c:valAx>
        <c:axId val="195748992"/>
        <c:scaling>
          <c:orientation val="minMax"/>
          <c:max val="2.4"/>
          <c:min val="0"/>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solidFill>
              <a:schemeClr val="bg1">
                <a:lumMod val="85000"/>
              </a:schemeClr>
            </a:solidFill>
            <a:prstDash val="dash"/>
          </a:ln>
          <a:effectLst/>
        </c:spPr>
        <c:txPr>
          <a:bodyPr rot="-60000000" spcFirstLastPara="1" vertOverflow="ellipsis" vert="horz" wrap="square" anchor="ctr" anchorCtr="1"/>
          <a:lstStyle/>
          <a:p>
            <a:pPr>
              <a:defRPr sz="800" b="0" i="0" u="none" strike="noStrike" kern="1200" baseline="0">
                <a:solidFill>
                  <a:schemeClr val="bg2"/>
                </a:solidFill>
                <a:latin typeface="+mn-lt"/>
                <a:ea typeface="+mn-ea"/>
                <a:cs typeface="+mn-cs"/>
              </a:defRPr>
            </a:pPr>
            <a:endParaRPr lang="hu-HU"/>
          </a:p>
        </c:txPr>
        <c:crossAx val="19571852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48772857219916"/>
          <c:y val="0.18429945406208956"/>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4"/>
              </a:solidFill>
              <a:ln>
                <a:noFill/>
              </a:ln>
            </c:spPr>
            <c:extLst>
              <c:ext xmlns:c16="http://schemas.microsoft.com/office/drawing/2014/chart" uri="{C3380CC4-5D6E-409C-BE32-E72D297353CC}">
                <c16:uniqueId val="{00000001-1263-4AC0-89BE-992758FC8A5D}"/>
              </c:ext>
            </c:extLst>
          </c:dPt>
          <c:dPt>
            <c:idx val="1"/>
            <c:bubble3D val="0"/>
            <c:spPr>
              <a:solidFill>
                <a:schemeClr val="bg2">
                  <a:lumMod val="60000"/>
                  <a:lumOff val="40000"/>
                </a:schemeClr>
              </a:solidFill>
              <a:ln>
                <a:noFill/>
              </a:ln>
            </c:spPr>
            <c:extLst>
              <c:ext xmlns:c16="http://schemas.microsoft.com/office/drawing/2014/chart" uri="{C3380CC4-5D6E-409C-BE32-E72D297353CC}">
                <c16:uniqueId val="{00000003-1263-4AC0-89BE-992758FC8A5D}"/>
              </c:ext>
            </c:extLst>
          </c:dPt>
          <c:dLbls>
            <c:delete val="1"/>
          </c:dLbls>
          <c:cat>
            <c:strRef>
              <c:f>Sheet1!$A$2:$A$3</c:f>
              <c:strCache>
                <c:ptCount val="2"/>
                <c:pt idx="0">
                  <c:v>yes</c:v>
                </c:pt>
                <c:pt idx="1">
                  <c:v>no</c:v>
                </c:pt>
              </c:strCache>
            </c:strRef>
          </c:cat>
          <c:val>
            <c:numRef>
              <c:f>Sheet1!$B$2:$B$3</c:f>
              <c:numCache>
                <c:formatCode>General</c:formatCode>
                <c:ptCount val="2"/>
                <c:pt idx="0">
                  <c:v>67</c:v>
                </c:pt>
                <c:pt idx="1">
                  <c:v>33</c:v>
                </c:pt>
              </c:numCache>
            </c:numRef>
          </c:val>
          <c:extLst>
            <c:ext xmlns:c16="http://schemas.microsoft.com/office/drawing/2014/chart" uri="{C3380CC4-5D6E-409C-BE32-E72D297353CC}">
              <c16:uniqueId val="{00000004-1263-4AC0-89BE-992758FC8A5D}"/>
            </c:ext>
          </c:extLst>
        </c:ser>
        <c:dLbls>
          <c:showLegendKey val="0"/>
          <c:showVal val="1"/>
          <c:showCatName val="0"/>
          <c:showSerName val="0"/>
          <c:showPercent val="0"/>
          <c:showBubbleSize val="0"/>
          <c:showLeaderLines val="1"/>
        </c:dLbls>
        <c:firstSliceAng val="0"/>
        <c:holeSize val="51"/>
      </c:doughnutChart>
    </c:plotArea>
    <c:plotVisOnly val="1"/>
    <c:dispBlanksAs val="zero"/>
    <c:showDLblsOverMax val="0"/>
  </c:chart>
  <c:txPr>
    <a:bodyPr/>
    <a:lstStyle/>
    <a:p>
      <a:pPr>
        <a:defRPr sz="1800"/>
      </a:pPr>
      <a:endParaRPr lang="hu-HU"/>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FBB040"/>
              </a:solidFill>
              <a:ln>
                <a:noFill/>
              </a:ln>
            </c:spPr>
            <c:extLst>
              <c:ext xmlns:c16="http://schemas.microsoft.com/office/drawing/2014/chart" uri="{C3380CC4-5D6E-409C-BE32-E72D297353CC}">
                <c16:uniqueId val="{00000001-FD55-4CB8-8452-2EA379A7A20F}"/>
              </c:ext>
            </c:extLst>
          </c:dPt>
          <c:dPt>
            <c:idx val="1"/>
            <c:bubble3D val="0"/>
            <c:spPr>
              <a:solidFill>
                <a:srgbClr val="A6A6A6"/>
              </a:solidFill>
              <a:ln>
                <a:noFill/>
              </a:ln>
            </c:spPr>
            <c:extLst>
              <c:ext xmlns:c16="http://schemas.microsoft.com/office/drawing/2014/chart" uri="{C3380CC4-5D6E-409C-BE32-E72D297353CC}">
                <c16:uniqueId val="{00000003-FD55-4CB8-8452-2EA379A7A20F}"/>
              </c:ext>
            </c:extLst>
          </c:dPt>
          <c:dPt>
            <c:idx val="2"/>
            <c:bubble3D val="0"/>
            <c:spPr>
              <a:solidFill>
                <a:srgbClr val="BABABA">
                  <a:lumMod val="75000"/>
                </a:srgbClr>
              </a:solidFill>
              <a:ln>
                <a:noFill/>
              </a:ln>
            </c:spPr>
            <c:extLst>
              <c:ext xmlns:c16="http://schemas.microsoft.com/office/drawing/2014/chart" uri="{C3380CC4-5D6E-409C-BE32-E72D297353CC}">
                <c16:uniqueId val="{00000005-FD55-4CB8-8452-2EA379A7A20F}"/>
              </c:ext>
            </c:extLst>
          </c:dPt>
          <c:dLbls>
            <c:delete val="1"/>
          </c:dLbls>
          <c:cat>
            <c:strRef>
              <c:f>Sheet1!$A$2:$A$4</c:f>
              <c:strCache>
                <c:ptCount val="3"/>
                <c:pt idx="0">
                  <c:v>igen</c:v>
                </c:pt>
                <c:pt idx="1">
                  <c:v>nem</c:v>
                </c:pt>
                <c:pt idx="2">
                  <c:v>NT</c:v>
                </c:pt>
              </c:strCache>
            </c:strRef>
          </c:cat>
          <c:val>
            <c:numRef>
              <c:f>Sheet1!$B$2:$B$4</c:f>
              <c:numCache>
                <c:formatCode>###0.000</c:formatCode>
                <c:ptCount val="3"/>
                <c:pt idx="0">
                  <c:v>74.792418345763409</c:v>
                </c:pt>
                <c:pt idx="1">
                  <c:v>23.139779320888124</c:v>
                </c:pt>
                <c:pt idx="2">
                  <c:v>2.0678023333481259</c:v>
                </c:pt>
              </c:numCache>
            </c:numRef>
          </c:val>
          <c:extLst>
            <c:ext xmlns:c16="http://schemas.microsoft.com/office/drawing/2014/chart" uri="{C3380CC4-5D6E-409C-BE32-E72D297353CC}">
              <c16:uniqueId val="{00000006-FD55-4CB8-8452-2EA379A7A20F}"/>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c:ext xmlns:c16="http://schemas.microsoft.com/office/drawing/2014/chart" uri="{C3380CC4-5D6E-409C-BE32-E72D297353CC}">
                <c16:uniqueId val="{00000001-2F98-463B-935B-CCB1A5FE02F7}"/>
              </c:ext>
            </c:extLst>
          </c:dPt>
          <c:dPt>
            <c:idx val="1"/>
            <c:bubble3D val="0"/>
            <c:spPr>
              <a:solidFill>
                <a:srgbClr val="A6A6A6"/>
              </a:solidFill>
              <a:ln>
                <a:noFill/>
              </a:ln>
            </c:spPr>
            <c:extLst>
              <c:ext xmlns:c16="http://schemas.microsoft.com/office/drawing/2014/chart" uri="{C3380CC4-5D6E-409C-BE32-E72D297353CC}">
                <c16:uniqueId val="{00000003-2F98-463B-935B-CCB1A5FE02F7}"/>
              </c:ext>
            </c:extLst>
          </c:dPt>
          <c:dPt>
            <c:idx val="2"/>
            <c:bubble3D val="0"/>
            <c:spPr>
              <a:solidFill>
                <a:srgbClr val="BABABA">
                  <a:lumMod val="75000"/>
                </a:srgbClr>
              </a:solidFill>
              <a:ln>
                <a:noFill/>
              </a:ln>
            </c:spPr>
            <c:extLst>
              <c:ext xmlns:c16="http://schemas.microsoft.com/office/drawing/2014/chart" uri="{C3380CC4-5D6E-409C-BE32-E72D297353CC}">
                <c16:uniqueId val="{00000005-2F98-463B-935B-CCB1A5FE02F7}"/>
              </c:ext>
            </c:extLst>
          </c:dPt>
          <c:dLbls>
            <c:delete val="1"/>
          </c:dLbls>
          <c:cat>
            <c:strRef>
              <c:f>Sheet1!$A$2:$A$3</c:f>
              <c:strCache>
                <c:ptCount val="2"/>
                <c:pt idx="0">
                  <c:v>igen</c:v>
                </c:pt>
                <c:pt idx="1">
                  <c:v>nem</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6-2F98-463B-935B-CCB1A5FE02F7}"/>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c:ext xmlns:c16="http://schemas.microsoft.com/office/drawing/2014/chart" uri="{C3380CC4-5D6E-409C-BE32-E72D297353CC}">
                <c16:uniqueId val="{00000001-4347-4BCD-B442-8C1ADFC32BF8}"/>
              </c:ext>
            </c:extLst>
          </c:dPt>
          <c:dPt>
            <c:idx val="1"/>
            <c:bubble3D val="0"/>
            <c:spPr>
              <a:solidFill>
                <a:srgbClr val="A6A6A6"/>
              </a:solidFill>
              <a:ln>
                <a:noFill/>
              </a:ln>
            </c:spPr>
            <c:extLst>
              <c:ext xmlns:c16="http://schemas.microsoft.com/office/drawing/2014/chart" uri="{C3380CC4-5D6E-409C-BE32-E72D297353CC}">
                <c16:uniqueId val="{00000003-4347-4BCD-B442-8C1ADFC32BF8}"/>
              </c:ext>
            </c:extLst>
          </c:dPt>
          <c:dPt>
            <c:idx val="2"/>
            <c:bubble3D val="0"/>
            <c:spPr>
              <a:solidFill>
                <a:srgbClr val="BABABA">
                  <a:lumMod val="75000"/>
                </a:srgbClr>
              </a:solidFill>
              <a:ln>
                <a:noFill/>
              </a:ln>
            </c:spPr>
            <c:extLst>
              <c:ext xmlns:c16="http://schemas.microsoft.com/office/drawing/2014/chart" uri="{C3380CC4-5D6E-409C-BE32-E72D297353CC}">
                <c16:uniqueId val="{00000005-4347-4BCD-B442-8C1ADFC32BF8}"/>
              </c:ext>
            </c:extLst>
          </c:dPt>
          <c:dLbls>
            <c:delete val="1"/>
          </c:dLbls>
          <c:cat>
            <c:strRef>
              <c:f>Sheet1!$A$2:$A$3</c:f>
              <c:strCache>
                <c:ptCount val="2"/>
                <c:pt idx="0">
                  <c:v>igen</c:v>
                </c:pt>
                <c:pt idx="1">
                  <c:v>nem</c:v>
                </c:pt>
              </c:strCache>
            </c:strRef>
          </c:cat>
          <c:val>
            <c:numRef>
              <c:f>Sheet1!$B$2:$B$3</c:f>
              <c:numCache>
                <c:formatCode>General</c:formatCode>
                <c:ptCount val="2"/>
                <c:pt idx="0">
                  <c:v>37</c:v>
                </c:pt>
                <c:pt idx="1">
                  <c:v>63</c:v>
                </c:pt>
              </c:numCache>
            </c:numRef>
          </c:val>
          <c:extLst>
            <c:ext xmlns:c16="http://schemas.microsoft.com/office/drawing/2014/chart" uri="{C3380CC4-5D6E-409C-BE32-E72D297353CC}">
              <c16:uniqueId val="{00000006-4347-4BCD-B442-8C1ADFC32BF8}"/>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c:ext xmlns:c16="http://schemas.microsoft.com/office/drawing/2014/chart" uri="{C3380CC4-5D6E-409C-BE32-E72D297353CC}">
                <c16:uniqueId val="{00000001-CE09-4AA6-969B-D7778CF58FCE}"/>
              </c:ext>
            </c:extLst>
          </c:dPt>
          <c:dPt>
            <c:idx val="1"/>
            <c:bubble3D val="0"/>
            <c:spPr>
              <a:solidFill>
                <a:srgbClr val="A6A6A6"/>
              </a:solidFill>
              <a:ln>
                <a:noFill/>
              </a:ln>
            </c:spPr>
            <c:extLst>
              <c:ext xmlns:c16="http://schemas.microsoft.com/office/drawing/2014/chart" uri="{C3380CC4-5D6E-409C-BE32-E72D297353CC}">
                <c16:uniqueId val="{00000003-CE09-4AA6-969B-D7778CF58FCE}"/>
              </c:ext>
            </c:extLst>
          </c:dPt>
          <c:dPt>
            <c:idx val="2"/>
            <c:bubble3D val="0"/>
            <c:spPr>
              <a:solidFill>
                <a:srgbClr val="BABABA">
                  <a:lumMod val="75000"/>
                </a:srgbClr>
              </a:solidFill>
              <a:ln>
                <a:noFill/>
              </a:ln>
            </c:spPr>
            <c:extLst>
              <c:ext xmlns:c16="http://schemas.microsoft.com/office/drawing/2014/chart" uri="{C3380CC4-5D6E-409C-BE32-E72D297353CC}">
                <c16:uniqueId val="{00000005-CE09-4AA6-969B-D7778CF58FCE}"/>
              </c:ext>
            </c:extLst>
          </c:dPt>
          <c:dLbls>
            <c:delete val="1"/>
          </c:dLbls>
          <c:cat>
            <c:strRef>
              <c:f>Sheet1!$A$2:$A$3</c:f>
              <c:strCache>
                <c:ptCount val="2"/>
                <c:pt idx="0">
                  <c:v>igen</c:v>
                </c:pt>
                <c:pt idx="1">
                  <c:v>nem</c:v>
                </c:pt>
              </c:strCache>
            </c:strRef>
          </c:cat>
          <c:val>
            <c:numRef>
              <c:f>Sheet1!$B$2:$B$3</c:f>
              <c:numCache>
                <c:formatCode>General</c:formatCode>
                <c:ptCount val="2"/>
                <c:pt idx="0">
                  <c:v>21</c:v>
                </c:pt>
                <c:pt idx="1">
                  <c:v>79</c:v>
                </c:pt>
              </c:numCache>
            </c:numRef>
          </c:val>
          <c:extLst>
            <c:ext xmlns:c16="http://schemas.microsoft.com/office/drawing/2014/chart" uri="{C3380CC4-5D6E-409C-BE32-E72D297353CC}">
              <c16:uniqueId val="{00000006-CE09-4AA6-969B-D7778CF58FCE}"/>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c:ext xmlns:c16="http://schemas.microsoft.com/office/drawing/2014/chart" uri="{C3380CC4-5D6E-409C-BE32-E72D297353CC}">
                <c16:uniqueId val="{00000001-0946-45AD-8BED-B74F2291E0DA}"/>
              </c:ext>
            </c:extLst>
          </c:dPt>
          <c:dPt>
            <c:idx val="1"/>
            <c:bubble3D val="0"/>
            <c:spPr>
              <a:solidFill>
                <a:srgbClr val="A6A6A6"/>
              </a:solidFill>
              <a:ln>
                <a:noFill/>
              </a:ln>
            </c:spPr>
            <c:extLst>
              <c:ext xmlns:c16="http://schemas.microsoft.com/office/drawing/2014/chart" uri="{C3380CC4-5D6E-409C-BE32-E72D297353CC}">
                <c16:uniqueId val="{00000003-0946-45AD-8BED-B74F2291E0DA}"/>
              </c:ext>
            </c:extLst>
          </c:dPt>
          <c:dPt>
            <c:idx val="2"/>
            <c:bubble3D val="0"/>
            <c:spPr>
              <a:solidFill>
                <a:srgbClr val="BABABA">
                  <a:lumMod val="75000"/>
                </a:srgbClr>
              </a:solidFill>
              <a:ln>
                <a:noFill/>
              </a:ln>
            </c:spPr>
            <c:extLst>
              <c:ext xmlns:c16="http://schemas.microsoft.com/office/drawing/2014/chart" uri="{C3380CC4-5D6E-409C-BE32-E72D297353CC}">
                <c16:uniqueId val="{00000005-0946-45AD-8BED-B74F2291E0DA}"/>
              </c:ext>
            </c:extLst>
          </c:dPt>
          <c:dLbls>
            <c:delete val="1"/>
          </c:dLbls>
          <c:cat>
            <c:strRef>
              <c:f>Sheet1!$A$2:$A$3</c:f>
              <c:strCache>
                <c:ptCount val="2"/>
                <c:pt idx="0">
                  <c:v>igen</c:v>
                </c:pt>
                <c:pt idx="1">
                  <c:v>nem</c:v>
                </c:pt>
              </c:strCache>
            </c:strRef>
          </c:cat>
          <c:val>
            <c:numRef>
              <c:f>Sheet1!$B$2:$B$3</c:f>
              <c:numCache>
                <c:formatCode>General</c:formatCode>
                <c:ptCount val="2"/>
                <c:pt idx="0">
                  <c:v>6</c:v>
                </c:pt>
                <c:pt idx="1">
                  <c:v>94</c:v>
                </c:pt>
              </c:numCache>
            </c:numRef>
          </c:val>
          <c:extLst>
            <c:ext xmlns:c16="http://schemas.microsoft.com/office/drawing/2014/chart" uri="{C3380CC4-5D6E-409C-BE32-E72D297353CC}">
              <c16:uniqueId val="{00000006-0946-45AD-8BED-B74F2291E0DA}"/>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A1C46B"/>
              </a:solidFill>
              <a:ln>
                <a:noFill/>
              </a:ln>
            </c:spPr>
            <c:extLst>
              <c:ext xmlns:c16="http://schemas.microsoft.com/office/drawing/2014/chart" uri="{C3380CC4-5D6E-409C-BE32-E72D297353CC}">
                <c16:uniqueId val="{00000001-3414-484F-8FBD-25DA52FC9B50}"/>
              </c:ext>
            </c:extLst>
          </c:dPt>
          <c:dPt>
            <c:idx val="1"/>
            <c:bubble3D val="0"/>
            <c:spPr>
              <a:solidFill>
                <a:srgbClr val="A6A6A6"/>
              </a:solidFill>
              <a:ln>
                <a:noFill/>
              </a:ln>
            </c:spPr>
            <c:extLst>
              <c:ext xmlns:c16="http://schemas.microsoft.com/office/drawing/2014/chart" uri="{C3380CC4-5D6E-409C-BE32-E72D297353CC}">
                <c16:uniqueId val="{00000003-3414-484F-8FBD-25DA52FC9B50}"/>
              </c:ext>
            </c:extLst>
          </c:dPt>
          <c:dPt>
            <c:idx val="2"/>
            <c:bubble3D val="0"/>
            <c:spPr>
              <a:solidFill>
                <a:srgbClr val="BABABA">
                  <a:lumMod val="75000"/>
                </a:srgbClr>
              </a:solidFill>
              <a:ln>
                <a:noFill/>
              </a:ln>
            </c:spPr>
            <c:extLst>
              <c:ext xmlns:c16="http://schemas.microsoft.com/office/drawing/2014/chart" uri="{C3380CC4-5D6E-409C-BE32-E72D297353CC}">
                <c16:uniqueId val="{00000005-3414-484F-8FBD-25DA52FC9B50}"/>
              </c:ext>
            </c:extLst>
          </c:dPt>
          <c:dLbls>
            <c:delete val="1"/>
          </c:dLbls>
          <c:cat>
            <c:strRef>
              <c:f>Sheet1!$A$2:$A$3</c:f>
              <c:strCache>
                <c:ptCount val="2"/>
                <c:pt idx="0">
                  <c:v>igen</c:v>
                </c:pt>
                <c:pt idx="1">
                  <c:v>nem</c:v>
                </c:pt>
              </c:strCache>
            </c:strRef>
          </c:cat>
          <c:val>
            <c:numRef>
              <c:f>Sheet1!$B$2:$B$3</c:f>
              <c:numCache>
                <c:formatCode>General</c:formatCode>
                <c:ptCount val="2"/>
                <c:pt idx="0">
                  <c:v>1</c:v>
                </c:pt>
                <c:pt idx="1">
                  <c:v>99</c:v>
                </c:pt>
              </c:numCache>
            </c:numRef>
          </c:val>
          <c:extLst>
            <c:ext xmlns:c16="http://schemas.microsoft.com/office/drawing/2014/chart" uri="{C3380CC4-5D6E-409C-BE32-E72D297353CC}">
              <c16:uniqueId val="{00000006-3414-484F-8FBD-25DA52FC9B50}"/>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322169487670799E-2"/>
          <c:y val="7.3777461270951333E-2"/>
          <c:w val="0.91535566102465749"/>
          <c:h val="0.66117145689171331"/>
        </c:manualLayout>
      </c:layout>
      <c:doughnutChart>
        <c:varyColors val="1"/>
        <c:ser>
          <c:idx val="0"/>
          <c:order val="0"/>
          <c:tx>
            <c:strRef>
              <c:f>Sheet1!$B$1</c:f>
              <c:strCache>
                <c:ptCount val="1"/>
                <c:pt idx="0">
                  <c:v>Column1</c:v>
                </c:pt>
              </c:strCache>
            </c:strRef>
          </c:tx>
          <c:spPr>
            <a:ln>
              <a:noFill/>
            </a:ln>
          </c:spPr>
          <c:dPt>
            <c:idx val="0"/>
            <c:bubble3D val="0"/>
            <c:spPr>
              <a:solidFill>
                <a:srgbClr val="BABABA">
                  <a:lumMod val="75000"/>
                </a:srgbClr>
              </a:solidFill>
              <a:ln>
                <a:noFill/>
              </a:ln>
            </c:spPr>
            <c:extLst>
              <c:ext xmlns:c16="http://schemas.microsoft.com/office/drawing/2014/chart" uri="{C3380CC4-5D6E-409C-BE32-E72D297353CC}">
                <c16:uniqueId val="{00000001-82BB-4289-BE22-ADAC0BA5B32B}"/>
              </c:ext>
            </c:extLst>
          </c:dPt>
          <c:dPt>
            <c:idx val="1"/>
            <c:bubble3D val="0"/>
            <c:spPr>
              <a:solidFill>
                <a:srgbClr val="A6A6A6"/>
              </a:solidFill>
              <a:ln>
                <a:noFill/>
              </a:ln>
            </c:spPr>
            <c:extLst>
              <c:ext xmlns:c16="http://schemas.microsoft.com/office/drawing/2014/chart" uri="{C3380CC4-5D6E-409C-BE32-E72D297353CC}">
                <c16:uniqueId val="{00000003-82BB-4289-BE22-ADAC0BA5B32B}"/>
              </c:ext>
            </c:extLst>
          </c:dPt>
          <c:dPt>
            <c:idx val="2"/>
            <c:bubble3D val="0"/>
            <c:spPr>
              <a:solidFill>
                <a:srgbClr val="BABABA">
                  <a:lumMod val="75000"/>
                </a:srgbClr>
              </a:solidFill>
              <a:ln>
                <a:noFill/>
              </a:ln>
            </c:spPr>
            <c:extLst>
              <c:ext xmlns:c16="http://schemas.microsoft.com/office/drawing/2014/chart" uri="{C3380CC4-5D6E-409C-BE32-E72D297353CC}">
                <c16:uniqueId val="{00000005-82BB-4289-BE22-ADAC0BA5B32B}"/>
              </c:ext>
            </c:extLst>
          </c:dPt>
          <c:dLbls>
            <c:delete val="1"/>
          </c:dLbls>
          <c:cat>
            <c:strRef>
              <c:f>Sheet1!$A$2:$A$3</c:f>
              <c:strCache>
                <c:ptCount val="2"/>
                <c:pt idx="0">
                  <c:v>igen</c:v>
                </c:pt>
                <c:pt idx="1">
                  <c:v>nem</c:v>
                </c:pt>
              </c:strCache>
            </c:strRef>
          </c:cat>
          <c:val>
            <c:numRef>
              <c:f>Sheet1!$B$2:$B$3</c:f>
              <c:numCache>
                <c:formatCode>General</c:formatCode>
                <c:ptCount val="2"/>
                <c:pt idx="0">
                  <c:v>5</c:v>
                </c:pt>
                <c:pt idx="1">
                  <c:v>95</c:v>
                </c:pt>
              </c:numCache>
            </c:numRef>
          </c:val>
          <c:extLst>
            <c:ext xmlns:c16="http://schemas.microsoft.com/office/drawing/2014/chart" uri="{C3380CC4-5D6E-409C-BE32-E72D297353CC}">
              <c16:uniqueId val="{00000006-82BB-4289-BE22-ADAC0BA5B32B}"/>
            </c:ext>
          </c:extLst>
        </c:ser>
        <c:dLbls>
          <c:showLegendKey val="0"/>
          <c:showVal val="1"/>
          <c:showCatName val="0"/>
          <c:showSerName val="0"/>
          <c:showPercent val="0"/>
          <c:showBubbleSize val="0"/>
          <c:showLeaderLines val="1"/>
        </c:dLbls>
        <c:firstSliceAng val="360"/>
        <c:holeSize val="80"/>
      </c:doughnutChart>
    </c:plotArea>
    <c:plotVisOnly val="1"/>
    <c:dispBlanksAs val="zero"/>
    <c:showDLblsOverMax val="0"/>
  </c:chart>
  <c:txPr>
    <a:bodyPr/>
    <a:lstStyle/>
    <a:p>
      <a:pPr>
        <a:defRPr sz="1800"/>
      </a:pPr>
      <a:endParaRPr lang="hu-H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0.24299</cdr:x>
      <cdr:y>0.3095</cdr:y>
    </cdr:from>
    <cdr:to>
      <cdr:x>0.80992</cdr:x>
      <cdr:y>0.49468</cdr:y>
    </cdr:to>
    <cdr:sp macro="" textlink="">
      <cdr:nvSpPr>
        <cdr:cNvPr id="2" name="TextBox 1"/>
        <cdr:cNvSpPr txBox="1"/>
      </cdr:nvSpPr>
      <cdr:spPr>
        <a:xfrm xmlns:a="http://schemas.openxmlformats.org/drawingml/2006/main">
          <a:off x="301005" y="334293"/>
          <a:ext cx="702295" cy="200025"/>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endParaRPr lang="en-GB" sz="1100" dirty="0">
            <a:latin typeface="AvantGarde MdCn BT" panose="020B0506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192D534-B974-4760-86F4-F05073FAA40C}" type="datetimeFigureOut">
              <a:rPr lang="cs-CZ" smtClean="0"/>
              <a:pPr/>
              <a:t>08.12.2023</a:t>
            </a:fld>
            <a:endParaRPr lang="cs-CZ" dirty="0"/>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41254B1-55D3-406F-BCAA-9CD0B79F27E7}" type="slidenum">
              <a:rPr lang="cs-CZ" smtClean="0"/>
              <a:pPr/>
              <a:t>‹#›</a:t>
            </a:fld>
            <a:endParaRPr lang="cs-CZ" dirty="0"/>
          </a:p>
        </p:txBody>
      </p:sp>
    </p:spTree>
    <p:extLst>
      <p:ext uri="{BB962C8B-B14F-4D97-AF65-F5344CB8AC3E}">
        <p14:creationId xmlns:p14="http://schemas.microsoft.com/office/powerpoint/2010/main" val="198570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0E51E23-EB4A-440C-969E-EE9D6D626A15}" type="datetimeFigureOut">
              <a:rPr lang="cs-CZ" smtClean="0"/>
              <a:pPr/>
              <a:t>08.12.2023</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FD91549-E5CD-497E-ABAA-6CECD864B536}" type="slidenum">
              <a:rPr lang="cs-CZ" smtClean="0"/>
              <a:pPr/>
              <a:t>‹#›</a:t>
            </a:fld>
            <a:endParaRPr lang="cs-CZ" dirty="0"/>
          </a:p>
        </p:txBody>
      </p:sp>
    </p:spTree>
    <p:extLst>
      <p:ext uri="{BB962C8B-B14F-4D97-AF65-F5344CB8AC3E}">
        <p14:creationId xmlns:p14="http://schemas.microsoft.com/office/powerpoint/2010/main" val="919869491"/>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6</a:t>
            </a:fld>
            <a:endParaRPr lang="cs-CZ" dirty="0"/>
          </a:p>
        </p:txBody>
      </p:sp>
    </p:spTree>
    <p:extLst>
      <p:ext uri="{BB962C8B-B14F-4D97-AF65-F5344CB8AC3E}">
        <p14:creationId xmlns:p14="http://schemas.microsoft.com/office/powerpoint/2010/main" val="34128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18</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1127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19</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254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21</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2218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22</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6994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23</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6068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24</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8323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25</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578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26</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8494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27</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0731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28</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1450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fld id="{FFD91549-E5CD-497E-ABAA-6CECD864B536}" type="slidenum">
              <a:rPr lang="cs-CZ" smtClean="0"/>
              <a:pPr/>
              <a:t>8</a:t>
            </a:fld>
            <a:endParaRPr lang="cs-CZ" dirty="0"/>
          </a:p>
        </p:txBody>
      </p:sp>
    </p:spTree>
    <p:extLst>
      <p:ext uri="{BB962C8B-B14F-4D97-AF65-F5344CB8AC3E}">
        <p14:creationId xmlns:p14="http://schemas.microsoft.com/office/powerpoint/2010/main" val="526387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29</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9619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31</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6768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36</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3720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38</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4690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39</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6228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40</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4394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41</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5285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42</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963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43</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9580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44</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503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10</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3500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55</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4145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56</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328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57</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4597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58</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188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12</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303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13</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531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840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15</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662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16</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5062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17</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4070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54" name="Freeform 49"/>
          <p:cNvSpPr>
            <a:spLocks/>
          </p:cNvSpPr>
          <p:nvPr userDrawn="1"/>
        </p:nvSpPr>
        <p:spPr bwMode="ltGray">
          <a:xfrm>
            <a:off x="107322" y="795"/>
            <a:ext cx="8429540" cy="5141881"/>
          </a:xfrm>
          <a:custGeom>
            <a:avLst/>
            <a:gdLst>
              <a:gd name="T0" fmla="*/ 3262 w 6320"/>
              <a:gd name="T1" fmla="*/ 4762 h 4762"/>
              <a:gd name="T2" fmla="*/ 0 w 6320"/>
              <a:gd name="T3" fmla="*/ 4762 h 4762"/>
              <a:gd name="T4" fmla="*/ 0 w 6320"/>
              <a:gd name="T5" fmla="*/ 0 h 4762"/>
              <a:gd name="T6" fmla="*/ 6320 w 6320"/>
              <a:gd name="T7" fmla="*/ 0 h 4762"/>
              <a:gd name="T8" fmla="*/ 3262 w 6320"/>
              <a:gd name="T9" fmla="*/ 4762 h 4762"/>
            </a:gdLst>
            <a:ahLst/>
            <a:cxnLst>
              <a:cxn ang="0">
                <a:pos x="T0" y="T1"/>
              </a:cxn>
              <a:cxn ang="0">
                <a:pos x="T2" y="T3"/>
              </a:cxn>
              <a:cxn ang="0">
                <a:pos x="T4" y="T5"/>
              </a:cxn>
              <a:cxn ang="0">
                <a:pos x="T6" y="T7"/>
              </a:cxn>
              <a:cxn ang="0">
                <a:pos x="T8" y="T9"/>
              </a:cxn>
            </a:cxnLst>
            <a:rect l="0" t="0" r="r" b="b"/>
            <a:pathLst>
              <a:path w="6320" h="4762">
                <a:moveTo>
                  <a:pt x="3262" y="4762"/>
                </a:moveTo>
                <a:lnTo>
                  <a:pt x="0" y="4762"/>
                </a:lnTo>
                <a:lnTo>
                  <a:pt x="0" y="0"/>
                </a:lnTo>
                <a:lnTo>
                  <a:pt x="6320" y="0"/>
                </a:lnTo>
                <a:lnTo>
                  <a:pt x="3262" y="4762"/>
                </a:lnTo>
                <a:close/>
              </a:path>
            </a:pathLst>
          </a:custGeom>
          <a:solidFill>
            <a:srgbClr val="FFFFFF"/>
          </a:solidFill>
          <a:ln w="9525">
            <a:noFill/>
            <a:round/>
            <a:headEnd/>
            <a:tailEnd/>
          </a:ln>
          <a:effectLst/>
        </p:spPr>
        <p:txBody>
          <a:bodyPr vert="horz" wrap="square" lIns="91438" tIns="45719" rIns="91438" bIns="45719" numCol="1" anchor="t" anchorCtr="0" compatLnSpc="1">
            <a:prstTxWarp prst="textNoShape">
              <a:avLst/>
            </a:prstTxWarp>
          </a:bodyPr>
          <a:lstStyle/>
          <a:p>
            <a:pPr marL="0" marR="0" lvl="0" indent="0" defTabSz="1358856" eaLnBrk="1" fontAlgn="auto" latinLnBrk="0" hangingPunct="1">
              <a:lnSpc>
                <a:spcPct val="100000"/>
              </a:lnSpc>
              <a:spcBef>
                <a:spcPts val="0"/>
              </a:spcBef>
              <a:spcAft>
                <a:spcPts val="0"/>
              </a:spcAft>
              <a:buClrTx/>
              <a:buSzTx/>
              <a:buFontTx/>
              <a:buNone/>
              <a:tabLst/>
              <a:defRPr/>
            </a:pPr>
            <a:endParaRPr kumimoji="0" lang="en-GB" sz="2700" b="0" i="0" u="none" strike="noStrike" kern="0" cap="none" spc="0" normalizeH="0" baseline="0" noProof="0" dirty="0">
              <a:ln>
                <a:noFill/>
              </a:ln>
              <a:solidFill>
                <a:srgbClr val="1C1C1C"/>
              </a:solidFill>
              <a:effectLst/>
              <a:uLnTx/>
              <a:uFillTx/>
            </a:endParaRPr>
          </a:p>
        </p:txBody>
      </p:sp>
      <p:sp>
        <p:nvSpPr>
          <p:cNvPr id="73" name="Arc 3"/>
          <p:cNvSpPr/>
          <p:nvPr userDrawn="1"/>
        </p:nvSpPr>
        <p:spPr>
          <a:xfrm>
            <a:off x="0" y="1"/>
            <a:ext cx="1776413" cy="4251722"/>
          </a:xfrm>
          <a:custGeom>
            <a:avLst/>
            <a:gdLst/>
            <a:ahLst/>
            <a:cxnLst/>
            <a:rect l="l" t="t" r="r" b="b"/>
            <a:pathLst>
              <a:path w="1777200" h="5668420">
                <a:moveTo>
                  <a:pt x="0" y="0"/>
                </a:moveTo>
                <a:lnTo>
                  <a:pt x="1768724" y="0"/>
                </a:lnTo>
                <a:cubicBezTo>
                  <a:pt x="1842864" y="1684551"/>
                  <a:pt x="1430582" y="3384278"/>
                  <a:pt x="535352" y="4882011"/>
                </a:cubicBezTo>
                <a:cubicBezTo>
                  <a:pt x="371375" y="5156347"/>
                  <a:pt x="193756" y="5419621"/>
                  <a:pt x="0" y="5668420"/>
                </a:cubicBezTo>
                <a:close/>
              </a:path>
            </a:pathLst>
          </a:custGeom>
          <a:solidFill>
            <a:srgbClr val="FFFFFF"/>
          </a:solidFill>
          <a:ln w="9525" cap="flat" cmpd="sng" algn="ctr">
            <a:noFill/>
            <a:prstDash val="solid"/>
          </a:ln>
          <a:effectLst/>
        </p:spPr>
        <p:txBody>
          <a:bodyPr lIns="91438" tIns="45719" rIns="91438" bIns="45719" anchor="ctr"/>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333399"/>
              </a:solidFill>
              <a:effectLst/>
              <a:uLnTx/>
              <a:uFillTx/>
              <a:latin typeface="Calibri"/>
            </a:endParaRPr>
          </a:p>
        </p:txBody>
      </p:sp>
      <p:grpSp>
        <p:nvGrpSpPr>
          <p:cNvPr id="74" name="Group 4"/>
          <p:cNvGrpSpPr>
            <a:grpSpLocks noChangeAspect="1"/>
          </p:cNvGrpSpPr>
          <p:nvPr userDrawn="1"/>
        </p:nvGrpSpPr>
        <p:grpSpPr bwMode="auto">
          <a:xfrm>
            <a:off x="381000" y="381001"/>
            <a:ext cx="1079500" cy="968375"/>
            <a:chOff x="1352" y="681"/>
            <a:chExt cx="3519" cy="3153"/>
          </a:xfrm>
        </p:grpSpPr>
        <p:sp>
          <p:nvSpPr>
            <p:cNvPr id="75" name="Freeform 5"/>
            <p:cNvSpPr>
              <a:spLocks noChangeAspect="1"/>
            </p:cNvSpPr>
            <p:nvPr/>
          </p:nvSpPr>
          <p:spPr bwMode="auto">
            <a:xfrm>
              <a:off x="1352" y="681"/>
              <a:ext cx="3519" cy="3153"/>
            </a:xfrm>
            <a:custGeom>
              <a:avLst/>
              <a:gdLst>
                <a:gd name="T0" fmla="*/ 0 w 3862"/>
                <a:gd name="T1" fmla="*/ 215 h 3449"/>
                <a:gd name="T2" fmla="*/ 0 w 3862"/>
                <a:gd name="T3" fmla="*/ 215 h 3449"/>
                <a:gd name="T4" fmla="*/ 0 w 3862"/>
                <a:gd name="T5" fmla="*/ 0 h 3449"/>
                <a:gd name="T6" fmla="*/ 207 w 3862"/>
                <a:gd name="T7" fmla="*/ 0 h 3449"/>
                <a:gd name="T8" fmla="*/ 186 w 3862"/>
                <a:gd name="T9" fmla="*/ 215 h 3449"/>
                <a:gd name="T10" fmla="*/ 0 w 3862"/>
                <a:gd name="T11" fmla="*/ 215 h 3449"/>
                <a:gd name="T12" fmla="*/ 0 60000 65536"/>
                <a:gd name="T13" fmla="*/ 0 60000 65536"/>
                <a:gd name="T14" fmla="*/ 0 60000 65536"/>
                <a:gd name="T15" fmla="*/ 0 60000 65536"/>
                <a:gd name="T16" fmla="*/ 0 60000 65536"/>
                <a:gd name="T17" fmla="*/ 0 60000 65536"/>
                <a:gd name="T18" fmla="*/ 0 w 3862"/>
                <a:gd name="T19" fmla="*/ 0 h 3449"/>
                <a:gd name="T20" fmla="*/ 3862 w 3862"/>
                <a:gd name="T21" fmla="*/ 3449 h 3449"/>
              </a:gdLst>
              <a:ahLst/>
              <a:cxnLst>
                <a:cxn ang="T12">
                  <a:pos x="T0" y="T1"/>
                </a:cxn>
                <a:cxn ang="T13">
                  <a:pos x="T2" y="T3"/>
                </a:cxn>
                <a:cxn ang="T14">
                  <a:pos x="T4" y="T5"/>
                </a:cxn>
                <a:cxn ang="T15">
                  <a:pos x="T6" y="T7"/>
                </a:cxn>
                <a:cxn ang="T16">
                  <a:pos x="T8" y="T9"/>
                </a:cxn>
                <a:cxn ang="T17">
                  <a:pos x="T10" y="T11"/>
                </a:cxn>
              </a:cxnLst>
              <a:rect l="T18" t="T19" r="T20" b="T21"/>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6" name="Freeform 6"/>
            <p:cNvSpPr>
              <a:spLocks noChangeAspect="1"/>
            </p:cNvSpPr>
            <p:nvPr/>
          </p:nvSpPr>
          <p:spPr bwMode="auto">
            <a:xfrm>
              <a:off x="2708" y="1843"/>
              <a:ext cx="75" cy="54"/>
            </a:xfrm>
            <a:custGeom>
              <a:avLst/>
              <a:gdLst>
                <a:gd name="T0" fmla="*/ 6 w 81"/>
                <a:gd name="T1" fmla="*/ 2 h 66"/>
                <a:gd name="T2" fmla="*/ 6 w 81"/>
                <a:gd name="T3" fmla="*/ 2 h 66"/>
                <a:gd name="T4" fmla="*/ 0 w 81"/>
                <a:gd name="T5" fmla="*/ 2 h 66"/>
                <a:gd name="T6" fmla="*/ 6 w 81"/>
                <a:gd name="T7" fmla="*/ 2 h 66"/>
                <a:gd name="T8" fmla="*/ 7 w 81"/>
                <a:gd name="T9" fmla="*/ 0 h 66"/>
                <a:gd name="T10" fmla="*/ 6 w 81"/>
                <a:gd name="T11" fmla="*/ 2 h 66"/>
                <a:gd name="T12" fmla="*/ 0 60000 65536"/>
                <a:gd name="T13" fmla="*/ 0 60000 65536"/>
                <a:gd name="T14" fmla="*/ 0 60000 65536"/>
                <a:gd name="T15" fmla="*/ 0 60000 65536"/>
                <a:gd name="T16" fmla="*/ 0 60000 65536"/>
                <a:gd name="T17" fmla="*/ 0 60000 65536"/>
                <a:gd name="T18" fmla="*/ 0 w 81"/>
                <a:gd name="T19" fmla="*/ 0 h 66"/>
                <a:gd name="T20" fmla="*/ 81 w 81"/>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7" name="Freeform 7"/>
            <p:cNvSpPr>
              <a:spLocks noChangeAspect="1"/>
            </p:cNvSpPr>
            <p:nvPr/>
          </p:nvSpPr>
          <p:spPr bwMode="auto">
            <a:xfrm>
              <a:off x="2869" y="1972"/>
              <a:ext cx="65" cy="54"/>
            </a:xfrm>
            <a:custGeom>
              <a:avLst/>
              <a:gdLst>
                <a:gd name="T0" fmla="*/ 2 w 81"/>
                <a:gd name="T1" fmla="*/ 1 h 63"/>
                <a:gd name="T2" fmla="*/ 2 w 81"/>
                <a:gd name="T3" fmla="*/ 1 h 63"/>
                <a:gd name="T4" fmla="*/ 0 w 81"/>
                <a:gd name="T5" fmla="*/ 0 h 63"/>
                <a:gd name="T6" fmla="*/ 2 w 81"/>
                <a:gd name="T7" fmla="*/ 3 h 63"/>
                <a:gd name="T8" fmla="*/ 2 w 81"/>
                <a:gd name="T9" fmla="*/ 3 h 63"/>
                <a:gd name="T10" fmla="*/ 2 w 81"/>
                <a:gd name="T11" fmla="*/ 1 h 63"/>
                <a:gd name="T12" fmla="*/ 0 60000 65536"/>
                <a:gd name="T13" fmla="*/ 0 60000 65536"/>
                <a:gd name="T14" fmla="*/ 0 60000 65536"/>
                <a:gd name="T15" fmla="*/ 0 60000 65536"/>
                <a:gd name="T16" fmla="*/ 0 60000 65536"/>
                <a:gd name="T17" fmla="*/ 0 60000 65536"/>
                <a:gd name="T18" fmla="*/ 0 w 81"/>
                <a:gd name="T19" fmla="*/ 0 h 63"/>
                <a:gd name="T20" fmla="*/ 81 w 8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8" name="Freeform 8"/>
            <p:cNvSpPr>
              <a:spLocks noChangeAspect="1"/>
            </p:cNvSpPr>
            <p:nvPr/>
          </p:nvSpPr>
          <p:spPr bwMode="auto">
            <a:xfrm>
              <a:off x="2622" y="1413"/>
              <a:ext cx="86" cy="75"/>
            </a:xfrm>
            <a:custGeom>
              <a:avLst/>
              <a:gdLst>
                <a:gd name="T0" fmla="*/ 4 w 96"/>
                <a:gd name="T1" fmla="*/ 9 h 79"/>
                <a:gd name="T2" fmla="*/ 4 w 96"/>
                <a:gd name="T3" fmla="*/ 9 h 79"/>
                <a:gd name="T4" fmla="*/ 0 w 96"/>
                <a:gd name="T5" fmla="*/ 13 h 79"/>
                <a:gd name="T6" fmla="*/ 4 w 96"/>
                <a:gd name="T7" fmla="*/ 9 h 79"/>
                <a:gd name="T8" fmla="*/ 4 w 96"/>
                <a:gd name="T9" fmla="*/ 0 h 79"/>
                <a:gd name="T10" fmla="*/ 4 w 96"/>
                <a:gd name="T11" fmla="*/ 9 h 79"/>
                <a:gd name="T12" fmla="*/ 0 60000 65536"/>
                <a:gd name="T13" fmla="*/ 0 60000 65536"/>
                <a:gd name="T14" fmla="*/ 0 60000 65536"/>
                <a:gd name="T15" fmla="*/ 0 60000 65536"/>
                <a:gd name="T16" fmla="*/ 0 60000 65536"/>
                <a:gd name="T17" fmla="*/ 0 60000 65536"/>
                <a:gd name="T18" fmla="*/ 0 w 96"/>
                <a:gd name="T19" fmla="*/ 0 h 79"/>
                <a:gd name="T20" fmla="*/ 96 w 96"/>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79" name="Freeform 9"/>
            <p:cNvSpPr>
              <a:spLocks noChangeAspect="1"/>
            </p:cNvSpPr>
            <p:nvPr/>
          </p:nvSpPr>
          <p:spPr bwMode="auto">
            <a:xfrm>
              <a:off x="2568" y="1563"/>
              <a:ext cx="75" cy="76"/>
            </a:xfrm>
            <a:custGeom>
              <a:avLst/>
              <a:gdLst>
                <a:gd name="T0" fmla="*/ 36 w 77"/>
                <a:gd name="T1" fmla="*/ 22 h 77"/>
                <a:gd name="T2" fmla="*/ 36 w 77"/>
                <a:gd name="T3" fmla="*/ 22 h 77"/>
                <a:gd name="T4" fmla="*/ 33 w 77"/>
                <a:gd name="T5" fmla="*/ 0 h 77"/>
                <a:gd name="T6" fmla="*/ 0 w 77"/>
                <a:gd name="T7" fmla="*/ 38 h 77"/>
                <a:gd name="T8" fmla="*/ 0 w 77"/>
                <a:gd name="T9" fmla="*/ 38 h 77"/>
                <a:gd name="T10" fmla="*/ 36 w 77"/>
                <a:gd name="T11" fmla="*/ 22 h 77"/>
                <a:gd name="T12" fmla="*/ 0 60000 65536"/>
                <a:gd name="T13" fmla="*/ 0 60000 65536"/>
                <a:gd name="T14" fmla="*/ 0 60000 65536"/>
                <a:gd name="T15" fmla="*/ 0 60000 65536"/>
                <a:gd name="T16" fmla="*/ 0 60000 65536"/>
                <a:gd name="T17" fmla="*/ 0 60000 65536"/>
                <a:gd name="T18" fmla="*/ 0 w 77"/>
                <a:gd name="T19" fmla="*/ 0 h 77"/>
                <a:gd name="T20" fmla="*/ 77 w 7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80" name="Freeform 10"/>
            <p:cNvSpPr>
              <a:spLocks noChangeAspect="1"/>
            </p:cNvSpPr>
            <p:nvPr/>
          </p:nvSpPr>
          <p:spPr bwMode="auto">
            <a:xfrm>
              <a:off x="2547" y="1725"/>
              <a:ext cx="86" cy="64"/>
            </a:xfrm>
            <a:custGeom>
              <a:avLst/>
              <a:gdLst>
                <a:gd name="T0" fmla="*/ 0 w 90"/>
                <a:gd name="T1" fmla="*/ 3 h 74"/>
                <a:gd name="T2" fmla="*/ 0 w 90"/>
                <a:gd name="T3" fmla="*/ 3 h 74"/>
                <a:gd name="T4" fmla="*/ 11 w 90"/>
                <a:gd name="T5" fmla="*/ 3 h 74"/>
                <a:gd name="T6" fmla="*/ 19 w 90"/>
                <a:gd name="T7" fmla="*/ 3 h 74"/>
                <a:gd name="T8" fmla="*/ 23 w 90"/>
                <a:gd name="T9" fmla="*/ 3 h 74"/>
                <a:gd name="T10" fmla="*/ 0 w 90"/>
                <a:gd name="T11" fmla="*/ 3 h 74"/>
                <a:gd name="T12" fmla="*/ 0 60000 65536"/>
                <a:gd name="T13" fmla="*/ 0 60000 65536"/>
                <a:gd name="T14" fmla="*/ 0 60000 65536"/>
                <a:gd name="T15" fmla="*/ 0 60000 65536"/>
                <a:gd name="T16" fmla="*/ 0 60000 65536"/>
                <a:gd name="T17" fmla="*/ 0 60000 65536"/>
                <a:gd name="T18" fmla="*/ 0 w 90"/>
                <a:gd name="T19" fmla="*/ 0 h 74"/>
                <a:gd name="T20" fmla="*/ 90 w 90"/>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7" name="Freeform 11"/>
            <p:cNvSpPr>
              <a:spLocks noChangeAspect="1"/>
            </p:cNvSpPr>
            <p:nvPr/>
          </p:nvSpPr>
          <p:spPr bwMode="auto">
            <a:xfrm>
              <a:off x="2773" y="1176"/>
              <a:ext cx="86" cy="75"/>
            </a:xfrm>
            <a:custGeom>
              <a:avLst/>
              <a:gdLst>
                <a:gd name="T0" fmla="*/ 16 w 88"/>
                <a:gd name="T1" fmla="*/ 4 h 72"/>
                <a:gd name="T2" fmla="*/ 16 w 88"/>
                <a:gd name="T3" fmla="*/ 4 h 72"/>
                <a:gd name="T4" fmla="*/ 0 w 88"/>
                <a:gd name="T5" fmla="*/ 28 h 72"/>
                <a:gd name="T6" fmla="*/ 45 w 88"/>
                <a:gd name="T7" fmla="*/ 172 h 72"/>
                <a:gd name="T8" fmla="*/ 46 w 88"/>
                <a:gd name="T9" fmla="*/ 74 h 72"/>
                <a:gd name="T10" fmla="*/ 16 w 88"/>
                <a:gd name="T11" fmla="*/ 4 h 72"/>
                <a:gd name="T12" fmla="*/ 0 60000 65536"/>
                <a:gd name="T13" fmla="*/ 0 60000 65536"/>
                <a:gd name="T14" fmla="*/ 0 60000 65536"/>
                <a:gd name="T15" fmla="*/ 0 60000 65536"/>
                <a:gd name="T16" fmla="*/ 0 60000 65536"/>
                <a:gd name="T17" fmla="*/ 0 60000 65536"/>
                <a:gd name="T18" fmla="*/ 0 w 88"/>
                <a:gd name="T19" fmla="*/ 0 h 72"/>
                <a:gd name="T20" fmla="*/ 88 w 8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8" name="Freeform 12"/>
            <p:cNvSpPr>
              <a:spLocks noChangeAspect="1"/>
            </p:cNvSpPr>
            <p:nvPr/>
          </p:nvSpPr>
          <p:spPr bwMode="auto">
            <a:xfrm>
              <a:off x="2955" y="1111"/>
              <a:ext cx="76" cy="87"/>
            </a:xfrm>
            <a:custGeom>
              <a:avLst/>
              <a:gdLst>
                <a:gd name="T0" fmla="*/ 4 w 86"/>
                <a:gd name="T1" fmla="*/ 7 h 92"/>
                <a:gd name="T2" fmla="*/ 4 w 86"/>
                <a:gd name="T3" fmla="*/ 7 h 92"/>
                <a:gd name="T4" fmla="*/ 4 w 86"/>
                <a:gd name="T5" fmla="*/ 0 h 92"/>
                <a:gd name="T6" fmla="*/ 4 w 86"/>
                <a:gd name="T7" fmla="*/ 11 h 92"/>
                <a:gd name="T8" fmla="*/ 4 w 86"/>
                <a:gd name="T9" fmla="*/ 17 h 92"/>
                <a:gd name="T10" fmla="*/ 4 w 86"/>
                <a:gd name="T11" fmla="*/ 7 h 92"/>
                <a:gd name="T12" fmla="*/ 0 60000 65536"/>
                <a:gd name="T13" fmla="*/ 0 60000 65536"/>
                <a:gd name="T14" fmla="*/ 0 60000 65536"/>
                <a:gd name="T15" fmla="*/ 0 60000 65536"/>
                <a:gd name="T16" fmla="*/ 0 60000 65536"/>
                <a:gd name="T17" fmla="*/ 0 60000 65536"/>
                <a:gd name="T18" fmla="*/ 0 w 86"/>
                <a:gd name="T19" fmla="*/ 0 h 92"/>
                <a:gd name="T20" fmla="*/ 86 w 86"/>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99" name="Freeform 13"/>
            <p:cNvSpPr>
              <a:spLocks noChangeAspect="1" noEditPoints="1"/>
            </p:cNvSpPr>
            <p:nvPr/>
          </p:nvSpPr>
          <p:spPr bwMode="auto">
            <a:xfrm>
              <a:off x="3149" y="929"/>
              <a:ext cx="667" cy="1678"/>
            </a:xfrm>
            <a:custGeom>
              <a:avLst/>
              <a:gdLst>
                <a:gd name="T0" fmla="*/ 36 w 724"/>
                <a:gd name="T1" fmla="*/ 43 h 1845"/>
                <a:gd name="T2" fmla="*/ 36 w 724"/>
                <a:gd name="T3" fmla="*/ 43 h 1845"/>
                <a:gd name="T4" fmla="*/ 26 w 724"/>
                <a:gd name="T5" fmla="*/ 41 h 1845"/>
                <a:gd name="T6" fmla="*/ 38 w 724"/>
                <a:gd name="T7" fmla="*/ 39 h 1845"/>
                <a:gd name="T8" fmla="*/ 39 w 724"/>
                <a:gd name="T9" fmla="*/ 41 h 1845"/>
                <a:gd name="T10" fmla="*/ 36 w 724"/>
                <a:gd name="T11" fmla="*/ 43 h 1845"/>
                <a:gd name="T12" fmla="*/ 36 w 724"/>
                <a:gd name="T13" fmla="*/ 43 h 1845"/>
                <a:gd name="T14" fmla="*/ 50 w 724"/>
                <a:gd name="T15" fmla="*/ 45 h 1845"/>
                <a:gd name="T16" fmla="*/ 50 w 724"/>
                <a:gd name="T17" fmla="*/ 45 h 1845"/>
                <a:gd name="T18" fmla="*/ 46 w 724"/>
                <a:gd name="T19" fmla="*/ 37 h 1845"/>
                <a:gd name="T20" fmla="*/ 50 w 724"/>
                <a:gd name="T21" fmla="*/ 34 h 1845"/>
                <a:gd name="T22" fmla="*/ 50 w 724"/>
                <a:gd name="T23" fmla="*/ 25 h 1845"/>
                <a:gd name="T24" fmla="*/ 50 w 724"/>
                <a:gd name="T25" fmla="*/ 24 h 1845"/>
                <a:gd name="T26" fmla="*/ 50 w 724"/>
                <a:gd name="T27" fmla="*/ 22 h 1845"/>
                <a:gd name="T28" fmla="*/ 49 w 724"/>
                <a:gd name="T29" fmla="*/ 18 h 1845"/>
                <a:gd name="T30" fmla="*/ 46 w 724"/>
                <a:gd name="T31" fmla="*/ 15 h 1845"/>
                <a:gd name="T32" fmla="*/ 47 w 724"/>
                <a:gd name="T33" fmla="*/ 14 h 1845"/>
                <a:gd name="T34" fmla="*/ 44 w 724"/>
                <a:gd name="T35" fmla="*/ 13 h 1845"/>
                <a:gd name="T36" fmla="*/ 41 w 724"/>
                <a:gd name="T37" fmla="*/ 12 h 1845"/>
                <a:gd name="T38" fmla="*/ 41 w 724"/>
                <a:gd name="T39" fmla="*/ 10 h 1845"/>
                <a:gd name="T40" fmla="*/ 38 w 724"/>
                <a:gd name="T41" fmla="*/ 11 h 1845"/>
                <a:gd name="T42" fmla="*/ 38 w 724"/>
                <a:gd name="T43" fmla="*/ 8 h 1845"/>
                <a:gd name="T44" fmla="*/ 34 w 724"/>
                <a:gd name="T45" fmla="*/ 9 h 1845"/>
                <a:gd name="T46" fmla="*/ 32 w 724"/>
                <a:gd name="T47" fmla="*/ 5 h 1845"/>
                <a:gd name="T48" fmla="*/ 30 w 724"/>
                <a:gd name="T49" fmla="*/ 6 h 1845"/>
                <a:gd name="T50" fmla="*/ 28 w 724"/>
                <a:gd name="T51" fmla="*/ 8 h 1845"/>
                <a:gd name="T52" fmla="*/ 28 w 724"/>
                <a:gd name="T53" fmla="*/ 5 h 1845"/>
                <a:gd name="T54" fmla="*/ 27 w 724"/>
                <a:gd name="T55" fmla="*/ 5 h 1845"/>
                <a:gd name="T56" fmla="*/ 25 w 724"/>
                <a:gd name="T57" fmla="*/ 5 h 1845"/>
                <a:gd name="T58" fmla="*/ 22 w 724"/>
                <a:gd name="T59" fmla="*/ 5 h 1845"/>
                <a:gd name="T60" fmla="*/ 23 w 724"/>
                <a:gd name="T61" fmla="*/ 5 h 1845"/>
                <a:gd name="T62" fmla="*/ 19 w 724"/>
                <a:gd name="T63" fmla="*/ 5 h 1845"/>
                <a:gd name="T64" fmla="*/ 17 w 724"/>
                <a:gd name="T65" fmla="*/ 5 h 1845"/>
                <a:gd name="T66" fmla="*/ 21 w 724"/>
                <a:gd name="T67" fmla="*/ 5 h 1845"/>
                <a:gd name="T68" fmla="*/ 17 w 724"/>
                <a:gd name="T69" fmla="*/ 5 h 1845"/>
                <a:gd name="T70" fmla="*/ 14 w 724"/>
                <a:gd name="T71" fmla="*/ 5 h 1845"/>
                <a:gd name="T72" fmla="*/ 15 w 724"/>
                <a:gd name="T73" fmla="*/ 5 h 1845"/>
                <a:gd name="T74" fmla="*/ 14 w 724"/>
                <a:gd name="T75" fmla="*/ 5 h 1845"/>
                <a:gd name="T76" fmla="*/ 14 w 724"/>
                <a:gd name="T77" fmla="*/ 5 h 1845"/>
                <a:gd name="T78" fmla="*/ 12 w 724"/>
                <a:gd name="T79" fmla="*/ 5 h 1845"/>
                <a:gd name="T80" fmla="*/ 11 w 724"/>
                <a:gd name="T81" fmla="*/ 5 h 1845"/>
                <a:gd name="T82" fmla="*/ 6 w 724"/>
                <a:gd name="T83" fmla="*/ 5 h 1845"/>
                <a:gd name="T84" fmla="*/ 6 w 724"/>
                <a:gd name="T85" fmla="*/ 5 h 1845"/>
                <a:gd name="T86" fmla="*/ 6 w 724"/>
                <a:gd name="T87" fmla="*/ 5 h 1845"/>
                <a:gd name="T88" fmla="*/ 5 w 724"/>
                <a:gd name="T89" fmla="*/ 96 h 1845"/>
                <a:gd name="T90" fmla="*/ 0 w 724"/>
                <a:gd name="T91" fmla="*/ 96 h 1845"/>
                <a:gd name="T92" fmla="*/ 14 w 724"/>
                <a:gd name="T93" fmla="*/ 96 h 1845"/>
                <a:gd name="T94" fmla="*/ 42 w 724"/>
                <a:gd name="T95" fmla="*/ 96 h 1845"/>
                <a:gd name="T96" fmla="*/ 49 w 724"/>
                <a:gd name="T97" fmla="*/ 96 h 1845"/>
                <a:gd name="T98" fmla="*/ 33 w 724"/>
                <a:gd name="T99" fmla="*/ 95 h 1845"/>
                <a:gd name="T100" fmla="*/ 21 w 724"/>
                <a:gd name="T101" fmla="*/ 87 h 1845"/>
                <a:gd name="T102" fmla="*/ 18 w 724"/>
                <a:gd name="T103" fmla="*/ 84 h 1845"/>
                <a:gd name="T104" fmla="*/ 18 w 724"/>
                <a:gd name="T105" fmla="*/ 76 h 1845"/>
                <a:gd name="T106" fmla="*/ 25 w 724"/>
                <a:gd name="T107" fmla="*/ 74 h 1845"/>
                <a:gd name="T108" fmla="*/ 46 w 724"/>
                <a:gd name="T109" fmla="*/ 72 h 1845"/>
                <a:gd name="T110" fmla="*/ 47 w 724"/>
                <a:gd name="T111" fmla="*/ 68 h 1845"/>
                <a:gd name="T112" fmla="*/ 48 w 724"/>
                <a:gd name="T113" fmla="*/ 65 h 1845"/>
                <a:gd name="T114" fmla="*/ 50 w 724"/>
                <a:gd name="T115" fmla="*/ 62 h 1845"/>
                <a:gd name="T116" fmla="*/ 46 w 724"/>
                <a:gd name="T117" fmla="*/ 59 h 1845"/>
                <a:gd name="T118" fmla="*/ 50 w 724"/>
                <a:gd name="T119" fmla="*/ 57 h 1845"/>
                <a:gd name="T120" fmla="*/ 49 w 724"/>
                <a:gd name="T121" fmla="*/ 54 h 1845"/>
                <a:gd name="T122" fmla="*/ 54 w 724"/>
                <a:gd name="T123" fmla="*/ 50 h 1845"/>
                <a:gd name="T124" fmla="*/ 50 w 724"/>
                <a:gd name="T125" fmla="*/ 45 h 18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4"/>
                <a:gd name="T190" fmla="*/ 0 h 1845"/>
                <a:gd name="T191" fmla="*/ 724 w 724"/>
                <a:gd name="T192" fmla="*/ 1845 h 18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0" name="Freeform 14"/>
            <p:cNvSpPr>
              <a:spLocks noChangeAspect="1"/>
            </p:cNvSpPr>
            <p:nvPr/>
          </p:nvSpPr>
          <p:spPr bwMode="auto">
            <a:xfrm>
              <a:off x="1352" y="681"/>
              <a:ext cx="1829" cy="3153"/>
            </a:xfrm>
            <a:custGeom>
              <a:avLst/>
              <a:gdLst>
                <a:gd name="T0" fmla="*/ 106 w 2011"/>
                <a:gd name="T1" fmla="*/ 131 h 3449"/>
                <a:gd name="T2" fmla="*/ 0 w 2011"/>
                <a:gd name="T3" fmla="*/ 215 h 3449"/>
                <a:gd name="T4" fmla="*/ 105 w 2011"/>
                <a:gd name="T5" fmla="*/ 0 h 3449"/>
                <a:gd name="T6" fmla="*/ 106 w 2011"/>
                <a:gd name="T7" fmla="*/ 22 h 3449"/>
                <a:gd name="T8" fmla="*/ 106 w 2011"/>
                <a:gd name="T9" fmla="*/ 24 h 3449"/>
                <a:gd name="T10" fmla="*/ 101 w 2011"/>
                <a:gd name="T11" fmla="*/ 20 h 3449"/>
                <a:gd name="T12" fmla="*/ 100 w 2011"/>
                <a:gd name="T13" fmla="*/ 24 h 3449"/>
                <a:gd name="T14" fmla="*/ 98 w 2011"/>
                <a:gd name="T15" fmla="*/ 26 h 3449"/>
                <a:gd name="T16" fmla="*/ 96 w 2011"/>
                <a:gd name="T17" fmla="*/ 22 h 3449"/>
                <a:gd name="T18" fmla="*/ 94 w 2011"/>
                <a:gd name="T19" fmla="*/ 22 h 3449"/>
                <a:gd name="T20" fmla="*/ 91 w 2011"/>
                <a:gd name="T21" fmla="*/ 31 h 3449"/>
                <a:gd name="T22" fmla="*/ 87 w 2011"/>
                <a:gd name="T23" fmla="*/ 26 h 3449"/>
                <a:gd name="T24" fmla="*/ 85 w 2011"/>
                <a:gd name="T25" fmla="*/ 26 h 3449"/>
                <a:gd name="T26" fmla="*/ 86 w 2011"/>
                <a:gd name="T27" fmla="*/ 31 h 3449"/>
                <a:gd name="T28" fmla="*/ 79 w 2011"/>
                <a:gd name="T29" fmla="*/ 31 h 3449"/>
                <a:gd name="T30" fmla="*/ 79 w 2011"/>
                <a:gd name="T31" fmla="*/ 34 h 3449"/>
                <a:gd name="T32" fmla="*/ 75 w 2011"/>
                <a:gd name="T33" fmla="*/ 31 h 3449"/>
                <a:gd name="T34" fmla="*/ 79 w 2011"/>
                <a:gd name="T35" fmla="*/ 36 h 3449"/>
                <a:gd name="T36" fmla="*/ 77 w 2011"/>
                <a:gd name="T37" fmla="*/ 37 h 3449"/>
                <a:gd name="T38" fmla="*/ 76 w 2011"/>
                <a:gd name="T39" fmla="*/ 37 h 3449"/>
                <a:gd name="T40" fmla="*/ 74 w 2011"/>
                <a:gd name="T41" fmla="*/ 40 h 3449"/>
                <a:gd name="T42" fmla="*/ 76 w 2011"/>
                <a:gd name="T43" fmla="*/ 39 h 3449"/>
                <a:gd name="T44" fmla="*/ 76 w 2011"/>
                <a:gd name="T45" fmla="*/ 44 h 3449"/>
                <a:gd name="T46" fmla="*/ 73 w 2011"/>
                <a:gd name="T47" fmla="*/ 45 h 3449"/>
                <a:gd name="T48" fmla="*/ 75 w 2011"/>
                <a:gd name="T49" fmla="*/ 49 h 3449"/>
                <a:gd name="T50" fmla="*/ 70 w 2011"/>
                <a:gd name="T51" fmla="*/ 47 h 3449"/>
                <a:gd name="T52" fmla="*/ 65 w 2011"/>
                <a:gd name="T53" fmla="*/ 47 h 3449"/>
                <a:gd name="T54" fmla="*/ 64 w 2011"/>
                <a:gd name="T55" fmla="*/ 51 h 3449"/>
                <a:gd name="T56" fmla="*/ 71 w 2011"/>
                <a:gd name="T57" fmla="*/ 53 h 3449"/>
                <a:gd name="T58" fmla="*/ 69 w 2011"/>
                <a:gd name="T59" fmla="*/ 54 h 3449"/>
                <a:gd name="T60" fmla="*/ 69 w 2011"/>
                <a:gd name="T61" fmla="*/ 59 h 3449"/>
                <a:gd name="T62" fmla="*/ 72 w 2011"/>
                <a:gd name="T63" fmla="*/ 59 h 3449"/>
                <a:gd name="T64" fmla="*/ 69 w 2011"/>
                <a:gd name="T65" fmla="*/ 65 h 3449"/>
                <a:gd name="T66" fmla="*/ 70 w 2011"/>
                <a:gd name="T67" fmla="*/ 69 h 3449"/>
                <a:gd name="T68" fmla="*/ 68 w 2011"/>
                <a:gd name="T69" fmla="*/ 73 h 3449"/>
                <a:gd name="T70" fmla="*/ 65 w 2011"/>
                <a:gd name="T71" fmla="*/ 77 h 3449"/>
                <a:gd name="T72" fmla="*/ 68 w 2011"/>
                <a:gd name="T73" fmla="*/ 78 h 3449"/>
                <a:gd name="T74" fmla="*/ 69 w 2011"/>
                <a:gd name="T75" fmla="*/ 81 h 3449"/>
                <a:gd name="T76" fmla="*/ 72 w 2011"/>
                <a:gd name="T77" fmla="*/ 85 h 3449"/>
                <a:gd name="T78" fmla="*/ 76 w 2011"/>
                <a:gd name="T79" fmla="*/ 88 h 3449"/>
                <a:gd name="T80" fmla="*/ 79 w 2011"/>
                <a:gd name="T81" fmla="*/ 85 h 3449"/>
                <a:gd name="T82" fmla="*/ 79 w 2011"/>
                <a:gd name="T83" fmla="*/ 92 h 3449"/>
                <a:gd name="T84" fmla="*/ 85 w 2011"/>
                <a:gd name="T85" fmla="*/ 92 h 3449"/>
                <a:gd name="T86" fmla="*/ 84 w 2011"/>
                <a:gd name="T87" fmla="*/ 93 h 3449"/>
                <a:gd name="T88" fmla="*/ 86 w 2011"/>
                <a:gd name="T89" fmla="*/ 96 h 3449"/>
                <a:gd name="T90" fmla="*/ 87 w 2011"/>
                <a:gd name="T91" fmla="*/ 100 h 3449"/>
                <a:gd name="T92" fmla="*/ 89 w 2011"/>
                <a:gd name="T93" fmla="*/ 99 h 3449"/>
                <a:gd name="T94" fmla="*/ 92 w 2011"/>
                <a:gd name="T95" fmla="*/ 94 h 3449"/>
                <a:gd name="T96" fmla="*/ 95 w 2011"/>
                <a:gd name="T97" fmla="*/ 98 h 3449"/>
                <a:gd name="T98" fmla="*/ 96 w 2011"/>
                <a:gd name="T99" fmla="*/ 105 h 3449"/>
                <a:gd name="T100" fmla="*/ 99 w 2011"/>
                <a:gd name="T101" fmla="*/ 105 h 3449"/>
                <a:gd name="T102" fmla="*/ 96 w 2011"/>
                <a:gd name="T103" fmla="*/ 115 h 3449"/>
                <a:gd name="T104" fmla="*/ 76 w 2011"/>
                <a:gd name="T105" fmla="*/ 129 h 3449"/>
                <a:gd name="T106" fmla="*/ 87 w 2011"/>
                <a:gd name="T107" fmla="*/ 131 h 3449"/>
                <a:gd name="T108" fmla="*/ 106 w 2011"/>
                <a:gd name="T109" fmla="*/ 131 h 3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1"/>
                <a:gd name="T166" fmla="*/ 0 h 3449"/>
                <a:gd name="T167" fmla="*/ 2011 w 2011"/>
                <a:gd name="T168" fmla="*/ 3449 h 344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1" name="Freeform 15"/>
            <p:cNvSpPr>
              <a:spLocks noChangeAspect="1" noEditPoints="1"/>
            </p:cNvSpPr>
            <p:nvPr/>
          </p:nvSpPr>
          <p:spPr bwMode="auto">
            <a:xfrm>
              <a:off x="3235" y="2758"/>
              <a:ext cx="581" cy="570"/>
            </a:xfrm>
            <a:custGeom>
              <a:avLst/>
              <a:gdLst>
                <a:gd name="T0" fmla="*/ 17 w 639"/>
                <a:gd name="T1" fmla="*/ 43 h 621"/>
                <a:gd name="T2" fmla="*/ 17 w 639"/>
                <a:gd name="T3" fmla="*/ 43 h 621"/>
                <a:gd name="T4" fmla="*/ 34 w 639"/>
                <a:gd name="T5" fmla="*/ 22 h 621"/>
                <a:gd name="T6" fmla="*/ 17 w 639"/>
                <a:gd name="T7" fmla="*/ 0 h 621"/>
                <a:gd name="T8" fmla="*/ 0 w 639"/>
                <a:gd name="T9" fmla="*/ 22 h 621"/>
                <a:gd name="T10" fmla="*/ 17 w 639"/>
                <a:gd name="T11" fmla="*/ 43 h 621"/>
                <a:gd name="T12" fmla="*/ 17 w 639"/>
                <a:gd name="T13" fmla="*/ 43 h 621"/>
                <a:gd name="T14" fmla="*/ 9 w 639"/>
                <a:gd name="T15" fmla="*/ 22 h 621"/>
                <a:gd name="T16" fmla="*/ 9 w 639"/>
                <a:gd name="T17" fmla="*/ 22 h 621"/>
                <a:gd name="T18" fmla="*/ 17 w 639"/>
                <a:gd name="T19" fmla="*/ 9 h 621"/>
                <a:gd name="T20" fmla="*/ 25 w 639"/>
                <a:gd name="T21" fmla="*/ 22 h 621"/>
                <a:gd name="T22" fmla="*/ 17 w 639"/>
                <a:gd name="T23" fmla="*/ 35 h 621"/>
                <a:gd name="T24" fmla="*/ 9 w 639"/>
                <a:gd name="T25" fmla="*/ 22 h 6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21"/>
                <a:gd name="T41" fmla="*/ 639 w 639"/>
                <a:gd name="T42" fmla="*/ 621 h 6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2" name="Freeform 16"/>
            <p:cNvSpPr>
              <a:spLocks noChangeAspect="1"/>
            </p:cNvSpPr>
            <p:nvPr/>
          </p:nvSpPr>
          <p:spPr bwMode="auto">
            <a:xfrm>
              <a:off x="3892" y="2758"/>
              <a:ext cx="409" cy="570"/>
            </a:xfrm>
            <a:custGeom>
              <a:avLst/>
              <a:gdLst>
                <a:gd name="T0" fmla="*/ 36 w 441"/>
                <a:gd name="T1" fmla="*/ 10 h 621"/>
                <a:gd name="T2" fmla="*/ 36 w 441"/>
                <a:gd name="T3" fmla="*/ 10 h 621"/>
                <a:gd name="T4" fmla="*/ 27 w 441"/>
                <a:gd name="T5" fmla="*/ 8 h 621"/>
                <a:gd name="T6" fmla="*/ 16 w 441"/>
                <a:gd name="T7" fmla="*/ 12 h 621"/>
                <a:gd name="T8" fmla="*/ 29 w 441"/>
                <a:gd name="T9" fmla="*/ 18 h 621"/>
                <a:gd name="T10" fmla="*/ 43 w 441"/>
                <a:gd name="T11" fmla="*/ 30 h 621"/>
                <a:gd name="T12" fmla="*/ 18 w 441"/>
                <a:gd name="T13" fmla="*/ 43 h 621"/>
                <a:gd name="T14" fmla="*/ 6 w 441"/>
                <a:gd name="T15" fmla="*/ 42 h 621"/>
                <a:gd name="T16" fmla="*/ 6 w 441"/>
                <a:gd name="T17" fmla="*/ 33 h 621"/>
                <a:gd name="T18" fmla="*/ 19 w 441"/>
                <a:gd name="T19" fmla="*/ 36 h 621"/>
                <a:gd name="T20" fmla="*/ 27 w 441"/>
                <a:gd name="T21" fmla="*/ 31 h 621"/>
                <a:gd name="T22" fmla="*/ 15 w 441"/>
                <a:gd name="T23" fmla="*/ 25 h 621"/>
                <a:gd name="T24" fmla="*/ 0 w 441"/>
                <a:gd name="T25" fmla="*/ 12 h 621"/>
                <a:gd name="T26" fmla="*/ 24 w 441"/>
                <a:gd name="T27" fmla="*/ 0 h 621"/>
                <a:gd name="T28" fmla="*/ 36 w 441"/>
                <a:gd name="T29" fmla="*/ 6 h 621"/>
                <a:gd name="T30" fmla="*/ 36 w 441"/>
                <a:gd name="T31" fmla="*/ 10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621"/>
                <a:gd name="T50" fmla="*/ 441 w 441"/>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3" name="Freeform 17"/>
            <p:cNvSpPr>
              <a:spLocks noChangeAspect="1"/>
            </p:cNvSpPr>
            <p:nvPr/>
          </p:nvSpPr>
          <p:spPr bwMode="auto">
            <a:xfrm>
              <a:off x="1772" y="2564"/>
              <a:ext cx="215" cy="743"/>
            </a:xfrm>
            <a:custGeom>
              <a:avLst/>
              <a:gdLst>
                <a:gd name="T0" fmla="*/ 8 w 229"/>
                <a:gd name="T1" fmla="*/ 43 h 817"/>
                <a:gd name="T2" fmla="*/ 8 w 229"/>
                <a:gd name="T3" fmla="*/ 43 h 817"/>
                <a:gd name="T4" fmla="*/ 8 w 229"/>
                <a:gd name="T5" fmla="*/ 32 h 817"/>
                <a:gd name="T6" fmla="*/ 8 w 229"/>
                <a:gd name="T7" fmla="*/ 15 h 817"/>
                <a:gd name="T8" fmla="*/ 0 w 229"/>
                <a:gd name="T9" fmla="*/ 0 h 817"/>
                <a:gd name="T10" fmla="*/ 31 w 229"/>
                <a:gd name="T11" fmla="*/ 0 h 817"/>
                <a:gd name="T12" fmla="*/ 29 w 229"/>
                <a:gd name="T13" fmla="*/ 13 h 817"/>
                <a:gd name="T14" fmla="*/ 29 w 229"/>
                <a:gd name="T15" fmla="*/ 28 h 817"/>
                <a:gd name="T16" fmla="*/ 33 w 229"/>
                <a:gd name="T17" fmla="*/ 43 h 817"/>
                <a:gd name="T18" fmla="*/ 8 w 229"/>
                <a:gd name="T19" fmla="*/ 43 h 8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817"/>
                <a:gd name="T32" fmla="*/ 229 w 229"/>
                <a:gd name="T33" fmla="*/ 817 h 8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4" name="Freeform 18"/>
            <p:cNvSpPr>
              <a:spLocks noChangeAspect="1" noEditPoints="1"/>
            </p:cNvSpPr>
            <p:nvPr/>
          </p:nvSpPr>
          <p:spPr bwMode="auto">
            <a:xfrm>
              <a:off x="2095" y="2758"/>
              <a:ext cx="602" cy="785"/>
            </a:xfrm>
            <a:custGeom>
              <a:avLst/>
              <a:gdLst>
                <a:gd name="T0" fmla="*/ 11 w 662"/>
                <a:gd name="T1" fmla="*/ 45 h 863"/>
                <a:gd name="T2" fmla="*/ 11 w 662"/>
                <a:gd name="T3" fmla="*/ 45 h 863"/>
                <a:gd name="T4" fmla="*/ 11 w 662"/>
                <a:gd name="T5" fmla="*/ 34 h 863"/>
                <a:gd name="T6" fmla="*/ 11 w 662"/>
                <a:gd name="T7" fmla="*/ 31 h 863"/>
                <a:gd name="T8" fmla="*/ 21 w 662"/>
                <a:gd name="T9" fmla="*/ 34 h 863"/>
                <a:gd name="T10" fmla="*/ 35 w 662"/>
                <a:gd name="T11" fmla="*/ 17 h 863"/>
                <a:gd name="T12" fmla="*/ 20 w 662"/>
                <a:gd name="T13" fmla="*/ 0 h 863"/>
                <a:gd name="T14" fmla="*/ 9 w 662"/>
                <a:gd name="T15" fmla="*/ 5 h 863"/>
                <a:gd name="T16" fmla="*/ 8 w 662"/>
                <a:gd name="T17" fmla="*/ 5 h 863"/>
                <a:gd name="T18" fmla="*/ 0 w 662"/>
                <a:gd name="T19" fmla="*/ 5 h 863"/>
                <a:gd name="T20" fmla="*/ 5 w 662"/>
                <a:gd name="T21" fmla="*/ 17 h 863"/>
                <a:gd name="T22" fmla="*/ 5 w 662"/>
                <a:gd name="T23" fmla="*/ 31 h 863"/>
                <a:gd name="T24" fmla="*/ 5 w 662"/>
                <a:gd name="T25" fmla="*/ 45 h 863"/>
                <a:gd name="T26" fmla="*/ 11 w 662"/>
                <a:gd name="T27" fmla="*/ 45 h 863"/>
                <a:gd name="T28" fmla="*/ 11 w 662"/>
                <a:gd name="T29" fmla="*/ 45 h 863"/>
                <a:gd name="T30" fmla="*/ 10 w 662"/>
                <a:gd name="T31" fmla="*/ 17 h 863"/>
                <a:gd name="T32" fmla="*/ 10 w 662"/>
                <a:gd name="T33" fmla="*/ 17 h 863"/>
                <a:gd name="T34" fmla="*/ 17 w 662"/>
                <a:gd name="T35" fmla="*/ 6 h 863"/>
                <a:gd name="T36" fmla="*/ 26 w 662"/>
                <a:gd name="T37" fmla="*/ 17 h 863"/>
                <a:gd name="T38" fmla="*/ 18 w 662"/>
                <a:gd name="T39" fmla="*/ 25 h 863"/>
                <a:gd name="T40" fmla="*/ 10 w 662"/>
                <a:gd name="T41" fmla="*/ 17 h 8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2"/>
                <a:gd name="T64" fmla="*/ 0 h 863"/>
                <a:gd name="T65" fmla="*/ 662 w 662"/>
                <a:gd name="T66" fmla="*/ 863 h 8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sp>
          <p:nvSpPr>
            <p:cNvPr id="105" name="Freeform 19"/>
            <p:cNvSpPr>
              <a:spLocks noChangeAspect="1"/>
            </p:cNvSpPr>
            <p:nvPr/>
          </p:nvSpPr>
          <p:spPr bwMode="auto">
            <a:xfrm>
              <a:off x="2773" y="2758"/>
              <a:ext cx="398" cy="570"/>
            </a:xfrm>
            <a:custGeom>
              <a:avLst/>
              <a:gdLst>
                <a:gd name="T0" fmla="*/ 16 w 440"/>
                <a:gd name="T1" fmla="*/ 9 h 621"/>
                <a:gd name="T2" fmla="*/ 16 w 440"/>
                <a:gd name="T3" fmla="*/ 9 h 621"/>
                <a:gd name="T4" fmla="*/ 12 w 440"/>
                <a:gd name="T5" fmla="*/ 8 h 621"/>
                <a:gd name="T6" fmla="*/ 7 w 440"/>
                <a:gd name="T7" fmla="*/ 12 h 621"/>
                <a:gd name="T8" fmla="*/ 13 w 440"/>
                <a:gd name="T9" fmla="*/ 18 h 621"/>
                <a:gd name="T10" fmla="*/ 20 w 440"/>
                <a:gd name="T11" fmla="*/ 30 h 621"/>
                <a:gd name="T12" fmla="*/ 8 w 440"/>
                <a:gd name="T13" fmla="*/ 43 h 621"/>
                <a:gd name="T14" fmla="*/ 5 w 440"/>
                <a:gd name="T15" fmla="*/ 42 h 621"/>
                <a:gd name="T16" fmla="*/ 5 w 440"/>
                <a:gd name="T17" fmla="*/ 33 h 621"/>
                <a:gd name="T18" fmla="*/ 9 w 440"/>
                <a:gd name="T19" fmla="*/ 36 h 621"/>
                <a:gd name="T20" fmla="*/ 12 w 440"/>
                <a:gd name="T21" fmla="*/ 31 h 621"/>
                <a:gd name="T22" fmla="*/ 6 w 440"/>
                <a:gd name="T23" fmla="*/ 25 h 621"/>
                <a:gd name="T24" fmla="*/ 0 w 440"/>
                <a:gd name="T25" fmla="*/ 12 h 621"/>
                <a:gd name="T26" fmla="*/ 11 w 440"/>
                <a:gd name="T27" fmla="*/ 0 h 621"/>
                <a:gd name="T28" fmla="*/ 18 w 440"/>
                <a:gd name="T29" fmla="*/ 6 h 621"/>
                <a:gd name="T30" fmla="*/ 16 w 440"/>
                <a:gd name="T31" fmla="*/ 9 h 6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0"/>
                <a:gd name="T49" fmla="*/ 0 h 621"/>
                <a:gd name="T50" fmla="*/ 440 w 440"/>
                <a:gd name="T51" fmla="*/ 621 h 6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marL="0" marR="0" lvl="0" indent="0" defTabSz="914378"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dirty="0">
                <a:ln>
                  <a:noFill/>
                </a:ln>
                <a:solidFill>
                  <a:srgbClr val="333399"/>
                </a:solidFill>
                <a:effectLst/>
                <a:uLnTx/>
                <a:uFillTx/>
                <a:cs typeface="Arial" pitchFamily="34" charset="0"/>
              </a:endParaRPr>
            </a:p>
          </p:txBody>
        </p:sp>
      </p:grpSp>
      <p:grpSp>
        <p:nvGrpSpPr>
          <p:cNvPr id="106" name="Group 29"/>
          <p:cNvGrpSpPr/>
          <p:nvPr userDrawn="1"/>
        </p:nvGrpSpPr>
        <p:grpSpPr>
          <a:xfrm>
            <a:off x="423343" y="540"/>
            <a:ext cx="4512063" cy="5142960"/>
            <a:chOff x="622299" y="794"/>
            <a:chExt cx="6632576" cy="7562056"/>
          </a:xfrm>
        </p:grpSpPr>
        <p:sp>
          <p:nvSpPr>
            <p:cNvPr id="107" name="Freeform 49"/>
            <p:cNvSpPr>
              <a:spLocks/>
            </p:cNvSpPr>
            <p:nvPr userDrawn="1"/>
          </p:nvSpPr>
          <p:spPr bwMode="ltGray">
            <a:xfrm flipH="1">
              <a:off x="622299" y="794"/>
              <a:ext cx="5346701" cy="7562056"/>
            </a:xfrm>
            <a:custGeom>
              <a:avLst/>
              <a:gdLst/>
              <a:ahLst/>
              <a:cxnLst/>
              <a:rect l="l" t="t" r="r" b="b"/>
              <a:pathLst>
                <a:path w="5346701" h="7562056">
                  <a:moveTo>
                    <a:pt x="5346701" y="0"/>
                  </a:moveTo>
                  <a:lnTo>
                    <a:pt x="0" y="0"/>
                  </a:lnTo>
                  <a:lnTo>
                    <a:pt x="0" y="7562056"/>
                  </a:lnTo>
                  <a:lnTo>
                    <a:pt x="474459" y="7562056"/>
                  </a:lnTo>
                  <a:close/>
                </a:path>
              </a:pathLst>
            </a:custGeom>
            <a:solidFill>
              <a:srgbClr val="FFFFFF"/>
            </a:solidFill>
            <a:ln w="9525">
              <a:noFill/>
              <a:round/>
              <a:headEnd/>
              <a:tailEnd/>
            </a:ln>
            <a:effectLst/>
          </p:spPr>
          <p:txBody>
            <a:bodyPr vert="horz" wrap="square" lIns="91440" tIns="45720" rIns="91440" bIns="45720" numCol="1" anchor="t" anchorCtr="0" compatLnSpc="1">
              <a:prstTxWarp prst="textNoShape">
                <a:avLst/>
              </a:prstTxWarp>
            </a:bodyPr>
            <a:lstStyle/>
            <a:p>
              <a:endParaRPr lang="en-GB" dirty="0"/>
            </a:p>
          </p:txBody>
        </p:sp>
        <p:sp>
          <p:nvSpPr>
            <p:cNvPr id="108" name="Freeform 51"/>
            <p:cNvSpPr>
              <a:spLocks/>
            </p:cNvSpPr>
            <p:nvPr userDrawn="1"/>
          </p:nvSpPr>
          <p:spPr bwMode="ltGray">
            <a:xfrm flipH="1">
              <a:off x="622300" y="794"/>
              <a:ext cx="6632575" cy="4038600"/>
            </a:xfrm>
            <a:custGeom>
              <a:avLst/>
              <a:gdLst>
                <a:gd name="T0" fmla="*/ 0 w 4178"/>
                <a:gd name="T1" fmla="*/ 0 h 2544"/>
                <a:gd name="T2" fmla="*/ 2544 w 4178"/>
                <a:gd name="T3" fmla="*/ 2544 h 2544"/>
                <a:gd name="T4" fmla="*/ 4178 w 4178"/>
                <a:gd name="T5" fmla="*/ 0 h 2544"/>
                <a:gd name="T6" fmla="*/ 0 w 4178"/>
                <a:gd name="T7" fmla="*/ 0 h 2544"/>
              </a:gdLst>
              <a:ahLst/>
              <a:cxnLst>
                <a:cxn ang="0">
                  <a:pos x="T0" y="T1"/>
                </a:cxn>
                <a:cxn ang="0">
                  <a:pos x="T2" y="T3"/>
                </a:cxn>
                <a:cxn ang="0">
                  <a:pos x="T4" y="T5"/>
                </a:cxn>
                <a:cxn ang="0">
                  <a:pos x="T6" y="T7"/>
                </a:cxn>
              </a:cxnLst>
              <a:rect l="0" t="0" r="r" b="b"/>
              <a:pathLst>
                <a:path w="4178" h="2544">
                  <a:moveTo>
                    <a:pt x="0" y="0"/>
                  </a:moveTo>
                  <a:lnTo>
                    <a:pt x="2544" y="2544"/>
                  </a:lnTo>
                  <a:lnTo>
                    <a:pt x="4178"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9" name="Freeform 53"/>
            <p:cNvSpPr>
              <a:spLocks/>
            </p:cNvSpPr>
            <p:nvPr/>
          </p:nvSpPr>
          <p:spPr bwMode="ltGray">
            <a:xfrm flipH="1">
              <a:off x="1730375" y="1470819"/>
              <a:ext cx="2584450" cy="3092450"/>
            </a:xfrm>
            <a:custGeom>
              <a:avLst/>
              <a:gdLst>
                <a:gd name="T0" fmla="*/ 490 w 1628"/>
                <a:gd name="T1" fmla="*/ 1948 h 1948"/>
                <a:gd name="T2" fmla="*/ 402 w 1628"/>
                <a:gd name="T3" fmla="*/ 1886 h 1948"/>
                <a:gd name="T4" fmla="*/ 322 w 1628"/>
                <a:gd name="T5" fmla="*/ 1816 h 1948"/>
                <a:gd name="T6" fmla="*/ 250 w 1628"/>
                <a:gd name="T7" fmla="*/ 1740 h 1948"/>
                <a:gd name="T8" fmla="*/ 188 w 1628"/>
                <a:gd name="T9" fmla="*/ 1658 h 1948"/>
                <a:gd name="T10" fmla="*/ 134 w 1628"/>
                <a:gd name="T11" fmla="*/ 1570 h 1948"/>
                <a:gd name="T12" fmla="*/ 88 w 1628"/>
                <a:gd name="T13" fmla="*/ 1480 h 1948"/>
                <a:gd name="T14" fmla="*/ 52 w 1628"/>
                <a:gd name="T15" fmla="*/ 1384 h 1948"/>
                <a:gd name="T16" fmla="*/ 26 w 1628"/>
                <a:gd name="T17" fmla="*/ 1286 h 1948"/>
                <a:gd name="T18" fmla="*/ 8 w 1628"/>
                <a:gd name="T19" fmla="*/ 1186 h 1948"/>
                <a:gd name="T20" fmla="*/ 0 w 1628"/>
                <a:gd name="T21" fmla="*/ 1086 h 1948"/>
                <a:gd name="T22" fmla="*/ 2 w 1628"/>
                <a:gd name="T23" fmla="*/ 984 h 1948"/>
                <a:gd name="T24" fmla="*/ 14 w 1628"/>
                <a:gd name="T25" fmla="*/ 882 h 1948"/>
                <a:gd name="T26" fmla="*/ 36 w 1628"/>
                <a:gd name="T27" fmla="*/ 780 h 1948"/>
                <a:gd name="T28" fmla="*/ 70 w 1628"/>
                <a:gd name="T29" fmla="*/ 682 h 1948"/>
                <a:gd name="T30" fmla="*/ 112 w 1628"/>
                <a:gd name="T31" fmla="*/ 584 h 1948"/>
                <a:gd name="T32" fmla="*/ 166 w 1628"/>
                <a:gd name="T33" fmla="*/ 490 h 1948"/>
                <a:gd name="T34" fmla="*/ 196 w 1628"/>
                <a:gd name="T35" fmla="*/ 444 h 1948"/>
                <a:gd name="T36" fmla="*/ 262 w 1628"/>
                <a:gd name="T37" fmla="*/ 360 h 1948"/>
                <a:gd name="T38" fmla="*/ 334 w 1628"/>
                <a:gd name="T39" fmla="*/ 284 h 1948"/>
                <a:gd name="T40" fmla="*/ 414 w 1628"/>
                <a:gd name="T41" fmla="*/ 218 h 1948"/>
                <a:gd name="T42" fmla="*/ 498 w 1628"/>
                <a:gd name="T43" fmla="*/ 160 h 1948"/>
                <a:gd name="T44" fmla="*/ 588 w 1628"/>
                <a:gd name="T45" fmla="*/ 110 h 1948"/>
                <a:gd name="T46" fmla="*/ 682 w 1628"/>
                <a:gd name="T47" fmla="*/ 68 h 1948"/>
                <a:gd name="T48" fmla="*/ 778 w 1628"/>
                <a:gd name="T49" fmla="*/ 38 h 1948"/>
                <a:gd name="T50" fmla="*/ 876 w 1628"/>
                <a:gd name="T51" fmla="*/ 16 h 1948"/>
                <a:gd name="T52" fmla="*/ 978 w 1628"/>
                <a:gd name="T53" fmla="*/ 2 h 1948"/>
                <a:gd name="T54" fmla="*/ 1080 w 1628"/>
                <a:gd name="T55" fmla="*/ 0 h 1948"/>
                <a:gd name="T56" fmla="*/ 1182 w 1628"/>
                <a:gd name="T57" fmla="*/ 8 h 1948"/>
                <a:gd name="T58" fmla="*/ 1282 w 1628"/>
                <a:gd name="T59" fmla="*/ 24 h 1948"/>
                <a:gd name="T60" fmla="*/ 1382 w 1628"/>
                <a:gd name="T61" fmla="*/ 52 h 1948"/>
                <a:gd name="T62" fmla="*/ 1482 w 1628"/>
                <a:gd name="T63" fmla="*/ 88 h 1948"/>
                <a:gd name="T64" fmla="*/ 1576 w 1628"/>
                <a:gd name="T65" fmla="*/ 136 h 1948"/>
                <a:gd name="T66" fmla="*/ 1624 w 1628"/>
                <a:gd name="T67" fmla="*/ 164 h 1948"/>
                <a:gd name="T68" fmla="*/ 490 w 1628"/>
                <a:gd name="T69" fmla="*/ 1948 h 1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948">
                  <a:moveTo>
                    <a:pt x="490" y="1948"/>
                  </a:moveTo>
                  <a:lnTo>
                    <a:pt x="490" y="1948"/>
                  </a:lnTo>
                  <a:lnTo>
                    <a:pt x="444" y="1918"/>
                  </a:lnTo>
                  <a:lnTo>
                    <a:pt x="402" y="1886"/>
                  </a:lnTo>
                  <a:lnTo>
                    <a:pt x="360" y="1852"/>
                  </a:lnTo>
                  <a:lnTo>
                    <a:pt x="322" y="1816"/>
                  </a:lnTo>
                  <a:lnTo>
                    <a:pt x="286" y="1778"/>
                  </a:lnTo>
                  <a:lnTo>
                    <a:pt x="250" y="1740"/>
                  </a:lnTo>
                  <a:lnTo>
                    <a:pt x="218" y="1700"/>
                  </a:lnTo>
                  <a:lnTo>
                    <a:pt x="188" y="1658"/>
                  </a:lnTo>
                  <a:lnTo>
                    <a:pt x="160" y="1614"/>
                  </a:lnTo>
                  <a:lnTo>
                    <a:pt x="134" y="1570"/>
                  </a:lnTo>
                  <a:lnTo>
                    <a:pt x="110" y="1526"/>
                  </a:lnTo>
                  <a:lnTo>
                    <a:pt x="88" y="1480"/>
                  </a:lnTo>
                  <a:lnTo>
                    <a:pt x="70" y="1432"/>
                  </a:lnTo>
                  <a:lnTo>
                    <a:pt x="52" y="1384"/>
                  </a:lnTo>
                  <a:lnTo>
                    <a:pt x="38" y="1336"/>
                  </a:lnTo>
                  <a:lnTo>
                    <a:pt x="26" y="1286"/>
                  </a:lnTo>
                  <a:lnTo>
                    <a:pt x="16" y="1236"/>
                  </a:lnTo>
                  <a:lnTo>
                    <a:pt x="8" y="1186"/>
                  </a:lnTo>
                  <a:lnTo>
                    <a:pt x="4" y="1136"/>
                  </a:lnTo>
                  <a:lnTo>
                    <a:pt x="0" y="1086"/>
                  </a:lnTo>
                  <a:lnTo>
                    <a:pt x="0" y="1034"/>
                  </a:lnTo>
                  <a:lnTo>
                    <a:pt x="2" y="984"/>
                  </a:lnTo>
                  <a:lnTo>
                    <a:pt x="8" y="932"/>
                  </a:lnTo>
                  <a:lnTo>
                    <a:pt x="14" y="882"/>
                  </a:lnTo>
                  <a:lnTo>
                    <a:pt x="24" y="830"/>
                  </a:lnTo>
                  <a:lnTo>
                    <a:pt x="36" y="780"/>
                  </a:lnTo>
                  <a:lnTo>
                    <a:pt x="52" y="730"/>
                  </a:lnTo>
                  <a:lnTo>
                    <a:pt x="70" y="682"/>
                  </a:lnTo>
                  <a:lnTo>
                    <a:pt x="90" y="632"/>
                  </a:lnTo>
                  <a:lnTo>
                    <a:pt x="112" y="584"/>
                  </a:lnTo>
                  <a:lnTo>
                    <a:pt x="138" y="536"/>
                  </a:lnTo>
                  <a:lnTo>
                    <a:pt x="166" y="490"/>
                  </a:lnTo>
                  <a:lnTo>
                    <a:pt x="166" y="490"/>
                  </a:lnTo>
                  <a:lnTo>
                    <a:pt x="196" y="444"/>
                  </a:lnTo>
                  <a:lnTo>
                    <a:pt x="228" y="402"/>
                  </a:lnTo>
                  <a:lnTo>
                    <a:pt x="262" y="360"/>
                  </a:lnTo>
                  <a:lnTo>
                    <a:pt x="298" y="322"/>
                  </a:lnTo>
                  <a:lnTo>
                    <a:pt x="334" y="284"/>
                  </a:lnTo>
                  <a:lnTo>
                    <a:pt x="374" y="250"/>
                  </a:lnTo>
                  <a:lnTo>
                    <a:pt x="414" y="218"/>
                  </a:lnTo>
                  <a:lnTo>
                    <a:pt x="456" y="188"/>
                  </a:lnTo>
                  <a:lnTo>
                    <a:pt x="498" y="160"/>
                  </a:lnTo>
                  <a:lnTo>
                    <a:pt x="542" y="134"/>
                  </a:lnTo>
                  <a:lnTo>
                    <a:pt x="588" y="110"/>
                  </a:lnTo>
                  <a:lnTo>
                    <a:pt x="634" y="88"/>
                  </a:lnTo>
                  <a:lnTo>
                    <a:pt x="682" y="68"/>
                  </a:lnTo>
                  <a:lnTo>
                    <a:pt x="730" y="52"/>
                  </a:lnTo>
                  <a:lnTo>
                    <a:pt x="778" y="38"/>
                  </a:lnTo>
                  <a:lnTo>
                    <a:pt x="828" y="26"/>
                  </a:lnTo>
                  <a:lnTo>
                    <a:pt x="876" y="16"/>
                  </a:lnTo>
                  <a:lnTo>
                    <a:pt x="926" y="8"/>
                  </a:lnTo>
                  <a:lnTo>
                    <a:pt x="978" y="2"/>
                  </a:lnTo>
                  <a:lnTo>
                    <a:pt x="1028" y="0"/>
                  </a:lnTo>
                  <a:lnTo>
                    <a:pt x="1080" y="0"/>
                  </a:lnTo>
                  <a:lnTo>
                    <a:pt x="1130" y="2"/>
                  </a:lnTo>
                  <a:lnTo>
                    <a:pt x="1182" y="8"/>
                  </a:lnTo>
                  <a:lnTo>
                    <a:pt x="1232" y="14"/>
                  </a:lnTo>
                  <a:lnTo>
                    <a:pt x="1282" y="24"/>
                  </a:lnTo>
                  <a:lnTo>
                    <a:pt x="1332" y="36"/>
                  </a:lnTo>
                  <a:lnTo>
                    <a:pt x="1382" y="52"/>
                  </a:lnTo>
                  <a:lnTo>
                    <a:pt x="1432" y="68"/>
                  </a:lnTo>
                  <a:lnTo>
                    <a:pt x="1482" y="88"/>
                  </a:lnTo>
                  <a:lnTo>
                    <a:pt x="1530" y="112"/>
                  </a:lnTo>
                  <a:lnTo>
                    <a:pt x="1576" y="136"/>
                  </a:lnTo>
                  <a:lnTo>
                    <a:pt x="1624" y="164"/>
                  </a:lnTo>
                  <a:lnTo>
                    <a:pt x="1624" y="164"/>
                  </a:lnTo>
                  <a:lnTo>
                    <a:pt x="1628" y="168"/>
                  </a:lnTo>
                  <a:lnTo>
                    <a:pt x="490" y="1948"/>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0" name="Freeform 55"/>
            <p:cNvSpPr>
              <a:spLocks/>
            </p:cNvSpPr>
            <p:nvPr userDrawn="1"/>
          </p:nvSpPr>
          <p:spPr bwMode="ltGray">
            <a:xfrm flipH="1">
              <a:off x="4149725" y="858044"/>
              <a:ext cx="863600" cy="863600"/>
            </a:xfrm>
            <a:custGeom>
              <a:avLst/>
              <a:gdLst>
                <a:gd name="T0" fmla="*/ 0 w 544"/>
                <a:gd name="T1" fmla="*/ 272 h 544"/>
                <a:gd name="T2" fmla="*/ 4 w 544"/>
                <a:gd name="T3" fmla="*/ 218 h 544"/>
                <a:gd name="T4" fmla="*/ 20 w 544"/>
                <a:gd name="T5" fmla="*/ 166 h 544"/>
                <a:gd name="T6" fmla="*/ 46 w 544"/>
                <a:gd name="T7" fmla="*/ 120 h 544"/>
                <a:gd name="T8" fmla="*/ 80 w 544"/>
                <a:gd name="T9" fmla="*/ 80 h 544"/>
                <a:gd name="T10" fmla="*/ 120 w 544"/>
                <a:gd name="T11" fmla="*/ 46 h 544"/>
                <a:gd name="T12" fmla="*/ 166 w 544"/>
                <a:gd name="T13" fmla="*/ 20 h 544"/>
                <a:gd name="T14" fmla="*/ 216 w 544"/>
                <a:gd name="T15" fmla="*/ 4 h 544"/>
                <a:gd name="T16" fmla="*/ 272 w 544"/>
                <a:gd name="T17" fmla="*/ 0 h 544"/>
                <a:gd name="T18" fmla="*/ 300 w 544"/>
                <a:gd name="T19" fmla="*/ 0 h 544"/>
                <a:gd name="T20" fmla="*/ 352 w 544"/>
                <a:gd name="T21" fmla="*/ 12 h 544"/>
                <a:gd name="T22" fmla="*/ 402 w 544"/>
                <a:gd name="T23" fmla="*/ 32 h 544"/>
                <a:gd name="T24" fmla="*/ 446 w 544"/>
                <a:gd name="T25" fmla="*/ 62 h 544"/>
                <a:gd name="T26" fmla="*/ 482 w 544"/>
                <a:gd name="T27" fmla="*/ 98 h 544"/>
                <a:gd name="T28" fmla="*/ 512 w 544"/>
                <a:gd name="T29" fmla="*/ 142 h 544"/>
                <a:gd name="T30" fmla="*/ 532 w 544"/>
                <a:gd name="T31" fmla="*/ 190 h 544"/>
                <a:gd name="T32" fmla="*/ 544 w 544"/>
                <a:gd name="T33" fmla="*/ 244 h 544"/>
                <a:gd name="T34" fmla="*/ 544 w 544"/>
                <a:gd name="T35" fmla="*/ 272 h 544"/>
                <a:gd name="T36" fmla="*/ 538 w 544"/>
                <a:gd name="T37" fmla="*/ 326 h 544"/>
                <a:gd name="T38" fmla="*/ 524 w 544"/>
                <a:gd name="T39" fmla="*/ 378 h 544"/>
                <a:gd name="T40" fmla="*/ 498 w 544"/>
                <a:gd name="T41" fmla="*/ 424 h 544"/>
                <a:gd name="T42" fmla="*/ 464 w 544"/>
                <a:gd name="T43" fmla="*/ 464 h 544"/>
                <a:gd name="T44" fmla="*/ 424 w 544"/>
                <a:gd name="T45" fmla="*/ 498 h 544"/>
                <a:gd name="T46" fmla="*/ 378 w 544"/>
                <a:gd name="T47" fmla="*/ 524 h 544"/>
                <a:gd name="T48" fmla="*/ 326 w 544"/>
                <a:gd name="T49" fmla="*/ 540 h 544"/>
                <a:gd name="T50" fmla="*/ 272 w 544"/>
                <a:gd name="T51" fmla="*/ 544 h 544"/>
                <a:gd name="T52" fmla="*/ 244 w 544"/>
                <a:gd name="T53" fmla="*/ 544 h 544"/>
                <a:gd name="T54" fmla="*/ 190 w 544"/>
                <a:gd name="T55" fmla="*/ 532 h 544"/>
                <a:gd name="T56" fmla="*/ 142 w 544"/>
                <a:gd name="T57" fmla="*/ 512 h 544"/>
                <a:gd name="T58" fmla="*/ 98 w 544"/>
                <a:gd name="T59" fmla="*/ 482 h 544"/>
                <a:gd name="T60" fmla="*/ 62 w 544"/>
                <a:gd name="T61" fmla="*/ 446 h 544"/>
                <a:gd name="T62" fmla="*/ 32 w 544"/>
                <a:gd name="T63" fmla="*/ 402 h 544"/>
                <a:gd name="T64" fmla="*/ 12 w 544"/>
                <a:gd name="T65" fmla="*/ 354 h 544"/>
                <a:gd name="T66" fmla="*/ 0 w 544"/>
                <a:gd name="T67" fmla="*/ 300 h 544"/>
                <a:gd name="T68" fmla="*/ 0 w 544"/>
                <a:gd name="T69"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4">
                  <a:moveTo>
                    <a:pt x="0" y="272"/>
                  </a:moveTo>
                  <a:lnTo>
                    <a:pt x="0" y="272"/>
                  </a:lnTo>
                  <a:lnTo>
                    <a:pt x="0" y="244"/>
                  </a:lnTo>
                  <a:lnTo>
                    <a:pt x="4" y="218"/>
                  </a:lnTo>
                  <a:lnTo>
                    <a:pt x="12" y="190"/>
                  </a:lnTo>
                  <a:lnTo>
                    <a:pt x="20" y="166"/>
                  </a:lnTo>
                  <a:lnTo>
                    <a:pt x="32" y="142"/>
                  </a:lnTo>
                  <a:lnTo>
                    <a:pt x="46" y="120"/>
                  </a:lnTo>
                  <a:lnTo>
                    <a:pt x="62" y="98"/>
                  </a:lnTo>
                  <a:lnTo>
                    <a:pt x="80" y="80"/>
                  </a:lnTo>
                  <a:lnTo>
                    <a:pt x="98" y="62"/>
                  </a:lnTo>
                  <a:lnTo>
                    <a:pt x="120" y="46"/>
                  </a:lnTo>
                  <a:lnTo>
                    <a:pt x="142" y="32"/>
                  </a:lnTo>
                  <a:lnTo>
                    <a:pt x="166" y="20"/>
                  </a:lnTo>
                  <a:lnTo>
                    <a:pt x="190" y="12"/>
                  </a:lnTo>
                  <a:lnTo>
                    <a:pt x="216" y="4"/>
                  </a:lnTo>
                  <a:lnTo>
                    <a:pt x="244" y="0"/>
                  </a:lnTo>
                  <a:lnTo>
                    <a:pt x="272" y="0"/>
                  </a:lnTo>
                  <a:lnTo>
                    <a:pt x="272" y="0"/>
                  </a:lnTo>
                  <a:lnTo>
                    <a:pt x="300" y="0"/>
                  </a:lnTo>
                  <a:lnTo>
                    <a:pt x="326" y="4"/>
                  </a:lnTo>
                  <a:lnTo>
                    <a:pt x="352" y="12"/>
                  </a:lnTo>
                  <a:lnTo>
                    <a:pt x="378" y="20"/>
                  </a:lnTo>
                  <a:lnTo>
                    <a:pt x="402" y="32"/>
                  </a:lnTo>
                  <a:lnTo>
                    <a:pt x="424" y="46"/>
                  </a:lnTo>
                  <a:lnTo>
                    <a:pt x="446" y="62"/>
                  </a:lnTo>
                  <a:lnTo>
                    <a:pt x="464" y="80"/>
                  </a:lnTo>
                  <a:lnTo>
                    <a:pt x="482" y="98"/>
                  </a:lnTo>
                  <a:lnTo>
                    <a:pt x="498" y="120"/>
                  </a:lnTo>
                  <a:lnTo>
                    <a:pt x="512" y="142"/>
                  </a:lnTo>
                  <a:lnTo>
                    <a:pt x="524" y="166"/>
                  </a:lnTo>
                  <a:lnTo>
                    <a:pt x="532" y="190"/>
                  </a:lnTo>
                  <a:lnTo>
                    <a:pt x="538" y="218"/>
                  </a:lnTo>
                  <a:lnTo>
                    <a:pt x="544" y="244"/>
                  </a:lnTo>
                  <a:lnTo>
                    <a:pt x="544" y="272"/>
                  </a:lnTo>
                  <a:lnTo>
                    <a:pt x="544" y="272"/>
                  </a:lnTo>
                  <a:lnTo>
                    <a:pt x="544" y="300"/>
                  </a:lnTo>
                  <a:lnTo>
                    <a:pt x="538" y="326"/>
                  </a:lnTo>
                  <a:lnTo>
                    <a:pt x="532" y="354"/>
                  </a:lnTo>
                  <a:lnTo>
                    <a:pt x="524" y="378"/>
                  </a:lnTo>
                  <a:lnTo>
                    <a:pt x="512" y="402"/>
                  </a:lnTo>
                  <a:lnTo>
                    <a:pt x="498" y="424"/>
                  </a:lnTo>
                  <a:lnTo>
                    <a:pt x="482" y="446"/>
                  </a:lnTo>
                  <a:lnTo>
                    <a:pt x="464" y="464"/>
                  </a:lnTo>
                  <a:lnTo>
                    <a:pt x="446" y="482"/>
                  </a:lnTo>
                  <a:lnTo>
                    <a:pt x="424" y="498"/>
                  </a:lnTo>
                  <a:lnTo>
                    <a:pt x="402" y="512"/>
                  </a:lnTo>
                  <a:lnTo>
                    <a:pt x="378" y="524"/>
                  </a:lnTo>
                  <a:lnTo>
                    <a:pt x="352" y="532"/>
                  </a:lnTo>
                  <a:lnTo>
                    <a:pt x="326" y="540"/>
                  </a:lnTo>
                  <a:lnTo>
                    <a:pt x="300" y="544"/>
                  </a:lnTo>
                  <a:lnTo>
                    <a:pt x="272" y="544"/>
                  </a:lnTo>
                  <a:lnTo>
                    <a:pt x="272" y="544"/>
                  </a:lnTo>
                  <a:lnTo>
                    <a:pt x="244" y="544"/>
                  </a:lnTo>
                  <a:lnTo>
                    <a:pt x="216" y="540"/>
                  </a:lnTo>
                  <a:lnTo>
                    <a:pt x="190" y="532"/>
                  </a:lnTo>
                  <a:lnTo>
                    <a:pt x="166" y="524"/>
                  </a:lnTo>
                  <a:lnTo>
                    <a:pt x="142" y="512"/>
                  </a:lnTo>
                  <a:lnTo>
                    <a:pt x="120" y="498"/>
                  </a:lnTo>
                  <a:lnTo>
                    <a:pt x="98" y="482"/>
                  </a:lnTo>
                  <a:lnTo>
                    <a:pt x="80" y="464"/>
                  </a:lnTo>
                  <a:lnTo>
                    <a:pt x="62" y="446"/>
                  </a:lnTo>
                  <a:lnTo>
                    <a:pt x="46" y="424"/>
                  </a:lnTo>
                  <a:lnTo>
                    <a:pt x="32" y="402"/>
                  </a:lnTo>
                  <a:lnTo>
                    <a:pt x="20" y="378"/>
                  </a:lnTo>
                  <a:lnTo>
                    <a:pt x="12" y="354"/>
                  </a:lnTo>
                  <a:lnTo>
                    <a:pt x="4" y="326"/>
                  </a:lnTo>
                  <a:lnTo>
                    <a:pt x="0" y="300"/>
                  </a:lnTo>
                  <a:lnTo>
                    <a:pt x="0" y="272"/>
                  </a:lnTo>
                  <a:lnTo>
                    <a:pt x="0" y="2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1" name="Freeform 61"/>
            <p:cNvSpPr>
              <a:spLocks/>
            </p:cNvSpPr>
            <p:nvPr userDrawn="1"/>
          </p:nvSpPr>
          <p:spPr bwMode="ltGray">
            <a:xfrm flipH="1">
              <a:off x="5730875" y="972344"/>
              <a:ext cx="654050" cy="647700"/>
            </a:xfrm>
            <a:custGeom>
              <a:avLst/>
              <a:gdLst>
                <a:gd name="T0" fmla="*/ 412 w 412"/>
                <a:gd name="T1" fmla="*/ 336 h 408"/>
                <a:gd name="T2" fmla="*/ 412 w 412"/>
                <a:gd name="T3" fmla="*/ 336 h 408"/>
                <a:gd name="T4" fmla="*/ 394 w 412"/>
                <a:gd name="T5" fmla="*/ 352 h 408"/>
                <a:gd name="T6" fmla="*/ 374 w 412"/>
                <a:gd name="T7" fmla="*/ 368 h 408"/>
                <a:gd name="T8" fmla="*/ 354 w 412"/>
                <a:gd name="T9" fmla="*/ 380 h 408"/>
                <a:gd name="T10" fmla="*/ 334 w 412"/>
                <a:gd name="T11" fmla="*/ 390 h 408"/>
                <a:gd name="T12" fmla="*/ 312 w 412"/>
                <a:gd name="T13" fmla="*/ 398 h 408"/>
                <a:gd name="T14" fmla="*/ 288 w 412"/>
                <a:gd name="T15" fmla="*/ 404 h 408"/>
                <a:gd name="T16" fmla="*/ 266 w 412"/>
                <a:gd name="T17" fmla="*/ 406 h 408"/>
                <a:gd name="T18" fmla="*/ 244 w 412"/>
                <a:gd name="T19" fmla="*/ 408 h 408"/>
                <a:gd name="T20" fmla="*/ 220 w 412"/>
                <a:gd name="T21" fmla="*/ 408 h 408"/>
                <a:gd name="T22" fmla="*/ 198 w 412"/>
                <a:gd name="T23" fmla="*/ 404 h 408"/>
                <a:gd name="T24" fmla="*/ 174 w 412"/>
                <a:gd name="T25" fmla="*/ 400 h 408"/>
                <a:gd name="T26" fmla="*/ 152 w 412"/>
                <a:gd name="T27" fmla="*/ 392 h 408"/>
                <a:gd name="T28" fmla="*/ 132 w 412"/>
                <a:gd name="T29" fmla="*/ 382 h 408"/>
                <a:gd name="T30" fmla="*/ 110 w 412"/>
                <a:gd name="T31" fmla="*/ 370 h 408"/>
                <a:gd name="T32" fmla="*/ 92 w 412"/>
                <a:gd name="T33" fmla="*/ 356 h 408"/>
                <a:gd name="T34" fmla="*/ 72 w 412"/>
                <a:gd name="T35" fmla="*/ 340 h 408"/>
                <a:gd name="T36" fmla="*/ 72 w 412"/>
                <a:gd name="T37" fmla="*/ 340 h 408"/>
                <a:gd name="T38" fmla="*/ 56 w 412"/>
                <a:gd name="T39" fmla="*/ 322 h 408"/>
                <a:gd name="T40" fmla="*/ 42 w 412"/>
                <a:gd name="T41" fmla="*/ 302 h 408"/>
                <a:gd name="T42" fmla="*/ 30 w 412"/>
                <a:gd name="T43" fmla="*/ 282 h 408"/>
                <a:gd name="T44" fmla="*/ 20 w 412"/>
                <a:gd name="T45" fmla="*/ 262 h 408"/>
                <a:gd name="T46" fmla="*/ 12 w 412"/>
                <a:gd name="T47" fmla="*/ 240 h 408"/>
                <a:gd name="T48" fmla="*/ 6 w 412"/>
                <a:gd name="T49" fmla="*/ 218 h 408"/>
                <a:gd name="T50" fmla="*/ 2 w 412"/>
                <a:gd name="T51" fmla="*/ 194 h 408"/>
                <a:gd name="T52" fmla="*/ 0 w 412"/>
                <a:gd name="T53" fmla="*/ 172 h 408"/>
                <a:gd name="T54" fmla="*/ 2 w 412"/>
                <a:gd name="T55" fmla="*/ 148 h 408"/>
                <a:gd name="T56" fmla="*/ 4 w 412"/>
                <a:gd name="T57" fmla="*/ 126 h 408"/>
                <a:gd name="T58" fmla="*/ 10 w 412"/>
                <a:gd name="T59" fmla="*/ 104 h 408"/>
                <a:gd name="T60" fmla="*/ 18 w 412"/>
                <a:gd name="T61" fmla="*/ 80 h 408"/>
                <a:gd name="T62" fmla="*/ 26 w 412"/>
                <a:gd name="T63" fmla="*/ 60 h 408"/>
                <a:gd name="T64" fmla="*/ 38 w 412"/>
                <a:gd name="T65" fmla="*/ 40 h 408"/>
                <a:gd name="T66" fmla="*/ 52 w 412"/>
                <a:gd name="T67" fmla="*/ 20 h 408"/>
                <a:gd name="T68" fmla="*/ 68 w 412"/>
                <a:gd name="T69" fmla="*/ 2 h 408"/>
                <a:gd name="T70" fmla="*/ 70 w 412"/>
                <a:gd name="T71" fmla="*/ 0 h 408"/>
                <a:gd name="T72" fmla="*/ 412 w 412"/>
                <a:gd name="T73" fmla="*/ 3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2" h="408">
                  <a:moveTo>
                    <a:pt x="412" y="336"/>
                  </a:moveTo>
                  <a:lnTo>
                    <a:pt x="412" y="336"/>
                  </a:lnTo>
                  <a:lnTo>
                    <a:pt x="394" y="352"/>
                  </a:lnTo>
                  <a:lnTo>
                    <a:pt x="374" y="368"/>
                  </a:lnTo>
                  <a:lnTo>
                    <a:pt x="354" y="380"/>
                  </a:lnTo>
                  <a:lnTo>
                    <a:pt x="334" y="390"/>
                  </a:lnTo>
                  <a:lnTo>
                    <a:pt x="312" y="398"/>
                  </a:lnTo>
                  <a:lnTo>
                    <a:pt x="288" y="404"/>
                  </a:lnTo>
                  <a:lnTo>
                    <a:pt x="266" y="406"/>
                  </a:lnTo>
                  <a:lnTo>
                    <a:pt x="244" y="408"/>
                  </a:lnTo>
                  <a:lnTo>
                    <a:pt x="220" y="408"/>
                  </a:lnTo>
                  <a:lnTo>
                    <a:pt x="198" y="404"/>
                  </a:lnTo>
                  <a:lnTo>
                    <a:pt x="174" y="400"/>
                  </a:lnTo>
                  <a:lnTo>
                    <a:pt x="152" y="392"/>
                  </a:lnTo>
                  <a:lnTo>
                    <a:pt x="132" y="382"/>
                  </a:lnTo>
                  <a:lnTo>
                    <a:pt x="110" y="370"/>
                  </a:lnTo>
                  <a:lnTo>
                    <a:pt x="92" y="356"/>
                  </a:lnTo>
                  <a:lnTo>
                    <a:pt x="72" y="340"/>
                  </a:lnTo>
                  <a:lnTo>
                    <a:pt x="72" y="340"/>
                  </a:lnTo>
                  <a:lnTo>
                    <a:pt x="56" y="322"/>
                  </a:lnTo>
                  <a:lnTo>
                    <a:pt x="42" y="302"/>
                  </a:lnTo>
                  <a:lnTo>
                    <a:pt x="30" y="282"/>
                  </a:lnTo>
                  <a:lnTo>
                    <a:pt x="20" y="262"/>
                  </a:lnTo>
                  <a:lnTo>
                    <a:pt x="12" y="240"/>
                  </a:lnTo>
                  <a:lnTo>
                    <a:pt x="6" y="218"/>
                  </a:lnTo>
                  <a:lnTo>
                    <a:pt x="2" y="194"/>
                  </a:lnTo>
                  <a:lnTo>
                    <a:pt x="0" y="172"/>
                  </a:lnTo>
                  <a:lnTo>
                    <a:pt x="2" y="148"/>
                  </a:lnTo>
                  <a:lnTo>
                    <a:pt x="4" y="126"/>
                  </a:lnTo>
                  <a:lnTo>
                    <a:pt x="10" y="104"/>
                  </a:lnTo>
                  <a:lnTo>
                    <a:pt x="18" y="80"/>
                  </a:lnTo>
                  <a:lnTo>
                    <a:pt x="26" y="60"/>
                  </a:lnTo>
                  <a:lnTo>
                    <a:pt x="38" y="40"/>
                  </a:lnTo>
                  <a:lnTo>
                    <a:pt x="52" y="20"/>
                  </a:lnTo>
                  <a:lnTo>
                    <a:pt x="68" y="2"/>
                  </a:lnTo>
                  <a:lnTo>
                    <a:pt x="70" y="0"/>
                  </a:lnTo>
                  <a:lnTo>
                    <a:pt x="412" y="33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2" name="Freeform 62"/>
            <p:cNvSpPr>
              <a:spLocks/>
            </p:cNvSpPr>
            <p:nvPr userDrawn="1"/>
          </p:nvSpPr>
          <p:spPr bwMode="ltGray">
            <a:xfrm flipH="1">
              <a:off x="3006725" y="4140994"/>
              <a:ext cx="944562" cy="1122604"/>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13" name="Obdélník 17"/>
          <p:cNvSpPr/>
          <p:nvPr userDrawn="1"/>
        </p:nvSpPr>
        <p:spPr>
          <a:xfrm>
            <a:off x="0" y="-8965"/>
            <a:ext cx="3748885" cy="5162740"/>
          </a:xfrm>
          <a:custGeom>
            <a:avLst/>
            <a:gdLst>
              <a:gd name="connsiteX0" fmla="*/ 0 w 4262593"/>
              <a:gd name="connsiteY0" fmla="*/ 0 h 5152466"/>
              <a:gd name="connsiteX1" fmla="*/ 4262593 w 4262593"/>
              <a:gd name="connsiteY1" fmla="*/ 0 h 5152466"/>
              <a:gd name="connsiteX2" fmla="*/ 4262593 w 4262593"/>
              <a:gd name="connsiteY2" fmla="*/ 5152466 h 5152466"/>
              <a:gd name="connsiteX3" fmla="*/ 0 w 4262593"/>
              <a:gd name="connsiteY3" fmla="*/ 5152466 h 5152466"/>
              <a:gd name="connsiteX4" fmla="*/ 0 w 4262593"/>
              <a:gd name="connsiteY4" fmla="*/ 0 h 5152466"/>
              <a:gd name="connsiteX0" fmla="*/ 0 w 4262593"/>
              <a:gd name="connsiteY0" fmla="*/ 0 h 5152466"/>
              <a:gd name="connsiteX1" fmla="*/ 337865 w 4262593"/>
              <a:gd name="connsiteY1" fmla="*/ 30822 h 5152466"/>
              <a:gd name="connsiteX2" fmla="*/ 4262593 w 4262593"/>
              <a:gd name="connsiteY2" fmla="*/ 5152466 h 5152466"/>
              <a:gd name="connsiteX3" fmla="*/ 0 w 4262593"/>
              <a:gd name="connsiteY3" fmla="*/ 5152466 h 5152466"/>
              <a:gd name="connsiteX4" fmla="*/ 0 w 4262593"/>
              <a:gd name="connsiteY4" fmla="*/ 0 h 5152466"/>
              <a:gd name="connsiteX0" fmla="*/ 0 w 3163258"/>
              <a:gd name="connsiteY0" fmla="*/ 0 h 5152466"/>
              <a:gd name="connsiteX1" fmla="*/ 337865 w 3163258"/>
              <a:gd name="connsiteY1" fmla="*/ 30822 h 5152466"/>
              <a:gd name="connsiteX2" fmla="*/ 3163258 w 3163258"/>
              <a:gd name="connsiteY2" fmla="*/ 5029176 h 5152466"/>
              <a:gd name="connsiteX3" fmla="*/ 0 w 3163258"/>
              <a:gd name="connsiteY3" fmla="*/ 5152466 h 5152466"/>
              <a:gd name="connsiteX4" fmla="*/ 0 w 3163258"/>
              <a:gd name="connsiteY4" fmla="*/ 0 h 5152466"/>
              <a:gd name="connsiteX0" fmla="*/ 0 w 3748885"/>
              <a:gd name="connsiteY0" fmla="*/ 0 h 5162740"/>
              <a:gd name="connsiteX1" fmla="*/ 337865 w 3748885"/>
              <a:gd name="connsiteY1" fmla="*/ 30822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30332 w 3748885"/>
              <a:gd name="connsiteY1" fmla="*/ 10274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50804 w 3748885"/>
              <a:gd name="connsiteY1" fmla="*/ 6862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47392 w 3748885"/>
              <a:gd name="connsiteY1" fmla="*/ 3450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47392 w 3748885"/>
              <a:gd name="connsiteY1" fmla="*/ 3450 h 5162740"/>
              <a:gd name="connsiteX2" fmla="*/ 3748885 w 3748885"/>
              <a:gd name="connsiteY2" fmla="*/ 5162740 h 5162740"/>
              <a:gd name="connsiteX3" fmla="*/ 0 w 3748885"/>
              <a:gd name="connsiteY3" fmla="*/ 5152466 h 5162740"/>
              <a:gd name="connsiteX4" fmla="*/ 0 w 3748885"/>
              <a:gd name="connsiteY4" fmla="*/ 0 h 5162740"/>
              <a:gd name="connsiteX0" fmla="*/ 0 w 3748885"/>
              <a:gd name="connsiteY0" fmla="*/ 0 h 5162740"/>
              <a:gd name="connsiteX1" fmla="*/ 450804 w 3748885"/>
              <a:gd name="connsiteY1" fmla="*/ 38 h 5162740"/>
              <a:gd name="connsiteX2" fmla="*/ 3748885 w 3748885"/>
              <a:gd name="connsiteY2" fmla="*/ 5162740 h 5162740"/>
              <a:gd name="connsiteX3" fmla="*/ 0 w 3748885"/>
              <a:gd name="connsiteY3" fmla="*/ 5152466 h 5162740"/>
              <a:gd name="connsiteX4" fmla="*/ 0 w 3748885"/>
              <a:gd name="connsiteY4" fmla="*/ 0 h 5162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885" h="5162740">
                <a:moveTo>
                  <a:pt x="0" y="0"/>
                </a:moveTo>
                <a:lnTo>
                  <a:pt x="450804" y="38"/>
                </a:lnTo>
                <a:lnTo>
                  <a:pt x="3748885" y="5162740"/>
                </a:lnTo>
                <a:lnTo>
                  <a:pt x="0" y="5152466"/>
                </a:lnTo>
                <a:lnTo>
                  <a:pt x="0" y="0"/>
                </a:lnTo>
                <a:close/>
              </a:path>
            </a:pathLst>
          </a:cu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sp>
        <p:nvSpPr>
          <p:cNvPr id="114" name="Freeform 62"/>
          <p:cNvSpPr>
            <a:spLocks noChangeAspect="1"/>
          </p:cNvSpPr>
          <p:nvPr userDrawn="1"/>
        </p:nvSpPr>
        <p:spPr bwMode="ltGray">
          <a:xfrm flipH="1">
            <a:off x="1230670" y="1931377"/>
            <a:ext cx="1618770" cy="1987927"/>
          </a:xfrm>
          <a:custGeom>
            <a:avLst/>
            <a:gdLst>
              <a:gd name="T0" fmla="*/ 718 w 1008"/>
              <a:gd name="T1" fmla="*/ 0 h 1206"/>
              <a:gd name="T2" fmla="*/ 772 w 1008"/>
              <a:gd name="T3" fmla="*/ 38 h 1206"/>
              <a:gd name="T4" fmla="*/ 820 w 1008"/>
              <a:gd name="T5" fmla="*/ 82 h 1206"/>
              <a:gd name="T6" fmla="*/ 864 w 1008"/>
              <a:gd name="T7" fmla="*/ 128 h 1206"/>
              <a:gd name="T8" fmla="*/ 902 w 1008"/>
              <a:gd name="T9" fmla="*/ 180 h 1206"/>
              <a:gd name="T10" fmla="*/ 934 w 1008"/>
              <a:gd name="T11" fmla="*/ 234 h 1206"/>
              <a:gd name="T12" fmla="*/ 960 w 1008"/>
              <a:gd name="T13" fmla="*/ 290 h 1206"/>
              <a:gd name="T14" fmla="*/ 982 w 1008"/>
              <a:gd name="T15" fmla="*/ 350 h 1206"/>
              <a:gd name="T16" fmla="*/ 996 w 1008"/>
              <a:gd name="T17" fmla="*/ 410 h 1206"/>
              <a:gd name="T18" fmla="*/ 1006 w 1008"/>
              <a:gd name="T19" fmla="*/ 472 h 1206"/>
              <a:gd name="T20" fmla="*/ 1008 w 1008"/>
              <a:gd name="T21" fmla="*/ 534 h 1206"/>
              <a:gd name="T22" fmla="*/ 1006 w 1008"/>
              <a:gd name="T23" fmla="*/ 598 h 1206"/>
              <a:gd name="T24" fmla="*/ 998 w 1008"/>
              <a:gd name="T25" fmla="*/ 662 h 1206"/>
              <a:gd name="T26" fmla="*/ 984 w 1008"/>
              <a:gd name="T27" fmla="*/ 724 h 1206"/>
              <a:gd name="T28" fmla="*/ 962 w 1008"/>
              <a:gd name="T29" fmla="*/ 786 h 1206"/>
              <a:gd name="T30" fmla="*/ 936 w 1008"/>
              <a:gd name="T31" fmla="*/ 846 h 1206"/>
              <a:gd name="T32" fmla="*/ 902 w 1008"/>
              <a:gd name="T33" fmla="*/ 904 h 1206"/>
              <a:gd name="T34" fmla="*/ 884 w 1008"/>
              <a:gd name="T35" fmla="*/ 932 h 1206"/>
              <a:gd name="T36" fmla="*/ 842 w 1008"/>
              <a:gd name="T37" fmla="*/ 984 h 1206"/>
              <a:gd name="T38" fmla="*/ 798 w 1008"/>
              <a:gd name="T39" fmla="*/ 1030 h 1206"/>
              <a:gd name="T40" fmla="*/ 748 w 1008"/>
              <a:gd name="T41" fmla="*/ 1072 h 1206"/>
              <a:gd name="T42" fmla="*/ 696 w 1008"/>
              <a:gd name="T43" fmla="*/ 1108 h 1206"/>
              <a:gd name="T44" fmla="*/ 640 w 1008"/>
              <a:gd name="T45" fmla="*/ 1138 h 1206"/>
              <a:gd name="T46" fmla="*/ 582 w 1008"/>
              <a:gd name="T47" fmla="*/ 1164 h 1206"/>
              <a:gd name="T48" fmla="*/ 524 w 1008"/>
              <a:gd name="T49" fmla="*/ 1182 h 1206"/>
              <a:gd name="T50" fmla="*/ 462 w 1008"/>
              <a:gd name="T51" fmla="*/ 1196 h 1206"/>
              <a:gd name="T52" fmla="*/ 400 w 1008"/>
              <a:gd name="T53" fmla="*/ 1204 h 1206"/>
              <a:gd name="T54" fmla="*/ 336 w 1008"/>
              <a:gd name="T55" fmla="*/ 1206 h 1206"/>
              <a:gd name="T56" fmla="*/ 274 w 1008"/>
              <a:gd name="T57" fmla="*/ 1200 h 1206"/>
              <a:gd name="T58" fmla="*/ 210 w 1008"/>
              <a:gd name="T59" fmla="*/ 1190 h 1206"/>
              <a:gd name="T60" fmla="*/ 148 w 1008"/>
              <a:gd name="T61" fmla="*/ 1174 h 1206"/>
              <a:gd name="T62" fmla="*/ 88 w 1008"/>
              <a:gd name="T63" fmla="*/ 1150 h 1206"/>
              <a:gd name="T64" fmla="*/ 28 w 1008"/>
              <a:gd name="T65" fmla="*/ 1120 h 1206"/>
              <a:gd name="T66" fmla="*/ 718 w 1008"/>
              <a:gd name="T67" fmla="*/ 0 h 1206"/>
              <a:gd name="connsiteX0" fmla="*/ 7240 w 10000"/>
              <a:gd name="connsiteY0" fmla="*/ 65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7240 w 10000"/>
              <a:gd name="connsiteY67" fmla="*/ 65 h 10000"/>
              <a:gd name="connsiteX0" fmla="*/ 6927 w 10000"/>
              <a:gd name="connsiteY0" fmla="*/ 9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67" fmla="*/ 6927 w 10000"/>
              <a:gd name="connsiteY67" fmla="*/ 98 h 10000"/>
              <a:gd name="connsiteX0" fmla="*/ 0 w 10000"/>
              <a:gd name="connsiteY0" fmla="*/ 9138 h 10000"/>
              <a:gd name="connsiteX1" fmla="*/ 7123 w 10000"/>
              <a:gd name="connsiteY1" fmla="*/ 0 h 10000"/>
              <a:gd name="connsiteX2" fmla="*/ 7401 w 10000"/>
              <a:gd name="connsiteY2" fmla="*/ 149 h 10000"/>
              <a:gd name="connsiteX3" fmla="*/ 7659 w 10000"/>
              <a:gd name="connsiteY3" fmla="*/ 315 h 10000"/>
              <a:gd name="connsiteX4" fmla="*/ 7897 w 10000"/>
              <a:gd name="connsiteY4" fmla="*/ 498 h 10000"/>
              <a:gd name="connsiteX5" fmla="*/ 8135 w 10000"/>
              <a:gd name="connsiteY5" fmla="*/ 680 h 10000"/>
              <a:gd name="connsiteX6" fmla="*/ 8353 w 10000"/>
              <a:gd name="connsiteY6" fmla="*/ 862 h 10000"/>
              <a:gd name="connsiteX7" fmla="*/ 8571 w 10000"/>
              <a:gd name="connsiteY7" fmla="*/ 1061 h 10000"/>
              <a:gd name="connsiteX8" fmla="*/ 8770 w 10000"/>
              <a:gd name="connsiteY8" fmla="*/ 1277 h 10000"/>
              <a:gd name="connsiteX9" fmla="*/ 8948 w 10000"/>
              <a:gd name="connsiteY9" fmla="*/ 1493 h 10000"/>
              <a:gd name="connsiteX10" fmla="*/ 9107 w 10000"/>
              <a:gd name="connsiteY10" fmla="*/ 1708 h 10000"/>
              <a:gd name="connsiteX11" fmla="*/ 9266 w 10000"/>
              <a:gd name="connsiteY11" fmla="*/ 1940 h 10000"/>
              <a:gd name="connsiteX12" fmla="*/ 9405 w 10000"/>
              <a:gd name="connsiteY12" fmla="*/ 2172 h 10000"/>
              <a:gd name="connsiteX13" fmla="*/ 9524 w 10000"/>
              <a:gd name="connsiteY13" fmla="*/ 2405 h 10000"/>
              <a:gd name="connsiteX14" fmla="*/ 9643 w 10000"/>
              <a:gd name="connsiteY14" fmla="*/ 2653 h 10000"/>
              <a:gd name="connsiteX15" fmla="*/ 9742 w 10000"/>
              <a:gd name="connsiteY15" fmla="*/ 2902 h 10000"/>
              <a:gd name="connsiteX16" fmla="*/ 9821 w 10000"/>
              <a:gd name="connsiteY16" fmla="*/ 3151 h 10000"/>
              <a:gd name="connsiteX17" fmla="*/ 9881 w 10000"/>
              <a:gd name="connsiteY17" fmla="*/ 3400 h 10000"/>
              <a:gd name="connsiteX18" fmla="*/ 9940 w 10000"/>
              <a:gd name="connsiteY18" fmla="*/ 3648 h 10000"/>
              <a:gd name="connsiteX19" fmla="*/ 9980 w 10000"/>
              <a:gd name="connsiteY19" fmla="*/ 3914 h 10000"/>
              <a:gd name="connsiteX20" fmla="*/ 10000 w 10000"/>
              <a:gd name="connsiteY20" fmla="*/ 4179 h 10000"/>
              <a:gd name="connsiteX21" fmla="*/ 10000 w 10000"/>
              <a:gd name="connsiteY21" fmla="*/ 4428 h 10000"/>
              <a:gd name="connsiteX22" fmla="*/ 10000 w 10000"/>
              <a:gd name="connsiteY22" fmla="*/ 4693 h 10000"/>
              <a:gd name="connsiteX23" fmla="*/ 9980 w 10000"/>
              <a:gd name="connsiteY23" fmla="*/ 4959 h 10000"/>
              <a:gd name="connsiteX24" fmla="*/ 9940 w 10000"/>
              <a:gd name="connsiteY24" fmla="*/ 5224 h 10000"/>
              <a:gd name="connsiteX25" fmla="*/ 9901 w 10000"/>
              <a:gd name="connsiteY25" fmla="*/ 5489 h 10000"/>
              <a:gd name="connsiteX26" fmla="*/ 9841 w 10000"/>
              <a:gd name="connsiteY26" fmla="*/ 5738 h 10000"/>
              <a:gd name="connsiteX27" fmla="*/ 9762 w 10000"/>
              <a:gd name="connsiteY27" fmla="*/ 6003 h 10000"/>
              <a:gd name="connsiteX28" fmla="*/ 9663 w 10000"/>
              <a:gd name="connsiteY28" fmla="*/ 6252 h 10000"/>
              <a:gd name="connsiteX29" fmla="*/ 9544 w 10000"/>
              <a:gd name="connsiteY29" fmla="*/ 6517 h 10000"/>
              <a:gd name="connsiteX30" fmla="*/ 9425 w 10000"/>
              <a:gd name="connsiteY30" fmla="*/ 6766 h 10000"/>
              <a:gd name="connsiteX31" fmla="*/ 9286 w 10000"/>
              <a:gd name="connsiteY31" fmla="*/ 7015 h 10000"/>
              <a:gd name="connsiteX32" fmla="*/ 9127 w 10000"/>
              <a:gd name="connsiteY32" fmla="*/ 7247 h 10000"/>
              <a:gd name="connsiteX33" fmla="*/ 8948 w 10000"/>
              <a:gd name="connsiteY33" fmla="*/ 7496 h 10000"/>
              <a:gd name="connsiteX34" fmla="*/ 8948 w 10000"/>
              <a:gd name="connsiteY34" fmla="*/ 7496 h 10000"/>
              <a:gd name="connsiteX35" fmla="*/ 8770 w 10000"/>
              <a:gd name="connsiteY35" fmla="*/ 7728 h 10000"/>
              <a:gd name="connsiteX36" fmla="*/ 8571 w 10000"/>
              <a:gd name="connsiteY36" fmla="*/ 7944 h 10000"/>
              <a:gd name="connsiteX37" fmla="*/ 8353 w 10000"/>
              <a:gd name="connsiteY37" fmla="*/ 8159 h 10000"/>
              <a:gd name="connsiteX38" fmla="*/ 8135 w 10000"/>
              <a:gd name="connsiteY38" fmla="*/ 8358 h 10000"/>
              <a:gd name="connsiteX39" fmla="*/ 7917 w 10000"/>
              <a:gd name="connsiteY39" fmla="*/ 8541 h 10000"/>
              <a:gd name="connsiteX40" fmla="*/ 7679 w 10000"/>
              <a:gd name="connsiteY40" fmla="*/ 8723 h 10000"/>
              <a:gd name="connsiteX41" fmla="*/ 7421 w 10000"/>
              <a:gd name="connsiteY41" fmla="*/ 8889 h 10000"/>
              <a:gd name="connsiteX42" fmla="*/ 7163 w 10000"/>
              <a:gd name="connsiteY42" fmla="*/ 9038 h 10000"/>
              <a:gd name="connsiteX43" fmla="*/ 6905 w 10000"/>
              <a:gd name="connsiteY43" fmla="*/ 9187 h 10000"/>
              <a:gd name="connsiteX44" fmla="*/ 6627 w 10000"/>
              <a:gd name="connsiteY44" fmla="*/ 9320 h 10000"/>
              <a:gd name="connsiteX45" fmla="*/ 6349 w 10000"/>
              <a:gd name="connsiteY45" fmla="*/ 9436 h 10000"/>
              <a:gd name="connsiteX46" fmla="*/ 6071 w 10000"/>
              <a:gd name="connsiteY46" fmla="*/ 9552 h 10000"/>
              <a:gd name="connsiteX47" fmla="*/ 5774 w 10000"/>
              <a:gd name="connsiteY47" fmla="*/ 9652 h 10000"/>
              <a:gd name="connsiteX48" fmla="*/ 5496 w 10000"/>
              <a:gd name="connsiteY48" fmla="*/ 9735 h 10000"/>
              <a:gd name="connsiteX49" fmla="*/ 5198 w 10000"/>
              <a:gd name="connsiteY49" fmla="*/ 9801 h 10000"/>
              <a:gd name="connsiteX50" fmla="*/ 4881 w 10000"/>
              <a:gd name="connsiteY50" fmla="*/ 9867 h 10000"/>
              <a:gd name="connsiteX51" fmla="*/ 4583 w 10000"/>
              <a:gd name="connsiteY51" fmla="*/ 9917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7 h 10000"/>
              <a:gd name="connsiteX59" fmla="*/ 2083 w 10000"/>
              <a:gd name="connsiteY59" fmla="*/ 9867 h 10000"/>
              <a:gd name="connsiteX60" fmla="*/ 1786 w 10000"/>
              <a:gd name="connsiteY60" fmla="*/ 9801 h 10000"/>
              <a:gd name="connsiteX61" fmla="*/ 1468 w 10000"/>
              <a:gd name="connsiteY61" fmla="*/ 9735 h 10000"/>
              <a:gd name="connsiteX62" fmla="*/ 1171 w 10000"/>
              <a:gd name="connsiteY62" fmla="*/ 9635 h 10000"/>
              <a:gd name="connsiteX63" fmla="*/ 873 w 10000"/>
              <a:gd name="connsiteY63" fmla="*/ 9536 h 10000"/>
              <a:gd name="connsiteX64" fmla="*/ 575 w 10000"/>
              <a:gd name="connsiteY64" fmla="*/ 9420 h 10000"/>
              <a:gd name="connsiteX65" fmla="*/ 278 w 10000"/>
              <a:gd name="connsiteY65" fmla="*/ 9287 h 10000"/>
              <a:gd name="connsiteX66" fmla="*/ 0 w 10000"/>
              <a:gd name="connsiteY66" fmla="*/ 9138 h 10000"/>
              <a:gd name="connsiteX0" fmla="*/ 0 w 10000"/>
              <a:gd name="connsiteY0" fmla="*/ 9073 h 9935"/>
              <a:gd name="connsiteX1" fmla="*/ 7221 w 10000"/>
              <a:gd name="connsiteY1" fmla="*/ 0 h 9935"/>
              <a:gd name="connsiteX2" fmla="*/ 7401 w 10000"/>
              <a:gd name="connsiteY2" fmla="*/ 84 h 9935"/>
              <a:gd name="connsiteX3" fmla="*/ 7659 w 10000"/>
              <a:gd name="connsiteY3" fmla="*/ 250 h 9935"/>
              <a:gd name="connsiteX4" fmla="*/ 7897 w 10000"/>
              <a:gd name="connsiteY4" fmla="*/ 433 h 9935"/>
              <a:gd name="connsiteX5" fmla="*/ 8135 w 10000"/>
              <a:gd name="connsiteY5" fmla="*/ 615 h 9935"/>
              <a:gd name="connsiteX6" fmla="*/ 8353 w 10000"/>
              <a:gd name="connsiteY6" fmla="*/ 797 h 9935"/>
              <a:gd name="connsiteX7" fmla="*/ 8571 w 10000"/>
              <a:gd name="connsiteY7" fmla="*/ 996 h 9935"/>
              <a:gd name="connsiteX8" fmla="*/ 8770 w 10000"/>
              <a:gd name="connsiteY8" fmla="*/ 1212 h 9935"/>
              <a:gd name="connsiteX9" fmla="*/ 8948 w 10000"/>
              <a:gd name="connsiteY9" fmla="*/ 1428 h 9935"/>
              <a:gd name="connsiteX10" fmla="*/ 9107 w 10000"/>
              <a:gd name="connsiteY10" fmla="*/ 1643 h 9935"/>
              <a:gd name="connsiteX11" fmla="*/ 9266 w 10000"/>
              <a:gd name="connsiteY11" fmla="*/ 1875 h 9935"/>
              <a:gd name="connsiteX12" fmla="*/ 9405 w 10000"/>
              <a:gd name="connsiteY12" fmla="*/ 2107 h 9935"/>
              <a:gd name="connsiteX13" fmla="*/ 9524 w 10000"/>
              <a:gd name="connsiteY13" fmla="*/ 2340 h 9935"/>
              <a:gd name="connsiteX14" fmla="*/ 9643 w 10000"/>
              <a:gd name="connsiteY14" fmla="*/ 2588 h 9935"/>
              <a:gd name="connsiteX15" fmla="*/ 9742 w 10000"/>
              <a:gd name="connsiteY15" fmla="*/ 2837 h 9935"/>
              <a:gd name="connsiteX16" fmla="*/ 9821 w 10000"/>
              <a:gd name="connsiteY16" fmla="*/ 3086 h 9935"/>
              <a:gd name="connsiteX17" fmla="*/ 9881 w 10000"/>
              <a:gd name="connsiteY17" fmla="*/ 3335 h 9935"/>
              <a:gd name="connsiteX18" fmla="*/ 9940 w 10000"/>
              <a:gd name="connsiteY18" fmla="*/ 3583 h 9935"/>
              <a:gd name="connsiteX19" fmla="*/ 9980 w 10000"/>
              <a:gd name="connsiteY19" fmla="*/ 3849 h 9935"/>
              <a:gd name="connsiteX20" fmla="*/ 10000 w 10000"/>
              <a:gd name="connsiteY20" fmla="*/ 4114 h 9935"/>
              <a:gd name="connsiteX21" fmla="*/ 10000 w 10000"/>
              <a:gd name="connsiteY21" fmla="*/ 4363 h 9935"/>
              <a:gd name="connsiteX22" fmla="*/ 10000 w 10000"/>
              <a:gd name="connsiteY22" fmla="*/ 4628 h 9935"/>
              <a:gd name="connsiteX23" fmla="*/ 9980 w 10000"/>
              <a:gd name="connsiteY23" fmla="*/ 4894 h 9935"/>
              <a:gd name="connsiteX24" fmla="*/ 9940 w 10000"/>
              <a:gd name="connsiteY24" fmla="*/ 5159 h 9935"/>
              <a:gd name="connsiteX25" fmla="*/ 9901 w 10000"/>
              <a:gd name="connsiteY25" fmla="*/ 5424 h 9935"/>
              <a:gd name="connsiteX26" fmla="*/ 9841 w 10000"/>
              <a:gd name="connsiteY26" fmla="*/ 5673 h 9935"/>
              <a:gd name="connsiteX27" fmla="*/ 9762 w 10000"/>
              <a:gd name="connsiteY27" fmla="*/ 5938 h 9935"/>
              <a:gd name="connsiteX28" fmla="*/ 9663 w 10000"/>
              <a:gd name="connsiteY28" fmla="*/ 6187 h 9935"/>
              <a:gd name="connsiteX29" fmla="*/ 9544 w 10000"/>
              <a:gd name="connsiteY29" fmla="*/ 6452 h 9935"/>
              <a:gd name="connsiteX30" fmla="*/ 9425 w 10000"/>
              <a:gd name="connsiteY30" fmla="*/ 6701 h 9935"/>
              <a:gd name="connsiteX31" fmla="*/ 9286 w 10000"/>
              <a:gd name="connsiteY31" fmla="*/ 6950 h 9935"/>
              <a:gd name="connsiteX32" fmla="*/ 9127 w 10000"/>
              <a:gd name="connsiteY32" fmla="*/ 7182 h 9935"/>
              <a:gd name="connsiteX33" fmla="*/ 8948 w 10000"/>
              <a:gd name="connsiteY33" fmla="*/ 7431 h 9935"/>
              <a:gd name="connsiteX34" fmla="*/ 8948 w 10000"/>
              <a:gd name="connsiteY34" fmla="*/ 7431 h 9935"/>
              <a:gd name="connsiteX35" fmla="*/ 8770 w 10000"/>
              <a:gd name="connsiteY35" fmla="*/ 7663 h 9935"/>
              <a:gd name="connsiteX36" fmla="*/ 8571 w 10000"/>
              <a:gd name="connsiteY36" fmla="*/ 7879 h 9935"/>
              <a:gd name="connsiteX37" fmla="*/ 8353 w 10000"/>
              <a:gd name="connsiteY37" fmla="*/ 8094 h 9935"/>
              <a:gd name="connsiteX38" fmla="*/ 8135 w 10000"/>
              <a:gd name="connsiteY38" fmla="*/ 8293 h 9935"/>
              <a:gd name="connsiteX39" fmla="*/ 7917 w 10000"/>
              <a:gd name="connsiteY39" fmla="*/ 8476 h 9935"/>
              <a:gd name="connsiteX40" fmla="*/ 7679 w 10000"/>
              <a:gd name="connsiteY40" fmla="*/ 8658 h 9935"/>
              <a:gd name="connsiteX41" fmla="*/ 7421 w 10000"/>
              <a:gd name="connsiteY41" fmla="*/ 8824 h 9935"/>
              <a:gd name="connsiteX42" fmla="*/ 7163 w 10000"/>
              <a:gd name="connsiteY42" fmla="*/ 8973 h 9935"/>
              <a:gd name="connsiteX43" fmla="*/ 6905 w 10000"/>
              <a:gd name="connsiteY43" fmla="*/ 9122 h 9935"/>
              <a:gd name="connsiteX44" fmla="*/ 6627 w 10000"/>
              <a:gd name="connsiteY44" fmla="*/ 9255 h 9935"/>
              <a:gd name="connsiteX45" fmla="*/ 6349 w 10000"/>
              <a:gd name="connsiteY45" fmla="*/ 9371 h 9935"/>
              <a:gd name="connsiteX46" fmla="*/ 6071 w 10000"/>
              <a:gd name="connsiteY46" fmla="*/ 9487 h 9935"/>
              <a:gd name="connsiteX47" fmla="*/ 5774 w 10000"/>
              <a:gd name="connsiteY47" fmla="*/ 9587 h 9935"/>
              <a:gd name="connsiteX48" fmla="*/ 5496 w 10000"/>
              <a:gd name="connsiteY48" fmla="*/ 9670 h 9935"/>
              <a:gd name="connsiteX49" fmla="*/ 5198 w 10000"/>
              <a:gd name="connsiteY49" fmla="*/ 9736 h 9935"/>
              <a:gd name="connsiteX50" fmla="*/ 4881 w 10000"/>
              <a:gd name="connsiteY50" fmla="*/ 9802 h 9935"/>
              <a:gd name="connsiteX51" fmla="*/ 4583 w 10000"/>
              <a:gd name="connsiteY51" fmla="*/ 9852 h 9935"/>
              <a:gd name="connsiteX52" fmla="*/ 4266 w 10000"/>
              <a:gd name="connsiteY52" fmla="*/ 9885 h 9935"/>
              <a:gd name="connsiteX53" fmla="*/ 3968 w 10000"/>
              <a:gd name="connsiteY53" fmla="*/ 9918 h 9935"/>
              <a:gd name="connsiteX54" fmla="*/ 3651 w 10000"/>
              <a:gd name="connsiteY54" fmla="*/ 9935 h 9935"/>
              <a:gd name="connsiteX55" fmla="*/ 3333 w 10000"/>
              <a:gd name="connsiteY55" fmla="*/ 9935 h 9935"/>
              <a:gd name="connsiteX56" fmla="*/ 3036 w 10000"/>
              <a:gd name="connsiteY56" fmla="*/ 9918 h 9935"/>
              <a:gd name="connsiteX57" fmla="*/ 2718 w 10000"/>
              <a:gd name="connsiteY57" fmla="*/ 9885 h 9935"/>
              <a:gd name="connsiteX58" fmla="*/ 2401 w 10000"/>
              <a:gd name="connsiteY58" fmla="*/ 9852 h 9935"/>
              <a:gd name="connsiteX59" fmla="*/ 2083 w 10000"/>
              <a:gd name="connsiteY59" fmla="*/ 9802 h 9935"/>
              <a:gd name="connsiteX60" fmla="*/ 1786 w 10000"/>
              <a:gd name="connsiteY60" fmla="*/ 9736 h 9935"/>
              <a:gd name="connsiteX61" fmla="*/ 1468 w 10000"/>
              <a:gd name="connsiteY61" fmla="*/ 9670 h 9935"/>
              <a:gd name="connsiteX62" fmla="*/ 1171 w 10000"/>
              <a:gd name="connsiteY62" fmla="*/ 9570 h 9935"/>
              <a:gd name="connsiteX63" fmla="*/ 873 w 10000"/>
              <a:gd name="connsiteY63" fmla="*/ 9471 h 9935"/>
              <a:gd name="connsiteX64" fmla="*/ 575 w 10000"/>
              <a:gd name="connsiteY64" fmla="*/ 9355 h 9935"/>
              <a:gd name="connsiteX65" fmla="*/ 278 w 10000"/>
              <a:gd name="connsiteY65" fmla="*/ 9222 h 9935"/>
              <a:gd name="connsiteX66" fmla="*/ 0 w 10000"/>
              <a:gd name="connsiteY66" fmla="*/ 9073 h 9935"/>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 name="connsiteX0" fmla="*/ 0 w 10000"/>
              <a:gd name="connsiteY0" fmla="*/ 9132 h 10000"/>
              <a:gd name="connsiteX1" fmla="*/ 7221 w 10000"/>
              <a:gd name="connsiteY1" fmla="*/ 0 h 10000"/>
              <a:gd name="connsiteX2" fmla="*/ 7401 w 10000"/>
              <a:gd name="connsiteY2" fmla="*/ 85 h 10000"/>
              <a:gd name="connsiteX3" fmla="*/ 7659 w 10000"/>
              <a:gd name="connsiteY3" fmla="*/ 252 h 10000"/>
              <a:gd name="connsiteX4" fmla="*/ 7897 w 10000"/>
              <a:gd name="connsiteY4" fmla="*/ 436 h 10000"/>
              <a:gd name="connsiteX5" fmla="*/ 8135 w 10000"/>
              <a:gd name="connsiteY5" fmla="*/ 619 h 10000"/>
              <a:gd name="connsiteX6" fmla="*/ 8353 w 10000"/>
              <a:gd name="connsiteY6" fmla="*/ 802 h 10000"/>
              <a:gd name="connsiteX7" fmla="*/ 8571 w 10000"/>
              <a:gd name="connsiteY7" fmla="*/ 1003 h 10000"/>
              <a:gd name="connsiteX8" fmla="*/ 8770 w 10000"/>
              <a:gd name="connsiteY8" fmla="*/ 1220 h 10000"/>
              <a:gd name="connsiteX9" fmla="*/ 8948 w 10000"/>
              <a:gd name="connsiteY9" fmla="*/ 1437 h 10000"/>
              <a:gd name="connsiteX10" fmla="*/ 9107 w 10000"/>
              <a:gd name="connsiteY10" fmla="*/ 1654 h 10000"/>
              <a:gd name="connsiteX11" fmla="*/ 9266 w 10000"/>
              <a:gd name="connsiteY11" fmla="*/ 1887 h 10000"/>
              <a:gd name="connsiteX12" fmla="*/ 9405 w 10000"/>
              <a:gd name="connsiteY12" fmla="*/ 2121 h 10000"/>
              <a:gd name="connsiteX13" fmla="*/ 9524 w 10000"/>
              <a:gd name="connsiteY13" fmla="*/ 2355 h 10000"/>
              <a:gd name="connsiteX14" fmla="*/ 9643 w 10000"/>
              <a:gd name="connsiteY14" fmla="*/ 2605 h 10000"/>
              <a:gd name="connsiteX15" fmla="*/ 9742 w 10000"/>
              <a:gd name="connsiteY15" fmla="*/ 2856 h 10000"/>
              <a:gd name="connsiteX16" fmla="*/ 9821 w 10000"/>
              <a:gd name="connsiteY16" fmla="*/ 3106 h 10000"/>
              <a:gd name="connsiteX17" fmla="*/ 9881 w 10000"/>
              <a:gd name="connsiteY17" fmla="*/ 3357 h 10000"/>
              <a:gd name="connsiteX18" fmla="*/ 9940 w 10000"/>
              <a:gd name="connsiteY18" fmla="*/ 3606 h 10000"/>
              <a:gd name="connsiteX19" fmla="*/ 9980 w 10000"/>
              <a:gd name="connsiteY19" fmla="*/ 3874 h 10000"/>
              <a:gd name="connsiteX20" fmla="*/ 10000 w 10000"/>
              <a:gd name="connsiteY20" fmla="*/ 4141 h 10000"/>
              <a:gd name="connsiteX21" fmla="*/ 10000 w 10000"/>
              <a:gd name="connsiteY21" fmla="*/ 4392 h 10000"/>
              <a:gd name="connsiteX22" fmla="*/ 10000 w 10000"/>
              <a:gd name="connsiteY22" fmla="*/ 4658 h 10000"/>
              <a:gd name="connsiteX23" fmla="*/ 9980 w 10000"/>
              <a:gd name="connsiteY23" fmla="*/ 4926 h 10000"/>
              <a:gd name="connsiteX24" fmla="*/ 9940 w 10000"/>
              <a:gd name="connsiteY24" fmla="*/ 5193 h 10000"/>
              <a:gd name="connsiteX25" fmla="*/ 9901 w 10000"/>
              <a:gd name="connsiteY25" fmla="*/ 5459 h 10000"/>
              <a:gd name="connsiteX26" fmla="*/ 9841 w 10000"/>
              <a:gd name="connsiteY26" fmla="*/ 5710 h 10000"/>
              <a:gd name="connsiteX27" fmla="*/ 9762 w 10000"/>
              <a:gd name="connsiteY27" fmla="*/ 5977 h 10000"/>
              <a:gd name="connsiteX28" fmla="*/ 9663 w 10000"/>
              <a:gd name="connsiteY28" fmla="*/ 6227 h 10000"/>
              <a:gd name="connsiteX29" fmla="*/ 9544 w 10000"/>
              <a:gd name="connsiteY29" fmla="*/ 6494 h 10000"/>
              <a:gd name="connsiteX30" fmla="*/ 9425 w 10000"/>
              <a:gd name="connsiteY30" fmla="*/ 6745 h 10000"/>
              <a:gd name="connsiteX31" fmla="*/ 9286 w 10000"/>
              <a:gd name="connsiteY31" fmla="*/ 6995 h 10000"/>
              <a:gd name="connsiteX32" fmla="*/ 9127 w 10000"/>
              <a:gd name="connsiteY32" fmla="*/ 7229 h 10000"/>
              <a:gd name="connsiteX33" fmla="*/ 8948 w 10000"/>
              <a:gd name="connsiteY33" fmla="*/ 7480 h 10000"/>
              <a:gd name="connsiteX34" fmla="*/ 8948 w 10000"/>
              <a:gd name="connsiteY34" fmla="*/ 7480 h 10000"/>
              <a:gd name="connsiteX35" fmla="*/ 8770 w 10000"/>
              <a:gd name="connsiteY35" fmla="*/ 7713 h 10000"/>
              <a:gd name="connsiteX36" fmla="*/ 8571 w 10000"/>
              <a:gd name="connsiteY36" fmla="*/ 7931 h 10000"/>
              <a:gd name="connsiteX37" fmla="*/ 8353 w 10000"/>
              <a:gd name="connsiteY37" fmla="*/ 8147 h 10000"/>
              <a:gd name="connsiteX38" fmla="*/ 8135 w 10000"/>
              <a:gd name="connsiteY38" fmla="*/ 8347 h 10000"/>
              <a:gd name="connsiteX39" fmla="*/ 7917 w 10000"/>
              <a:gd name="connsiteY39" fmla="*/ 8531 h 10000"/>
              <a:gd name="connsiteX40" fmla="*/ 7679 w 10000"/>
              <a:gd name="connsiteY40" fmla="*/ 8715 h 10000"/>
              <a:gd name="connsiteX41" fmla="*/ 7421 w 10000"/>
              <a:gd name="connsiteY41" fmla="*/ 8882 h 10000"/>
              <a:gd name="connsiteX42" fmla="*/ 7163 w 10000"/>
              <a:gd name="connsiteY42" fmla="*/ 9032 h 10000"/>
              <a:gd name="connsiteX43" fmla="*/ 6905 w 10000"/>
              <a:gd name="connsiteY43" fmla="*/ 9182 h 10000"/>
              <a:gd name="connsiteX44" fmla="*/ 6627 w 10000"/>
              <a:gd name="connsiteY44" fmla="*/ 9316 h 10000"/>
              <a:gd name="connsiteX45" fmla="*/ 6349 w 10000"/>
              <a:gd name="connsiteY45" fmla="*/ 9432 h 10000"/>
              <a:gd name="connsiteX46" fmla="*/ 6071 w 10000"/>
              <a:gd name="connsiteY46" fmla="*/ 9549 h 10000"/>
              <a:gd name="connsiteX47" fmla="*/ 5774 w 10000"/>
              <a:gd name="connsiteY47" fmla="*/ 9650 h 10000"/>
              <a:gd name="connsiteX48" fmla="*/ 5496 w 10000"/>
              <a:gd name="connsiteY48" fmla="*/ 9733 h 10000"/>
              <a:gd name="connsiteX49" fmla="*/ 5198 w 10000"/>
              <a:gd name="connsiteY49" fmla="*/ 9800 h 10000"/>
              <a:gd name="connsiteX50" fmla="*/ 4881 w 10000"/>
              <a:gd name="connsiteY50" fmla="*/ 9866 h 10000"/>
              <a:gd name="connsiteX51" fmla="*/ 4583 w 10000"/>
              <a:gd name="connsiteY51" fmla="*/ 9916 h 10000"/>
              <a:gd name="connsiteX52" fmla="*/ 4266 w 10000"/>
              <a:gd name="connsiteY52" fmla="*/ 9950 h 10000"/>
              <a:gd name="connsiteX53" fmla="*/ 3968 w 10000"/>
              <a:gd name="connsiteY53" fmla="*/ 9983 h 10000"/>
              <a:gd name="connsiteX54" fmla="*/ 3651 w 10000"/>
              <a:gd name="connsiteY54" fmla="*/ 10000 h 10000"/>
              <a:gd name="connsiteX55" fmla="*/ 3333 w 10000"/>
              <a:gd name="connsiteY55" fmla="*/ 10000 h 10000"/>
              <a:gd name="connsiteX56" fmla="*/ 3036 w 10000"/>
              <a:gd name="connsiteY56" fmla="*/ 9983 h 10000"/>
              <a:gd name="connsiteX57" fmla="*/ 2718 w 10000"/>
              <a:gd name="connsiteY57" fmla="*/ 9950 h 10000"/>
              <a:gd name="connsiteX58" fmla="*/ 2401 w 10000"/>
              <a:gd name="connsiteY58" fmla="*/ 9916 h 10000"/>
              <a:gd name="connsiteX59" fmla="*/ 2083 w 10000"/>
              <a:gd name="connsiteY59" fmla="*/ 9866 h 10000"/>
              <a:gd name="connsiteX60" fmla="*/ 1786 w 10000"/>
              <a:gd name="connsiteY60" fmla="*/ 9800 h 10000"/>
              <a:gd name="connsiteX61" fmla="*/ 1468 w 10000"/>
              <a:gd name="connsiteY61" fmla="*/ 9733 h 10000"/>
              <a:gd name="connsiteX62" fmla="*/ 1171 w 10000"/>
              <a:gd name="connsiteY62" fmla="*/ 9633 h 10000"/>
              <a:gd name="connsiteX63" fmla="*/ 873 w 10000"/>
              <a:gd name="connsiteY63" fmla="*/ 9533 h 10000"/>
              <a:gd name="connsiteX64" fmla="*/ 575 w 10000"/>
              <a:gd name="connsiteY64" fmla="*/ 9416 h 10000"/>
              <a:gd name="connsiteX65" fmla="*/ 278 w 10000"/>
              <a:gd name="connsiteY65" fmla="*/ 9282 h 10000"/>
              <a:gd name="connsiteX66" fmla="*/ 0 w 10000"/>
              <a:gd name="connsiteY66" fmla="*/ 9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000" h="10000">
                <a:moveTo>
                  <a:pt x="0" y="9132"/>
                </a:moveTo>
                <a:cubicBezTo>
                  <a:pt x="-59" y="9118"/>
                  <a:pt x="7182" y="-52"/>
                  <a:pt x="7221" y="0"/>
                </a:cubicBezTo>
                <a:lnTo>
                  <a:pt x="7401" y="85"/>
                </a:lnTo>
                <a:lnTo>
                  <a:pt x="7659" y="252"/>
                </a:lnTo>
                <a:lnTo>
                  <a:pt x="7897" y="436"/>
                </a:lnTo>
                <a:lnTo>
                  <a:pt x="8135" y="619"/>
                </a:lnTo>
                <a:lnTo>
                  <a:pt x="8353" y="802"/>
                </a:lnTo>
                <a:lnTo>
                  <a:pt x="8571" y="1003"/>
                </a:lnTo>
                <a:lnTo>
                  <a:pt x="8770" y="1220"/>
                </a:lnTo>
                <a:lnTo>
                  <a:pt x="8948" y="1437"/>
                </a:lnTo>
                <a:lnTo>
                  <a:pt x="9107" y="1654"/>
                </a:lnTo>
                <a:lnTo>
                  <a:pt x="9266" y="1887"/>
                </a:lnTo>
                <a:cubicBezTo>
                  <a:pt x="9312" y="1965"/>
                  <a:pt x="9359" y="2043"/>
                  <a:pt x="9405" y="2121"/>
                </a:cubicBezTo>
                <a:cubicBezTo>
                  <a:pt x="9445" y="2199"/>
                  <a:pt x="9484" y="2277"/>
                  <a:pt x="9524" y="2355"/>
                </a:cubicBezTo>
                <a:cubicBezTo>
                  <a:pt x="9564" y="2438"/>
                  <a:pt x="9603" y="2522"/>
                  <a:pt x="9643" y="2605"/>
                </a:cubicBezTo>
                <a:cubicBezTo>
                  <a:pt x="9676" y="2689"/>
                  <a:pt x="9709" y="2772"/>
                  <a:pt x="9742" y="2856"/>
                </a:cubicBezTo>
                <a:cubicBezTo>
                  <a:pt x="9768" y="2939"/>
                  <a:pt x="9795" y="3023"/>
                  <a:pt x="9821" y="3106"/>
                </a:cubicBezTo>
                <a:cubicBezTo>
                  <a:pt x="9841" y="3190"/>
                  <a:pt x="9861" y="3273"/>
                  <a:pt x="9881" y="3357"/>
                </a:cubicBezTo>
                <a:cubicBezTo>
                  <a:pt x="9901" y="3440"/>
                  <a:pt x="9920" y="3523"/>
                  <a:pt x="9940" y="3606"/>
                </a:cubicBezTo>
                <a:cubicBezTo>
                  <a:pt x="9953" y="3696"/>
                  <a:pt x="9967" y="3785"/>
                  <a:pt x="9980" y="3874"/>
                </a:cubicBezTo>
                <a:cubicBezTo>
                  <a:pt x="9987" y="3963"/>
                  <a:pt x="9993" y="4052"/>
                  <a:pt x="10000" y="4141"/>
                </a:cubicBezTo>
                <a:lnTo>
                  <a:pt x="10000" y="4392"/>
                </a:lnTo>
                <a:lnTo>
                  <a:pt x="10000" y="4658"/>
                </a:lnTo>
                <a:cubicBezTo>
                  <a:pt x="9993" y="4748"/>
                  <a:pt x="9987" y="4836"/>
                  <a:pt x="9980" y="4926"/>
                </a:cubicBezTo>
                <a:cubicBezTo>
                  <a:pt x="9967" y="5015"/>
                  <a:pt x="9953" y="5104"/>
                  <a:pt x="9940" y="5193"/>
                </a:cubicBezTo>
                <a:cubicBezTo>
                  <a:pt x="9927" y="5281"/>
                  <a:pt x="9914" y="5371"/>
                  <a:pt x="9901" y="5459"/>
                </a:cubicBezTo>
                <a:cubicBezTo>
                  <a:pt x="9881" y="5543"/>
                  <a:pt x="9861" y="5626"/>
                  <a:pt x="9841" y="5710"/>
                </a:cubicBezTo>
                <a:cubicBezTo>
                  <a:pt x="9815" y="5799"/>
                  <a:pt x="9788" y="5888"/>
                  <a:pt x="9762" y="5977"/>
                </a:cubicBezTo>
                <a:cubicBezTo>
                  <a:pt x="9729" y="6060"/>
                  <a:pt x="9696" y="6144"/>
                  <a:pt x="9663" y="6227"/>
                </a:cubicBezTo>
                <a:cubicBezTo>
                  <a:pt x="9623" y="6316"/>
                  <a:pt x="9584" y="6406"/>
                  <a:pt x="9544" y="6494"/>
                </a:cubicBezTo>
                <a:lnTo>
                  <a:pt x="9425" y="6745"/>
                </a:lnTo>
                <a:lnTo>
                  <a:pt x="9286" y="6995"/>
                </a:lnTo>
                <a:lnTo>
                  <a:pt x="9127" y="7229"/>
                </a:lnTo>
                <a:lnTo>
                  <a:pt x="8948" y="7480"/>
                </a:lnTo>
                <a:lnTo>
                  <a:pt x="8948" y="7480"/>
                </a:lnTo>
                <a:cubicBezTo>
                  <a:pt x="8889" y="7558"/>
                  <a:pt x="8829" y="7635"/>
                  <a:pt x="8770" y="7713"/>
                </a:cubicBezTo>
                <a:cubicBezTo>
                  <a:pt x="8704" y="7786"/>
                  <a:pt x="8637" y="7858"/>
                  <a:pt x="8571" y="7931"/>
                </a:cubicBezTo>
                <a:lnTo>
                  <a:pt x="8353" y="8147"/>
                </a:lnTo>
                <a:lnTo>
                  <a:pt x="8135" y="8347"/>
                </a:lnTo>
                <a:lnTo>
                  <a:pt x="7917" y="8531"/>
                </a:lnTo>
                <a:lnTo>
                  <a:pt x="7679" y="8715"/>
                </a:lnTo>
                <a:lnTo>
                  <a:pt x="7421" y="8882"/>
                </a:lnTo>
                <a:lnTo>
                  <a:pt x="7163" y="9032"/>
                </a:lnTo>
                <a:lnTo>
                  <a:pt x="6905" y="9182"/>
                </a:lnTo>
                <a:lnTo>
                  <a:pt x="6627" y="9316"/>
                </a:lnTo>
                <a:lnTo>
                  <a:pt x="6349" y="9432"/>
                </a:lnTo>
                <a:lnTo>
                  <a:pt x="6071" y="9549"/>
                </a:lnTo>
                <a:lnTo>
                  <a:pt x="5774" y="9650"/>
                </a:lnTo>
                <a:lnTo>
                  <a:pt x="5496" y="9733"/>
                </a:lnTo>
                <a:lnTo>
                  <a:pt x="5198" y="9800"/>
                </a:lnTo>
                <a:lnTo>
                  <a:pt x="4881" y="9866"/>
                </a:lnTo>
                <a:lnTo>
                  <a:pt x="4583" y="9916"/>
                </a:lnTo>
                <a:lnTo>
                  <a:pt x="4266" y="9950"/>
                </a:lnTo>
                <a:lnTo>
                  <a:pt x="3968" y="9983"/>
                </a:lnTo>
                <a:lnTo>
                  <a:pt x="3651" y="10000"/>
                </a:lnTo>
                <a:lnTo>
                  <a:pt x="3333" y="10000"/>
                </a:lnTo>
                <a:lnTo>
                  <a:pt x="3036" y="9983"/>
                </a:lnTo>
                <a:lnTo>
                  <a:pt x="2718" y="9950"/>
                </a:lnTo>
                <a:lnTo>
                  <a:pt x="2401" y="9916"/>
                </a:lnTo>
                <a:lnTo>
                  <a:pt x="2083" y="9866"/>
                </a:lnTo>
                <a:lnTo>
                  <a:pt x="1786" y="9800"/>
                </a:lnTo>
                <a:lnTo>
                  <a:pt x="1468" y="9733"/>
                </a:lnTo>
                <a:lnTo>
                  <a:pt x="1171" y="9633"/>
                </a:lnTo>
                <a:lnTo>
                  <a:pt x="873" y="9533"/>
                </a:lnTo>
                <a:lnTo>
                  <a:pt x="575" y="9416"/>
                </a:lnTo>
                <a:lnTo>
                  <a:pt x="278" y="9282"/>
                </a:lnTo>
                <a:lnTo>
                  <a:pt x="0" y="9132"/>
                </a:lnTo>
                <a:close/>
              </a:path>
            </a:pathLst>
          </a:custGeom>
          <a:solidFill>
            <a:srgbClr val="038F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8" tIns="45719" rIns="91438" bIns="45719" numCol="1" anchor="t" anchorCtr="0" compatLnSpc="1">
            <a:prstTxWarp prst="textNoShape">
              <a:avLst/>
            </a:prstTxWarp>
          </a:bodyPr>
          <a:lstStyle/>
          <a:p>
            <a:pPr marL="0" marR="0" lvl="0" indent="0" defTabSz="1035176" eaLnBrk="1" fontAlgn="auto" latinLnBrk="0" hangingPunct="1">
              <a:lnSpc>
                <a:spcPct val="100000"/>
              </a:lnSpc>
              <a:spcBef>
                <a:spcPts val="0"/>
              </a:spcBef>
              <a:spcAft>
                <a:spcPts val="0"/>
              </a:spcAft>
              <a:buClrTx/>
              <a:buSzTx/>
              <a:buFontTx/>
              <a:buNone/>
              <a:tabLst/>
              <a:defRPr/>
            </a:pPr>
            <a:endParaRPr kumimoji="0" lang="en-GB" sz="2100" b="0" i="0" u="none" strike="noStrike" kern="0" cap="none" spc="0" normalizeH="0" baseline="0" noProof="0" dirty="0">
              <a:ln>
                <a:noFill/>
              </a:ln>
              <a:solidFill>
                <a:srgbClr val="1C1C1C"/>
              </a:solidFill>
              <a:effectLst/>
              <a:uLnTx/>
              <a:uFillTx/>
            </a:endParaRPr>
          </a:p>
        </p:txBody>
      </p:sp>
      <p:sp>
        <p:nvSpPr>
          <p:cNvPr id="115" name="Footer Placeholder 10"/>
          <p:cNvSpPr txBox="1">
            <a:spLocks/>
          </p:cNvSpPr>
          <p:nvPr userDrawn="1"/>
        </p:nvSpPr>
        <p:spPr>
          <a:xfrm>
            <a:off x="4203868" y="4080053"/>
            <a:ext cx="4699059" cy="595972"/>
          </a:xfrm>
          <a:prstGeom prst="rect">
            <a:avLst/>
          </a:prstGeom>
        </p:spPr>
        <p:txBody>
          <a:bodyPr lIns="0" tIns="0" rIns="0" bIns="0"/>
          <a:lstStyle>
            <a:defPPr>
              <a:defRPr lang="en-US"/>
            </a:defPPr>
            <a:lvl1pPr marL="0" algn="l" defTabSz="924282" rtl="0" eaLnBrk="1" latinLnBrk="0" hangingPunct="1">
              <a:defRPr sz="1000" kern="1200">
                <a:solidFill>
                  <a:schemeClr val="accent4">
                    <a:lumMod val="75000"/>
                  </a:schemeClr>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pPr marL="0" marR="0" lvl="0" indent="0" algn="l" defTabSz="924259"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C8C9C7">
                    <a:lumMod val="75000"/>
                  </a:srgbClr>
                </a:solidFill>
                <a:effectLst/>
                <a:uLnTx/>
                <a:uFillTx/>
                <a:latin typeface="Calibri"/>
                <a:ea typeface="+mn-ea"/>
                <a:cs typeface="+mn-cs"/>
              </a:rPr>
              <a:t>© 20</a:t>
            </a:r>
            <a:r>
              <a:rPr kumimoji="0" lang="hu-HU" sz="1000" b="0" i="0" u="none" strike="noStrike" kern="1200" cap="none" spc="0" normalizeH="0" baseline="0" noProof="0" dirty="0">
                <a:ln>
                  <a:noFill/>
                </a:ln>
                <a:solidFill>
                  <a:srgbClr val="C8C9C7">
                    <a:lumMod val="75000"/>
                  </a:srgbClr>
                </a:solidFill>
                <a:effectLst/>
                <a:uLnTx/>
                <a:uFillTx/>
                <a:latin typeface="Calibri"/>
                <a:ea typeface="+mn-ea"/>
                <a:cs typeface="+mn-cs"/>
              </a:rPr>
              <a:t>20</a:t>
            </a:r>
            <a:r>
              <a:rPr kumimoji="0" lang="en-GB" sz="1000" b="0" i="0" u="none" strike="noStrike" kern="1200" cap="none" spc="0" normalizeH="0" baseline="0" noProof="0" dirty="0">
                <a:ln>
                  <a:noFill/>
                </a:ln>
                <a:solidFill>
                  <a:srgbClr val="C8C9C7">
                    <a:lumMod val="75000"/>
                  </a:srgbClr>
                </a:solidFill>
                <a:effectLst/>
                <a:uLnTx/>
                <a:uFillTx/>
                <a:latin typeface="Calibri"/>
                <a:ea typeface="+mn-ea"/>
                <a:cs typeface="+mn-cs"/>
              </a:rPr>
              <a:t> Ipsos.  All rights reserved. Contains Ipsos' Confidential and Proprietary information and may not be disclosed or reproduced without the prior written consent of Ipsos.</a:t>
            </a:r>
          </a:p>
        </p:txBody>
      </p:sp>
      <p:sp>
        <p:nvSpPr>
          <p:cNvPr id="116" name="Zástupný symbol pro obrázek 9"/>
          <p:cNvSpPr>
            <a:spLocks noGrp="1"/>
          </p:cNvSpPr>
          <p:nvPr>
            <p:ph type="pic" sz="quarter" idx="15" hasCustomPrompt="1"/>
          </p:nvPr>
        </p:nvSpPr>
        <p:spPr>
          <a:xfrm>
            <a:off x="7520186" y="1000306"/>
            <a:ext cx="1368425" cy="912813"/>
          </a:xfrm>
        </p:spPr>
        <p:txBody>
          <a:bodyPr/>
          <a:lstStyle>
            <a:lvl1pPr marL="0" marR="0" indent="0" algn="ctr" defTabSz="914378" rtl="0" eaLnBrk="1" fontAlgn="auto" latinLnBrk="0" hangingPunct="1">
              <a:lnSpc>
                <a:spcPct val="100000"/>
              </a:lnSpc>
              <a:spcBef>
                <a:spcPts val="0"/>
              </a:spcBef>
              <a:spcAft>
                <a:spcPts val="0"/>
              </a:spcAft>
              <a:buClrTx/>
              <a:buSzTx/>
              <a:buFontTx/>
              <a:buNone/>
              <a:tabLst/>
              <a:defRPr kumimoji="0" lang="cs-CZ" sz="1800" b="0" i="0" u="none" strike="noStrike" kern="0" cap="none" spc="0" normalizeH="0" baseline="0" noProof="0"/>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err="1">
                <a:ln>
                  <a:noFill/>
                </a:ln>
                <a:solidFill>
                  <a:srgbClr val="404040"/>
                </a:solidFill>
                <a:effectLst/>
                <a:uLnTx/>
                <a:uFillTx/>
                <a:latin typeface="+mn-lt"/>
                <a:ea typeface="+mn-ea"/>
                <a:cs typeface="+mn-cs"/>
              </a:rPr>
              <a:t>Client</a:t>
            </a:r>
            <a:r>
              <a:rPr kumimoji="0" lang="cs-CZ" sz="1800" b="0" i="0" u="none" strike="noStrike" kern="0" cap="none" spc="0" normalizeH="0" baseline="0" noProof="0" dirty="0">
                <a:ln>
                  <a:noFill/>
                </a:ln>
                <a:solidFill>
                  <a:srgbClr val="404040"/>
                </a:solidFill>
                <a:effectLst/>
                <a:uLnTx/>
                <a:uFillTx/>
                <a:latin typeface="+mn-lt"/>
                <a:ea typeface="+mn-ea"/>
                <a:cs typeface="+mn-cs"/>
              </a:rPr>
              <a:t> Logo </a:t>
            </a:r>
            <a:r>
              <a:rPr kumimoji="0" lang="cs-CZ" sz="1800" b="0" i="0" u="none" strike="noStrike" kern="0" cap="none" spc="0" normalizeH="0" baseline="0" noProof="0" dirty="0" err="1">
                <a:ln>
                  <a:noFill/>
                </a:ln>
                <a:solidFill>
                  <a:srgbClr val="404040"/>
                </a:solidFill>
                <a:effectLst/>
                <a:uLnTx/>
                <a:uFillTx/>
                <a:latin typeface="+mn-lt"/>
                <a:ea typeface="+mn-ea"/>
                <a:cs typeface="+mn-cs"/>
              </a:rPr>
              <a:t>optional</a:t>
            </a:r>
            <a:endParaRPr kumimoji="0" lang="cs-CZ" sz="1800" b="0" i="0" u="none" strike="noStrike" kern="0" cap="none" spc="0" normalizeH="0" baseline="0" noProof="0" dirty="0">
              <a:ln>
                <a:noFill/>
              </a:ln>
              <a:solidFill>
                <a:srgbClr val="404040"/>
              </a:solidFill>
              <a:effectLst/>
              <a:uLnTx/>
              <a:uFillTx/>
              <a:latin typeface="+mn-lt"/>
              <a:ea typeface="+mn-ea"/>
              <a:cs typeface="+mn-cs"/>
            </a:endParaRPr>
          </a:p>
        </p:txBody>
      </p:sp>
      <p:pic>
        <p:nvPicPr>
          <p:cNvPr id="117" name="Picture 11" descr="IPSOS_GAMECHANGERS_blue.pn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080247" y="4771853"/>
            <a:ext cx="1380187" cy="277167"/>
          </a:xfrm>
          <a:prstGeom prst="rect">
            <a:avLst/>
          </a:prstGeom>
        </p:spPr>
      </p:pic>
      <p:sp>
        <p:nvSpPr>
          <p:cNvPr id="118" name="Zástupný symbol pro text 4"/>
          <p:cNvSpPr>
            <a:spLocks noGrp="1"/>
          </p:cNvSpPr>
          <p:nvPr>
            <p:ph type="body" sz="quarter" idx="16" hasCustomPrompt="1"/>
          </p:nvPr>
        </p:nvSpPr>
        <p:spPr>
          <a:xfrm>
            <a:off x="4067944" y="2463590"/>
            <a:ext cx="4535487" cy="432197"/>
          </a:xfrm>
          <a:prstGeom prst="rect">
            <a:avLst/>
          </a:prstGeom>
        </p:spPr>
        <p:txBody>
          <a:bodyPr>
            <a:noAutofit/>
          </a:bodyPr>
          <a:lstStyle>
            <a:lvl1pPr marL="0" indent="0">
              <a:buNone/>
              <a:defRPr sz="3600" b="1" cap="all" baseline="0">
                <a:solidFill>
                  <a:srgbClr val="404040"/>
                </a:solidFill>
              </a:defRPr>
            </a:lvl1pPr>
          </a:lstStyle>
          <a:p>
            <a:pPr lvl="0"/>
            <a:r>
              <a:rPr lang="cs-CZ" dirty="0" err="1"/>
              <a:t>Presentation</a:t>
            </a:r>
            <a:r>
              <a:rPr lang="cs-CZ" dirty="0"/>
              <a:t> </a:t>
            </a:r>
            <a:r>
              <a:rPr lang="cs-CZ" dirty="0" err="1"/>
              <a:t>title</a:t>
            </a:r>
            <a:endParaRPr lang="en-US" dirty="0"/>
          </a:p>
        </p:txBody>
      </p:sp>
      <p:sp>
        <p:nvSpPr>
          <p:cNvPr id="119" name="Zástupný symbol pro text 11"/>
          <p:cNvSpPr>
            <a:spLocks noGrp="1"/>
          </p:cNvSpPr>
          <p:nvPr>
            <p:ph type="body" sz="quarter" idx="17" hasCustomPrompt="1"/>
          </p:nvPr>
        </p:nvSpPr>
        <p:spPr>
          <a:xfrm>
            <a:off x="4091230" y="3665936"/>
            <a:ext cx="833437" cy="276225"/>
          </a:xfrm>
          <a:prstGeom prst="rect">
            <a:avLst/>
          </a:prstGeom>
        </p:spPr>
        <p:txBody>
          <a:bodyPr/>
          <a:lstStyle>
            <a:lvl1pPr marL="0" indent="0">
              <a:buNone/>
              <a:defRPr sz="1800" b="1">
                <a:solidFill>
                  <a:srgbClr val="404040"/>
                </a:solidFill>
              </a:defRPr>
            </a:lvl1pPr>
          </a:lstStyle>
          <a:p>
            <a:pPr lvl="0"/>
            <a:r>
              <a:rPr lang="cs-CZ" dirty="0" err="1"/>
              <a:t>Date</a:t>
            </a:r>
            <a:endParaRPr lang="en-US" dirty="0"/>
          </a:p>
        </p:txBody>
      </p:sp>
      <p:sp>
        <p:nvSpPr>
          <p:cNvPr id="120" name="Zástupný symbol pro text 4"/>
          <p:cNvSpPr>
            <a:spLocks noGrp="1"/>
          </p:cNvSpPr>
          <p:nvPr>
            <p:ph type="body" sz="quarter" idx="18" hasCustomPrompt="1"/>
          </p:nvPr>
        </p:nvSpPr>
        <p:spPr>
          <a:xfrm>
            <a:off x="4067944" y="3075657"/>
            <a:ext cx="4535487" cy="432197"/>
          </a:xfrm>
          <a:prstGeom prst="rect">
            <a:avLst/>
          </a:prstGeom>
        </p:spPr>
        <p:txBody>
          <a:bodyPr anchor="ctr" anchorCtr="0">
            <a:noAutofit/>
          </a:bodyPr>
          <a:lstStyle>
            <a:lvl1pPr marL="0" indent="0">
              <a:buNone/>
              <a:defRPr sz="3600" b="1" baseline="0">
                <a:solidFill>
                  <a:srgbClr val="404040"/>
                </a:solidFill>
              </a:defRPr>
            </a:lvl1pPr>
          </a:lstStyle>
          <a:p>
            <a:pPr lvl="0"/>
            <a:r>
              <a:rPr lang="cs-CZ" dirty="0" err="1"/>
              <a:t>Additional</a:t>
            </a:r>
            <a:r>
              <a:rPr lang="cs-CZ" dirty="0"/>
              <a:t> </a:t>
            </a:r>
            <a:r>
              <a:rPr lang="cs-CZ" dirty="0" err="1"/>
              <a:t>subtitle</a:t>
            </a:r>
            <a:endParaRPr lang="en-US" dirty="0"/>
          </a:p>
        </p:txBody>
      </p:sp>
    </p:spTree>
    <p:extLst>
      <p:ext uri="{BB962C8B-B14F-4D97-AF65-F5344CB8AC3E}">
        <p14:creationId xmlns:p14="http://schemas.microsoft.com/office/powerpoint/2010/main" val="33932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7354241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2136932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5" name="Title 1"/>
          <p:cNvSpPr>
            <a:spLocks noGrp="1"/>
          </p:cNvSpPr>
          <p:nvPr>
            <p:ph type="title" hasCustomPrompt="1"/>
          </p:nvPr>
        </p:nvSpPr>
        <p:spPr>
          <a:xfrm>
            <a:off x="220553" y="272268"/>
            <a:ext cx="8654595" cy="461548"/>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166765" y="-65652"/>
            <a:ext cx="6710396" cy="442661"/>
          </a:xfrm>
          <a:prstGeom prst="rect">
            <a:avLst/>
          </a:prstGeom>
        </p:spPr>
        <p:txBody>
          <a:bodyPr lIns="91438" tIns="45719" rIns="91438" bIns="45719"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21233173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255950"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9"/>
          <p:cNvSpPr>
            <a:spLocks noGrp="1"/>
          </p:cNvSpPr>
          <p:nvPr>
            <p:ph type="body" sz="quarter" idx="21"/>
          </p:nvPr>
        </p:nvSpPr>
        <p:spPr>
          <a:xfrm>
            <a:off x="4613579"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3" name="Text Placeholder 6"/>
          <p:cNvSpPr>
            <a:spLocks noGrp="1"/>
          </p:cNvSpPr>
          <p:nvPr>
            <p:ph type="body" sz="quarter" idx="22"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1893361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0"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6"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1"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707797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255951"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9"/>
          <p:cNvSpPr>
            <a:spLocks noGrp="1"/>
          </p:cNvSpPr>
          <p:nvPr>
            <p:ph type="body" sz="quarter" idx="21"/>
          </p:nvPr>
        </p:nvSpPr>
        <p:spPr>
          <a:xfrm>
            <a:off x="2434405"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26"/>
          </p:nvPr>
        </p:nvSpPr>
        <p:spPr>
          <a:xfrm>
            <a:off x="4612858"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9"/>
          <p:cNvSpPr>
            <a:spLocks noGrp="1"/>
          </p:cNvSpPr>
          <p:nvPr>
            <p:ph type="body" sz="quarter" idx="27"/>
          </p:nvPr>
        </p:nvSpPr>
        <p:spPr>
          <a:xfrm>
            <a:off x="6791314"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29903113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40020224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2"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3166976"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2"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3166976"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075841"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6075841"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16329282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1"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2434405"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1"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2434405"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4612858"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4612858"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6791314"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5" name="Picture Placeholder 6"/>
          <p:cNvSpPr>
            <a:spLocks noGrp="1"/>
          </p:cNvSpPr>
          <p:nvPr>
            <p:ph type="pic" sz="quarter" idx="24"/>
          </p:nvPr>
        </p:nvSpPr>
        <p:spPr>
          <a:xfrm>
            <a:off x="6791314"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6"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131474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8" name="Zástupný symbol pro nadpis 1"/>
          <p:cNvSpPr>
            <a:spLocks noGrp="1"/>
          </p:cNvSpPr>
          <p:nvPr>
            <p:ph type="title"/>
          </p:nvPr>
        </p:nvSpPr>
        <p:spPr>
          <a:xfrm>
            <a:off x="212058" y="-45013"/>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6727448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lIns="91438" tIns="45719" rIns="91438" bIns="45719">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92560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5325495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7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208408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2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9578542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3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6986478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4_Vlastní rozložení">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6222858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Z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noProof="1">
                <a:solidFill>
                  <a:srgbClr val="404040"/>
                </a:solidFill>
                <a:cs typeface="Calibri" pitchFamily="34" charset="0"/>
              </a:rPr>
              <a:t>Na Prikope 22, Slovansky dum</a:t>
            </a:r>
            <a:r>
              <a:rPr lang="en-US" sz="1400" kern="0" noProof="1">
                <a:solidFill>
                  <a:srgbClr val="404040"/>
                </a:solidFill>
                <a:cs typeface="Calibri" pitchFamily="34" charset="0"/>
              </a:rPr>
              <a:t>, 110 00 </a:t>
            </a:r>
            <a:r>
              <a:rPr lang="cs-CZ" sz="1400" kern="0" noProof="1">
                <a:solidFill>
                  <a:srgbClr val="404040"/>
                </a:solidFill>
                <a:cs typeface="Calibri" pitchFamily="34" charset="0"/>
              </a:rPr>
              <a:t>Prague </a:t>
            </a:r>
            <a:r>
              <a:rPr lang="en-US" sz="1400" kern="0" noProof="1">
                <a:solidFill>
                  <a:srgbClr val="404040"/>
                </a:solidFill>
                <a:cs typeface="Calibri" pitchFamily="34" charset="0"/>
              </a:rPr>
              <a:t>1</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www.ipsos.cz</a:t>
            </a:r>
            <a:r>
              <a:rPr lang="cs-CZ" sz="2000" noProof="1">
                <a:solidFill>
                  <a:srgbClr val="1F497D">
                    <a:lumMod val="60000"/>
                    <a:lumOff val="40000"/>
                  </a:srgbClr>
                </a:solidFill>
                <a:cs typeface="Arial" pitchFamily="34" charset="0"/>
              </a:rPr>
              <a:t>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pic>
        <p:nvPicPr>
          <p:cNvPr id="23" name="Obrázek 22" descr="ceska_vlajka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01396" y="4190260"/>
            <a:ext cx="468000" cy="202238"/>
          </a:xfrm>
          <a:prstGeom prst="rect">
            <a:avLst/>
          </a:prstGeom>
        </p:spPr>
      </p:pic>
      <p:sp>
        <p:nvSpPr>
          <p:cNvPr id="26" name="Zástupný symbol pro nadpis 1"/>
          <p:cNvSpPr>
            <a:spLocks noGrp="1"/>
          </p:cNvSpPr>
          <p:nvPr>
            <p:ph type="title"/>
          </p:nvPr>
        </p:nvSpPr>
        <p:spPr>
          <a:xfrm>
            <a:off x="606567" y="77058"/>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8728950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K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dirty="0">
                <a:solidFill>
                  <a:srgbClr val="404040"/>
                </a:solidFill>
                <a:cs typeface="Calibri" panose="020F0502020204030204" pitchFamily="34" charset="0"/>
              </a:rPr>
              <a:t>Heydukova 12, 811 08 Bratislava</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sk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pic>
        <p:nvPicPr>
          <p:cNvPr id="27" name="Obrázek 26" descr="slovenska_vlajka_3.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13875" y="4195980"/>
            <a:ext cx="514800" cy="250186"/>
          </a:xfrm>
          <a:prstGeom prst="rect">
            <a:avLst/>
          </a:prstGeom>
        </p:spPr>
      </p:pic>
    </p:spTree>
    <p:extLst>
      <p:ext uri="{BB962C8B-B14F-4D97-AF65-F5344CB8AC3E}">
        <p14:creationId xmlns:p14="http://schemas.microsoft.com/office/powerpoint/2010/main" val="1485699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41263112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 obsah - 2 radky nadpis">
    <p:spTree>
      <p:nvGrpSpPr>
        <p:cNvPr id="1" name=""/>
        <p:cNvGrpSpPr/>
        <p:nvPr/>
      </p:nvGrpSpPr>
      <p:grpSpPr>
        <a:xfrm>
          <a:off x="0" y="0"/>
          <a:ext cx="0" cy="0"/>
          <a:chOff x="0" y="0"/>
          <a:chExt cx="0" cy="0"/>
        </a:xfrm>
      </p:grpSpPr>
      <p:sp>
        <p:nvSpPr>
          <p:cNvPr id="8" name="Zástupný symbol pro obsah 10"/>
          <p:cNvSpPr>
            <a:spLocks noGrp="1"/>
          </p:cNvSpPr>
          <p:nvPr>
            <p:ph sz="quarter" idx="18" hasCustomPrompt="1"/>
          </p:nvPr>
        </p:nvSpPr>
        <p:spPr>
          <a:xfrm>
            <a:off x="684250" y="1201500"/>
            <a:ext cx="7920000" cy="3585600"/>
          </a:xfrm>
        </p:spPr>
        <p:txBody>
          <a:bodyPr/>
          <a:lstStyle/>
          <a:p>
            <a:pPr lvl="0"/>
            <a:r>
              <a:rPr lang="en-US" dirty="0"/>
              <a:t>Click to edit the style of the original text</a:t>
            </a:r>
            <a:r>
              <a:rPr lang="cs-CZ" dirty="0"/>
              <a:t>.</a:t>
            </a:r>
          </a:p>
          <a:p>
            <a:pPr lvl="1"/>
            <a:r>
              <a:rPr lang="en-US" dirty="0"/>
              <a:t>second level</a:t>
            </a:r>
            <a:endParaRPr lang="cs-CZ" dirty="0"/>
          </a:p>
          <a:p>
            <a:pPr lvl="2"/>
            <a:r>
              <a:rPr lang="en-US" dirty="0"/>
              <a:t>third level</a:t>
            </a:r>
            <a:endParaRPr lang="cs-CZ" dirty="0"/>
          </a:p>
          <a:p>
            <a:pPr lvl="3"/>
            <a:r>
              <a:rPr lang="en-US" dirty="0"/>
              <a:t>fourth level </a:t>
            </a:r>
            <a:endParaRPr lang="cs-CZ" dirty="0"/>
          </a:p>
          <a:p>
            <a:pPr lvl="4"/>
            <a:r>
              <a:rPr lang="en-US" dirty="0"/>
              <a:t>fifth lev el</a:t>
            </a:r>
            <a:endParaRPr lang="cs-CZ" dirty="0"/>
          </a:p>
        </p:txBody>
      </p:sp>
      <p:sp>
        <p:nvSpPr>
          <p:cNvPr id="10" name="Text Placeholder 6"/>
          <p:cNvSpPr>
            <a:spLocks noGrp="1"/>
          </p:cNvSpPr>
          <p:nvPr>
            <p:ph type="body" sz="quarter" idx="12" hasCustomPrompt="1"/>
          </p:nvPr>
        </p:nvSpPr>
        <p:spPr>
          <a:xfrm>
            <a:off x="864002" y="834034"/>
            <a:ext cx="7884713" cy="374906"/>
          </a:xfrm>
          <a:prstGeom prst="rect">
            <a:avLst/>
          </a:prstGeom>
        </p:spPr>
        <p:txBody>
          <a:bodyPr wrap="square" lIns="36000" tIns="0" rIns="36000" bIns="36000" anchor="t" anchorCtr="0">
            <a:spAutoFit/>
          </a:bodyPr>
          <a:lstStyle>
            <a:lvl1pPr marL="0" indent="0" defTabSz="215940">
              <a:spcBef>
                <a:spcPts val="0"/>
              </a:spcBef>
              <a:buNone/>
              <a:defRPr sz="1100" i="1">
                <a:solidFill>
                  <a:schemeClr val="bg1">
                    <a:lumMod val="50000"/>
                  </a:schemeClr>
                </a:solidFill>
                <a:latin typeface="Calibri" pitchFamily="34" charset="0"/>
                <a:cs typeface="Arial" pitchFamily="34" charset="0"/>
              </a:defRPr>
            </a:lvl1pPr>
            <a:lvl2pPr marL="457073"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
        <p:nvSpPr>
          <p:cNvPr id="13" name="Text Placeholder 6"/>
          <p:cNvSpPr>
            <a:spLocks noGrp="1"/>
          </p:cNvSpPr>
          <p:nvPr>
            <p:ph type="body" sz="quarter" idx="16"/>
          </p:nvPr>
        </p:nvSpPr>
        <p:spPr>
          <a:xfrm>
            <a:off x="684002" y="4660201"/>
            <a:ext cx="7884713" cy="166712"/>
          </a:xfrm>
          <a:prstGeom prst="rect">
            <a:avLst/>
          </a:prstGeom>
        </p:spPr>
        <p:txBody>
          <a:bodyPr wrap="square" lIns="36000" tIns="0" rIns="36000"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073"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Edit Master text styles</a:t>
            </a:r>
          </a:p>
        </p:txBody>
      </p:sp>
      <p:sp>
        <p:nvSpPr>
          <p:cNvPr id="12" name="Zástupný symbol pro číslo snímku 5"/>
          <p:cNvSpPr txBox="1">
            <a:spLocks/>
          </p:cNvSpPr>
          <p:nvPr/>
        </p:nvSpPr>
        <p:spPr>
          <a:xfrm>
            <a:off x="-9618" y="4909248"/>
            <a:ext cx="2133600" cy="273844"/>
          </a:xfrm>
          <a:prstGeom prst="rect">
            <a:avLst/>
          </a:prstGeom>
        </p:spPr>
        <p:txBody>
          <a:bodyPr vert="horz" lIns="91415" tIns="45708" rIns="91415" bIns="45708"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A2DB900-4F27-419C-B2D8-AAC4EB8D73BD}" type="slidenum">
              <a:rPr kumimoji="0" lang="cs-CZ" sz="1200" b="0" i="0" u="none" strike="noStrike" kern="1200" cap="none" spc="0" normalizeH="0" baseline="0" noProof="0" smtClean="0">
                <a:ln>
                  <a:noFill/>
                </a:ln>
                <a:solidFill>
                  <a:srgbClr val="5F5F5F"/>
                </a:solidFill>
                <a:effectLst/>
                <a:uLnTx/>
                <a:uFillTx/>
                <a:latin typeface="Calibri"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dirty="0">
              <a:ln>
                <a:noFill/>
              </a:ln>
              <a:solidFill>
                <a:srgbClr val="5F5F5F"/>
              </a:solidFill>
              <a:effectLst/>
              <a:uLnTx/>
              <a:uFillTx/>
              <a:latin typeface="Calibri" pitchFamily="34" charset="0"/>
              <a:ea typeface="+mn-ea"/>
              <a:cs typeface="Arial" pitchFamily="34" charset="0"/>
            </a:endParaRP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hu-HU" sz="1300" b="1" i="0" u="none" strike="noStrike" kern="0" cap="none" spc="0" normalizeH="0" baseline="0" noProof="0">
              <a:ln>
                <a:noFill/>
              </a:ln>
              <a:solidFill>
                <a:srgbClr val="404040"/>
              </a:solidFill>
              <a:effectLst/>
              <a:uLnTx/>
              <a:uFillTx/>
              <a:latin typeface="+mj-lt"/>
              <a:cs typeface="Arial" pitchFamily="34" charset="0"/>
            </a:endParaRPr>
          </a:p>
        </p:txBody>
      </p:sp>
      <p:sp>
        <p:nvSpPr>
          <p:cNvPr id="15"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a:t>Click to edit Master title style</a:t>
            </a:r>
            <a:endParaRPr lang="cs-CZ" dirty="0"/>
          </a:p>
        </p:txBody>
      </p:sp>
    </p:spTree>
    <p:extLst>
      <p:ext uri="{BB962C8B-B14F-4D97-AF65-F5344CB8AC3E}">
        <p14:creationId xmlns:p14="http://schemas.microsoft.com/office/powerpoint/2010/main" val="36697476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970531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476343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7582092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2409697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0684592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817337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7770192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2610218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3821203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8630245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3127225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6_Vlastní rozložení">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2" y="0"/>
            <a:ext cx="9143999" cy="5143500"/>
          </a:xfrm>
          <a:prstGeom prst="rect">
            <a:avLst/>
          </a:prstGeom>
          <a:effectLst/>
        </p:spPr>
        <p:txBody>
          <a:bodyPr/>
          <a:lstStyle>
            <a:lvl1pPr marL="0" indent="0">
              <a:buNone/>
              <a:defRPr baseline="0">
                <a:solidFill>
                  <a:srgbClr val="404040"/>
                </a:solidFill>
              </a:defRPr>
            </a:lvl1pPr>
          </a:lstStyle>
          <a:p>
            <a:br>
              <a:rPr lang="en-GB" dirty="0"/>
            </a:br>
            <a:r>
              <a:rPr lang="en-GB" dirty="0"/>
              <a:t>     </a:t>
            </a:r>
          </a:p>
        </p:txBody>
      </p:sp>
      <p:sp>
        <p:nvSpPr>
          <p:cNvPr id="12" name="Title 1"/>
          <p:cNvSpPr>
            <a:spLocks noGrp="1"/>
          </p:cNvSpPr>
          <p:nvPr>
            <p:ph type="title" hasCustomPrompt="1"/>
          </p:nvPr>
        </p:nvSpPr>
        <p:spPr>
          <a:xfrm>
            <a:off x="1024880" y="2479435"/>
            <a:ext cx="7093160" cy="812531"/>
          </a:xfrm>
          <a:prstGeom prst="rect">
            <a:avLst/>
          </a:prstGeom>
          <a:effectLst>
            <a:outerShdw blurRad="825500" algn="ctr" rotWithShape="0">
              <a:prstClr val="black">
                <a:alpha val="20000"/>
              </a:prstClr>
            </a:outerShdw>
          </a:effectLst>
        </p:spPr>
        <p:txBody>
          <a:bodyPr anchor="t"/>
          <a:lstStyle>
            <a:lvl1pPr>
              <a:lnSpc>
                <a:spcPct val="80000"/>
              </a:lnSpc>
              <a:spcBef>
                <a:spcPts val="914"/>
              </a:spcBef>
              <a:defRPr sz="8800" cap="all" baseline="0">
                <a:solidFill>
                  <a:schemeClr val="accent2"/>
                </a:solidFill>
              </a:defRPr>
            </a:lvl1pPr>
          </a:lstStyle>
          <a:p>
            <a:r>
              <a:rPr lang="en-US" dirty="0"/>
              <a:t>Something</a:t>
            </a:r>
            <a:endParaRPr lang="en-GB" dirty="0"/>
          </a:p>
        </p:txBody>
      </p:sp>
      <p:sp>
        <p:nvSpPr>
          <p:cNvPr id="13" name="Text Placeholder 6"/>
          <p:cNvSpPr>
            <a:spLocks noGrp="1"/>
          </p:cNvSpPr>
          <p:nvPr>
            <p:ph type="body" sz="quarter" idx="13" hasCustomPrompt="1"/>
          </p:nvPr>
        </p:nvSpPr>
        <p:spPr>
          <a:xfrm>
            <a:off x="1089060" y="1857552"/>
            <a:ext cx="6033722" cy="621884"/>
          </a:xfrm>
          <a:prstGeom prst="rect">
            <a:avLst/>
          </a:prstGeom>
        </p:spPr>
        <p:txBody>
          <a:bodyPr anchor="b">
            <a:normAutofit/>
          </a:bodyPr>
          <a:lstStyle>
            <a:lvl1pPr marL="0" indent="0">
              <a:spcBef>
                <a:spcPts val="1371"/>
              </a:spcBef>
              <a:buNone/>
              <a:defRPr sz="300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4159822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1" y="4142033"/>
            <a:ext cx="3828403" cy="307777"/>
          </a:xfrm>
          <a:prstGeom prst="rect">
            <a:avLst/>
          </a:prstGeom>
        </p:spPr>
        <p:txBody>
          <a:bodyPr wrap="square">
            <a:spAutoFit/>
          </a:bodyPr>
          <a:lstStyle/>
          <a:p>
            <a:pPr algn="ctr" eaLnBrk="0" fontAlgn="base" hangingPunct="0">
              <a:spcBef>
                <a:spcPct val="0"/>
              </a:spcBef>
              <a:spcAft>
                <a:spcPct val="0"/>
              </a:spcAft>
              <a:tabLst>
                <a:tab pos="1516063"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5" y="4444499"/>
            <a:ext cx="6136597" cy="400685"/>
          </a:xfrm>
          <a:prstGeom prst="rect">
            <a:avLst/>
          </a:prstGeom>
          <a:noFill/>
          <a:ln w="9525">
            <a:noFill/>
            <a:miter lim="800000"/>
            <a:headEnd/>
            <a:tailEnd/>
          </a:ln>
        </p:spPr>
        <p:txBody>
          <a:bodyPr wrap="square" lIns="92003" tIns="46005" rIns="92003" bIns="46005">
            <a:spAutoFit/>
          </a:bodyPr>
          <a:lstStyle/>
          <a:p>
            <a:pPr algn="ctr" eaLnBrk="0" hangingPunct="0">
              <a:tabLst>
                <a:tab pos="1516063"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394412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Vlastní rozložení">
    <p:bg>
      <p:bgPr>
        <a:solidFill>
          <a:srgbClr val="008E94"/>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22538689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1" y="1217857"/>
            <a:ext cx="2811129" cy="613247"/>
          </a:xfrm>
          <a:prstGeom prst="rect">
            <a:avLst/>
          </a:prstGeom>
          <a:solidFill>
            <a:srgbClr val="404040"/>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13" indent="-153589">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7"/>
            <a:ext cx="2811129" cy="613247"/>
          </a:xfrm>
          <a:prstGeom prst="rect">
            <a:avLst/>
          </a:prstGeom>
          <a:solidFill>
            <a:srgbClr val="ED6737"/>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13" indent="-153589">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7"/>
            <a:ext cx="2811129" cy="613247"/>
          </a:xfrm>
          <a:prstGeom prst="rect">
            <a:avLst/>
          </a:prstGeom>
          <a:solidFill>
            <a:srgbClr val="008E94"/>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13" indent="-153589">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0" y="2001690"/>
            <a:ext cx="2811130" cy="2624485"/>
          </a:xfrm>
          <a:prstGeom prst="rect">
            <a:avLst/>
          </a:prstGeom>
        </p:spPr>
        <p:txBody>
          <a:bodyPr lIns="82274" rIns="27425"/>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5" y="2001690"/>
            <a:ext cx="2811130" cy="2624485"/>
          </a:xfrm>
          <a:prstGeom prst="rect">
            <a:avLst/>
          </a:prstGeom>
        </p:spPr>
        <p:txBody>
          <a:bodyPr lIns="82274" rIns="27425"/>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1" y="2001690"/>
            <a:ext cx="2811130" cy="2624485"/>
          </a:xfrm>
          <a:prstGeom prst="rect">
            <a:avLst/>
          </a:prstGeom>
        </p:spPr>
        <p:txBody>
          <a:bodyPr lIns="82274" rIns="27425"/>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2" y="483518"/>
            <a:ext cx="8690248" cy="374906"/>
          </a:xfrm>
          <a:prstGeom prst="rect">
            <a:avLst/>
          </a:prstGeom>
        </p:spPr>
        <p:txBody>
          <a:bodyPr wrap="square" lIns="36000" tIns="0" rIns="36000" bIns="36000" anchor="t" anchorCtr="0">
            <a:spAutoFit/>
          </a:bodyPr>
          <a:lstStyle>
            <a:lvl1pPr marL="0" indent="0" defTabSz="216000">
              <a:spcBef>
                <a:spcPts val="0"/>
              </a:spcBef>
              <a:buNone/>
              <a:defRPr sz="1100" i="1">
                <a:solidFill>
                  <a:schemeClr val="bg1">
                    <a:lumMod val="50000"/>
                  </a:schemeClr>
                </a:solidFill>
                <a:latin typeface="Calibri" pitchFamily="34" charset="0"/>
                <a:cs typeface="Arial" pitchFamily="34" charset="0"/>
              </a:defRPr>
            </a:lvl1pPr>
            <a:lvl2pPr marL="457200"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27031021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8675008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42683504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2862689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5259002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9618415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4884294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5204366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4481358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443739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Vlastní rozložení">
    <p:bg>
      <p:bgPr>
        <a:solidFill>
          <a:srgbClr val="008BCA"/>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008B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48729238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a:lstStyle>
            <a:lvl1pPr marL="0" indent="0">
              <a:buNone/>
              <a:defRPr lang="en-US" sz="1400" kern="1200" cap="none" baseline="0" dirty="0" smtClean="0">
                <a:solidFill>
                  <a:srgbClr val="404040"/>
                </a:solidFill>
                <a:latin typeface="+mn-lt"/>
                <a:ea typeface="+mn-ea"/>
                <a:cs typeface="+mn-cs"/>
              </a:defRPr>
            </a:lvl1pPr>
            <a:lvl2pPr marL="221313" indent="-153589">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a:lstStyle>
            <a:lvl1pPr marL="0" indent="0">
              <a:buNone/>
              <a:defRPr lang="en-US" sz="1400" kern="1200" cap="none" baseline="0" dirty="0" smtClean="0">
                <a:solidFill>
                  <a:srgbClr val="404040"/>
                </a:solidFill>
                <a:latin typeface="+mn-lt"/>
                <a:ea typeface="+mn-ea"/>
                <a:cs typeface="+mn-cs"/>
              </a:defRPr>
            </a:lvl1pPr>
            <a:lvl2pPr marL="221313" indent="-153589">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7"/>
            <a:ext cx="4264752" cy="613247"/>
          </a:xfrm>
          <a:prstGeom prst="rect">
            <a:avLst/>
          </a:prstGeom>
          <a:solidFill>
            <a:srgbClr val="404040"/>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13" indent="-153589">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7"/>
            <a:ext cx="4264752" cy="613247"/>
          </a:xfrm>
          <a:prstGeom prst="rect">
            <a:avLst/>
          </a:prstGeom>
          <a:solidFill>
            <a:srgbClr val="ED6737"/>
          </a:solidFill>
        </p:spPr>
        <p:txBody>
          <a:bodyPr lIns="82274" rIns="27425"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13" indent="-153589">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2" y="483518"/>
            <a:ext cx="8690248" cy="374906"/>
          </a:xfrm>
          <a:prstGeom prst="rect">
            <a:avLst/>
          </a:prstGeom>
        </p:spPr>
        <p:txBody>
          <a:bodyPr wrap="square" lIns="36000" tIns="0" rIns="36000" bIns="36000" anchor="t" anchorCtr="0">
            <a:spAutoFit/>
          </a:bodyPr>
          <a:lstStyle>
            <a:lvl1pPr marL="0" indent="0" defTabSz="216000">
              <a:spcBef>
                <a:spcPts val="0"/>
              </a:spcBef>
              <a:buNone/>
              <a:defRPr sz="1100" i="1">
                <a:solidFill>
                  <a:schemeClr val="bg1">
                    <a:lumMod val="50000"/>
                  </a:schemeClr>
                </a:solidFill>
                <a:latin typeface="Calibri" pitchFamily="34" charset="0"/>
                <a:cs typeface="Arial" pitchFamily="34" charset="0"/>
              </a:defRPr>
            </a:lvl1pPr>
            <a:lvl2pPr marL="457200"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1431104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9902774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2"/>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6912935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2"/>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5" name="Title 1"/>
          <p:cNvSpPr>
            <a:spLocks noGrp="1"/>
          </p:cNvSpPr>
          <p:nvPr>
            <p:ph type="title" hasCustomPrompt="1"/>
          </p:nvPr>
        </p:nvSpPr>
        <p:spPr>
          <a:xfrm>
            <a:off x="220553" y="272268"/>
            <a:ext cx="8654595" cy="461548"/>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166765" y="-65652"/>
            <a:ext cx="6710396" cy="442661"/>
          </a:xfrm>
          <a:prstGeom prst="rect">
            <a:avLst/>
          </a:prstGeom>
        </p:spPr>
        <p:txBody>
          <a:bodyPr lIns="91438" tIns="45719" rIns="91438" bIns="45719"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1403894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4613579" y="1217859"/>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255950" y="2001692"/>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9"/>
          <p:cNvSpPr>
            <a:spLocks noGrp="1"/>
          </p:cNvSpPr>
          <p:nvPr>
            <p:ph type="body" sz="quarter" idx="21"/>
          </p:nvPr>
        </p:nvSpPr>
        <p:spPr>
          <a:xfrm>
            <a:off x="4613579" y="2001692"/>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0"/>
          <p:cNvSpPr>
            <a:spLocks noGrp="1"/>
          </p:cNvSpPr>
          <p:nvPr>
            <p:ph type="body" sz="quarter" idx="18" hasCustomPrompt="1"/>
          </p:nvPr>
        </p:nvSpPr>
        <p:spPr>
          <a:xfrm>
            <a:off x="255950" y="1217859"/>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3" name="Text Placeholder 6"/>
          <p:cNvSpPr>
            <a:spLocks noGrp="1"/>
          </p:cNvSpPr>
          <p:nvPr>
            <p:ph type="body" sz="quarter" idx="22"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174274660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3" y="1217859"/>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9"/>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9"/>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1" y="2001692"/>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7" y="2001692"/>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2" y="2001692"/>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8132416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255952" y="1217859"/>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2434405" y="1217859"/>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4612858" y="1217859"/>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6791314" y="1217859"/>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255952" y="2001692"/>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9"/>
          <p:cNvSpPr>
            <a:spLocks noGrp="1"/>
          </p:cNvSpPr>
          <p:nvPr>
            <p:ph type="body" sz="quarter" idx="21"/>
          </p:nvPr>
        </p:nvSpPr>
        <p:spPr>
          <a:xfrm>
            <a:off x="2434405" y="2001692"/>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26"/>
          </p:nvPr>
        </p:nvSpPr>
        <p:spPr>
          <a:xfrm>
            <a:off x="4612858" y="2001692"/>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9"/>
          <p:cNvSpPr>
            <a:spLocks noGrp="1"/>
          </p:cNvSpPr>
          <p:nvPr>
            <p:ph type="body" sz="quarter" idx="27"/>
          </p:nvPr>
        </p:nvSpPr>
        <p:spPr>
          <a:xfrm>
            <a:off x="6791314" y="2001692"/>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4512030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9"/>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9"/>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3028209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3"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3166976"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3"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3166976"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3" y="1217859"/>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166976" y="1217859"/>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075841"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6075841"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6075841" y="1217859"/>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27963540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2"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2434405"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2"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2434405"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2" y="1217859"/>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2434405" y="1217859"/>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4612858"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4612858"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4612858" y="1217859"/>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6791314"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3" indent="-153581">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5" name="Picture Placeholder 6"/>
          <p:cNvSpPr>
            <a:spLocks noGrp="1"/>
          </p:cNvSpPr>
          <p:nvPr>
            <p:ph type="pic" sz="quarter" idx="24"/>
          </p:nvPr>
        </p:nvSpPr>
        <p:spPr>
          <a:xfrm>
            <a:off x="6791314"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6" name="Text Placeholder 10"/>
          <p:cNvSpPr>
            <a:spLocks noGrp="1"/>
          </p:cNvSpPr>
          <p:nvPr>
            <p:ph type="body" sz="quarter" idx="25" hasCustomPrompt="1"/>
          </p:nvPr>
        </p:nvSpPr>
        <p:spPr>
          <a:xfrm>
            <a:off x="6791314" y="1217859"/>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3" indent="-153581">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6" hasCustomPrompt="1"/>
          </p:nvPr>
        </p:nvSpPr>
        <p:spPr>
          <a:xfrm>
            <a:off x="202233" y="483519"/>
            <a:ext cx="8690248" cy="374905"/>
          </a:xfrm>
          <a:prstGeom prst="rect">
            <a:avLst/>
          </a:prstGeom>
        </p:spPr>
        <p:txBody>
          <a:bodyPr wrap="square" lIns="35999" tIns="0" rIns="35999" bIns="35999" anchor="t" anchorCtr="0">
            <a:spAutoFit/>
          </a:bodyPr>
          <a:lstStyle>
            <a:lvl1pPr marL="0" indent="0" defTabSz="215990">
              <a:spcBef>
                <a:spcPts val="0"/>
              </a:spcBef>
              <a:buNone/>
              <a:defRPr sz="1100" i="1">
                <a:solidFill>
                  <a:schemeClr val="bg1">
                    <a:lumMod val="50000"/>
                  </a:schemeClr>
                </a:solidFill>
                <a:latin typeface="Calibri" pitchFamily="34" charset="0"/>
                <a:cs typeface="Arial" pitchFamily="34" charset="0"/>
              </a:defRPr>
            </a:lvl1pPr>
            <a:lvl2pPr marL="457178"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2679204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Vlastní rozložení">
    <p:bg>
      <p:bgPr>
        <a:solidFill>
          <a:schemeClr val="accent3"/>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100488472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8" name="Zástupný symbol pro nadpis 1"/>
          <p:cNvSpPr>
            <a:spLocks noGrp="1"/>
          </p:cNvSpPr>
          <p:nvPr>
            <p:ph type="title"/>
          </p:nvPr>
        </p:nvSpPr>
        <p:spPr>
          <a:xfrm>
            <a:off x="212058" y="-45013"/>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390395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Vlastní rozložení">
    <p:bg>
      <p:bgPr>
        <a:solidFill>
          <a:schemeClr val="accent4"/>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515815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Vlastní rozložení">
    <p:bg>
      <p:bgPr>
        <a:solidFill>
          <a:schemeClr val="accent2"/>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194842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Vlastní rozložení">
    <p:bg>
      <p:bgPr>
        <a:solidFill>
          <a:srgbClr val="BABABA"/>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471448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Vlastní rozložení">
    <p:bg>
      <p:bgPr>
        <a:solidFill>
          <a:srgbClr val="404040"/>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422918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obsah - 2 radky nadpis">
    <p:spTree>
      <p:nvGrpSpPr>
        <p:cNvPr id="1" name=""/>
        <p:cNvGrpSpPr/>
        <p:nvPr/>
      </p:nvGrpSpPr>
      <p:grpSpPr>
        <a:xfrm>
          <a:off x="0" y="0"/>
          <a:ext cx="0" cy="0"/>
          <a:chOff x="0" y="0"/>
          <a:chExt cx="0" cy="0"/>
        </a:xfrm>
      </p:grpSpPr>
      <p:sp>
        <p:nvSpPr>
          <p:cNvPr id="8" name="Zástupný symbol pro obsah 10"/>
          <p:cNvSpPr>
            <a:spLocks noGrp="1"/>
          </p:cNvSpPr>
          <p:nvPr>
            <p:ph sz="quarter" idx="18" hasCustomPrompt="1"/>
          </p:nvPr>
        </p:nvSpPr>
        <p:spPr>
          <a:xfrm>
            <a:off x="684250" y="1201500"/>
            <a:ext cx="7920000" cy="3585600"/>
          </a:xfrm>
        </p:spPr>
        <p:txBody>
          <a:bodyPr/>
          <a:lstStyle/>
          <a:p>
            <a:pPr lvl="0"/>
            <a:r>
              <a:rPr lang="en-US" dirty="0"/>
              <a:t>Click to edit the style of the original text</a:t>
            </a:r>
            <a:r>
              <a:rPr lang="cs-CZ" dirty="0"/>
              <a:t>.</a:t>
            </a:r>
          </a:p>
          <a:p>
            <a:pPr lvl="1"/>
            <a:r>
              <a:rPr lang="en-US" dirty="0"/>
              <a:t>second level</a:t>
            </a:r>
            <a:endParaRPr lang="cs-CZ" dirty="0"/>
          </a:p>
          <a:p>
            <a:pPr lvl="2"/>
            <a:r>
              <a:rPr lang="en-US" dirty="0"/>
              <a:t>third level</a:t>
            </a:r>
            <a:endParaRPr lang="cs-CZ" dirty="0"/>
          </a:p>
          <a:p>
            <a:pPr lvl="3"/>
            <a:r>
              <a:rPr lang="en-US" dirty="0"/>
              <a:t>fourth level </a:t>
            </a:r>
            <a:endParaRPr lang="cs-CZ" dirty="0"/>
          </a:p>
          <a:p>
            <a:pPr lvl="4"/>
            <a:r>
              <a:rPr lang="en-US" dirty="0"/>
              <a:t>fifth lev el</a:t>
            </a:r>
            <a:endParaRPr lang="cs-CZ" dirty="0"/>
          </a:p>
        </p:txBody>
      </p:sp>
      <p:sp>
        <p:nvSpPr>
          <p:cNvPr id="10" name="Text Placeholder 6"/>
          <p:cNvSpPr>
            <a:spLocks noGrp="1"/>
          </p:cNvSpPr>
          <p:nvPr>
            <p:ph type="body" sz="quarter" idx="12" hasCustomPrompt="1"/>
          </p:nvPr>
        </p:nvSpPr>
        <p:spPr>
          <a:xfrm>
            <a:off x="864000" y="834033"/>
            <a:ext cx="7884713"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
        <p:nvSpPr>
          <p:cNvPr id="13" name="Text Placeholder 6"/>
          <p:cNvSpPr>
            <a:spLocks noGrp="1"/>
          </p:cNvSpPr>
          <p:nvPr>
            <p:ph type="body" sz="quarter" idx="16"/>
          </p:nvPr>
        </p:nvSpPr>
        <p:spPr>
          <a:xfrm>
            <a:off x="684002" y="4660201"/>
            <a:ext cx="7884713" cy="166712"/>
          </a:xfrm>
          <a:prstGeom prst="rect">
            <a:avLst/>
          </a:prstGeom>
        </p:spPr>
        <p:txBody>
          <a:bodyPr wrap="square" lIns="35999" tIns="0" rIns="35999" bIns="0" anchor="t" anchorCtr="0">
            <a:spAutoFit/>
          </a:bodyPr>
          <a:lstStyle>
            <a:lvl1pPr marL="0" indent="0">
              <a:lnSpc>
                <a:spcPts val="1300"/>
              </a:lnSpc>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
        <p:nvSpPr>
          <p:cNvPr id="12"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276372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Vlastní rozložení">
    <p:bg>
      <p:bgPr>
        <a:solidFill>
          <a:schemeClr val="bg1"/>
        </a:solidFill>
        <a:effectLst/>
      </p:bgPr>
    </p:bg>
    <p:spTree>
      <p:nvGrpSpPr>
        <p:cNvPr id="1" name=""/>
        <p:cNvGrpSpPr/>
        <p:nvPr/>
      </p:nvGrpSpPr>
      <p:grpSpPr>
        <a:xfrm>
          <a:off x="0" y="0"/>
          <a:ext cx="0" cy="0"/>
          <a:chOff x="0" y="0"/>
          <a:chExt cx="0" cy="0"/>
        </a:xfrm>
      </p:grpSpPr>
      <p:sp>
        <p:nvSpPr>
          <p:cNvPr id="8" name="Obdélník 7"/>
          <p:cNvSpPr/>
          <p:nvPr userDrawn="1"/>
        </p:nvSpPr>
        <p:spPr>
          <a:xfrm flipH="1">
            <a:off x="-36512" y="540"/>
            <a:ext cx="4506093" cy="5143500"/>
          </a:xfrm>
          <a:prstGeom prst="rect">
            <a:avLst/>
          </a:prstGeom>
          <a:solidFill>
            <a:srgbClr val="58595B"/>
          </a:solidFill>
          <a:ln w="25400" cap="flat" cmpd="sng" algn="ctr">
            <a:noFill/>
            <a:prstDash val="solid"/>
          </a:ln>
          <a:effectLst/>
        </p:spPr>
        <p:txBody>
          <a:bodyPr lIns="69657" tIns="34829" rIns="69657" bIns="34829" rtlCol="0" anchor="ctr"/>
          <a:lstStyle/>
          <a:p>
            <a:pPr marL="0" marR="0" lvl="0" indent="0" algn="ctr" defTabSz="1035176" eaLnBrk="1" fontAlgn="auto" latinLnBrk="0" hangingPunct="1">
              <a:lnSpc>
                <a:spcPct val="100000"/>
              </a:lnSpc>
              <a:spcBef>
                <a:spcPts val="0"/>
              </a:spcBef>
              <a:spcAft>
                <a:spcPts val="0"/>
              </a:spcAft>
              <a:buClrTx/>
              <a:buSzTx/>
              <a:buFontTx/>
              <a:buNone/>
              <a:tabLst/>
              <a:defRPr/>
            </a:pPr>
            <a:endParaRPr kumimoji="0" lang="cs-CZ" sz="21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22"/>
          <p:cNvGrpSpPr>
            <a:grpSpLocks noChangeAspect="1"/>
          </p:cNvGrpSpPr>
          <p:nvPr userDrawn="1"/>
        </p:nvGrpSpPr>
        <p:grpSpPr bwMode="auto">
          <a:xfrm flipH="1">
            <a:off x="2771801" y="0"/>
            <a:ext cx="2974579" cy="5143500"/>
            <a:chOff x="1049" y="-630"/>
            <a:chExt cx="2752" cy="4762"/>
          </a:xfrm>
        </p:grpSpPr>
        <p:sp>
          <p:nvSpPr>
            <p:cNvPr id="10" name="Freeform 6"/>
            <p:cNvSpPr>
              <a:spLocks/>
            </p:cNvSpPr>
            <p:nvPr/>
          </p:nvSpPr>
          <p:spPr bwMode="auto">
            <a:xfrm>
              <a:off x="1049" y="-630"/>
              <a:ext cx="2752" cy="4762"/>
            </a:xfrm>
            <a:custGeom>
              <a:avLst/>
              <a:gdLst>
                <a:gd name="T0" fmla="*/ 1192 w 2752"/>
                <a:gd name="T1" fmla="*/ 4762 h 4762"/>
                <a:gd name="T2" fmla="*/ 0 w 2752"/>
                <a:gd name="T3" fmla="*/ 4762 h 4762"/>
                <a:gd name="T4" fmla="*/ 0 w 2752"/>
                <a:gd name="T5" fmla="*/ 0 h 4762"/>
                <a:gd name="T6" fmla="*/ 2752 w 2752"/>
                <a:gd name="T7" fmla="*/ 0 h 4762"/>
                <a:gd name="T8" fmla="*/ 1192 w 2752"/>
                <a:gd name="T9" fmla="*/ 4762 h 4762"/>
              </a:gdLst>
              <a:ahLst/>
              <a:cxnLst>
                <a:cxn ang="0">
                  <a:pos x="T0" y="T1"/>
                </a:cxn>
                <a:cxn ang="0">
                  <a:pos x="T2" y="T3"/>
                </a:cxn>
                <a:cxn ang="0">
                  <a:pos x="T4" y="T5"/>
                </a:cxn>
                <a:cxn ang="0">
                  <a:pos x="T6" y="T7"/>
                </a:cxn>
                <a:cxn ang="0">
                  <a:pos x="T8" y="T9"/>
                </a:cxn>
              </a:cxnLst>
              <a:rect l="0" t="0" r="r" b="b"/>
              <a:pathLst>
                <a:path w="2752" h="4762">
                  <a:moveTo>
                    <a:pt x="1192" y="4762"/>
                  </a:moveTo>
                  <a:lnTo>
                    <a:pt x="0" y="4762"/>
                  </a:lnTo>
                  <a:lnTo>
                    <a:pt x="0" y="0"/>
                  </a:lnTo>
                  <a:lnTo>
                    <a:pt x="2752" y="0"/>
                  </a:lnTo>
                  <a:lnTo>
                    <a:pt x="1192" y="476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
          <p:nvSpPr>
            <p:cNvPr id="11" name="Freeform 7"/>
            <p:cNvSpPr>
              <a:spLocks/>
            </p:cNvSpPr>
            <p:nvPr/>
          </p:nvSpPr>
          <p:spPr bwMode="auto">
            <a:xfrm>
              <a:off x="1123" y="-630"/>
              <a:ext cx="2678" cy="2016"/>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grpSp>
      <p:sp>
        <p:nvSpPr>
          <p:cNvPr id="13"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
        <p:nvSpPr>
          <p:cNvPr id="14" name="Subtitle 2"/>
          <p:cNvSpPr>
            <a:spLocks noGrp="1"/>
          </p:cNvSpPr>
          <p:nvPr>
            <p:ph type="subTitle" idx="1" hasCustomPrompt="1"/>
          </p:nvPr>
        </p:nvSpPr>
        <p:spPr>
          <a:xfrm>
            <a:off x="4427985" y="1388445"/>
            <a:ext cx="4216925" cy="2247851"/>
          </a:xfrm>
          <a:prstGeom prst="rect">
            <a:avLst/>
          </a:prstGeom>
        </p:spPr>
        <p:txBody>
          <a:bodyPr lIns="91438" tIns="45719" rIns="91438" bIns="45719"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Tree>
    <p:extLst>
      <p:ext uri="{BB962C8B-B14F-4D97-AF65-F5344CB8AC3E}">
        <p14:creationId xmlns:p14="http://schemas.microsoft.com/office/powerpoint/2010/main" val="3056215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Vlastní rozložení">
    <p:spTree>
      <p:nvGrpSpPr>
        <p:cNvPr id="1" name=""/>
        <p:cNvGrpSpPr/>
        <p:nvPr/>
      </p:nvGrpSpPr>
      <p:grpSpPr>
        <a:xfrm>
          <a:off x="0" y="0"/>
          <a:ext cx="0" cy="0"/>
          <a:chOff x="0" y="0"/>
          <a:chExt cx="0" cy="0"/>
        </a:xfrm>
      </p:grpSpPr>
      <p:sp>
        <p:nvSpPr>
          <p:cNvPr id="11" name="Picture Placeholder 7"/>
          <p:cNvSpPr>
            <a:spLocks noGrp="1"/>
          </p:cNvSpPr>
          <p:nvPr>
            <p:ph type="pic" sz="quarter" idx="14" hasCustomPrompt="1"/>
          </p:nvPr>
        </p:nvSpPr>
        <p:spPr>
          <a:xfrm>
            <a:off x="3" y="0"/>
            <a:ext cx="9143999" cy="5143500"/>
          </a:xfrm>
          <a:prstGeom prst="rect">
            <a:avLst/>
          </a:prstGeom>
          <a:effectLst/>
        </p:spPr>
        <p:txBody>
          <a:bodyPr lIns="91438" tIns="45719" rIns="91438" bIns="45719"/>
          <a:lstStyle>
            <a:lvl1pPr marL="0" indent="0">
              <a:buNone/>
              <a:defRPr baseline="0">
                <a:solidFill>
                  <a:srgbClr val="404040"/>
                </a:solidFill>
              </a:defRPr>
            </a:lvl1pPr>
          </a:lstStyle>
          <a:p>
            <a:br>
              <a:rPr lang="en-GB" dirty="0"/>
            </a:br>
            <a:r>
              <a:rPr lang="en-GB" dirty="0"/>
              <a:t>     </a:t>
            </a:r>
          </a:p>
        </p:txBody>
      </p:sp>
      <p:sp>
        <p:nvSpPr>
          <p:cNvPr id="12" name="Title 1"/>
          <p:cNvSpPr>
            <a:spLocks noGrp="1"/>
          </p:cNvSpPr>
          <p:nvPr>
            <p:ph type="title" hasCustomPrompt="1"/>
          </p:nvPr>
        </p:nvSpPr>
        <p:spPr>
          <a:xfrm>
            <a:off x="1024881" y="2479436"/>
            <a:ext cx="7093160" cy="812531"/>
          </a:xfrm>
          <a:prstGeom prst="rect">
            <a:avLst/>
          </a:prstGeom>
          <a:effectLst>
            <a:outerShdw blurRad="825500" algn="ctr" rotWithShape="0">
              <a:prstClr val="black">
                <a:alpha val="20000"/>
              </a:prstClr>
            </a:outerShdw>
          </a:effectLst>
        </p:spPr>
        <p:txBody>
          <a:bodyPr anchor="t"/>
          <a:lstStyle>
            <a:lvl1pPr>
              <a:lnSpc>
                <a:spcPct val="80000"/>
              </a:lnSpc>
              <a:spcBef>
                <a:spcPts val="914"/>
              </a:spcBef>
              <a:defRPr sz="8800" cap="all" baseline="0">
                <a:solidFill>
                  <a:schemeClr val="accent2"/>
                </a:solidFill>
              </a:defRPr>
            </a:lvl1pPr>
          </a:lstStyle>
          <a:p>
            <a:r>
              <a:rPr lang="en-US" dirty="0"/>
              <a:t>Something</a:t>
            </a:r>
            <a:endParaRPr lang="en-GB" dirty="0"/>
          </a:p>
        </p:txBody>
      </p:sp>
      <p:sp>
        <p:nvSpPr>
          <p:cNvPr id="13"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chemeClr val="bg1"/>
                </a:solidFill>
                <a:effectLst>
                  <a:outerShdw blurRad="228600" algn="ctr" rotWithShape="0">
                    <a:prstClr val="black">
                      <a:alpha val="40000"/>
                    </a:prstClr>
                  </a:outerShdw>
                </a:effectLst>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965790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Vlastní rozložení">
    <p:bg>
      <p:bgPr>
        <a:solidFill>
          <a:srgbClr val="FBB040"/>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683527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Vlastní rozložení">
    <p:bg>
      <p:bgPr>
        <a:solidFill>
          <a:srgbClr val="404040"/>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A1C46B"/>
                </a:solidFill>
              </a:defRPr>
            </a:lvl1pPr>
          </a:lstStyle>
          <a:p>
            <a:pPr lvl="0"/>
            <a:r>
              <a:rPr lang="en-US" dirty="0"/>
              <a:t>Something </a:t>
            </a:r>
            <a:r>
              <a:rPr lang="en-US" dirty="0" err="1"/>
              <a:t>something</a:t>
            </a:r>
            <a:endParaRPr lang="en-GB" dirty="0"/>
          </a:p>
        </p:txBody>
      </p:sp>
      <p:sp>
        <p:nvSpPr>
          <p:cNvPr id="4"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chemeClr val="bg1"/>
                </a:solidFill>
              </a:rPr>
              <a:pPr/>
              <a:t>‹#›</a:t>
            </a:fld>
            <a:endParaRPr lang="cs-CZ" dirty="0">
              <a:solidFill>
                <a:schemeClr val="bg1"/>
              </a:solidFill>
            </a:endParaRPr>
          </a:p>
        </p:txBody>
      </p:sp>
    </p:spTree>
    <p:extLst>
      <p:ext uri="{BB962C8B-B14F-4D97-AF65-F5344CB8AC3E}">
        <p14:creationId xmlns:p14="http://schemas.microsoft.com/office/powerpoint/2010/main" val="4281384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Vlastní rozložení">
    <p:bg>
      <p:bgPr>
        <a:solidFill>
          <a:srgbClr val="A8CCDD"/>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rgbClr val="008E94"/>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58595B"/>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541666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Vlastní rozložení">
    <p:bg>
      <p:bgPr>
        <a:solidFill>
          <a:srgbClr val="008E94"/>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FBB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1076924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Vlastní rozložení">
    <p:bg>
      <p:bgPr>
        <a:solidFill>
          <a:srgbClr val="A1C46B"/>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4034028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9_Vlastní rozložení">
    <p:bg>
      <p:bgPr>
        <a:solidFill>
          <a:srgbClr val="008BC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FBB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3960397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1_Vlastní rozložení">
    <p:bg>
      <p:bgPr>
        <a:solidFill>
          <a:srgbClr val="ED673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998777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0_Vlastní rozložení">
    <p:bg>
      <p:bgPr>
        <a:solidFill>
          <a:srgbClr val="BABAB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chemeClr val="bg1"/>
                </a:solidFill>
              </a:defRPr>
            </a:lvl1pPr>
          </a:lstStyle>
          <a:p>
            <a:r>
              <a:rPr lang="en-US" dirty="0"/>
              <a:t>Something</a:t>
            </a:r>
            <a:endParaRPr lang="en-GB" dirty="0"/>
          </a:p>
        </p:txBody>
      </p:sp>
      <p:sp>
        <p:nvSpPr>
          <p:cNvPr id="5"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404040"/>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75135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10298898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45014"/>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087133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White_text_with chapter">
    <p:spTree>
      <p:nvGrpSpPr>
        <p:cNvPr id="1" name=""/>
        <p:cNvGrpSpPr/>
        <p:nvPr/>
      </p:nvGrpSpPr>
      <p:grpSpPr>
        <a:xfrm>
          <a:off x="0" y="0"/>
          <a:ext cx="0" cy="0"/>
          <a:chOff x="0" y="0"/>
          <a:chExt cx="0" cy="0"/>
        </a:xfrm>
      </p:grpSpPr>
      <p:sp>
        <p:nvSpPr>
          <p:cNvPr id="3" name="Zástupný symbol pro text 2"/>
          <p:cNvSpPr>
            <a:spLocks noGrp="1"/>
          </p:cNvSpPr>
          <p:nvPr>
            <p:ph type="body" sz="quarter" idx="13" hasCustomPrompt="1"/>
          </p:nvPr>
        </p:nvSpPr>
        <p:spPr>
          <a:xfrm>
            <a:off x="212058" y="897731"/>
            <a:ext cx="8680422" cy="3618310"/>
          </a:xfrm>
          <a:prstGeom prst="rect">
            <a:avLst/>
          </a:prstGeom>
        </p:spPr>
        <p:txBody>
          <a:bodyPr lIns="91438" tIns="45719" rIns="91438" bIns="45719"/>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r>
              <a:rPr lang="en-US" dirty="0"/>
              <a:t>Text comment, text ... Text, comment, text ... Text, comment, text ...</a:t>
            </a:r>
          </a:p>
          <a:p>
            <a:pPr lvl="1"/>
            <a:r>
              <a:rPr lang="cs-CZ" dirty="0"/>
              <a:t>Text comment, text ... Text, comment, text ... Text, comment, text ...</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5" name="Title 1"/>
          <p:cNvSpPr>
            <a:spLocks noGrp="1"/>
          </p:cNvSpPr>
          <p:nvPr>
            <p:ph type="title" hasCustomPrompt="1"/>
          </p:nvPr>
        </p:nvSpPr>
        <p:spPr>
          <a:xfrm>
            <a:off x="220553" y="272268"/>
            <a:ext cx="8654595" cy="461548"/>
          </a:xfrm>
        </p:spPr>
        <p:txBody>
          <a:bodyPr/>
          <a:lstStyle>
            <a:lvl1pPr>
              <a:defRPr>
                <a:solidFill>
                  <a:srgbClr val="404040"/>
                </a:solidFill>
              </a:defRPr>
            </a:lvl1pPr>
          </a:lstStyle>
          <a:p>
            <a:r>
              <a:rPr lang="en-US" dirty="0"/>
              <a:t>Click to add emphasis part of title</a:t>
            </a:r>
          </a:p>
        </p:txBody>
      </p:sp>
      <p:sp>
        <p:nvSpPr>
          <p:cNvPr id="6" name="Text Placeholder 7"/>
          <p:cNvSpPr>
            <a:spLocks noGrp="1"/>
          </p:cNvSpPr>
          <p:nvPr>
            <p:ph type="body" sz="quarter" idx="14" hasCustomPrompt="1"/>
          </p:nvPr>
        </p:nvSpPr>
        <p:spPr>
          <a:xfrm>
            <a:off x="166765" y="-65652"/>
            <a:ext cx="6710396" cy="442661"/>
          </a:xfrm>
          <a:prstGeom prst="rect">
            <a:avLst/>
          </a:prstGeom>
        </p:spPr>
        <p:txBody>
          <a:bodyPr lIns="91438" tIns="45719" rIns="91438" bIns="45719"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Tree>
    <p:extLst>
      <p:ext uri="{BB962C8B-B14F-4D97-AF65-F5344CB8AC3E}">
        <p14:creationId xmlns:p14="http://schemas.microsoft.com/office/powerpoint/2010/main" val="691709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Vlastní rozložení">
    <p:bg>
      <p:bgPr>
        <a:solidFill>
          <a:schemeClr val="bg1"/>
        </a:solidFill>
        <a:effectLst/>
      </p:bgPr>
    </p:bg>
    <p:spTree>
      <p:nvGrpSpPr>
        <p:cNvPr id="1" name=""/>
        <p:cNvGrpSpPr/>
        <p:nvPr/>
      </p:nvGrpSpPr>
      <p:grpSpPr>
        <a:xfrm>
          <a:off x="0" y="0"/>
          <a:ext cx="0" cy="0"/>
          <a:chOff x="0" y="0"/>
          <a:chExt cx="0" cy="0"/>
        </a:xfrm>
      </p:grpSpPr>
      <p:sp>
        <p:nvSpPr>
          <p:cNvPr id="26"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7" name="Text Placeholder 9"/>
          <p:cNvSpPr>
            <a:spLocks noGrp="1"/>
          </p:cNvSpPr>
          <p:nvPr>
            <p:ph type="body" sz="quarter" idx="20"/>
          </p:nvPr>
        </p:nvSpPr>
        <p:spPr>
          <a:xfrm>
            <a:off x="255950"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9"/>
          <p:cNvSpPr>
            <a:spLocks noGrp="1"/>
          </p:cNvSpPr>
          <p:nvPr>
            <p:ph type="body" sz="quarter" idx="21"/>
          </p:nvPr>
        </p:nvSpPr>
        <p:spPr>
          <a:xfrm>
            <a:off x="4613579" y="2001691"/>
            <a:ext cx="4264752"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3" name="Text Placeholder 6"/>
          <p:cNvSpPr>
            <a:spLocks noGrp="1"/>
          </p:cNvSpPr>
          <p:nvPr>
            <p:ph type="body" sz="quarter" idx="22"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1307756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Vlastní rozložení">
    <p:bg>
      <p:bgPr>
        <a:solidFill>
          <a:schemeClr val="bg1"/>
        </a:solidFill>
        <a:effectLst/>
      </p:bgPr>
    </p:bg>
    <p:spTree>
      <p:nvGrpSpPr>
        <p:cNvPr id="1" name=""/>
        <p:cNvGrpSpPr/>
        <p:nvPr/>
      </p:nvGrpSpPr>
      <p:grpSpPr>
        <a:xfrm>
          <a:off x="0" y="0"/>
          <a:ext cx="0" cy="0"/>
          <a:chOff x="0" y="0"/>
          <a:chExt cx="0" cy="0"/>
        </a:xfrm>
      </p:grpSpPr>
      <p:sp>
        <p:nvSpPr>
          <p:cNvPr id="22"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3"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4"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9"/>
          <p:cNvSpPr>
            <a:spLocks noGrp="1"/>
          </p:cNvSpPr>
          <p:nvPr>
            <p:ph type="body" sz="quarter" idx="23"/>
          </p:nvPr>
        </p:nvSpPr>
        <p:spPr>
          <a:xfrm>
            <a:off x="255950"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9"/>
          <p:cNvSpPr>
            <a:spLocks noGrp="1"/>
          </p:cNvSpPr>
          <p:nvPr>
            <p:ph type="body" sz="quarter" idx="21"/>
          </p:nvPr>
        </p:nvSpPr>
        <p:spPr>
          <a:xfrm>
            <a:off x="3166976"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9"/>
          <p:cNvSpPr>
            <a:spLocks noGrp="1"/>
          </p:cNvSpPr>
          <p:nvPr>
            <p:ph type="body" sz="quarter" idx="24"/>
          </p:nvPr>
        </p:nvSpPr>
        <p:spPr>
          <a:xfrm>
            <a:off x="6075841" y="2001691"/>
            <a:ext cx="2811130"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741824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Vlastní rozložení">
    <p:bg>
      <p:bgPr>
        <a:solidFill>
          <a:schemeClr val="bg1"/>
        </a:solidFill>
        <a:effectLst/>
      </p:bgPr>
    </p:bg>
    <p:spTree>
      <p:nvGrpSpPr>
        <p:cNvPr id="1" name=""/>
        <p:cNvGrpSpPr/>
        <p:nvPr/>
      </p:nvGrpSpPr>
      <p:grpSpPr>
        <a:xfrm>
          <a:off x="0" y="0"/>
          <a:ext cx="0" cy="0"/>
          <a:chOff x="0" y="0"/>
          <a:chExt cx="0" cy="0"/>
        </a:xfrm>
      </p:grpSpPr>
      <p:sp>
        <p:nvSpPr>
          <p:cNvPr id="24"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5"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6"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cs-CZ" dirty="0"/>
              <a:t>C</a:t>
            </a:r>
            <a:r>
              <a:rPr lang="en-US" dirty="0"/>
              <a:t>lick to edit master text styles</a:t>
            </a:r>
          </a:p>
        </p:txBody>
      </p:sp>
      <p:sp>
        <p:nvSpPr>
          <p:cNvPr id="27"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8" name="Text Placeholder 9"/>
          <p:cNvSpPr>
            <a:spLocks noGrp="1"/>
          </p:cNvSpPr>
          <p:nvPr>
            <p:ph type="body" sz="quarter" idx="20"/>
          </p:nvPr>
        </p:nvSpPr>
        <p:spPr>
          <a:xfrm>
            <a:off x="255951"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9"/>
          <p:cNvSpPr>
            <a:spLocks noGrp="1"/>
          </p:cNvSpPr>
          <p:nvPr>
            <p:ph type="body" sz="quarter" idx="21"/>
          </p:nvPr>
        </p:nvSpPr>
        <p:spPr>
          <a:xfrm>
            <a:off x="2434405"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26"/>
          </p:nvPr>
        </p:nvSpPr>
        <p:spPr>
          <a:xfrm>
            <a:off x="4612858"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9"/>
          <p:cNvSpPr>
            <a:spLocks noGrp="1"/>
          </p:cNvSpPr>
          <p:nvPr>
            <p:ph type="body" sz="quarter" idx="27"/>
          </p:nvPr>
        </p:nvSpPr>
        <p:spPr>
          <a:xfrm>
            <a:off x="6791314" y="2001691"/>
            <a:ext cx="2087018" cy="2624485"/>
          </a:xfrm>
          <a:prstGeom prst="rect">
            <a:avLst/>
          </a:prstGeom>
        </p:spPr>
        <p:txBody>
          <a:bodyPr lIns="82272" tIns="45719" rIns="27425" bIns="45719"/>
          <a:lstStyle>
            <a:lvl1pPr>
              <a:defRPr sz="1700">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294377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0"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4613579" y="3610383"/>
            <a:ext cx="4264752"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0"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4613579" y="1831104"/>
            <a:ext cx="4264752"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0" y="1217858"/>
            <a:ext cx="4264752"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4613579" y="1217858"/>
            <a:ext cx="4264752"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1772121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2"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3166976"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2"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3166976"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2" y="1217858"/>
            <a:ext cx="2811129"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3166976" y="1217858"/>
            <a:ext cx="2811129"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6075841" y="3610383"/>
            <a:ext cx="2811129"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6075841" y="1831104"/>
            <a:ext cx="2811129"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6075841" y="1217858"/>
            <a:ext cx="2811129"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4225416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Vlastní rozložení">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255951"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6" name="Text Placeholder 10"/>
          <p:cNvSpPr>
            <a:spLocks noGrp="1"/>
          </p:cNvSpPr>
          <p:nvPr>
            <p:ph type="body" sz="quarter" idx="15"/>
          </p:nvPr>
        </p:nvSpPr>
        <p:spPr>
          <a:xfrm>
            <a:off x="2434405"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6"/>
          </p:nvPr>
        </p:nvSpPr>
        <p:spPr>
          <a:xfrm>
            <a:off x="255951"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8" name="Picture Placeholder 6"/>
          <p:cNvSpPr>
            <a:spLocks noGrp="1"/>
          </p:cNvSpPr>
          <p:nvPr>
            <p:ph type="pic" sz="quarter" idx="17"/>
          </p:nvPr>
        </p:nvSpPr>
        <p:spPr>
          <a:xfrm>
            <a:off x="2434405"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9" name="Text Placeholder 10"/>
          <p:cNvSpPr>
            <a:spLocks noGrp="1"/>
          </p:cNvSpPr>
          <p:nvPr>
            <p:ph type="body" sz="quarter" idx="18" hasCustomPrompt="1"/>
          </p:nvPr>
        </p:nvSpPr>
        <p:spPr>
          <a:xfrm>
            <a:off x="255951" y="1217858"/>
            <a:ext cx="2087018" cy="613247"/>
          </a:xfrm>
          <a:prstGeom prst="rect">
            <a:avLst/>
          </a:prstGeom>
          <a:solidFill>
            <a:srgbClr val="404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ext Placeholder 10"/>
          <p:cNvSpPr>
            <a:spLocks noGrp="1"/>
          </p:cNvSpPr>
          <p:nvPr>
            <p:ph type="body" sz="quarter" idx="19" hasCustomPrompt="1"/>
          </p:nvPr>
        </p:nvSpPr>
        <p:spPr>
          <a:xfrm>
            <a:off x="2434405" y="1217858"/>
            <a:ext cx="2087018" cy="613247"/>
          </a:xfrm>
          <a:prstGeom prst="rect">
            <a:avLst/>
          </a:prstGeom>
          <a:solidFill>
            <a:srgbClr val="ED6737"/>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1" name="Text Placeholder 10"/>
          <p:cNvSpPr>
            <a:spLocks noGrp="1"/>
          </p:cNvSpPr>
          <p:nvPr>
            <p:ph type="body" sz="quarter" idx="20"/>
          </p:nvPr>
        </p:nvSpPr>
        <p:spPr>
          <a:xfrm>
            <a:off x="4612858"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2" name="Picture Placeholder 6"/>
          <p:cNvSpPr>
            <a:spLocks noGrp="1"/>
          </p:cNvSpPr>
          <p:nvPr>
            <p:ph type="pic" sz="quarter" idx="21"/>
          </p:nvPr>
        </p:nvSpPr>
        <p:spPr>
          <a:xfrm>
            <a:off x="4612858"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3" name="Text Placeholder 10"/>
          <p:cNvSpPr>
            <a:spLocks noGrp="1"/>
          </p:cNvSpPr>
          <p:nvPr>
            <p:ph type="body" sz="quarter" idx="22" hasCustomPrompt="1"/>
          </p:nvPr>
        </p:nvSpPr>
        <p:spPr>
          <a:xfrm>
            <a:off x="4612858" y="1217858"/>
            <a:ext cx="2087018" cy="613247"/>
          </a:xfrm>
          <a:prstGeom prst="rect">
            <a:avLst/>
          </a:prstGeom>
          <a:solidFill>
            <a:srgbClr val="008E94"/>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14" name="Text Placeholder 10"/>
          <p:cNvSpPr>
            <a:spLocks noGrp="1"/>
          </p:cNvSpPr>
          <p:nvPr>
            <p:ph type="body" sz="quarter" idx="23"/>
          </p:nvPr>
        </p:nvSpPr>
        <p:spPr>
          <a:xfrm>
            <a:off x="6791314" y="3610383"/>
            <a:ext cx="2087018" cy="932826"/>
          </a:xfrm>
          <a:prstGeom prst="rect">
            <a:avLst/>
          </a:prstGeom>
        </p:spPr>
        <p:txBody>
          <a:bodyPr lIns="91438" tIns="45719" rIns="91438" bIns="45719"/>
          <a:lstStyle>
            <a:lvl1pPr marL="0" indent="0">
              <a:buNone/>
              <a:defRPr lang="en-US" sz="1400" kern="1200" cap="none" baseline="0" dirty="0" smtClean="0">
                <a:solidFill>
                  <a:srgbClr val="404040"/>
                </a:solidFill>
                <a:latin typeface="+mn-lt"/>
                <a:ea typeface="+mn-ea"/>
                <a:cs typeface="+mn-cs"/>
              </a:defRPr>
            </a:lvl1pPr>
            <a:lvl2pPr marL="221308" indent="-153585">
              <a:buFont typeface="Arial" panose="020B0604020202020204" pitchFamily="34" charset="0"/>
              <a:buChar char="•"/>
              <a:defRPr>
                <a:solidFill>
                  <a:srgbClr val="404040"/>
                </a:solidFill>
              </a:defRPr>
            </a:lvl2pPr>
          </a:lstStyle>
          <a:p>
            <a:pPr lvl="0"/>
            <a:r>
              <a:rPr lang="en-US" dirty="0"/>
              <a:t>Click to edit Master text styles</a:t>
            </a:r>
          </a:p>
          <a:p>
            <a:pPr lvl="1"/>
            <a:r>
              <a:rPr lang="en-US" dirty="0"/>
              <a:t>Second level</a:t>
            </a:r>
          </a:p>
        </p:txBody>
      </p:sp>
      <p:sp>
        <p:nvSpPr>
          <p:cNvPr id="15" name="Picture Placeholder 6"/>
          <p:cNvSpPr>
            <a:spLocks noGrp="1"/>
          </p:cNvSpPr>
          <p:nvPr>
            <p:ph type="pic" sz="quarter" idx="24"/>
          </p:nvPr>
        </p:nvSpPr>
        <p:spPr>
          <a:xfrm>
            <a:off x="6791314" y="1831104"/>
            <a:ext cx="2087018" cy="1779280"/>
          </a:xfrm>
          <a:prstGeom prst="rect">
            <a:avLst/>
          </a:prstGeom>
        </p:spPr>
        <p:txBody>
          <a:bodyPr lIns="91438" tIns="45719" rIns="91438" bIns="45719"/>
          <a:lstStyle>
            <a:lvl1pPr marL="0" indent="0">
              <a:buNone/>
              <a:defRPr>
                <a:solidFill>
                  <a:srgbClr val="404040"/>
                </a:solidFill>
              </a:defRPr>
            </a:lvl1pPr>
          </a:lstStyle>
          <a:p>
            <a:endParaRPr lang="en-GB" dirty="0"/>
          </a:p>
        </p:txBody>
      </p:sp>
      <p:sp>
        <p:nvSpPr>
          <p:cNvPr id="16" name="Text Placeholder 10"/>
          <p:cNvSpPr>
            <a:spLocks noGrp="1"/>
          </p:cNvSpPr>
          <p:nvPr>
            <p:ph type="body" sz="quarter" idx="25" hasCustomPrompt="1"/>
          </p:nvPr>
        </p:nvSpPr>
        <p:spPr>
          <a:xfrm>
            <a:off x="6791314" y="1217858"/>
            <a:ext cx="2087018" cy="613247"/>
          </a:xfrm>
          <a:prstGeom prst="rect">
            <a:avLst/>
          </a:prstGeom>
          <a:solidFill>
            <a:srgbClr val="FBB040"/>
          </a:solidFill>
        </p:spPr>
        <p:txBody>
          <a:bodyPr lIns="82272" tIns="45719" rIns="27425" bIns="45719" anchor="ctr">
            <a:normAutofit/>
          </a:bodyPr>
          <a:lstStyle>
            <a:lvl1pPr marL="0" indent="0">
              <a:lnSpc>
                <a:spcPct val="80000"/>
              </a:lnSpc>
              <a:spcBef>
                <a:spcPts val="914"/>
              </a:spcBef>
              <a:buNone/>
              <a:defRPr lang="en-US" sz="1800" kern="1200" cap="none" baseline="0" dirty="0" smtClean="0">
                <a:solidFill>
                  <a:schemeClr val="bg1"/>
                </a:solidFill>
                <a:latin typeface="+mn-lt"/>
                <a:ea typeface="+mn-ea"/>
                <a:cs typeface="+mn-cs"/>
              </a:defRPr>
            </a:lvl1pPr>
            <a:lvl2pPr marL="221308" indent="-153585">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577919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8" name="Zástupný symbol pro nadpis 1"/>
          <p:cNvSpPr>
            <a:spLocks noGrp="1"/>
          </p:cNvSpPr>
          <p:nvPr>
            <p:ph type="title"/>
          </p:nvPr>
        </p:nvSpPr>
        <p:spPr>
          <a:xfrm>
            <a:off x="212058" y="-45013"/>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9738939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Vlastní rozložení">
    <p:bg>
      <p:bgPr>
        <a:solidFill>
          <a:srgbClr val="A8CCDD"/>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024881" y="2479436"/>
            <a:ext cx="7093160" cy="812531"/>
          </a:xfrm>
          <a:prstGeom prst="rect">
            <a:avLst/>
          </a:prstGeom>
        </p:spPr>
        <p:txBody>
          <a:bodyPr lIns="0" anchor="t"/>
          <a:lstStyle>
            <a:lvl1pPr>
              <a:lnSpc>
                <a:spcPct val="80000"/>
              </a:lnSpc>
              <a:spcBef>
                <a:spcPts val="914"/>
              </a:spcBef>
              <a:defRPr sz="8800" cap="all" baseline="0">
                <a:solidFill>
                  <a:srgbClr val="008E94"/>
                </a:solidFill>
              </a:defRPr>
            </a:lvl1pPr>
          </a:lstStyle>
          <a:p>
            <a:r>
              <a:rPr lang="en-US" dirty="0"/>
              <a:t>Something</a:t>
            </a:r>
            <a:endParaRPr lang="en-GB" dirty="0"/>
          </a:p>
        </p:txBody>
      </p:sp>
      <p:sp>
        <p:nvSpPr>
          <p:cNvPr id="9" name="Text Placeholder 6"/>
          <p:cNvSpPr>
            <a:spLocks noGrp="1"/>
          </p:cNvSpPr>
          <p:nvPr>
            <p:ph type="body" sz="quarter" idx="13" hasCustomPrompt="1"/>
          </p:nvPr>
        </p:nvSpPr>
        <p:spPr>
          <a:xfrm>
            <a:off x="1089061" y="1857553"/>
            <a:ext cx="6033722" cy="621884"/>
          </a:xfrm>
          <a:prstGeom prst="rect">
            <a:avLst/>
          </a:prstGeom>
        </p:spPr>
        <p:txBody>
          <a:bodyPr lIns="91438" tIns="45719" rIns="91438" bIns="45719" anchor="b">
            <a:normAutofit/>
          </a:bodyPr>
          <a:lstStyle>
            <a:lvl1pPr marL="0" indent="0">
              <a:spcBef>
                <a:spcPts val="1371"/>
              </a:spcBef>
              <a:buNone/>
              <a:defRPr sz="3000" b="0" cap="none" baseline="0">
                <a:solidFill>
                  <a:srgbClr val="58595B"/>
                </a:solidFill>
              </a:defRPr>
            </a:lvl1pPr>
          </a:lstStyle>
          <a:p>
            <a:pPr lvl="0"/>
            <a:r>
              <a:rPr lang="en-US" dirty="0"/>
              <a:t>Something </a:t>
            </a:r>
            <a:r>
              <a:rPr lang="en-US" dirty="0" err="1"/>
              <a:t>something</a:t>
            </a:r>
            <a:endParaRPr lang="en-GB" dirty="0"/>
          </a:p>
        </p:txBody>
      </p:sp>
    </p:spTree>
    <p:extLst>
      <p:ext uri="{BB962C8B-B14F-4D97-AF65-F5344CB8AC3E}">
        <p14:creationId xmlns:p14="http://schemas.microsoft.com/office/powerpoint/2010/main" val="237117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396483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obsah - 1 radek nadpis">
    <p:spTree>
      <p:nvGrpSpPr>
        <p:cNvPr id="1" name=""/>
        <p:cNvGrpSpPr/>
        <p:nvPr/>
      </p:nvGrpSpPr>
      <p:grpSpPr>
        <a:xfrm>
          <a:off x="0" y="0"/>
          <a:ext cx="0" cy="0"/>
          <a:chOff x="0" y="0"/>
          <a:chExt cx="0" cy="0"/>
        </a:xfrm>
      </p:grpSpPr>
      <p:sp>
        <p:nvSpPr>
          <p:cNvPr id="11" name="Zástupný symbol pro obsah 10"/>
          <p:cNvSpPr>
            <a:spLocks noGrp="1"/>
          </p:cNvSpPr>
          <p:nvPr>
            <p:ph sz="quarter" idx="18"/>
          </p:nvPr>
        </p:nvSpPr>
        <p:spPr>
          <a:xfrm>
            <a:off x="684250" y="1201500"/>
            <a:ext cx="7920000" cy="35856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4002" y="4660201"/>
            <a:ext cx="788471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2128073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obsah - 2 radky nadpis">
    <p:spTree>
      <p:nvGrpSpPr>
        <p:cNvPr id="1" name=""/>
        <p:cNvGrpSpPr/>
        <p:nvPr/>
      </p:nvGrpSpPr>
      <p:grpSpPr>
        <a:xfrm>
          <a:off x="0" y="0"/>
          <a:ext cx="0" cy="0"/>
          <a:chOff x="0" y="0"/>
          <a:chExt cx="0" cy="0"/>
        </a:xfrm>
      </p:grpSpPr>
      <p:sp>
        <p:nvSpPr>
          <p:cNvPr id="8" name="Zástupný symbol pro obsah 10"/>
          <p:cNvSpPr>
            <a:spLocks noGrp="1"/>
          </p:cNvSpPr>
          <p:nvPr>
            <p:ph sz="quarter" idx="18"/>
          </p:nvPr>
        </p:nvSpPr>
        <p:spPr>
          <a:xfrm>
            <a:off x="684250" y="1201500"/>
            <a:ext cx="7920000" cy="35856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4002" y="4660201"/>
            <a:ext cx="788471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9"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1"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2"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972276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obsahy pod sebou - 1 radek nadpis">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249" y="2690649"/>
            <a:ext cx="792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obsah 13"/>
          <p:cNvSpPr>
            <a:spLocks noGrp="1"/>
          </p:cNvSpPr>
          <p:nvPr>
            <p:ph sz="quarter" idx="20"/>
          </p:nvPr>
        </p:nvSpPr>
        <p:spPr>
          <a:xfrm>
            <a:off x="684249" y="1221583"/>
            <a:ext cx="7920000" cy="1350169"/>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Text Placeholder 6"/>
          <p:cNvSpPr>
            <a:spLocks noGrp="1"/>
          </p:cNvSpPr>
          <p:nvPr>
            <p:ph type="body" sz="quarter" idx="21"/>
          </p:nvPr>
        </p:nvSpPr>
        <p:spPr>
          <a:xfrm>
            <a:off x="684249" y="4581361"/>
            <a:ext cx="792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obsah 13"/>
          <p:cNvSpPr>
            <a:spLocks noGrp="1"/>
          </p:cNvSpPr>
          <p:nvPr>
            <p:ph sz="quarter" idx="22"/>
          </p:nvPr>
        </p:nvSpPr>
        <p:spPr>
          <a:xfrm>
            <a:off x="684250" y="3112295"/>
            <a:ext cx="7920000" cy="1350169"/>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588857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obsahy pod sebou - 2 radky nadpis">
    <p:spTree>
      <p:nvGrpSpPr>
        <p:cNvPr id="1" name=""/>
        <p:cNvGrpSpPr/>
        <p:nvPr/>
      </p:nvGrpSpPr>
      <p:grpSpPr>
        <a:xfrm>
          <a:off x="0" y="0"/>
          <a:ext cx="0" cy="0"/>
          <a:chOff x="0" y="0"/>
          <a:chExt cx="0" cy="0"/>
        </a:xfrm>
      </p:grpSpPr>
      <p:sp>
        <p:nvSpPr>
          <p:cNvPr id="12" name="Text Placeholder 6"/>
          <p:cNvSpPr>
            <a:spLocks noGrp="1"/>
          </p:cNvSpPr>
          <p:nvPr>
            <p:ph type="body" sz="quarter" idx="16"/>
          </p:nvPr>
        </p:nvSpPr>
        <p:spPr>
          <a:xfrm>
            <a:off x="721626" y="2690649"/>
            <a:ext cx="7884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3" name="Zástupný symbol pro obsah 13"/>
          <p:cNvSpPr>
            <a:spLocks noGrp="1"/>
          </p:cNvSpPr>
          <p:nvPr>
            <p:ph sz="quarter" idx="20"/>
          </p:nvPr>
        </p:nvSpPr>
        <p:spPr>
          <a:xfrm>
            <a:off x="684250" y="1221583"/>
            <a:ext cx="7920000" cy="1350169"/>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Text Placeholder 6"/>
          <p:cNvSpPr>
            <a:spLocks noGrp="1"/>
          </p:cNvSpPr>
          <p:nvPr>
            <p:ph type="body" sz="quarter" idx="21"/>
          </p:nvPr>
        </p:nvSpPr>
        <p:spPr>
          <a:xfrm>
            <a:off x="684249" y="4581361"/>
            <a:ext cx="792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obsah 13"/>
          <p:cNvSpPr>
            <a:spLocks noGrp="1"/>
          </p:cNvSpPr>
          <p:nvPr>
            <p:ph sz="quarter" idx="22"/>
          </p:nvPr>
        </p:nvSpPr>
        <p:spPr>
          <a:xfrm>
            <a:off x="684250" y="3112295"/>
            <a:ext cx="7920000" cy="1350169"/>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407795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obsahy - 1 radek nadpis">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214" y="4660201"/>
            <a:ext cx="365835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obsah 13"/>
          <p:cNvSpPr>
            <a:spLocks noGrp="1"/>
          </p:cNvSpPr>
          <p:nvPr>
            <p:ph sz="quarter" idx="20"/>
          </p:nvPr>
        </p:nvSpPr>
        <p:spPr>
          <a:xfrm>
            <a:off x="684212" y="1005577"/>
            <a:ext cx="3744000"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Text Placeholder 6"/>
          <p:cNvSpPr>
            <a:spLocks noGrp="1"/>
          </p:cNvSpPr>
          <p:nvPr>
            <p:ph type="body" sz="quarter" idx="21"/>
          </p:nvPr>
        </p:nvSpPr>
        <p:spPr>
          <a:xfrm>
            <a:off x="4860253" y="4660200"/>
            <a:ext cx="3658353"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Zástupný symbol pro obsah 13"/>
          <p:cNvSpPr>
            <a:spLocks noGrp="1"/>
          </p:cNvSpPr>
          <p:nvPr>
            <p:ph sz="quarter" idx="22"/>
          </p:nvPr>
        </p:nvSpPr>
        <p:spPr>
          <a:xfrm>
            <a:off x="4860250" y="1005576"/>
            <a:ext cx="3744000"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651820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obsahy - 2 radky nadpis">
    <p:spTree>
      <p:nvGrpSpPr>
        <p:cNvPr id="1" name=""/>
        <p:cNvGrpSpPr/>
        <p:nvPr/>
      </p:nvGrpSpPr>
      <p:grpSpPr>
        <a:xfrm>
          <a:off x="0" y="0"/>
          <a:ext cx="0" cy="0"/>
          <a:chOff x="0" y="0"/>
          <a:chExt cx="0" cy="0"/>
        </a:xfrm>
      </p:grpSpPr>
      <p:sp>
        <p:nvSpPr>
          <p:cNvPr id="12" name="Text Placeholder 6"/>
          <p:cNvSpPr>
            <a:spLocks noGrp="1"/>
          </p:cNvSpPr>
          <p:nvPr>
            <p:ph type="body" sz="quarter" idx="16"/>
          </p:nvPr>
        </p:nvSpPr>
        <p:spPr>
          <a:xfrm>
            <a:off x="683567" y="4660201"/>
            <a:ext cx="3744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3" name="Zástupný symbol pro obsah 13"/>
          <p:cNvSpPr>
            <a:spLocks noGrp="1"/>
          </p:cNvSpPr>
          <p:nvPr>
            <p:ph sz="quarter" idx="20"/>
          </p:nvPr>
        </p:nvSpPr>
        <p:spPr>
          <a:xfrm>
            <a:off x="683567" y="1221581"/>
            <a:ext cx="3744000"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Text Placeholder 6"/>
          <p:cNvSpPr>
            <a:spLocks noGrp="1"/>
          </p:cNvSpPr>
          <p:nvPr>
            <p:ph type="body" sz="quarter" idx="21"/>
          </p:nvPr>
        </p:nvSpPr>
        <p:spPr>
          <a:xfrm>
            <a:off x="4860250" y="4660219"/>
            <a:ext cx="3744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obsah 13"/>
          <p:cNvSpPr>
            <a:spLocks noGrp="1"/>
          </p:cNvSpPr>
          <p:nvPr>
            <p:ph sz="quarter" idx="22"/>
          </p:nvPr>
        </p:nvSpPr>
        <p:spPr>
          <a:xfrm>
            <a:off x="4860250" y="1221601"/>
            <a:ext cx="3744000"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7524798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obsahy - 1 radek nadpis">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395290"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3"/>
          <p:cNvSpPr>
            <a:spLocks noGrp="1"/>
          </p:cNvSpPr>
          <p:nvPr>
            <p:ph sz="quarter" idx="20"/>
          </p:nvPr>
        </p:nvSpPr>
        <p:spPr>
          <a:xfrm>
            <a:off x="395290" y="1005577"/>
            <a:ext cx="2664295"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1"/>
          </p:nvPr>
        </p:nvSpPr>
        <p:spPr>
          <a:xfrm>
            <a:off x="3275734"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3"/>
          <p:cNvSpPr>
            <a:spLocks noGrp="1"/>
          </p:cNvSpPr>
          <p:nvPr>
            <p:ph sz="quarter" idx="23"/>
          </p:nvPr>
        </p:nvSpPr>
        <p:spPr>
          <a:xfrm>
            <a:off x="3275734" y="1005577"/>
            <a:ext cx="2664295"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Text Placeholder 6"/>
          <p:cNvSpPr>
            <a:spLocks noGrp="1"/>
          </p:cNvSpPr>
          <p:nvPr>
            <p:ph type="body" sz="quarter" idx="24"/>
          </p:nvPr>
        </p:nvSpPr>
        <p:spPr>
          <a:xfrm>
            <a:off x="6156179" y="4660200"/>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3"/>
          <p:cNvSpPr>
            <a:spLocks noGrp="1"/>
          </p:cNvSpPr>
          <p:nvPr>
            <p:ph sz="quarter" idx="25"/>
          </p:nvPr>
        </p:nvSpPr>
        <p:spPr>
          <a:xfrm>
            <a:off x="6156179" y="1005576"/>
            <a:ext cx="2664295" cy="361881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5"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46048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obsahy - 2 radky nadpis">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395290"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3"/>
          <p:cNvSpPr>
            <a:spLocks noGrp="1"/>
          </p:cNvSpPr>
          <p:nvPr>
            <p:ph sz="quarter" idx="20"/>
          </p:nvPr>
        </p:nvSpPr>
        <p:spPr>
          <a:xfrm>
            <a:off x="395290" y="1221581"/>
            <a:ext cx="2664295"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1"/>
          </p:nvPr>
        </p:nvSpPr>
        <p:spPr>
          <a:xfrm>
            <a:off x="3275734" y="4660201"/>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3"/>
          <p:cNvSpPr>
            <a:spLocks noGrp="1"/>
          </p:cNvSpPr>
          <p:nvPr>
            <p:ph sz="quarter" idx="23"/>
          </p:nvPr>
        </p:nvSpPr>
        <p:spPr>
          <a:xfrm>
            <a:off x="3275734" y="1221581"/>
            <a:ext cx="2664295" cy="340280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1" name="Text Placeholder 6"/>
          <p:cNvSpPr>
            <a:spLocks noGrp="1"/>
          </p:cNvSpPr>
          <p:nvPr>
            <p:ph type="body" sz="quarter" idx="24"/>
          </p:nvPr>
        </p:nvSpPr>
        <p:spPr>
          <a:xfrm>
            <a:off x="6156179" y="4660200"/>
            <a:ext cx="2653327"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3"/>
          <p:cNvSpPr>
            <a:spLocks noGrp="1"/>
          </p:cNvSpPr>
          <p:nvPr>
            <p:ph sz="quarter" idx="25"/>
          </p:nvPr>
        </p:nvSpPr>
        <p:spPr>
          <a:xfrm>
            <a:off x="6156179" y="1221580"/>
            <a:ext cx="2664295" cy="3402807"/>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4"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14931063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obsahy - 1 radek nadpis_v2">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560" y="2748982"/>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obsah 16"/>
          <p:cNvSpPr>
            <a:spLocks noGrp="1"/>
          </p:cNvSpPr>
          <p:nvPr>
            <p:ph sz="quarter" idx="24"/>
          </p:nvPr>
        </p:nvSpPr>
        <p:spPr>
          <a:xfrm>
            <a:off x="684065" y="1221582"/>
            <a:ext cx="7921625" cy="151209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8" name="Text Placeholder 6"/>
          <p:cNvSpPr>
            <a:spLocks noGrp="1"/>
          </p:cNvSpPr>
          <p:nvPr>
            <p:ph type="body" sz="quarter" idx="25"/>
          </p:nvPr>
        </p:nvSpPr>
        <p:spPr>
          <a:xfrm>
            <a:off x="684064"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9" name="Zástupný symbol pro obsah 16"/>
          <p:cNvSpPr>
            <a:spLocks noGrp="1"/>
          </p:cNvSpPr>
          <p:nvPr>
            <p:ph sz="quarter" idx="26"/>
          </p:nvPr>
        </p:nvSpPr>
        <p:spPr>
          <a:xfrm>
            <a:off x="683568"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Text Placeholder 6"/>
          <p:cNvSpPr>
            <a:spLocks noGrp="1"/>
          </p:cNvSpPr>
          <p:nvPr>
            <p:ph type="body" sz="quarter" idx="27"/>
          </p:nvPr>
        </p:nvSpPr>
        <p:spPr>
          <a:xfrm>
            <a:off x="4825688"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28"/>
          </p:nvPr>
        </p:nvSpPr>
        <p:spPr>
          <a:xfrm>
            <a:off x="4825192"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4713764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obsahy - 2 radky nadpis_v2">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4560" y="2748982"/>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obsah 16"/>
          <p:cNvSpPr>
            <a:spLocks noGrp="1"/>
          </p:cNvSpPr>
          <p:nvPr>
            <p:ph sz="quarter" idx="24"/>
          </p:nvPr>
        </p:nvSpPr>
        <p:spPr>
          <a:xfrm>
            <a:off x="684065" y="1221582"/>
            <a:ext cx="7921625" cy="151209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9" name="Text Placeholder 6"/>
          <p:cNvSpPr>
            <a:spLocks noGrp="1"/>
          </p:cNvSpPr>
          <p:nvPr>
            <p:ph type="body" sz="quarter" idx="25"/>
          </p:nvPr>
        </p:nvSpPr>
        <p:spPr>
          <a:xfrm>
            <a:off x="684064"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6"/>
          <p:cNvSpPr>
            <a:spLocks noGrp="1"/>
          </p:cNvSpPr>
          <p:nvPr>
            <p:ph sz="quarter" idx="26"/>
          </p:nvPr>
        </p:nvSpPr>
        <p:spPr>
          <a:xfrm>
            <a:off x="683568"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Text Placeholder 6"/>
          <p:cNvSpPr>
            <a:spLocks noGrp="1"/>
          </p:cNvSpPr>
          <p:nvPr>
            <p:ph type="body" sz="quarter" idx="27"/>
          </p:nvPr>
        </p:nvSpPr>
        <p:spPr>
          <a:xfrm>
            <a:off x="4825688" y="4639695"/>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6"/>
          <p:cNvSpPr>
            <a:spLocks noGrp="1"/>
          </p:cNvSpPr>
          <p:nvPr>
            <p:ph sz="quarter" idx="28"/>
          </p:nvPr>
        </p:nvSpPr>
        <p:spPr>
          <a:xfrm>
            <a:off x="4825192" y="3112295"/>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175061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9023752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obsahy - 1 radek nadpis_v3">
    <p:spTree>
      <p:nvGrpSpPr>
        <p:cNvPr id="1" name=""/>
        <p:cNvGrpSpPr/>
        <p:nvPr/>
      </p:nvGrpSpPr>
      <p:grpSpPr>
        <a:xfrm>
          <a:off x="0" y="0"/>
          <a:ext cx="0" cy="0"/>
          <a:chOff x="0" y="0"/>
          <a:chExt cx="0" cy="0"/>
        </a:xfrm>
      </p:grpSpPr>
      <p:sp>
        <p:nvSpPr>
          <p:cNvPr id="26" name="Text Placeholder 6"/>
          <p:cNvSpPr>
            <a:spLocks noGrp="1"/>
          </p:cNvSpPr>
          <p:nvPr>
            <p:ph type="body" sz="quarter" idx="16"/>
          </p:nvPr>
        </p:nvSpPr>
        <p:spPr>
          <a:xfrm>
            <a:off x="684560"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7" name="Zástupný symbol pro obsah 16"/>
          <p:cNvSpPr>
            <a:spLocks noGrp="1"/>
          </p:cNvSpPr>
          <p:nvPr>
            <p:ph sz="quarter" idx="24"/>
          </p:nvPr>
        </p:nvSpPr>
        <p:spPr>
          <a:xfrm>
            <a:off x="684065" y="3112295"/>
            <a:ext cx="7921625" cy="151209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8" name="Text Placeholder 6"/>
          <p:cNvSpPr>
            <a:spLocks noGrp="1"/>
          </p:cNvSpPr>
          <p:nvPr>
            <p:ph type="body" sz="quarter" idx="25"/>
          </p:nvPr>
        </p:nvSpPr>
        <p:spPr>
          <a:xfrm>
            <a:off x="684064"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9" name="Zástupný symbol pro obsah 16"/>
          <p:cNvSpPr>
            <a:spLocks noGrp="1"/>
          </p:cNvSpPr>
          <p:nvPr>
            <p:ph sz="quarter" idx="26"/>
          </p:nvPr>
        </p:nvSpPr>
        <p:spPr>
          <a:xfrm>
            <a:off x="683568"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0" name="Text Placeholder 6"/>
          <p:cNvSpPr>
            <a:spLocks noGrp="1"/>
          </p:cNvSpPr>
          <p:nvPr>
            <p:ph type="body" sz="quarter" idx="27"/>
          </p:nvPr>
        </p:nvSpPr>
        <p:spPr>
          <a:xfrm>
            <a:off x="4825688"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1" name="Zástupný symbol pro obsah 16"/>
          <p:cNvSpPr>
            <a:spLocks noGrp="1"/>
          </p:cNvSpPr>
          <p:nvPr>
            <p:ph sz="quarter" idx="28"/>
          </p:nvPr>
        </p:nvSpPr>
        <p:spPr>
          <a:xfrm>
            <a:off x="4825192"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5"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41015234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obsahy - 2 radky nadpis_v3">
    <p:spTree>
      <p:nvGrpSpPr>
        <p:cNvPr id="1" name=""/>
        <p:cNvGrpSpPr/>
        <p:nvPr/>
      </p:nvGrpSpPr>
      <p:grpSpPr>
        <a:xfrm>
          <a:off x="0" y="0"/>
          <a:ext cx="0" cy="0"/>
          <a:chOff x="0" y="0"/>
          <a:chExt cx="0" cy="0"/>
        </a:xfrm>
      </p:grpSpPr>
      <p:sp>
        <p:nvSpPr>
          <p:cNvPr id="17" name="Text Placeholder 6"/>
          <p:cNvSpPr>
            <a:spLocks noGrp="1"/>
          </p:cNvSpPr>
          <p:nvPr>
            <p:ph type="body" sz="quarter" idx="16"/>
          </p:nvPr>
        </p:nvSpPr>
        <p:spPr>
          <a:xfrm>
            <a:off x="684560"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6"/>
          <p:cNvSpPr>
            <a:spLocks noGrp="1"/>
          </p:cNvSpPr>
          <p:nvPr>
            <p:ph sz="quarter" idx="24"/>
          </p:nvPr>
        </p:nvSpPr>
        <p:spPr>
          <a:xfrm>
            <a:off x="684065" y="3112295"/>
            <a:ext cx="7921625"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5"/>
          </p:nvPr>
        </p:nvSpPr>
        <p:spPr>
          <a:xfrm>
            <a:off x="684064"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6"/>
          <p:cNvSpPr>
            <a:spLocks noGrp="1"/>
          </p:cNvSpPr>
          <p:nvPr>
            <p:ph sz="quarter" idx="26"/>
          </p:nvPr>
        </p:nvSpPr>
        <p:spPr>
          <a:xfrm>
            <a:off x="683568"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Text Placeholder 6"/>
          <p:cNvSpPr>
            <a:spLocks noGrp="1"/>
          </p:cNvSpPr>
          <p:nvPr>
            <p:ph type="body" sz="quarter" idx="27"/>
          </p:nvPr>
        </p:nvSpPr>
        <p:spPr>
          <a:xfrm>
            <a:off x="4825688" y="2748982"/>
            <a:ext cx="3780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2" name="Zástupný symbol pro obsah 16"/>
          <p:cNvSpPr>
            <a:spLocks noGrp="1"/>
          </p:cNvSpPr>
          <p:nvPr>
            <p:ph sz="quarter" idx="28"/>
          </p:nvPr>
        </p:nvSpPr>
        <p:spPr>
          <a:xfrm>
            <a:off x="4825192" y="1221582"/>
            <a:ext cx="3780000" cy="1512094"/>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4"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18590812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radek nadpis - 3 obsahy pod sebou_v2">
    <p:spTree>
      <p:nvGrpSpPr>
        <p:cNvPr id="1" name=""/>
        <p:cNvGrpSpPr/>
        <p:nvPr/>
      </p:nvGrpSpPr>
      <p:grpSpPr>
        <a:xfrm>
          <a:off x="0" y="0"/>
          <a:ext cx="0" cy="0"/>
          <a:chOff x="0" y="0"/>
          <a:chExt cx="0" cy="0"/>
        </a:xfrm>
      </p:grpSpPr>
      <p:sp>
        <p:nvSpPr>
          <p:cNvPr id="15" name="Text Placeholder 6"/>
          <p:cNvSpPr>
            <a:spLocks noGrp="1"/>
          </p:cNvSpPr>
          <p:nvPr>
            <p:ph type="body" sz="quarter" idx="16"/>
          </p:nvPr>
        </p:nvSpPr>
        <p:spPr>
          <a:xfrm>
            <a:off x="684066"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Zástupný symbol pro obsah 16"/>
          <p:cNvSpPr>
            <a:spLocks noGrp="1"/>
          </p:cNvSpPr>
          <p:nvPr>
            <p:ph sz="quarter" idx="24"/>
          </p:nvPr>
        </p:nvSpPr>
        <p:spPr>
          <a:xfrm>
            <a:off x="683570" y="3489852"/>
            <a:ext cx="7921625" cy="113453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Text Placeholder 6"/>
          <p:cNvSpPr>
            <a:spLocks noGrp="1"/>
          </p:cNvSpPr>
          <p:nvPr>
            <p:ph type="body" sz="quarter" idx="25"/>
          </p:nvPr>
        </p:nvSpPr>
        <p:spPr>
          <a:xfrm>
            <a:off x="684066" y="2047407"/>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obsah 16"/>
          <p:cNvSpPr>
            <a:spLocks noGrp="1"/>
          </p:cNvSpPr>
          <p:nvPr>
            <p:ph sz="quarter" idx="26"/>
          </p:nvPr>
        </p:nvSpPr>
        <p:spPr>
          <a:xfrm>
            <a:off x="683570" y="897565"/>
            <a:ext cx="7921625" cy="113453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Text Placeholder 6"/>
          <p:cNvSpPr>
            <a:spLocks noGrp="1"/>
          </p:cNvSpPr>
          <p:nvPr>
            <p:ph type="body" sz="quarter" idx="27"/>
          </p:nvPr>
        </p:nvSpPr>
        <p:spPr>
          <a:xfrm>
            <a:off x="684066" y="3343551"/>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Zástupný symbol pro obsah 16"/>
          <p:cNvSpPr>
            <a:spLocks noGrp="1"/>
          </p:cNvSpPr>
          <p:nvPr>
            <p:ph sz="quarter" idx="28"/>
          </p:nvPr>
        </p:nvSpPr>
        <p:spPr>
          <a:xfrm>
            <a:off x="683570" y="2193709"/>
            <a:ext cx="7921625" cy="113453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1"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849200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radky nadpis - 3 obsahy pod sebou_v2">
    <p:spTree>
      <p:nvGrpSpPr>
        <p:cNvPr id="1" name=""/>
        <p:cNvGrpSpPr/>
        <p:nvPr/>
      </p:nvGrpSpPr>
      <p:grpSpPr>
        <a:xfrm>
          <a:off x="0" y="0"/>
          <a:ext cx="0" cy="0"/>
          <a:chOff x="0" y="0"/>
          <a:chExt cx="0" cy="0"/>
        </a:xfrm>
      </p:grpSpPr>
      <p:sp>
        <p:nvSpPr>
          <p:cNvPr id="18" name="Text Placeholder 6"/>
          <p:cNvSpPr>
            <a:spLocks noGrp="1"/>
          </p:cNvSpPr>
          <p:nvPr>
            <p:ph type="body" sz="quarter" idx="16"/>
          </p:nvPr>
        </p:nvSpPr>
        <p:spPr>
          <a:xfrm>
            <a:off x="684066" y="4639695"/>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9" name="Zástupný symbol pro obsah 16"/>
          <p:cNvSpPr>
            <a:spLocks noGrp="1"/>
          </p:cNvSpPr>
          <p:nvPr>
            <p:ph sz="quarter" idx="24"/>
          </p:nvPr>
        </p:nvSpPr>
        <p:spPr>
          <a:xfrm>
            <a:off x="683570" y="3651871"/>
            <a:ext cx="7921625" cy="9725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Text Placeholder 6"/>
          <p:cNvSpPr>
            <a:spLocks noGrp="1"/>
          </p:cNvSpPr>
          <p:nvPr>
            <p:ph type="body" sz="quarter" idx="25"/>
          </p:nvPr>
        </p:nvSpPr>
        <p:spPr>
          <a:xfrm>
            <a:off x="684066" y="2122681"/>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26"/>
          </p:nvPr>
        </p:nvSpPr>
        <p:spPr>
          <a:xfrm>
            <a:off x="683570" y="1134856"/>
            <a:ext cx="7921625" cy="9725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Text Placeholder 6"/>
          <p:cNvSpPr>
            <a:spLocks noGrp="1"/>
          </p:cNvSpPr>
          <p:nvPr>
            <p:ph type="body" sz="quarter" idx="27"/>
          </p:nvPr>
        </p:nvSpPr>
        <p:spPr>
          <a:xfrm>
            <a:off x="684066" y="3381187"/>
            <a:ext cx="7884469"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3" name="Zástupný symbol pro obsah 16"/>
          <p:cNvSpPr>
            <a:spLocks noGrp="1"/>
          </p:cNvSpPr>
          <p:nvPr>
            <p:ph sz="quarter" idx="28"/>
          </p:nvPr>
        </p:nvSpPr>
        <p:spPr>
          <a:xfrm>
            <a:off x="683570" y="2393364"/>
            <a:ext cx="7921625" cy="9725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5"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9430546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4 obsahy - 1 radek nadpis">
    <p:spTree>
      <p:nvGrpSpPr>
        <p:cNvPr id="1" name=""/>
        <p:cNvGrpSpPr/>
        <p:nvPr/>
      </p:nvGrpSpPr>
      <p:grpSpPr>
        <a:xfrm>
          <a:off x="0" y="0"/>
          <a:ext cx="0" cy="0"/>
          <a:chOff x="0" y="0"/>
          <a:chExt cx="0" cy="0"/>
        </a:xfrm>
      </p:grpSpPr>
      <p:sp>
        <p:nvSpPr>
          <p:cNvPr id="16" name="Text Placeholder 6"/>
          <p:cNvSpPr>
            <a:spLocks noGrp="1"/>
          </p:cNvSpPr>
          <p:nvPr>
            <p:ph type="body" sz="quarter" idx="25"/>
          </p:nvPr>
        </p:nvSpPr>
        <p:spPr>
          <a:xfrm>
            <a:off x="683073" y="2662741"/>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obsah 16"/>
          <p:cNvSpPr>
            <a:spLocks noGrp="1"/>
          </p:cNvSpPr>
          <p:nvPr>
            <p:ph sz="quarter" idx="26"/>
          </p:nvPr>
        </p:nvSpPr>
        <p:spPr>
          <a:xfrm>
            <a:off x="682577" y="973341"/>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Text Placeholder 6"/>
          <p:cNvSpPr>
            <a:spLocks noGrp="1"/>
          </p:cNvSpPr>
          <p:nvPr>
            <p:ph type="body" sz="quarter" idx="27"/>
          </p:nvPr>
        </p:nvSpPr>
        <p:spPr>
          <a:xfrm>
            <a:off x="4716016" y="2662741"/>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9" name="Zástupný symbol pro obsah 16"/>
          <p:cNvSpPr>
            <a:spLocks noGrp="1"/>
          </p:cNvSpPr>
          <p:nvPr>
            <p:ph sz="quarter" idx="28"/>
          </p:nvPr>
        </p:nvSpPr>
        <p:spPr>
          <a:xfrm>
            <a:off x="4715520" y="973341"/>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Text Placeholder 6"/>
          <p:cNvSpPr>
            <a:spLocks noGrp="1"/>
          </p:cNvSpPr>
          <p:nvPr>
            <p:ph type="body" sz="quarter" idx="29"/>
          </p:nvPr>
        </p:nvSpPr>
        <p:spPr>
          <a:xfrm>
            <a:off x="4716016"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30"/>
          </p:nvPr>
        </p:nvSpPr>
        <p:spPr>
          <a:xfrm>
            <a:off x="4715520" y="2880573"/>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Text Placeholder 6"/>
          <p:cNvSpPr>
            <a:spLocks noGrp="1"/>
          </p:cNvSpPr>
          <p:nvPr>
            <p:ph type="body" sz="quarter" idx="31"/>
          </p:nvPr>
        </p:nvSpPr>
        <p:spPr>
          <a:xfrm>
            <a:off x="683072"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3" name="Zástupný symbol pro obsah 16"/>
          <p:cNvSpPr>
            <a:spLocks noGrp="1"/>
          </p:cNvSpPr>
          <p:nvPr>
            <p:ph sz="quarter" idx="32"/>
          </p:nvPr>
        </p:nvSpPr>
        <p:spPr>
          <a:xfrm>
            <a:off x="682576" y="2880573"/>
            <a:ext cx="3888000" cy="16741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4"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5" name="Text Placeholder 6"/>
          <p:cNvSpPr>
            <a:spLocks noGrp="1"/>
          </p:cNvSpPr>
          <p:nvPr>
            <p:ph type="body" sz="quarter" idx="33"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7091913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4 obsahy - 2 radky nadpis">
    <p:spTree>
      <p:nvGrpSpPr>
        <p:cNvPr id="1" name=""/>
        <p:cNvGrpSpPr/>
        <p:nvPr/>
      </p:nvGrpSpPr>
      <p:grpSpPr>
        <a:xfrm>
          <a:off x="0" y="0"/>
          <a:ext cx="0" cy="0"/>
          <a:chOff x="0" y="0"/>
          <a:chExt cx="0" cy="0"/>
        </a:xfrm>
      </p:grpSpPr>
      <p:sp>
        <p:nvSpPr>
          <p:cNvPr id="20" name="Text Placeholder 6"/>
          <p:cNvSpPr>
            <a:spLocks noGrp="1"/>
          </p:cNvSpPr>
          <p:nvPr>
            <p:ph type="body" sz="quarter" idx="25"/>
          </p:nvPr>
        </p:nvSpPr>
        <p:spPr>
          <a:xfrm>
            <a:off x="684065" y="2781217"/>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obsah 16"/>
          <p:cNvSpPr>
            <a:spLocks noGrp="1"/>
          </p:cNvSpPr>
          <p:nvPr>
            <p:ph sz="quarter" idx="26"/>
          </p:nvPr>
        </p:nvSpPr>
        <p:spPr>
          <a:xfrm>
            <a:off x="683569" y="1286071"/>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Text Placeholder 6"/>
          <p:cNvSpPr>
            <a:spLocks noGrp="1"/>
          </p:cNvSpPr>
          <p:nvPr>
            <p:ph type="body" sz="quarter" idx="27"/>
          </p:nvPr>
        </p:nvSpPr>
        <p:spPr>
          <a:xfrm>
            <a:off x="4717008" y="2781217"/>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3" name="Zástupný symbol pro obsah 16"/>
          <p:cNvSpPr>
            <a:spLocks noGrp="1"/>
          </p:cNvSpPr>
          <p:nvPr>
            <p:ph sz="quarter" idx="28"/>
          </p:nvPr>
        </p:nvSpPr>
        <p:spPr>
          <a:xfrm>
            <a:off x="4716512" y="1286071"/>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4" name="Text Placeholder 6"/>
          <p:cNvSpPr>
            <a:spLocks noGrp="1"/>
          </p:cNvSpPr>
          <p:nvPr>
            <p:ph type="body" sz="quarter" idx="29"/>
          </p:nvPr>
        </p:nvSpPr>
        <p:spPr>
          <a:xfrm>
            <a:off x="4717008"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5" name="Zástupný symbol pro obsah 16"/>
          <p:cNvSpPr>
            <a:spLocks noGrp="1"/>
          </p:cNvSpPr>
          <p:nvPr>
            <p:ph sz="quarter" idx="30"/>
          </p:nvPr>
        </p:nvSpPr>
        <p:spPr>
          <a:xfrm>
            <a:off x="4716512" y="3074827"/>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6" name="Text Placeholder 6"/>
          <p:cNvSpPr>
            <a:spLocks noGrp="1"/>
          </p:cNvSpPr>
          <p:nvPr>
            <p:ph type="body" sz="quarter" idx="31"/>
          </p:nvPr>
        </p:nvSpPr>
        <p:spPr>
          <a:xfrm>
            <a:off x="684064" y="4569973"/>
            <a:ext cx="388800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7" name="Zástupný symbol pro obsah 16"/>
          <p:cNvSpPr>
            <a:spLocks noGrp="1"/>
          </p:cNvSpPr>
          <p:nvPr>
            <p:ph sz="quarter" idx="32"/>
          </p:nvPr>
        </p:nvSpPr>
        <p:spPr>
          <a:xfrm>
            <a:off x="683568" y="3074827"/>
            <a:ext cx="3888000" cy="14799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33"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18308301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radek nadpis - 1 obsah ">
    <p:spTree>
      <p:nvGrpSpPr>
        <p:cNvPr id="1" name=""/>
        <p:cNvGrpSpPr/>
        <p:nvPr/>
      </p:nvGrpSpPr>
      <p:grpSpPr>
        <a:xfrm>
          <a:off x="0" y="0"/>
          <a:ext cx="0" cy="0"/>
          <a:chOff x="0" y="0"/>
          <a:chExt cx="0" cy="0"/>
        </a:xfrm>
      </p:grpSpPr>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404040"/>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Zástupný symbol pro obsah 10"/>
          <p:cNvSpPr>
            <a:spLocks noGrp="1"/>
          </p:cNvSpPr>
          <p:nvPr>
            <p:ph sz="quarter" idx="18"/>
          </p:nvPr>
        </p:nvSpPr>
        <p:spPr>
          <a:xfrm>
            <a:off x="683568" y="1653648"/>
            <a:ext cx="7920000"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16408237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radky nadpis - 1 obsah ">
    <p:spTree>
      <p:nvGrpSpPr>
        <p:cNvPr id="1" name=""/>
        <p:cNvGrpSpPr/>
        <p:nvPr/>
      </p:nvGrpSpPr>
      <p:grpSpPr>
        <a:xfrm>
          <a:off x="0" y="0"/>
          <a:ext cx="0" cy="0"/>
          <a:chOff x="0" y="0"/>
          <a:chExt cx="0" cy="0"/>
        </a:xfrm>
      </p:grpSpPr>
      <p:sp>
        <p:nvSpPr>
          <p:cNvPr id="14" name="Zástupný symbol pro obsah 10"/>
          <p:cNvSpPr>
            <a:spLocks noGrp="1"/>
          </p:cNvSpPr>
          <p:nvPr>
            <p:ph sz="quarter" idx="18"/>
          </p:nvPr>
        </p:nvSpPr>
        <p:spPr>
          <a:xfrm>
            <a:off x="684250" y="1869672"/>
            <a:ext cx="7920000" cy="275430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17437744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radek nadpis - 1 obsah vertikálně">
    <p:spTree>
      <p:nvGrpSpPr>
        <p:cNvPr id="1" name=""/>
        <p:cNvGrpSpPr/>
        <p:nvPr/>
      </p:nvGrpSpPr>
      <p:grpSpPr>
        <a:xfrm>
          <a:off x="0" y="0"/>
          <a:ext cx="0" cy="0"/>
          <a:chOff x="0" y="0"/>
          <a:chExt cx="0" cy="0"/>
        </a:xfrm>
      </p:grpSpPr>
      <p:sp>
        <p:nvSpPr>
          <p:cNvPr id="12" name="Zástupný symbol pro obsah 10"/>
          <p:cNvSpPr>
            <a:spLocks noGrp="1"/>
          </p:cNvSpPr>
          <p:nvPr>
            <p:ph sz="quarter" idx="18"/>
          </p:nvPr>
        </p:nvSpPr>
        <p:spPr>
          <a:xfrm>
            <a:off x="3779913" y="1059582"/>
            <a:ext cx="4680520" cy="367240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476897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059583"/>
            <a:ext cx="2736304" cy="3780309"/>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221600"/>
            <a:ext cx="2592214" cy="3456384"/>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8689769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radky nadpis - 1 obsah vertikálně">
    <p:spTree>
      <p:nvGrpSpPr>
        <p:cNvPr id="1" name=""/>
        <p:cNvGrpSpPr/>
        <p:nvPr/>
      </p:nvGrpSpPr>
      <p:grpSpPr>
        <a:xfrm>
          <a:off x="0" y="0"/>
          <a:ext cx="0" cy="0"/>
          <a:chOff x="0" y="0"/>
          <a:chExt cx="0" cy="0"/>
        </a:xfrm>
      </p:grpSpPr>
      <p:sp>
        <p:nvSpPr>
          <p:cNvPr id="12" name="Zástupný symbol pro obsah 10"/>
          <p:cNvSpPr>
            <a:spLocks noGrp="1"/>
          </p:cNvSpPr>
          <p:nvPr>
            <p:ph sz="quarter" idx="18"/>
          </p:nvPr>
        </p:nvSpPr>
        <p:spPr>
          <a:xfrm>
            <a:off x="3779913" y="1221600"/>
            <a:ext cx="4680520" cy="351039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476897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221601"/>
            <a:ext cx="2736304" cy="361829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1" y="1383618"/>
            <a:ext cx="2592215" cy="3240360"/>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5"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6"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411084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5095326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radek nadpis - 2 obsahy pod sebou ">
    <p:spTree>
      <p:nvGrpSpPr>
        <p:cNvPr id="1" name=""/>
        <p:cNvGrpSpPr/>
        <p:nvPr/>
      </p:nvGrpSpPr>
      <p:grpSpPr>
        <a:xfrm>
          <a:off x="0" y="0"/>
          <a:ext cx="0" cy="0"/>
          <a:chOff x="0" y="0"/>
          <a:chExt cx="0" cy="0"/>
        </a:xfrm>
      </p:grpSpPr>
      <p:sp>
        <p:nvSpPr>
          <p:cNvPr id="16" name="Zástupný symbol pro obsah 10"/>
          <p:cNvSpPr>
            <a:spLocks noGrp="1"/>
          </p:cNvSpPr>
          <p:nvPr>
            <p:ph sz="quarter" idx="23"/>
          </p:nvPr>
        </p:nvSpPr>
        <p:spPr>
          <a:xfrm>
            <a:off x="684215" y="3273828"/>
            <a:ext cx="7920037" cy="137068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10"/>
          <p:cNvSpPr>
            <a:spLocks noGrp="1"/>
          </p:cNvSpPr>
          <p:nvPr>
            <p:ph sz="quarter" idx="18"/>
          </p:nvPr>
        </p:nvSpPr>
        <p:spPr>
          <a:xfrm>
            <a:off x="684214" y="1633110"/>
            <a:ext cx="7920037" cy="137068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01468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1" name="Text Placeholder 6"/>
          <p:cNvSpPr>
            <a:spLocks noGrp="1"/>
          </p:cNvSpPr>
          <p:nvPr>
            <p:ph type="body" sz="quarter" idx="21"/>
          </p:nvPr>
        </p:nvSpPr>
        <p:spPr>
          <a:xfrm>
            <a:off x="683568" y="466710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20471806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radky nadpis - 2 obsahy pod sebou ">
    <p:spTree>
      <p:nvGrpSpPr>
        <p:cNvPr id="1" name=""/>
        <p:cNvGrpSpPr/>
        <p:nvPr/>
      </p:nvGrpSpPr>
      <p:grpSpPr>
        <a:xfrm>
          <a:off x="0" y="0"/>
          <a:ext cx="0" cy="0"/>
          <a:chOff x="0" y="0"/>
          <a:chExt cx="0" cy="0"/>
        </a:xfrm>
      </p:grpSpPr>
      <p:sp>
        <p:nvSpPr>
          <p:cNvPr id="17" name="Zástupný symbol pro obsah 10"/>
          <p:cNvSpPr>
            <a:spLocks noGrp="1"/>
          </p:cNvSpPr>
          <p:nvPr>
            <p:ph sz="quarter" idx="23"/>
          </p:nvPr>
        </p:nvSpPr>
        <p:spPr>
          <a:xfrm>
            <a:off x="684215" y="3415193"/>
            <a:ext cx="7920037" cy="124262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18"/>
          </p:nvPr>
        </p:nvSpPr>
        <p:spPr>
          <a:xfrm>
            <a:off x="684214" y="1869672"/>
            <a:ext cx="7920037" cy="124262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16"/>
          </p:nvPr>
        </p:nvSpPr>
        <p:spPr>
          <a:xfrm>
            <a:off x="683568" y="312269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21"/>
          </p:nvPr>
        </p:nvSpPr>
        <p:spPr>
          <a:xfrm>
            <a:off x="683568" y="466710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8"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9"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6312605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1 radek nadpis - 2 obsahy vedle sebe ">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4716018" y="1761660"/>
            <a:ext cx="3743771"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obsah 10"/>
          <p:cNvSpPr>
            <a:spLocks noGrp="1"/>
          </p:cNvSpPr>
          <p:nvPr>
            <p:ph sz="quarter" idx="21"/>
          </p:nvPr>
        </p:nvSpPr>
        <p:spPr>
          <a:xfrm>
            <a:off x="684215" y="1761660"/>
            <a:ext cx="3743771"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7728108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2 radky nadpis - 2 obsahy vedle sebe ">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4716018" y="1923678"/>
            <a:ext cx="3743771" cy="27003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10"/>
          <p:cNvSpPr>
            <a:spLocks noGrp="1"/>
          </p:cNvSpPr>
          <p:nvPr>
            <p:ph sz="quarter" idx="21"/>
          </p:nvPr>
        </p:nvSpPr>
        <p:spPr>
          <a:xfrm>
            <a:off x="684215" y="1923678"/>
            <a:ext cx="3743771" cy="27003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003399"/>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3" name="Text Placeholder 6"/>
          <p:cNvSpPr>
            <a:spLocks noGrp="1"/>
          </p:cNvSpPr>
          <p:nvPr>
            <p:ph type="body" sz="quarter" idx="16"/>
          </p:nvPr>
        </p:nvSpPr>
        <p:spPr>
          <a:xfrm>
            <a:off x="683568"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466096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8399962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1 radek nadpis - 2 obsahy pod sebou">
    <p:spTree>
      <p:nvGrpSpPr>
        <p:cNvPr id="1" name=""/>
        <p:cNvGrpSpPr/>
        <p:nvPr/>
      </p:nvGrpSpPr>
      <p:grpSpPr>
        <a:xfrm>
          <a:off x="0" y="0"/>
          <a:ext cx="0" cy="0"/>
          <a:chOff x="0" y="0"/>
          <a:chExt cx="0" cy="0"/>
        </a:xfrm>
      </p:grpSpPr>
      <p:sp>
        <p:nvSpPr>
          <p:cNvPr id="14" name="Zástupný symbol pro obsah 10"/>
          <p:cNvSpPr>
            <a:spLocks noGrp="1"/>
          </p:cNvSpPr>
          <p:nvPr>
            <p:ph sz="quarter" idx="22"/>
          </p:nvPr>
        </p:nvSpPr>
        <p:spPr>
          <a:xfrm>
            <a:off x="3779913" y="3030990"/>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obsah 10"/>
          <p:cNvSpPr>
            <a:spLocks noGrp="1"/>
          </p:cNvSpPr>
          <p:nvPr>
            <p:ph sz="quarter" idx="21"/>
          </p:nvPr>
        </p:nvSpPr>
        <p:spPr>
          <a:xfrm>
            <a:off x="3779913" y="1059582"/>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278027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779912" y="4741516"/>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059583"/>
            <a:ext cx="2736304" cy="3780309"/>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221600"/>
            <a:ext cx="2592214" cy="3456384"/>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2692506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2 radky nadpis - 2 obsahy pod sebou">
    <p:spTree>
      <p:nvGrpSpPr>
        <p:cNvPr id="1" name=""/>
        <p:cNvGrpSpPr/>
        <p:nvPr/>
      </p:nvGrpSpPr>
      <p:grpSpPr>
        <a:xfrm>
          <a:off x="0" y="0"/>
          <a:ext cx="0" cy="0"/>
          <a:chOff x="0" y="0"/>
          <a:chExt cx="0" cy="0"/>
        </a:xfrm>
      </p:grpSpPr>
      <p:sp>
        <p:nvSpPr>
          <p:cNvPr id="12" name="Zástupný symbol pro obsah 10"/>
          <p:cNvSpPr>
            <a:spLocks noGrp="1"/>
          </p:cNvSpPr>
          <p:nvPr>
            <p:ph sz="quarter" idx="22"/>
          </p:nvPr>
        </p:nvSpPr>
        <p:spPr>
          <a:xfrm>
            <a:off x="3779913" y="3030990"/>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4" name="Zástupný symbol pro obsah 10"/>
          <p:cNvSpPr>
            <a:spLocks noGrp="1"/>
          </p:cNvSpPr>
          <p:nvPr>
            <p:ph sz="quarter" idx="21"/>
          </p:nvPr>
        </p:nvSpPr>
        <p:spPr>
          <a:xfrm>
            <a:off x="3779913" y="1140780"/>
            <a:ext cx="4680520" cy="170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284697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779912" y="4741516"/>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221601"/>
            <a:ext cx="2736304" cy="361829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383618"/>
            <a:ext cx="2592214" cy="3294366"/>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7" name="Text Placeholder 6"/>
          <p:cNvSpPr>
            <a:spLocks noGrp="1"/>
          </p:cNvSpPr>
          <p:nvPr>
            <p:ph type="body" sz="quarter" idx="26"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8227509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radek nadpis - 3 obsahy vedle sebe ">
    <p:spTree>
      <p:nvGrpSpPr>
        <p:cNvPr id="1" name=""/>
        <p:cNvGrpSpPr/>
        <p:nvPr/>
      </p:nvGrpSpPr>
      <p:grpSpPr>
        <a:xfrm>
          <a:off x="0" y="0"/>
          <a:ext cx="0" cy="0"/>
          <a:chOff x="0" y="0"/>
          <a:chExt cx="0" cy="0"/>
        </a:xfrm>
      </p:grpSpPr>
      <p:sp>
        <p:nvSpPr>
          <p:cNvPr id="18" name="Zástupný symbol pro obsah 10"/>
          <p:cNvSpPr>
            <a:spLocks noGrp="1"/>
          </p:cNvSpPr>
          <p:nvPr>
            <p:ph sz="quarter" idx="26"/>
          </p:nvPr>
        </p:nvSpPr>
        <p:spPr>
          <a:xfrm>
            <a:off x="6156177" y="1761660"/>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5"/>
          </p:nvPr>
        </p:nvSpPr>
        <p:spPr>
          <a:xfrm>
            <a:off x="3275857" y="1761660"/>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4"/>
          </p:nvPr>
        </p:nvSpPr>
        <p:spPr>
          <a:xfrm>
            <a:off x="395536" y="1761660"/>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95536" y="4660963"/>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275857" y="4660963"/>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156176" y="4660963"/>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28597542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radky nadpis - 3 obsahy vedle sebe ">
    <p:spTree>
      <p:nvGrpSpPr>
        <p:cNvPr id="1" name=""/>
        <p:cNvGrpSpPr/>
        <p:nvPr/>
      </p:nvGrpSpPr>
      <p:grpSpPr>
        <a:xfrm>
          <a:off x="0" y="0"/>
          <a:ext cx="0" cy="0"/>
          <a:chOff x="0" y="0"/>
          <a:chExt cx="0" cy="0"/>
        </a:xfrm>
      </p:grpSpPr>
      <p:sp>
        <p:nvSpPr>
          <p:cNvPr id="19" name="Zástupný symbol pro obsah 10"/>
          <p:cNvSpPr>
            <a:spLocks noGrp="1"/>
          </p:cNvSpPr>
          <p:nvPr>
            <p:ph sz="quarter" idx="26"/>
          </p:nvPr>
        </p:nvSpPr>
        <p:spPr>
          <a:xfrm>
            <a:off x="6156177" y="1859587"/>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5"/>
          </p:nvPr>
        </p:nvSpPr>
        <p:spPr>
          <a:xfrm>
            <a:off x="3275857" y="1859587"/>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Zástupný symbol pro obsah 10"/>
          <p:cNvSpPr>
            <a:spLocks noGrp="1"/>
          </p:cNvSpPr>
          <p:nvPr>
            <p:ph sz="quarter" idx="24"/>
          </p:nvPr>
        </p:nvSpPr>
        <p:spPr>
          <a:xfrm>
            <a:off x="395536" y="1859587"/>
            <a:ext cx="2664296" cy="286231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395536" y="4768975"/>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Text Placeholder 6"/>
          <p:cNvSpPr>
            <a:spLocks noGrp="1"/>
          </p:cNvSpPr>
          <p:nvPr>
            <p:ph type="body" sz="quarter" idx="18"/>
          </p:nvPr>
        </p:nvSpPr>
        <p:spPr>
          <a:xfrm>
            <a:off x="3275857" y="4768975"/>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156176" y="4768975"/>
            <a:ext cx="253591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6018649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 radek nadpis - 3 obsahy pod sebou">
    <p:spTree>
      <p:nvGrpSpPr>
        <p:cNvPr id="1" name=""/>
        <p:cNvGrpSpPr/>
        <p:nvPr/>
      </p:nvGrpSpPr>
      <p:grpSpPr>
        <a:xfrm>
          <a:off x="0" y="0"/>
          <a:ext cx="0" cy="0"/>
          <a:chOff x="0" y="0"/>
          <a:chExt cx="0" cy="0"/>
        </a:xfrm>
      </p:grpSpPr>
      <p:sp>
        <p:nvSpPr>
          <p:cNvPr id="17" name="Zástupný symbol pro obsah 10"/>
          <p:cNvSpPr>
            <a:spLocks noGrp="1"/>
          </p:cNvSpPr>
          <p:nvPr>
            <p:ph sz="quarter" idx="26"/>
          </p:nvPr>
        </p:nvSpPr>
        <p:spPr>
          <a:xfrm>
            <a:off x="3779913" y="3651870"/>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5"/>
          </p:nvPr>
        </p:nvSpPr>
        <p:spPr>
          <a:xfrm>
            <a:off x="3779913" y="2355726"/>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5" name="Zástupný symbol pro obsah 10"/>
          <p:cNvSpPr>
            <a:spLocks noGrp="1"/>
          </p:cNvSpPr>
          <p:nvPr>
            <p:ph sz="quarter" idx="24"/>
          </p:nvPr>
        </p:nvSpPr>
        <p:spPr>
          <a:xfrm>
            <a:off x="3779913" y="1059582"/>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3779912" y="215016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3779912" y="3456529"/>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1059583"/>
            <a:ext cx="2736304" cy="3780309"/>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221600"/>
            <a:ext cx="2592214" cy="3402378"/>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3779912" y="4752673"/>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9411419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radky nadpis - 3 obsahy pod sebou">
    <p:spTree>
      <p:nvGrpSpPr>
        <p:cNvPr id="1" name=""/>
        <p:cNvGrpSpPr/>
        <p:nvPr/>
      </p:nvGrpSpPr>
      <p:grpSpPr>
        <a:xfrm>
          <a:off x="0" y="0"/>
          <a:ext cx="0" cy="0"/>
          <a:chOff x="0" y="0"/>
          <a:chExt cx="0" cy="0"/>
        </a:xfrm>
      </p:grpSpPr>
      <p:sp>
        <p:nvSpPr>
          <p:cNvPr id="18" name="Zástupný symbol pro obsah 10"/>
          <p:cNvSpPr>
            <a:spLocks noGrp="1"/>
          </p:cNvSpPr>
          <p:nvPr>
            <p:ph sz="quarter" idx="26"/>
          </p:nvPr>
        </p:nvSpPr>
        <p:spPr>
          <a:xfrm>
            <a:off x="3779913" y="3651870"/>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Zástupný symbol pro obsah 10"/>
          <p:cNvSpPr>
            <a:spLocks noGrp="1"/>
          </p:cNvSpPr>
          <p:nvPr>
            <p:ph sz="quarter" idx="25"/>
          </p:nvPr>
        </p:nvSpPr>
        <p:spPr>
          <a:xfrm>
            <a:off x="3779913" y="2355726"/>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4"/>
          </p:nvPr>
        </p:nvSpPr>
        <p:spPr>
          <a:xfrm>
            <a:off x="3779913" y="1059582"/>
            <a:ext cx="4680520" cy="108012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aoblený obdélník 2"/>
          <p:cNvSpPr/>
          <p:nvPr userDrawn="1"/>
        </p:nvSpPr>
        <p:spPr>
          <a:xfrm>
            <a:off x="683568" y="1221601"/>
            <a:ext cx="2736304" cy="361829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755650" y="1383618"/>
            <a:ext cx="2592214" cy="3240360"/>
          </a:xfrm>
          <a:prstGeom prst="rect">
            <a:avLst/>
          </a:prstGeom>
        </p:spPr>
        <p:txBody>
          <a:bodyPr anchor="ctr">
            <a:no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16"/>
          </p:nvPr>
        </p:nvSpPr>
        <p:spPr>
          <a:xfrm>
            <a:off x="3779912" y="222047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18"/>
          </p:nvPr>
        </p:nvSpPr>
        <p:spPr>
          <a:xfrm>
            <a:off x="3779912" y="352683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Text Placeholder 6"/>
          <p:cNvSpPr>
            <a:spLocks noGrp="1"/>
          </p:cNvSpPr>
          <p:nvPr>
            <p:ph type="body" sz="quarter" idx="21"/>
          </p:nvPr>
        </p:nvSpPr>
        <p:spPr>
          <a:xfrm>
            <a:off x="3779912" y="482298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1" name="Text Placeholder 6"/>
          <p:cNvSpPr>
            <a:spLocks noGrp="1"/>
          </p:cNvSpPr>
          <p:nvPr>
            <p:ph type="body" sz="quarter" idx="27"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91807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1817147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 radek nadpis - 3 obsahy popis">
    <p:spTree>
      <p:nvGrpSpPr>
        <p:cNvPr id="1" name=""/>
        <p:cNvGrpSpPr/>
        <p:nvPr/>
      </p:nvGrpSpPr>
      <p:grpSpPr>
        <a:xfrm>
          <a:off x="0" y="0"/>
          <a:ext cx="0" cy="0"/>
          <a:chOff x="0" y="0"/>
          <a:chExt cx="0" cy="0"/>
        </a:xfrm>
      </p:grpSpPr>
      <p:sp>
        <p:nvSpPr>
          <p:cNvPr id="19" name="Zástupný symbol pro obsah 10"/>
          <p:cNvSpPr>
            <a:spLocks noGrp="1"/>
          </p:cNvSpPr>
          <p:nvPr>
            <p:ph sz="quarter" idx="27"/>
          </p:nvPr>
        </p:nvSpPr>
        <p:spPr>
          <a:xfrm>
            <a:off x="4716016" y="3317911"/>
            <a:ext cx="3744000" cy="1458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Zástupný symbol pro obsah 10"/>
          <p:cNvSpPr>
            <a:spLocks noGrp="1"/>
          </p:cNvSpPr>
          <p:nvPr>
            <p:ph sz="quarter" idx="26"/>
          </p:nvPr>
        </p:nvSpPr>
        <p:spPr>
          <a:xfrm>
            <a:off x="4716016" y="1643564"/>
            <a:ext cx="3744000" cy="1458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5"/>
          </p:nvPr>
        </p:nvSpPr>
        <p:spPr>
          <a:xfrm>
            <a:off x="684215" y="1643564"/>
            <a:ext cx="3743771" cy="314243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482298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5"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0"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1"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20373854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1 radek nadpis - 3 obsahy_v2">
    <p:spTree>
      <p:nvGrpSpPr>
        <p:cNvPr id="1" name=""/>
        <p:cNvGrpSpPr/>
        <p:nvPr/>
      </p:nvGrpSpPr>
      <p:grpSpPr>
        <a:xfrm>
          <a:off x="0" y="0"/>
          <a:ext cx="0" cy="0"/>
          <a:chOff x="0" y="0"/>
          <a:chExt cx="0" cy="0"/>
        </a:xfrm>
      </p:grpSpPr>
      <p:sp>
        <p:nvSpPr>
          <p:cNvPr id="15" name="Zástupný symbol pro obsah 10"/>
          <p:cNvSpPr>
            <a:spLocks noGrp="1"/>
          </p:cNvSpPr>
          <p:nvPr>
            <p:ph sz="quarter" idx="27"/>
          </p:nvPr>
        </p:nvSpPr>
        <p:spPr>
          <a:xfrm>
            <a:off x="684213" y="3327996"/>
            <a:ext cx="3744000" cy="1431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6"/>
          </p:nvPr>
        </p:nvSpPr>
        <p:spPr>
          <a:xfrm>
            <a:off x="684213" y="1644209"/>
            <a:ext cx="3744000" cy="1458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5"/>
          </p:nvPr>
        </p:nvSpPr>
        <p:spPr>
          <a:xfrm>
            <a:off x="4716018" y="1653649"/>
            <a:ext cx="3743771" cy="3122263"/>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48006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8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latin typeface="Calibri" pitchFamily="34" charset="0"/>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0"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2696975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radky nadpis - 3 obsahy popis">
    <p:spTree>
      <p:nvGrpSpPr>
        <p:cNvPr id="1" name=""/>
        <p:cNvGrpSpPr/>
        <p:nvPr/>
      </p:nvGrpSpPr>
      <p:grpSpPr>
        <a:xfrm>
          <a:off x="0" y="0"/>
          <a:ext cx="0" cy="0"/>
          <a:chOff x="0" y="0"/>
          <a:chExt cx="0" cy="0"/>
        </a:xfrm>
      </p:grpSpPr>
      <p:sp>
        <p:nvSpPr>
          <p:cNvPr id="17" name="Zástupný symbol pro obsah 10"/>
          <p:cNvSpPr>
            <a:spLocks noGrp="1"/>
          </p:cNvSpPr>
          <p:nvPr>
            <p:ph sz="quarter" idx="27"/>
          </p:nvPr>
        </p:nvSpPr>
        <p:spPr>
          <a:xfrm>
            <a:off x="4716016" y="3397762"/>
            <a:ext cx="3744000" cy="137814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Zástupný symbol pro obsah 10"/>
          <p:cNvSpPr>
            <a:spLocks noGrp="1"/>
          </p:cNvSpPr>
          <p:nvPr>
            <p:ph sz="quarter" idx="26"/>
          </p:nvPr>
        </p:nvSpPr>
        <p:spPr>
          <a:xfrm>
            <a:off x="4716016" y="1761661"/>
            <a:ext cx="3744000" cy="1378148"/>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Zástupný symbol pro obsah 10"/>
          <p:cNvSpPr>
            <a:spLocks noGrp="1"/>
          </p:cNvSpPr>
          <p:nvPr>
            <p:ph sz="quarter" idx="25"/>
          </p:nvPr>
        </p:nvSpPr>
        <p:spPr>
          <a:xfrm>
            <a:off x="684215" y="1761662"/>
            <a:ext cx="3743771" cy="3024335"/>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4813456"/>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Text Placeholder 6"/>
          <p:cNvSpPr>
            <a:spLocks noGrp="1"/>
          </p:cNvSpPr>
          <p:nvPr>
            <p:ph type="body" sz="quarter" idx="18"/>
          </p:nvPr>
        </p:nvSpPr>
        <p:spPr>
          <a:xfrm>
            <a:off x="4716016" y="32028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3" name="Zástupný symbol pro číslo snímku 7"/>
          <p:cNvSpPr>
            <a:spLocks noGrp="1"/>
          </p:cNvSpPr>
          <p:nvPr>
            <p:ph type="sldNum" sz="quarter" idx="4"/>
          </p:nvPr>
        </p:nvSpPr>
        <p:spPr>
          <a:xfrm>
            <a:off x="6919200" y="4908600"/>
            <a:ext cx="2133600" cy="273844"/>
          </a:xfrm>
          <a:prstGeom prst="rect">
            <a:avLst/>
          </a:prstGeom>
        </p:spPr>
        <p:txBody>
          <a:bodyPr vert="horz" lIns="91438" tIns="45719" rIns="91438" bIns="45719" rtlCol="0" anchor="ctr"/>
          <a:lstStyle>
            <a:lvl1pPr algn="r">
              <a:defRPr lang="cs-CZ" sz="900" kern="1200" smtClean="0">
                <a:solidFill>
                  <a:srgbClr val="5F5F5F"/>
                </a:solidFill>
                <a:latin typeface="Calibri" pitchFamily="34" charset="0"/>
                <a:ea typeface="+mn-ea"/>
                <a:cs typeface="Arial" pitchFamily="34" charset="0"/>
              </a:defRPr>
            </a:lvl1pPr>
          </a:lstStyle>
          <a:p>
            <a:fld id="{72FB31A3-CAEE-4DA4-9773-AA68ED809196}" type="slidenum">
              <a:rPr/>
              <a:pPr/>
              <a:t>‹#›</a:t>
            </a:fld>
            <a:endParaRPr dirty="0"/>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4924741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2 radky nadpis - 3 obsahy">
    <p:spTree>
      <p:nvGrpSpPr>
        <p:cNvPr id="1" name=""/>
        <p:cNvGrpSpPr/>
        <p:nvPr/>
      </p:nvGrpSpPr>
      <p:grpSpPr>
        <a:xfrm>
          <a:off x="0" y="0"/>
          <a:ext cx="0" cy="0"/>
          <a:chOff x="0" y="0"/>
          <a:chExt cx="0" cy="0"/>
        </a:xfrm>
      </p:grpSpPr>
      <p:sp>
        <p:nvSpPr>
          <p:cNvPr id="21" name="Zástupný symbol pro obsah 10"/>
          <p:cNvSpPr>
            <a:spLocks noGrp="1"/>
          </p:cNvSpPr>
          <p:nvPr>
            <p:ph sz="quarter" idx="25"/>
          </p:nvPr>
        </p:nvSpPr>
        <p:spPr>
          <a:xfrm>
            <a:off x="4716018" y="1815667"/>
            <a:ext cx="3743771" cy="2960245"/>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7"/>
          </p:nvPr>
        </p:nvSpPr>
        <p:spPr>
          <a:xfrm>
            <a:off x="684213" y="3408840"/>
            <a:ext cx="3744000" cy="137715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9" name="Zástupný symbol pro obsah 10"/>
          <p:cNvSpPr>
            <a:spLocks noGrp="1"/>
          </p:cNvSpPr>
          <p:nvPr>
            <p:ph sz="quarter" idx="26"/>
          </p:nvPr>
        </p:nvSpPr>
        <p:spPr>
          <a:xfrm>
            <a:off x="684213" y="1815666"/>
            <a:ext cx="3744000" cy="140314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3256807"/>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3"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4" name="Text Placeholder 6"/>
          <p:cNvSpPr>
            <a:spLocks noGrp="1"/>
          </p:cNvSpPr>
          <p:nvPr>
            <p:ph type="body" sz="quarter" idx="28"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41535721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radek nadpis - 3 obsahy">
    <p:spTree>
      <p:nvGrpSpPr>
        <p:cNvPr id="1" name=""/>
        <p:cNvGrpSpPr/>
        <p:nvPr/>
      </p:nvGrpSpPr>
      <p:grpSpPr>
        <a:xfrm>
          <a:off x="0" y="0"/>
          <a:ext cx="0" cy="0"/>
          <a:chOff x="0" y="0"/>
          <a:chExt cx="0" cy="0"/>
        </a:xfrm>
      </p:grpSpPr>
      <p:sp>
        <p:nvSpPr>
          <p:cNvPr id="21" name="Zástupný symbol pro obsah 10"/>
          <p:cNvSpPr>
            <a:spLocks noGrp="1"/>
          </p:cNvSpPr>
          <p:nvPr>
            <p:ph sz="quarter" idx="27"/>
          </p:nvPr>
        </p:nvSpPr>
        <p:spPr>
          <a:xfrm>
            <a:off x="4716016" y="3327834"/>
            <a:ext cx="3888000" cy="145816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2" name="Zástupný symbol pro obsah 10"/>
          <p:cNvSpPr>
            <a:spLocks noGrp="1"/>
          </p:cNvSpPr>
          <p:nvPr>
            <p:ph sz="quarter" idx="28"/>
          </p:nvPr>
        </p:nvSpPr>
        <p:spPr>
          <a:xfrm>
            <a:off x="684213" y="3327834"/>
            <a:ext cx="3888000" cy="1458162"/>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6"/>
          </p:nvPr>
        </p:nvSpPr>
        <p:spPr>
          <a:xfrm>
            <a:off x="684212" y="1619814"/>
            <a:ext cx="7920038" cy="1492481"/>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116138"/>
            <a:ext cx="740212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4"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7"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18"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5966511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radky nadpis - 3 obsahy">
    <p:spTree>
      <p:nvGrpSpPr>
        <p:cNvPr id="1" name=""/>
        <p:cNvGrpSpPr/>
        <p:nvPr/>
      </p:nvGrpSpPr>
      <p:grpSpPr>
        <a:xfrm>
          <a:off x="0" y="0"/>
          <a:ext cx="0" cy="0"/>
          <a:chOff x="0" y="0"/>
          <a:chExt cx="0" cy="0"/>
        </a:xfrm>
      </p:grpSpPr>
      <p:sp>
        <p:nvSpPr>
          <p:cNvPr id="15" name="Zástupný symbol pro obsah 10"/>
          <p:cNvSpPr>
            <a:spLocks noGrp="1"/>
          </p:cNvSpPr>
          <p:nvPr>
            <p:ph sz="quarter" idx="27"/>
          </p:nvPr>
        </p:nvSpPr>
        <p:spPr>
          <a:xfrm>
            <a:off x="4716016" y="3381841"/>
            <a:ext cx="3888000" cy="13839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6" name="Zástupný symbol pro obsah 10"/>
          <p:cNvSpPr>
            <a:spLocks noGrp="1"/>
          </p:cNvSpPr>
          <p:nvPr>
            <p:ph sz="quarter" idx="28"/>
          </p:nvPr>
        </p:nvSpPr>
        <p:spPr>
          <a:xfrm>
            <a:off x="684213" y="3381841"/>
            <a:ext cx="3888000" cy="138398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1" name="Zástupný symbol pro obsah 10"/>
          <p:cNvSpPr>
            <a:spLocks noGrp="1"/>
          </p:cNvSpPr>
          <p:nvPr>
            <p:ph sz="quarter" idx="26"/>
          </p:nvPr>
        </p:nvSpPr>
        <p:spPr>
          <a:xfrm>
            <a:off x="684212" y="1761660"/>
            <a:ext cx="7920038" cy="140415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3202801"/>
            <a:ext cx="7402120"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755"/>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2" name="Text Placeholder 6"/>
          <p:cNvSpPr>
            <a:spLocks noGrp="1"/>
          </p:cNvSpPr>
          <p:nvPr>
            <p:ph type="body" sz="quarter" idx="29"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23881177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 radek nadpis - 4 obsahy">
    <p:spTree>
      <p:nvGrpSpPr>
        <p:cNvPr id="1" name=""/>
        <p:cNvGrpSpPr/>
        <p:nvPr/>
      </p:nvGrpSpPr>
      <p:grpSpPr>
        <a:xfrm>
          <a:off x="0" y="0"/>
          <a:ext cx="0" cy="0"/>
          <a:chOff x="0" y="0"/>
          <a:chExt cx="0" cy="0"/>
        </a:xfrm>
      </p:grpSpPr>
      <p:sp>
        <p:nvSpPr>
          <p:cNvPr id="19" name="Zástupný symbol pro obsah 10"/>
          <p:cNvSpPr>
            <a:spLocks noGrp="1"/>
          </p:cNvSpPr>
          <p:nvPr>
            <p:ph sz="quarter" idx="28"/>
          </p:nvPr>
        </p:nvSpPr>
        <p:spPr>
          <a:xfrm>
            <a:off x="684213" y="3327834"/>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0" name="Zástupný symbol pro obsah 10"/>
          <p:cNvSpPr>
            <a:spLocks noGrp="1"/>
          </p:cNvSpPr>
          <p:nvPr>
            <p:ph sz="quarter" idx="29"/>
          </p:nvPr>
        </p:nvSpPr>
        <p:spPr>
          <a:xfrm>
            <a:off x="4716250" y="3327834"/>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8" name="Zástupný symbol pro obsah 10"/>
          <p:cNvSpPr>
            <a:spLocks noGrp="1"/>
          </p:cNvSpPr>
          <p:nvPr>
            <p:ph sz="quarter" idx="27"/>
          </p:nvPr>
        </p:nvSpPr>
        <p:spPr>
          <a:xfrm>
            <a:off x="4716016" y="1643564"/>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7" name="Zástupný symbol pro obsah 10"/>
          <p:cNvSpPr>
            <a:spLocks noGrp="1"/>
          </p:cNvSpPr>
          <p:nvPr>
            <p:ph sz="quarter" idx="26"/>
          </p:nvPr>
        </p:nvSpPr>
        <p:spPr>
          <a:xfrm>
            <a:off x="684212" y="1653648"/>
            <a:ext cx="3888000" cy="1458646"/>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3" name="Text Placeholder 6"/>
          <p:cNvSpPr>
            <a:spLocks noGrp="1"/>
          </p:cNvSpPr>
          <p:nvPr>
            <p:ph type="body" sz="quarter" idx="16"/>
          </p:nvPr>
        </p:nvSpPr>
        <p:spPr>
          <a:xfrm>
            <a:off x="683568"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7" name="Text Placeholder 6"/>
          <p:cNvSpPr>
            <a:spLocks noGrp="1"/>
          </p:cNvSpPr>
          <p:nvPr>
            <p:ph type="body" sz="quarter" idx="18"/>
          </p:nvPr>
        </p:nvSpPr>
        <p:spPr>
          <a:xfrm>
            <a:off x="4716016" y="3116138"/>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3" name="Zaoblený obdélník 2"/>
          <p:cNvSpPr/>
          <p:nvPr userDrawn="1"/>
        </p:nvSpPr>
        <p:spPr>
          <a:xfrm>
            <a:off x="683568" y="85308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853492"/>
            <a:ext cx="7920037" cy="584132"/>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2"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5"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2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3" name="Text Placeholder 6"/>
          <p:cNvSpPr>
            <a:spLocks noGrp="1"/>
          </p:cNvSpPr>
          <p:nvPr>
            <p:ph type="body" sz="quarter" idx="30"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38847270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2 radky nadpis - 4 obsahy">
    <p:spTree>
      <p:nvGrpSpPr>
        <p:cNvPr id="1" name=""/>
        <p:cNvGrpSpPr/>
        <p:nvPr/>
      </p:nvGrpSpPr>
      <p:grpSpPr>
        <a:xfrm>
          <a:off x="0" y="0"/>
          <a:ext cx="0" cy="0"/>
          <a:chOff x="0" y="0"/>
          <a:chExt cx="0" cy="0"/>
        </a:xfrm>
      </p:grpSpPr>
      <p:sp>
        <p:nvSpPr>
          <p:cNvPr id="22" name="Zástupný symbol pro obsah 10"/>
          <p:cNvSpPr>
            <a:spLocks noGrp="1"/>
          </p:cNvSpPr>
          <p:nvPr>
            <p:ph sz="quarter" idx="28"/>
          </p:nvPr>
        </p:nvSpPr>
        <p:spPr>
          <a:xfrm>
            <a:off x="684213" y="3381840"/>
            <a:ext cx="3888000" cy="140464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3" name="Zástupný symbol pro obsah 10"/>
          <p:cNvSpPr>
            <a:spLocks noGrp="1"/>
          </p:cNvSpPr>
          <p:nvPr>
            <p:ph sz="quarter" idx="29"/>
          </p:nvPr>
        </p:nvSpPr>
        <p:spPr>
          <a:xfrm>
            <a:off x="4716250" y="3381840"/>
            <a:ext cx="3888000" cy="140464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4" name="Zástupný symbol pro obsah 10"/>
          <p:cNvSpPr>
            <a:spLocks noGrp="1"/>
          </p:cNvSpPr>
          <p:nvPr>
            <p:ph sz="quarter" idx="27"/>
          </p:nvPr>
        </p:nvSpPr>
        <p:spPr>
          <a:xfrm>
            <a:off x="4716016" y="1775482"/>
            <a:ext cx="3888000" cy="1404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5" name="Zástupný symbol pro obsah 10"/>
          <p:cNvSpPr>
            <a:spLocks noGrp="1"/>
          </p:cNvSpPr>
          <p:nvPr>
            <p:ph sz="quarter" idx="26"/>
          </p:nvPr>
        </p:nvSpPr>
        <p:spPr>
          <a:xfrm>
            <a:off x="684212" y="1785566"/>
            <a:ext cx="3888000" cy="1404000"/>
          </a:xfrm>
        </p:spPr>
        <p:txBody>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1" name="Zaoblený obdélník 10"/>
          <p:cNvSpPr/>
          <p:nvPr userDrawn="1"/>
        </p:nvSpPr>
        <p:spPr>
          <a:xfrm>
            <a:off x="683568" y="1123114"/>
            <a:ext cx="7920880" cy="584541"/>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cs-CZ" sz="1400" dirty="0">
              <a:solidFill>
                <a:srgbClr val="FFFFFF"/>
              </a:solidFill>
            </a:endParaRPr>
          </a:p>
        </p:txBody>
      </p:sp>
      <p:sp>
        <p:nvSpPr>
          <p:cNvPr id="5" name="Zástupný symbol pro text 4"/>
          <p:cNvSpPr>
            <a:spLocks noGrp="1"/>
          </p:cNvSpPr>
          <p:nvPr>
            <p:ph type="body" sz="quarter" idx="19"/>
          </p:nvPr>
        </p:nvSpPr>
        <p:spPr>
          <a:xfrm>
            <a:off x="684215" y="1123114"/>
            <a:ext cx="7920037" cy="584541"/>
          </a:xfrm>
          <a:prstGeom prst="rect">
            <a:avLst/>
          </a:prstGeom>
        </p:spPr>
        <p:txBody>
          <a:bodyPr anchor="ctr">
            <a:normAutofit/>
          </a:bodyPr>
          <a:lstStyle>
            <a:lvl1pPr marL="0" indent="0">
              <a:buNone/>
              <a:defRPr sz="1400">
                <a:solidFill>
                  <a:srgbClr val="404040"/>
                </a:solidFill>
              </a:defRPr>
            </a:lvl1pPr>
          </a:lstStyle>
          <a:p>
            <a:pPr lvl="0"/>
            <a:r>
              <a:rPr lang="cs-CZ" dirty="0"/>
              <a:t>Kliknutím lze upravit styly předlohy textu.</a:t>
            </a:r>
          </a:p>
        </p:txBody>
      </p:sp>
      <p:sp>
        <p:nvSpPr>
          <p:cNvPr id="14" name="Text Placeholder 6"/>
          <p:cNvSpPr>
            <a:spLocks noGrp="1"/>
          </p:cNvSpPr>
          <p:nvPr>
            <p:ph type="body" sz="quarter" idx="16"/>
          </p:nvPr>
        </p:nvSpPr>
        <p:spPr>
          <a:xfrm>
            <a:off x="683568" y="32028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6" name="Text Placeholder 6"/>
          <p:cNvSpPr>
            <a:spLocks noGrp="1"/>
          </p:cNvSpPr>
          <p:nvPr>
            <p:ph type="body" sz="quarter" idx="18"/>
          </p:nvPr>
        </p:nvSpPr>
        <p:spPr>
          <a:xfrm>
            <a:off x="4716016" y="3202801"/>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8" name="Text Placeholder 6"/>
          <p:cNvSpPr>
            <a:spLocks noGrp="1"/>
          </p:cNvSpPr>
          <p:nvPr>
            <p:ph type="body" sz="quarter" idx="21"/>
          </p:nvPr>
        </p:nvSpPr>
        <p:spPr>
          <a:xfrm>
            <a:off x="683568"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20" name="Text Placeholder 6"/>
          <p:cNvSpPr>
            <a:spLocks noGrp="1"/>
          </p:cNvSpPr>
          <p:nvPr>
            <p:ph type="body" sz="quarter" idx="23"/>
          </p:nvPr>
        </p:nvSpPr>
        <p:spPr>
          <a:xfrm>
            <a:off x="4716016" y="4801210"/>
            <a:ext cx="3563984" cy="128240"/>
          </a:xfrm>
          <a:prstGeom prst="rect">
            <a:avLst/>
          </a:prstGeom>
        </p:spPr>
        <p:txBody>
          <a:bodyPr wrap="square" lIns="35999" tIns="0" rIns="35999" bIns="0" anchor="t" anchorCtr="0">
            <a:spAutoFit/>
          </a:bodyPr>
          <a:lstStyle>
            <a:lvl1pPr marL="0" indent="0">
              <a:lnSpc>
                <a:spcPts val="975"/>
              </a:lnSpc>
              <a:buNone/>
              <a:defRPr sz="800" i="1">
                <a:solidFill>
                  <a:schemeClr val="bg1">
                    <a:lumMod val="50000"/>
                  </a:schemeClr>
                </a:solidFill>
                <a:latin typeface="Calibri" pitchFamily="34" charset="0"/>
                <a:cs typeface="Arial" pitchFamily="34" charset="0"/>
              </a:defRPr>
            </a:lvl1pPr>
            <a:lvl2pPr marL="342892" indent="0">
              <a:buNone/>
              <a:defRPr sz="900" i="1">
                <a:solidFill>
                  <a:schemeClr val="bg1">
                    <a:lumMod val="65000"/>
                  </a:schemeClr>
                </a:solidFill>
              </a:defRPr>
            </a:lvl2pPr>
            <a:lvl3pPr>
              <a:defRPr sz="900" i="1">
                <a:solidFill>
                  <a:schemeClr val="bg1">
                    <a:lumMod val="65000"/>
                  </a:schemeClr>
                </a:solidFill>
              </a:defRPr>
            </a:lvl3pPr>
            <a:lvl4pPr>
              <a:defRPr sz="900" i="1">
                <a:solidFill>
                  <a:schemeClr val="bg1">
                    <a:lumMod val="65000"/>
                  </a:schemeClr>
                </a:solidFill>
              </a:defRPr>
            </a:lvl4pPr>
            <a:lvl5pPr>
              <a:defRPr sz="900" i="1">
                <a:solidFill>
                  <a:schemeClr val="bg1">
                    <a:lumMod val="65000"/>
                  </a:schemeClr>
                </a:solidFill>
              </a:defRPr>
            </a:lvl5pPr>
          </a:lstStyle>
          <a:p>
            <a:pPr lvl="0"/>
            <a:r>
              <a:rPr lang="en-US" dirty="0"/>
              <a:t>Click to edit Master text styles</a:t>
            </a:r>
          </a:p>
        </p:txBody>
      </p:sp>
      <p:sp>
        <p:nvSpPr>
          <p:cNvPr id="17"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1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26" name="Text Placeholder 6"/>
          <p:cNvSpPr>
            <a:spLocks noGrp="1"/>
          </p:cNvSpPr>
          <p:nvPr>
            <p:ph type="body" sz="quarter" idx="30" hasCustomPrompt="1"/>
          </p:nvPr>
        </p:nvSpPr>
        <p:spPr>
          <a:xfrm>
            <a:off x="202233" y="483519"/>
            <a:ext cx="8690248" cy="382600"/>
          </a:xfrm>
          <a:prstGeom prst="rect">
            <a:avLst/>
          </a:prstGeom>
        </p:spPr>
        <p:txBody>
          <a:bodyPr wrap="square" lIns="35999" tIns="0" rIns="35999" bIns="35999" anchor="t" anchorCtr="0">
            <a:spAutoFit/>
          </a:bodyPr>
          <a:lstStyle>
            <a:lvl1pPr marL="0" indent="0" defTabSz="215995">
              <a:spcBef>
                <a:spcPts val="0"/>
              </a:spcBef>
              <a:buNone/>
              <a:defRPr sz="1100" i="1">
                <a:solidFill>
                  <a:schemeClr val="bg1">
                    <a:lumMod val="50000"/>
                  </a:schemeClr>
                </a:solidFill>
                <a:latin typeface="Calibri"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a:t>
            </a:r>
            <a:br>
              <a:rPr lang="cs-CZ" dirty="0"/>
            </a:br>
            <a:r>
              <a:rPr lang="en-US" dirty="0"/>
              <a:t>Master text styles</a:t>
            </a:r>
          </a:p>
        </p:txBody>
      </p:sp>
    </p:spTree>
    <p:extLst>
      <p:ext uri="{BB962C8B-B14F-4D97-AF65-F5344CB8AC3E}">
        <p14:creationId xmlns:p14="http://schemas.microsoft.com/office/powerpoint/2010/main" val="21076704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sp>
        <p:nvSpPr>
          <p:cNvPr id="6"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0588425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Z White_contacts">
    <p:spTree>
      <p:nvGrpSpPr>
        <p:cNvPr id="1" name=""/>
        <p:cNvGrpSpPr/>
        <p:nvPr/>
      </p:nvGrpSpPr>
      <p:grpSpPr>
        <a:xfrm>
          <a:off x="0" y="0"/>
          <a:ext cx="0" cy="0"/>
          <a:chOff x="0" y="0"/>
          <a:chExt cx="0" cy="0"/>
        </a:xfrm>
      </p:grpSpPr>
      <p:sp>
        <p:nvSpPr>
          <p:cNvPr id="8" name="Obdélník 7"/>
          <p:cNvSpPr/>
          <p:nvPr userDrawn="1"/>
        </p:nvSpPr>
        <p:spPr>
          <a:xfrm>
            <a:off x="2759822" y="4142034"/>
            <a:ext cx="3828403" cy="307775"/>
          </a:xfrm>
          <a:prstGeom prst="rect">
            <a:avLst/>
          </a:prstGeom>
        </p:spPr>
        <p:txBody>
          <a:bodyPr wrap="square" lIns="91438" tIns="45719" rIns="91438" bIns="45719">
            <a:spAutoFit/>
          </a:bodyPr>
          <a:lstStyle/>
          <a:p>
            <a:pPr algn="ctr" eaLnBrk="0" fontAlgn="base" hangingPunct="0">
              <a:spcBef>
                <a:spcPct val="0"/>
              </a:spcBef>
              <a:spcAft>
                <a:spcPct val="0"/>
              </a:spcAft>
              <a:tabLst>
                <a:tab pos="1516025" algn="l"/>
              </a:tabLst>
              <a:defRPr/>
            </a:pPr>
            <a:r>
              <a:rPr lang="cs-CZ" sz="1400" kern="0" noProof="1">
                <a:solidFill>
                  <a:srgbClr val="404040"/>
                </a:solidFill>
                <a:cs typeface="Calibri" pitchFamily="34" charset="0"/>
              </a:rPr>
              <a:t>Na Prikope 22, Slovansky dum</a:t>
            </a:r>
            <a:r>
              <a:rPr lang="en-US" sz="1400" kern="0" noProof="1">
                <a:solidFill>
                  <a:srgbClr val="404040"/>
                </a:solidFill>
                <a:cs typeface="Calibri" pitchFamily="34" charset="0"/>
              </a:rPr>
              <a:t>, 110 00 </a:t>
            </a:r>
            <a:r>
              <a:rPr lang="cs-CZ" sz="1400" kern="0" noProof="1">
                <a:solidFill>
                  <a:srgbClr val="404040"/>
                </a:solidFill>
                <a:cs typeface="Calibri" pitchFamily="34" charset="0"/>
              </a:rPr>
              <a:t>Prague </a:t>
            </a:r>
            <a:r>
              <a:rPr lang="en-US" sz="1400" kern="0" noProof="1">
                <a:solidFill>
                  <a:srgbClr val="404040"/>
                </a:solidFill>
                <a:cs typeface="Calibri" pitchFamily="34" charset="0"/>
              </a:rPr>
              <a:t>1</a:t>
            </a:r>
          </a:p>
        </p:txBody>
      </p:sp>
      <p:sp>
        <p:nvSpPr>
          <p:cNvPr id="11" name="Rectangle 11"/>
          <p:cNvSpPr>
            <a:spLocks noChangeArrowheads="1"/>
          </p:cNvSpPr>
          <p:nvPr userDrawn="1"/>
        </p:nvSpPr>
        <p:spPr bwMode="auto">
          <a:xfrm>
            <a:off x="1489306" y="4444500"/>
            <a:ext cx="6136597" cy="400683"/>
          </a:xfrm>
          <a:prstGeom prst="rect">
            <a:avLst/>
          </a:prstGeom>
          <a:noFill/>
          <a:ln w="9525">
            <a:noFill/>
            <a:miter lim="800000"/>
            <a:headEnd/>
            <a:tailEnd/>
          </a:ln>
        </p:spPr>
        <p:txBody>
          <a:bodyPr wrap="square" lIns="92001" tIns="46004" rIns="92001" bIns="46004">
            <a:spAutoFit/>
          </a:bodyPr>
          <a:lstStyle/>
          <a:p>
            <a:pPr algn="ctr" eaLnBrk="0" hangingPunct="0">
              <a:tabLst>
                <a:tab pos="1516025" algn="l"/>
              </a:tabLst>
            </a:pPr>
            <a:r>
              <a:rPr lang="en-GB" sz="2000" noProof="1">
                <a:solidFill>
                  <a:srgbClr val="1F497D">
                    <a:lumMod val="60000"/>
                    <a:lumOff val="40000"/>
                  </a:srgbClr>
                </a:solidFill>
                <a:cs typeface="Arial" pitchFamily="34" charset="0"/>
              </a:rPr>
              <a:t>www.ipsos.cz</a:t>
            </a:r>
            <a:r>
              <a:rPr lang="cs-CZ" sz="2000" noProof="1">
                <a:solidFill>
                  <a:srgbClr val="1F497D">
                    <a:lumMod val="60000"/>
                    <a:lumOff val="40000"/>
                  </a:srgbClr>
                </a:solidFill>
                <a:cs typeface="Arial" pitchFamily="34" charset="0"/>
              </a:rPr>
              <a:t>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pic>
        <p:nvPicPr>
          <p:cNvPr id="23" name="Obrázek 22" descr="ceska_vlajka_4.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01396" y="4190260"/>
            <a:ext cx="468000" cy="202238"/>
          </a:xfrm>
          <a:prstGeom prst="rect">
            <a:avLst/>
          </a:prstGeom>
        </p:spPr>
      </p:pic>
      <p:sp>
        <p:nvSpPr>
          <p:cNvPr id="26" name="Zástupný symbol pro nadpis 1"/>
          <p:cNvSpPr>
            <a:spLocks noGrp="1"/>
          </p:cNvSpPr>
          <p:nvPr>
            <p:ph type="title"/>
          </p:nvPr>
        </p:nvSpPr>
        <p:spPr>
          <a:xfrm>
            <a:off x="606567" y="77058"/>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30319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7824873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K White_contacts">
    <p:spTree>
      <p:nvGrpSpPr>
        <p:cNvPr id="1" name=""/>
        <p:cNvGrpSpPr/>
        <p:nvPr/>
      </p:nvGrpSpPr>
      <p:grpSpPr>
        <a:xfrm>
          <a:off x="0" y="0"/>
          <a:ext cx="0" cy="0"/>
          <a:chOff x="0" y="0"/>
          <a:chExt cx="0" cy="0"/>
        </a:xfrm>
      </p:grpSpPr>
      <p:sp>
        <p:nvSpPr>
          <p:cNvPr id="8" name="Obdélník 7"/>
          <p:cNvSpPr/>
          <p:nvPr userDrawn="1"/>
        </p:nvSpPr>
        <p:spPr>
          <a:xfrm>
            <a:off x="2759822" y="4142034"/>
            <a:ext cx="3828403" cy="311621"/>
          </a:xfrm>
          <a:prstGeom prst="rect">
            <a:avLst/>
          </a:prstGeom>
        </p:spPr>
        <p:txBody>
          <a:bodyPr wrap="square" lIns="91438" tIns="45719" rIns="91438" bIns="45719">
            <a:spAutoFit/>
          </a:bodyPr>
          <a:lstStyle/>
          <a:p>
            <a:pPr algn="ctr" eaLnBrk="0" fontAlgn="base" hangingPunct="0">
              <a:spcBef>
                <a:spcPct val="0"/>
              </a:spcBef>
              <a:spcAft>
                <a:spcPct val="0"/>
              </a:spcAft>
              <a:tabLst>
                <a:tab pos="1516025" algn="l"/>
              </a:tabLst>
              <a:defRPr/>
            </a:pPr>
            <a:r>
              <a:rPr lang="cs-CZ" sz="1400" kern="0" dirty="0">
                <a:solidFill>
                  <a:srgbClr val="404040"/>
                </a:solidFill>
                <a:cs typeface="Calibri" panose="020F0502020204030204" pitchFamily="34" charset="0"/>
              </a:rPr>
              <a:t>Heydukova 12, 811 08 Bratislava</a:t>
            </a:r>
          </a:p>
        </p:txBody>
      </p:sp>
      <p:sp>
        <p:nvSpPr>
          <p:cNvPr id="11" name="Rectangle 11"/>
          <p:cNvSpPr>
            <a:spLocks noChangeArrowheads="1"/>
          </p:cNvSpPr>
          <p:nvPr userDrawn="1"/>
        </p:nvSpPr>
        <p:spPr bwMode="auto">
          <a:xfrm>
            <a:off x="1489306" y="4444500"/>
            <a:ext cx="6136597" cy="400683"/>
          </a:xfrm>
          <a:prstGeom prst="rect">
            <a:avLst/>
          </a:prstGeom>
          <a:noFill/>
          <a:ln w="9525">
            <a:noFill/>
            <a:miter lim="800000"/>
            <a:headEnd/>
            <a:tailEnd/>
          </a:ln>
        </p:spPr>
        <p:txBody>
          <a:bodyPr wrap="square" lIns="92001" tIns="46004" rIns="92001" bIns="46004">
            <a:spAutoFit/>
          </a:bodyPr>
          <a:lstStyle/>
          <a:p>
            <a:pPr algn="ctr" eaLnBrk="0" hangingPunct="0">
              <a:tabLst>
                <a:tab pos="1516025"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sk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pic>
        <p:nvPicPr>
          <p:cNvPr id="27" name="Obrázek 26" descr="slovenska_vlajka_3.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813875" y="4195980"/>
            <a:ext cx="514800" cy="250186"/>
          </a:xfrm>
          <a:prstGeom prst="rect">
            <a:avLst/>
          </a:prstGeom>
        </p:spPr>
      </p:pic>
    </p:spTree>
    <p:extLst>
      <p:ext uri="{BB962C8B-B14F-4D97-AF65-F5344CB8AC3E}">
        <p14:creationId xmlns:p14="http://schemas.microsoft.com/office/powerpoint/2010/main" val="21175804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U White_contacts">
    <p:spTree>
      <p:nvGrpSpPr>
        <p:cNvPr id="1" name=""/>
        <p:cNvGrpSpPr/>
        <p:nvPr/>
      </p:nvGrpSpPr>
      <p:grpSpPr>
        <a:xfrm>
          <a:off x="0" y="0"/>
          <a:ext cx="0" cy="0"/>
          <a:chOff x="0" y="0"/>
          <a:chExt cx="0" cy="0"/>
        </a:xfrm>
      </p:grpSpPr>
      <p:sp>
        <p:nvSpPr>
          <p:cNvPr id="8" name="Obdélník 7"/>
          <p:cNvSpPr/>
          <p:nvPr userDrawn="1"/>
        </p:nvSpPr>
        <p:spPr>
          <a:xfrm>
            <a:off x="2759822" y="4142034"/>
            <a:ext cx="3828403" cy="311621"/>
          </a:xfrm>
          <a:prstGeom prst="rect">
            <a:avLst/>
          </a:prstGeom>
        </p:spPr>
        <p:txBody>
          <a:bodyPr wrap="square" lIns="91438" tIns="45719" rIns="91438" bIns="45719">
            <a:spAutoFit/>
          </a:bodyPr>
          <a:lstStyle/>
          <a:p>
            <a:pPr algn="ctr" eaLnBrk="0" fontAlgn="base" hangingPunct="0">
              <a:spcBef>
                <a:spcPct val="0"/>
              </a:spcBef>
              <a:spcAft>
                <a:spcPct val="0"/>
              </a:spcAft>
              <a:tabLst>
                <a:tab pos="1516025" algn="l"/>
              </a:tabLst>
              <a:defRPr/>
            </a:pPr>
            <a:r>
              <a:rPr lang="cs-CZ" sz="1400" kern="0" noProof="1">
                <a:solidFill>
                  <a:srgbClr val="404040"/>
                </a:solidFill>
                <a:cs typeface="Calibri" pitchFamily="34" charset="0"/>
              </a:rPr>
              <a:t>Thaly Kálmán utca 39, 1096 IX. kerület, Budapest</a:t>
            </a:r>
          </a:p>
        </p:txBody>
      </p:sp>
      <p:sp>
        <p:nvSpPr>
          <p:cNvPr id="11" name="Rectangle 11"/>
          <p:cNvSpPr>
            <a:spLocks noChangeArrowheads="1"/>
          </p:cNvSpPr>
          <p:nvPr userDrawn="1"/>
        </p:nvSpPr>
        <p:spPr bwMode="auto">
          <a:xfrm>
            <a:off x="1489306" y="4444500"/>
            <a:ext cx="6136597" cy="400683"/>
          </a:xfrm>
          <a:prstGeom prst="rect">
            <a:avLst/>
          </a:prstGeom>
          <a:noFill/>
          <a:ln w="9525">
            <a:noFill/>
            <a:miter lim="800000"/>
            <a:headEnd/>
            <a:tailEnd/>
          </a:ln>
        </p:spPr>
        <p:txBody>
          <a:bodyPr wrap="square" lIns="92001" tIns="46004" rIns="92001" bIns="46004">
            <a:spAutoFit/>
          </a:bodyPr>
          <a:lstStyle/>
          <a:p>
            <a:pPr algn="ctr" eaLnBrk="0" hangingPunct="0">
              <a:tabLst>
                <a:tab pos="1516025" algn="l"/>
              </a:tabLst>
            </a:pPr>
            <a:r>
              <a:rPr lang="en-GB" sz="2000" noProof="1">
                <a:solidFill>
                  <a:srgbClr val="1F497D">
                    <a:lumMod val="60000"/>
                    <a:lumOff val="40000"/>
                  </a:srgbClr>
                </a:solidFill>
                <a:cs typeface="Arial" pitchFamily="34" charset="0"/>
              </a:rPr>
              <a:t>www.ipsos.</a:t>
            </a:r>
            <a:r>
              <a:rPr lang="cs-CZ" sz="2000" noProof="1">
                <a:solidFill>
                  <a:srgbClr val="1F497D">
                    <a:lumMod val="60000"/>
                    <a:lumOff val="40000"/>
                  </a:srgbClr>
                </a:solidFill>
                <a:cs typeface="Arial" pitchFamily="34" charset="0"/>
              </a:rPr>
              <a:t>hu       </a:t>
            </a:r>
            <a:r>
              <a:rPr lang="en-GB" sz="2000" noProof="1">
                <a:solidFill>
                  <a:srgbClr val="1F497D">
                    <a:lumMod val="60000"/>
                    <a:lumOff val="40000"/>
                  </a:srgbClr>
                </a:solidFill>
                <a:cs typeface="Arial" pitchFamily="34" charset="0"/>
              </a:rPr>
              <a:t> </a:t>
            </a:r>
            <a:r>
              <a:rPr lang="cs-CZ" sz="2000" noProof="1">
                <a:solidFill>
                  <a:srgbClr val="1F497D">
                    <a:lumMod val="60000"/>
                    <a:lumOff val="40000"/>
                  </a:srgbClr>
                </a:solidFill>
                <a:cs typeface="Arial" pitchFamily="34" charset="0"/>
              </a:rPr>
              <a:t>www.ipsos.com</a:t>
            </a:r>
            <a:endParaRPr lang="en-GB" sz="2000" noProof="1">
              <a:solidFill>
                <a:srgbClr val="1F497D">
                  <a:lumMod val="60000"/>
                  <a:lumOff val="40000"/>
                </a:srgbClr>
              </a:solidFill>
              <a:cs typeface="Arial" pitchFamily="34" charset="0"/>
            </a:endParaRPr>
          </a:p>
        </p:txBody>
      </p:sp>
      <p:sp>
        <p:nvSpPr>
          <p:cNvPr id="26" name="Zástupný symbol pro nadpis 1"/>
          <p:cNvSpPr>
            <a:spLocks noGrp="1"/>
          </p:cNvSpPr>
          <p:nvPr>
            <p:ph type="title"/>
          </p:nvPr>
        </p:nvSpPr>
        <p:spPr>
          <a:xfrm>
            <a:off x="606567" y="770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25041134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5639986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1858558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2708104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4783250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8621100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4627350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0854644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14899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5" y="1388445"/>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176" indent="0" algn="ctr">
              <a:buNone/>
              <a:defRPr>
                <a:solidFill>
                  <a:schemeClr val="tx1">
                    <a:tint val="75000"/>
                  </a:schemeClr>
                </a:solidFill>
              </a:defRPr>
            </a:lvl3pPr>
            <a:lvl4pPr marL="1552766" indent="0" algn="ctr">
              <a:buNone/>
              <a:defRPr>
                <a:solidFill>
                  <a:schemeClr val="tx1">
                    <a:tint val="75000"/>
                  </a:schemeClr>
                </a:solidFill>
              </a:defRPr>
            </a:lvl4pPr>
            <a:lvl5pPr marL="2070353" indent="0" algn="ctr">
              <a:buNone/>
              <a:defRPr>
                <a:solidFill>
                  <a:schemeClr val="tx1">
                    <a:tint val="75000"/>
                  </a:schemeClr>
                </a:solidFill>
              </a:defRPr>
            </a:lvl5pPr>
            <a:lvl6pPr marL="2587941" indent="0" algn="ctr">
              <a:buNone/>
              <a:defRPr>
                <a:solidFill>
                  <a:schemeClr val="tx1">
                    <a:tint val="75000"/>
                  </a:schemeClr>
                </a:solidFill>
              </a:defRPr>
            </a:lvl6pPr>
            <a:lvl7pPr marL="3105530" indent="0" algn="ctr">
              <a:buNone/>
              <a:defRPr>
                <a:solidFill>
                  <a:schemeClr val="tx1">
                    <a:tint val="75000"/>
                  </a:schemeClr>
                </a:solidFill>
              </a:defRPr>
            </a:lvl7pPr>
            <a:lvl8pPr marL="3623117" indent="0" algn="ctr">
              <a:buNone/>
              <a:defRPr>
                <a:solidFill>
                  <a:schemeClr val="tx1">
                    <a:tint val="75000"/>
                  </a:schemeClr>
                </a:solidFill>
              </a:defRPr>
            </a:lvl8pPr>
            <a:lvl9pPr marL="414070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35"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9128887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6" y="1388446"/>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150" indent="0" algn="ctr">
              <a:buNone/>
              <a:defRPr>
                <a:solidFill>
                  <a:schemeClr val="tx1">
                    <a:tint val="75000"/>
                  </a:schemeClr>
                </a:solidFill>
              </a:defRPr>
            </a:lvl3pPr>
            <a:lvl4pPr marL="1552727" indent="0" algn="ctr">
              <a:buNone/>
              <a:defRPr>
                <a:solidFill>
                  <a:schemeClr val="tx1">
                    <a:tint val="75000"/>
                  </a:schemeClr>
                </a:solidFill>
              </a:defRPr>
            </a:lvl4pPr>
            <a:lvl5pPr marL="2070302" indent="0" algn="ctr">
              <a:buNone/>
              <a:defRPr>
                <a:solidFill>
                  <a:schemeClr val="tx1">
                    <a:tint val="75000"/>
                  </a:schemeClr>
                </a:solidFill>
              </a:defRPr>
            </a:lvl5pPr>
            <a:lvl6pPr marL="2587877" indent="0" algn="ctr">
              <a:buNone/>
              <a:defRPr>
                <a:solidFill>
                  <a:schemeClr val="tx1">
                    <a:tint val="75000"/>
                  </a:schemeClr>
                </a:solidFill>
              </a:defRPr>
            </a:lvl6pPr>
            <a:lvl7pPr marL="3105452" indent="0" algn="ctr">
              <a:buNone/>
              <a:defRPr>
                <a:solidFill>
                  <a:schemeClr val="tx1">
                    <a:tint val="75000"/>
                  </a:schemeClr>
                </a:solidFill>
              </a:defRPr>
            </a:lvl7pPr>
            <a:lvl8pPr marL="3623027" indent="0" algn="ctr">
              <a:buNone/>
              <a:defRPr>
                <a:solidFill>
                  <a:schemeClr val="tx1">
                    <a:tint val="75000"/>
                  </a:schemeClr>
                </a:solidFill>
              </a:defRPr>
            </a:lvl8pPr>
            <a:lvl9pPr marL="4140602"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4"/>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38" tIns="45719" rIns="91438" bIns="45719" numCol="1" anchor="t" anchorCtr="0" compatLnSpc="1">
            <a:prstTxWarp prst="textNoShape">
              <a:avLst/>
            </a:prstTxWarp>
          </a:bodyPr>
          <a:lstStyle/>
          <a:p>
            <a:pPr marL="0" marR="0" lvl="0" indent="0" defTabSz="91411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3593409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7_Vlastní rozložení">
    <p:bg>
      <p:bgPr>
        <a:solidFill>
          <a:schemeClr val="accent3"/>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5014429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6_Vlastní rozložení">
    <p:bg>
      <p:bgPr>
        <a:solidFill>
          <a:schemeClr val="accent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7871974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7_Vlastní rozložení">
    <p:bg>
      <p:bgPr>
        <a:solidFill>
          <a:schemeClr val="accent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25352815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8_Vlastní rozložení">
    <p:bg>
      <p:bgPr>
        <a:solidFill>
          <a:srgbClr val="008E94"/>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8752355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0_Vlastní rozložení">
    <p:bg>
      <p:bgPr>
        <a:solidFill>
          <a:srgbClr val="A8CCDD"/>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36964484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1_Vlastní rozložení">
    <p:bg>
      <p:bgPr>
        <a:solidFill>
          <a:srgbClr val="008BCA"/>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5759623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2_Vlastní rozložení">
    <p:bg>
      <p:bgPr>
        <a:solidFill>
          <a:schemeClr val="bg2"/>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alpha val="70000"/>
                  </a:schemeClr>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14082738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3_Vlastní rozložení">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rgbClr val="404040"/>
                </a:solidFill>
              </a:defRPr>
            </a:lvl1pPr>
            <a:lvl2pPr marL="3628" indent="0" algn="l">
              <a:lnSpc>
                <a:spcPct val="90000"/>
              </a:lnSpc>
              <a:spcBef>
                <a:spcPts val="457"/>
              </a:spcBef>
              <a:buNone/>
              <a:tabLst/>
              <a:defRPr sz="2400" baseline="0">
                <a:solidFill>
                  <a:srgbClr val="404040"/>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5075434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4_Vlastní rozložení">
    <p:bg>
      <p:bgPr>
        <a:solidFill>
          <a:srgbClr val="58595B"/>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4427984" y="1388444"/>
            <a:ext cx="4216925" cy="2247851"/>
          </a:xfrm>
          <a:prstGeom prst="rect">
            <a:avLst/>
          </a:prstGeom>
        </p:spPr>
        <p:txBody>
          <a:bodyPr anchor="ctr">
            <a:normAutofit/>
          </a:bodyPr>
          <a:lstStyle>
            <a:lvl1pPr marL="0" indent="0" algn="l">
              <a:buNone/>
              <a:defRPr sz="3200" b="1" baseline="0">
                <a:solidFill>
                  <a:schemeClr val="bg1"/>
                </a:solidFill>
              </a:defRPr>
            </a:lvl1pPr>
            <a:lvl2pPr marL="3628" indent="0" algn="l">
              <a:lnSpc>
                <a:spcPct val="90000"/>
              </a:lnSpc>
              <a:spcBef>
                <a:spcPts val="457"/>
              </a:spcBef>
              <a:buNone/>
              <a:tabLst/>
              <a:defRPr sz="2400" baseline="0">
                <a:solidFill>
                  <a:schemeClr val="bg1"/>
                </a:solidFill>
              </a:defRPr>
            </a:lvl2pPr>
            <a:lvl3pPr marL="1035202" indent="0" algn="ctr">
              <a:buNone/>
              <a:defRPr>
                <a:solidFill>
                  <a:schemeClr val="tx1">
                    <a:tint val="75000"/>
                  </a:schemeClr>
                </a:solidFill>
              </a:defRPr>
            </a:lvl3pPr>
            <a:lvl4pPr marL="1552804" indent="0" algn="ctr">
              <a:buNone/>
              <a:defRPr>
                <a:solidFill>
                  <a:schemeClr val="tx1">
                    <a:tint val="75000"/>
                  </a:schemeClr>
                </a:solidFill>
              </a:defRPr>
            </a:lvl4pPr>
            <a:lvl5pPr marL="2070405" indent="0" algn="ctr">
              <a:buNone/>
              <a:defRPr>
                <a:solidFill>
                  <a:schemeClr val="tx1">
                    <a:tint val="75000"/>
                  </a:schemeClr>
                </a:solidFill>
              </a:defRPr>
            </a:lvl5pPr>
            <a:lvl6pPr marL="2588006" indent="0" algn="ctr">
              <a:buNone/>
              <a:defRPr>
                <a:solidFill>
                  <a:schemeClr val="tx1">
                    <a:tint val="75000"/>
                  </a:schemeClr>
                </a:solidFill>
              </a:defRPr>
            </a:lvl6pPr>
            <a:lvl7pPr marL="3105607" indent="0" algn="ctr">
              <a:buNone/>
              <a:defRPr>
                <a:solidFill>
                  <a:schemeClr val="tx1">
                    <a:tint val="75000"/>
                  </a:schemeClr>
                </a:solidFill>
              </a:defRPr>
            </a:lvl7pPr>
            <a:lvl8pPr marL="3623208" indent="0" algn="ctr">
              <a:buNone/>
              <a:defRPr>
                <a:solidFill>
                  <a:schemeClr val="tx1">
                    <a:tint val="75000"/>
                  </a:schemeClr>
                </a:solidFill>
              </a:defRPr>
            </a:lvl8pPr>
            <a:lvl9pPr marL="4140809"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sp>
        <p:nvSpPr>
          <p:cNvPr id="5" name="Zástupný symbol pro obrázek 12"/>
          <p:cNvSpPr>
            <a:spLocks noGrp="1"/>
          </p:cNvSpPr>
          <p:nvPr>
            <p:ph type="pic" sz="quarter" idx="15"/>
          </p:nvPr>
        </p:nvSpPr>
        <p:spPr>
          <a:xfrm>
            <a:off x="-9526" y="-10"/>
            <a:ext cx="4581525" cy="5143500"/>
          </a:xfrm>
          <a:custGeom>
            <a:avLst/>
            <a:gdLst>
              <a:gd name="connsiteX0" fmla="*/ 0 w 4467496"/>
              <a:gd name="connsiteY0" fmla="*/ 0 h 5143500"/>
              <a:gd name="connsiteX1" fmla="*/ 2781325 w 4467496"/>
              <a:gd name="connsiteY1" fmla="*/ 0 h 5143500"/>
              <a:gd name="connsiteX2" fmla="*/ 4467496 w 4467496"/>
              <a:gd name="connsiteY2" fmla="*/ 5143500 h 5143500"/>
              <a:gd name="connsiteX3" fmla="*/ 0 w 4467496"/>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4467496" h="5143500">
                <a:moveTo>
                  <a:pt x="0" y="0"/>
                </a:moveTo>
                <a:lnTo>
                  <a:pt x="2781325" y="0"/>
                </a:lnTo>
                <a:lnTo>
                  <a:pt x="4467496" y="5143500"/>
                </a:lnTo>
                <a:lnTo>
                  <a:pt x="0" y="5143500"/>
                </a:lnTo>
                <a:close/>
              </a:path>
            </a:pathLst>
          </a:custGeom>
        </p:spPr>
        <p:txBody>
          <a:bodyPr wrap="square">
            <a:noAutofit/>
          </a:bodyPr>
          <a:lstStyle/>
          <a:p>
            <a:endParaRPr lang="cs-CZ"/>
          </a:p>
        </p:txBody>
      </p:sp>
      <p:sp>
        <p:nvSpPr>
          <p:cNvPr id="8" name="Freeform 7"/>
          <p:cNvSpPr>
            <a:spLocks/>
          </p:cNvSpPr>
          <p:nvPr/>
        </p:nvSpPr>
        <p:spPr bwMode="auto">
          <a:xfrm flipH="1">
            <a:off x="2831776" y="-6985"/>
            <a:ext cx="2901414" cy="2177509"/>
          </a:xfrm>
          <a:custGeom>
            <a:avLst/>
            <a:gdLst>
              <a:gd name="T0" fmla="*/ 2678 w 2678"/>
              <a:gd name="T1" fmla="*/ 0 h 2016"/>
              <a:gd name="T2" fmla="*/ 0 w 2678"/>
              <a:gd name="T3" fmla="*/ 0 h 2016"/>
              <a:gd name="T4" fmla="*/ 2018 w 2678"/>
              <a:gd name="T5" fmla="*/ 2016 h 2016"/>
              <a:gd name="T6" fmla="*/ 2678 w 2678"/>
              <a:gd name="T7" fmla="*/ 0 h 2016"/>
            </a:gdLst>
            <a:ahLst/>
            <a:cxnLst>
              <a:cxn ang="0">
                <a:pos x="T0" y="T1"/>
              </a:cxn>
              <a:cxn ang="0">
                <a:pos x="T2" y="T3"/>
              </a:cxn>
              <a:cxn ang="0">
                <a:pos x="T4" y="T5"/>
              </a:cxn>
              <a:cxn ang="0">
                <a:pos x="T6" y="T7"/>
              </a:cxn>
            </a:cxnLst>
            <a:rect l="0" t="0" r="r" b="b"/>
            <a:pathLst>
              <a:path w="2678" h="2016">
                <a:moveTo>
                  <a:pt x="2678" y="0"/>
                </a:moveTo>
                <a:lnTo>
                  <a:pt x="0" y="0"/>
                </a:lnTo>
                <a:lnTo>
                  <a:pt x="2018" y="2016"/>
                </a:lnTo>
                <a:lnTo>
                  <a:pt x="2678" y="0"/>
                </a:lnTo>
                <a:close/>
              </a:path>
            </a:pathLst>
          </a:custGeom>
          <a:solidFill>
            <a:srgbClr val="A9CCDD"/>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15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1F497D"/>
              </a:solidFill>
              <a:effectLst/>
              <a:uLnTx/>
              <a:uFillTx/>
            </a:endParaRPr>
          </a:p>
        </p:txBody>
      </p:sp>
    </p:spTree>
    <p:extLst>
      <p:ext uri="{BB962C8B-B14F-4D97-AF65-F5344CB8AC3E}">
        <p14:creationId xmlns:p14="http://schemas.microsoft.com/office/powerpoint/2010/main" val="7596425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12.xml"/><Relationship Id="rId7" Type="http://schemas.openxmlformats.org/officeDocument/2006/relationships/image" Target="../media/image1.png"/><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image" Target="../media/image5.png"/><Relationship Id="rId5" Type="http://schemas.openxmlformats.org/officeDocument/2006/relationships/theme" Target="../theme/theme10.xml"/><Relationship Id="rId4"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16.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11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image" Target="../media/image6.png"/><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1.png"/><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3.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image" Target="../media/image1.png"/><Relationship Id="rId5" Type="http://schemas.openxmlformats.org/officeDocument/2006/relationships/slideLayout" Target="../slideLayouts/slideLayout146.xml"/><Relationship Id="rId10" Type="http://schemas.openxmlformats.org/officeDocument/2006/relationships/theme" Target="../theme/theme14.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41"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theme" Target="../theme/theme5.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1.png"/><Relationship Id="rId5" Type="http://schemas.openxmlformats.org/officeDocument/2006/relationships/slideLayout" Target="../slideLayouts/slideLayout86.xml"/><Relationship Id="rId10" Type="http://schemas.openxmlformats.org/officeDocument/2006/relationships/theme" Target="../theme/theme7.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png"/><Relationship Id="rId5" Type="http://schemas.openxmlformats.org/officeDocument/2006/relationships/slideLayout" Target="../slideLayouts/slideLayout95.xml"/><Relationship Id="rId10" Type="http://schemas.openxmlformats.org/officeDocument/2006/relationships/theme" Target="../theme/theme8.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theme" Target="../theme/theme9.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
        <p:nvSpPr>
          <p:cNvPr id="3" name="Zástupný symbol pro text 2"/>
          <p:cNvSpPr>
            <a:spLocks noGrp="1"/>
          </p:cNvSpPr>
          <p:nvPr>
            <p:ph type="body" idx="1"/>
          </p:nvPr>
        </p:nvSpPr>
        <p:spPr>
          <a:xfrm>
            <a:off x="1042990" y="1491853"/>
            <a:ext cx="7058025" cy="3348038"/>
          </a:xfrm>
          <a:prstGeom prst="rect">
            <a:avLst/>
          </a:prstGeom>
        </p:spPr>
        <p:txBody>
          <a:bodyPr vert="horz" lIns="91438" tIns="45719" rIns="91438" bIns="45719"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5" name="Picture 10" descr="IPSOS_GAMECHANGERS_blue.png"/>
          <p:cNvPicPr>
            <a:picLocks noChangeAspect="1"/>
          </p:cNvPicPr>
          <p:nvPr userDrawn="1"/>
        </p:nvPicPr>
        <p:blipFill rotWithShape="1">
          <a:blip r:embed="rId5"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Tree>
    <p:extLst>
      <p:ext uri="{BB962C8B-B14F-4D97-AF65-F5344CB8AC3E}">
        <p14:creationId xmlns:p14="http://schemas.microsoft.com/office/powerpoint/2010/main" val="2978042975"/>
      </p:ext>
    </p:extLst>
  </p:cSld>
  <p:clrMap bg1="lt1" tx1="dk1" bg2="lt2" tx2="dk2" accent1="accent1" accent2="accent2" accent3="accent3" accent4="accent4" accent5="accent5" accent6="accent6" hlink="hlink" folHlink="folHlink"/>
  <p:sldLayoutIdLst>
    <p:sldLayoutId id="2147483817" r:id="rId1"/>
    <p:sldLayoutId id="2147483898" r:id="rId2"/>
    <p:sldLayoutId id="2147484123" r:id="rId3"/>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7796" indent="-177796" algn="l" defTabSz="914378" rtl="0" eaLnBrk="1" latinLnBrk="0" hangingPunct="1">
        <a:spcBef>
          <a:spcPct val="20000"/>
        </a:spcBef>
        <a:buFont typeface="Wingdings" pitchFamily="2" charset="2"/>
        <a:buNone/>
        <a:defRPr sz="24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Arial" pitchFamily="34" charset="0"/>
        <a:buNone/>
        <a:defRPr sz="20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80000"/>
        <a:buFont typeface="Wingdings" pitchFamily="2" charset="2"/>
        <a:buNone/>
        <a:defRPr sz="20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800" kern="1200">
          <a:solidFill>
            <a:srgbClr val="404040"/>
          </a:solidFill>
          <a:latin typeface="Calibri" pitchFamily="34" charset="0"/>
          <a:ea typeface="+mn-ea"/>
          <a:cs typeface="Arial" pitchFamily="34" charset="0"/>
        </a:defRPr>
      </a:lvl4pPr>
      <a:lvl5pPr marL="1163609"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7" cstate="print">
            <a:extLst>
              <a:ext uri="{28A0092B-C50C-407E-A947-70E740481C1C}">
                <a14:useLocalDpi xmlns:a14="http://schemas.microsoft.com/office/drawing/2010/main" val="0"/>
              </a:ext>
            </a:extLst>
          </a:blip>
          <a:srcRect t="-9671" b="-1"/>
          <a:stretch/>
        </p:blipFill>
        <p:spPr>
          <a:xfrm>
            <a:off x="8617664"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603140808"/>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Lst>
  <p:hf sldNum="0" hdr="0" dt="0"/>
  <p:txStyles>
    <p:titleStyle>
      <a:lvl1pPr algn="l" defTabSz="914400"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 descr="IPSOS_GAMECHANGERS_blue.png"/>
          <p:cNvPicPr>
            <a:picLocks noChangeAspect="1"/>
          </p:cNvPicPr>
          <p:nvPr userDrawn="1"/>
        </p:nvPicPr>
        <p:blipFill rotWithShape="1">
          <a:blip r:embed="rId6" cstate="print">
            <a:extLst>
              <a:ext uri="{28A0092B-C50C-407E-A947-70E740481C1C}">
                <a14:useLocalDpi xmlns:a14="http://schemas.microsoft.com/office/drawing/2010/main" val="0"/>
              </a:ext>
            </a:extLst>
          </a:blip>
          <a:srcRect t="-9671" b="-1"/>
          <a:stretch/>
        </p:blipFill>
        <p:spPr>
          <a:xfrm>
            <a:off x="8617664" y="4737673"/>
            <a:ext cx="377327" cy="355982"/>
          </a:xfrm>
          <a:prstGeom prst="rect">
            <a:avLst/>
          </a:prstGeom>
        </p:spPr>
      </p:pic>
    </p:spTree>
    <p:extLst>
      <p:ext uri="{BB962C8B-B14F-4D97-AF65-F5344CB8AC3E}">
        <p14:creationId xmlns:p14="http://schemas.microsoft.com/office/powerpoint/2010/main" val="4262168788"/>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Lst>
  <p:hf sldNum="0" hdr="0" dt="0"/>
  <p:txStyles>
    <p:titleStyle>
      <a:lvl1pPr algn="l" defTabSz="914400"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5" indent="-174625" algn="l" defTabSz="914400"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500" indent="-203200" algn="l" defTabSz="914400"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300" indent="-127000" algn="l" defTabSz="914400"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700" indent="-139700" algn="l" defTabSz="914400"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300" indent="-139700" algn="l" defTabSz="914400"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5" cstate="print">
            <a:extLst>
              <a:ext uri="{28A0092B-C50C-407E-A947-70E740481C1C}">
                <a14:useLocalDpi xmlns:a14="http://schemas.microsoft.com/office/drawing/2010/main" val="0"/>
              </a:ext>
            </a:extLst>
          </a:blip>
          <a:srcRect t="-9671" b="-1"/>
          <a:stretch/>
        </p:blipFill>
        <p:spPr>
          <a:xfrm>
            <a:off x="8617664"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407695103"/>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2" r:id="rId10"/>
    <p:sldLayoutId id="2147484003" r:id="rId11"/>
    <p:sldLayoutId id="2147484004" r:id="rId12"/>
    <p:sldLayoutId id="2147484005" r:id="rId13"/>
  </p:sldLayoutIdLst>
  <p:hf sldNum="0" hdr="0" dt="0"/>
  <p:txStyles>
    <p:titleStyle>
      <a:lvl1pPr algn="l" defTabSz="914400"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3" cstate="print">
            <a:extLst>
              <a:ext uri="{28A0092B-C50C-407E-A947-70E740481C1C}">
                <a14:useLocalDpi xmlns:a14="http://schemas.microsoft.com/office/drawing/2010/main" val="0"/>
              </a:ext>
            </a:extLst>
          </a:blip>
          <a:srcRect t="-9671" b="-1"/>
          <a:stretch/>
        </p:blipFill>
        <p:spPr>
          <a:xfrm>
            <a:off x="8617664"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420352904"/>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122" r:id="rId11"/>
  </p:sldLayoutIdLst>
  <p:hf sldNum="0" hdr="0" dt="0"/>
  <p:txStyles>
    <p:titleStyle>
      <a:lvl1pPr algn="l" defTabSz="914400"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pPr/>
              <a:t>‹#›</a:t>
            </a:fld>
            <a:endParaRPr lang="cs-CZ" sz="1200"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t="-9671" b="-1"/>
          <a:stretch/>
        </p:blipFill>
        <p:spPr>
          <a:xfrm>
            <a:off x="8617666"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656047363"/>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Lst>
  <p:hf sldNum="0" hdr="0" dt="0"/>
  <p:txStyles>
    <p:titleStyle>
      <a:lvl1pPr algn="l" defTabSz="914355"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17" indent="-174617" algn="l" defTabSz="914355"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78" indent="-203190" algn="l" defTabSz="914355"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70" indent="-126994" algn="l" defTabSz="914355"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55" indent="-139694" algn="l" defTabSz="914355"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38" indent="-139694" algn="l" defTabSz="914355"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375025736"/>
      </p:ext>
    </p:extLst>
  </p:cSld>
  <p:clrMap bg1="lt1" tx1="dk1" bg2="lt2" tx2="dk2" accent1="accent1" accent2="accent2" accent3="accent3" accent4="accent4" accent5="accent5" accent6="accent6" hlink="hlink" folHlink="folHlink"/>
  <p:sldLayoutIdLst>
    <p:sldLayoutId id="2147483899" r:id="rId1"/>
    <p:sldLayoutId id="2147483918" r:id="rId2"/>
    <p:sldLayoutId id="2147483919" r:id="rId3"/>
    <p:sldLayoutId id="2147483920" r:id="rId4"/>
    <p:sldLayoutId id="2147483922" r:id="rId5"/>
    <p:sldLayoutId id="2147483923" r:id="rId6"/>
    <p:sldLayoutId id="2147483924" r:id="rId7"/>
    <p:sldLayoutId id="2147483925" r:id="rId8"/>
    <p:sldLayoutId id="2147483926" r:id="rId9"/>
  </p:sldLayoutIdLst>
  <p:hf sldNum="0" hdr="0" dt="0"/>
  <p:txStyles>
    <p:titleStyle>
      <a:lvl1pPr algn="l" defTabSz="914378"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892" indent="-342892" algn="l" defTabSz="914378"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37" indent="-285743" algn="l" defTabSz="914378"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31" indent="-285743" algn="l" defTabSz="914378"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60" indent="-228594" algn="l" defTabSz="914378"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348" indent="-228594" algn="l" defTabSz="914378"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7" name="Picture 10" descr="IPSOS_GAMECHANGERS_blue.png"/>
          <p:cNvPicPr>
            <a:picLocks noChangeAspect="1"/>
          </p:cNvPicPr>
          <p:nvPr userDrawn="1"/>
        </p:nvPicPr>
        <p:blipFill rotWithShape="1">
          <a:blip r:embed="rId19"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
        <p:nvSpPr>
          <p:cNvPr id="8"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solidFill>
                  <a:srgbClr val="404040"/>
                </a:solidFill>
              </a:rPr>
              <a:pPr/>
              <a:t>‹#›</a:t>
            </a:fld>
            <a:endParaRPr lang="cs-CZ" dirty="0">
              <a:solidFill>
                <a:srgbClr val="404040"/>
              </a:solidFill>
            </a:endParaRPr>
          </a:p>
        </p:txBody>
      </p:sp>
      <p:sp>
        <p:nvSpPr>
          <p:cNvPr id="9"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ctr">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357796028"/>
      </p:ext>
    </p:extLst>
  </p:cSld>
  <p:clrMap bg1="lt1" tx1="dk1" bg2="lt2" tx2="dk2" accent1="accent1" accent2="accent2" accent3="accent3" accent4="accent4" accent5="accent5" accent6="accent6" hlink="hlink" folHlink="folHlink"/>
  <p:sldLayoutIdLst>
    <p:sldLayoutId id="2147483847" r:id="rId1"/>
    <p:sldLayoutId id="2147483907" r:id="rId2"/>
    <p:sldLayoutId id="2147483908" r:id="rId3"/>
    <p:sldLayoutId id="2147483909" r:id="rId4"/>
    <p:sldLayoutId id="2147483910" r:id="rId5"/>
    <p:sldLayoutId id="2147483911" r:id="rId6"/>
    <p:sldLayoutId id="2147483912" r:id="rId7"/>
    <p:sldLayoutId id="2147483913" r:id="rId8"/>
    <p:sldLayoutId id="2147483826" r:id="rId9"/>
    <p:sldLayoutId id="2147483828" r:id="rId10"/>
    <p:sldLayoutId id="2147483829" r:id="rId11"/>
    <p:sldLayoutId id="2147483830" r:id="rId12"/>
    <p:sldLayoutId id="2147483831" r:id="rId13"/>
    <p:sldLayoutId id="2147483857" r:id="rId14"/>
    <p:sldLayoutId id="2147483832" r:id="rId15"/>
    <p:sldLayoutId id="2147483833" r:id="rId16"/>
    <p:sldLayoutId id="2147483834" r:id="rId17"/>
  </p:sldLayoutIdLst>
  <p:hf sldNum="0" hdr="0" dt="0"/>
  <p:txStyles>
    <p:titleStyle>
      <a:lvl1pPr algn="l" defTabSz="914378" rtl="0" eaLnBrk="1" latinLnBrk="0" hangingPunct="1">
        <a:spcBef>
          <a:spcPct val="0"/>
        </a:spcBef>
        <a:buNone/>
        <a:defRPr sz="3200" b="1" kern="1200">
          <a:solidFill>
            <a:srgbClr val="404040"/>
          </a:solidFill>
          <a:latin typeface="+mj-lt"/>
          <a:ea typeface="+mj-ea"/>
          <a:cs typeface="Arial"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2"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80342257"/>
      </p:ext>
    </p:extLst>
  </p:cSld>
  <p:clrMap bg1="lt1" tx1="dk1" bg2="lt2" tx2="dk2" accent1="accent1" accent2="accent2" accent3="accent3" accent4="accent4" accent5="accent5" accent6="accent6" hlink="hlink" folHlink="folHlink"/>
  <p:sldLayoutIdLst>
    <p:sldLayoutId id="2147483700" r:id="rId1"/>
    <p:sldLayoutId id="2147483914" r:id="rId2"/>
    <p:sldLayoutId id="2147483836" r:id="rId3"/>
    <p:sldLayoutId id="2147483837" r:id="rId4"/>
    <p:sldLayoutId id="2147483838" r:id="rId5"/>
    <p:sldLayoutId id="2147483839" r:id="rId6"/>
    <p:sldLayoutId id="2147483840" r:id="rId7"/>
    <p:sldLayoutId id="2147483841" r:id="rId8"/>
    <p:sldLayoutId id="2147483774" r:id="rId9"/>
    <p:sldLayoutId id="2147484124" r:id="rId10"/>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684213" y="1200149"/>
            <a:ext cx="7920000" cy="3585600"/>
          </a:xfrm>
          <a:prstGeom prst="rect">
            <a:avLst/>
          </a:prstGeom>
        </p:spPr>
        <p:txBody>
          <a:bodyPr vert="horz" lIns="91438" tIns="45719" rIns="91438" bIns="45719"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0"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1"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2" name="Picture 10" descr="IPSOS_GAMECHANGERS_blue.png"/>
          <p:cNvPicPr>
            <a:picLocks noChangeAspect="1"/>
          </p:cNvPicPr>
          <p:nvPr userDrawn="1"/>
        </p:nvPicPr>
        <p:blipFill rotWithShape="1">
          <a:blip r:embed="rId41"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Tree>
    <p:extLst>
      <p:ext uri="{BB962C8B-B14F-4D97-AF65-F5344CB8AC3E}">
        <p14:creationId xmlns:p14="http://schemas.microsoft.com/office/powerpoint/2010/main" val="31317224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7" r:id="rId29"/>
    <p:sldLayoutId id="2147483888" r:id="rId30"/>
    <p:sldLayoutId id="2147483889" r:id="rId31"/>
    <p:sldLayoutId id="2147483890" r:id="rId32"/>
    <p:sldLayoutId id="2147483891" r:id="rId33"/>
    <p:sldLayoutId id="2147483892" r:id="rId34"/>
    <p:sldLayoutId id="2147483893" r:id="rId35"/>
    <p:sldLayoutId id="2147483894" r:id="rId36"/>
    <p:sldLayoutId id="2147483895" r:id="rId37"/>
    <p:sldLayoutId id="2147483896" r:id="rId38"/>
    <p:sldLayoutId id="2147483897" r:id="rId39"/>
  </p:sldLayoutIdLst>
  <p:hf sldNum="0" hdr="0" dt="0"/>
  <p:txStyles>
    <p:titleStyle>
      <a:lvl1pPr algn="l" defTabSz="685783" rtl="0" eaLnBrk="1" latinLnBrk="0" hangingPunct="1">
        <a:lnSpc>
          <a:spcPct val="100000"/>
        </a:lnSpc>
        <a:spcBef>
          <a:spcPct val="0"/>
        </a:spcBef>
        <a:buNone/>
        <a:defRPr lang="en-US" sz="2400" b="1" kern="1200" dirty="0" smtClean="0">
          <a:solidFill>
            <a:srgbClr val="404040"/>
          </a:solidFill>
          <a:latin typeface="Calibri" pitchFamily="34" charset="0"/>
          <a:ea typeface="+mj-ea"/>
          <a:cs typeface="Arial" pitchFamily="34" charset="0"/>
        </a:defRPr>
      </a:lvl1pPr>
    </p:titleStyle>
    <p:bodyStyle>
      <a:lvl1pPr marL="132297" indent="-132297" algn="l" defTabSz="685783" rtl="0" eaLnBrk="1" latinLnBrk="0" hangingPunct="1">
        <a:spcBef>
          <a:spcPts val="360"/>
        </a:spcBef>
        <a:buFontTx/>
        <a:buNone/>
        <a:defRPr lang="en-US" sz="1800" kern="1200" dirty="0" smtClean="0">
          <a:solidFill>
            <a:srgbClr val="404040"/>
          </a:solidFill>
          <a:latin typeface="Calibri" pitchFamily="34" charset="0"/>
          <a:ea typeface="+mn-ea"/>
          <a:cs typeface="Arial" pitchFamily="34" charset="0"/>
        </a:defRPr>
      </a:lvl1pPr>
      <a:lvl2pPr marL="334792" indent="-151196" algn="l" defTabSz="685783" rtl="0" eaLnBrk="1" latinLnBrk="0" hangingPunct="1">
        <a:spcBef>
          <a:spcPts val="324"/>
        </a:spcBef>
        <a:buFontTx/>
        <a:buNone/>
        <a:defRPr lang="en-US" sz="1500" kern="1200" dirty="0" smtClean="0">
          <a:solidFill>
            <a:srgbClr val="404040"/>
          </a:solidFill>
          <a:latin typeface="Calibri" pitchFamily="34" charset="0"/>
          <a:ea typeface="+mn-ea"/>
          <a:cs typeface="Arial" pitchFamily="34" charset="0"/>
        </a:defRPr>
      </a:lvl2pPr>
      <a:lvl3pPr marL="467088" indent="-94498" algn="l" defTabSz="685783" rtl="0" eaLnBrk="1" latinLnBrk="0" hangingPunct="1">
        <a:spcBef>
          <a:spcPts val="360"/>
        </a:spcBef>
        <a:buFontTx/>
        <a:buNone/>
        <a:defRPr lang="en-US" sz="1400" kern="1200" dirty="0" smtClean="0">
          <a:solidFill>
            <a:srgbClr val="404040"/>
          </a:solidFill>
          <a:latin typeface="Calibri" pitchFamily="34" charset="0"/>
          <a:ea typeface="+mn-ea"/>
          <a:cs typeface="Arial" pitchFamily="34" charset="0"/>
        </a:defRPr>
      </a:lvl3pPr>
      <a:lvl4pPr marL="677683" indent="-105297" algn="l" defTabSz="685783" rtl="0" eaLnBrk="1" latinLnBrk="0" hangingPunct="1">
        <a:spcBef>
          <a:spcPts val="360"/>
        </a:spcBef>
        <a:buFontTx/>
        <a:buNone/>
        <a:defRPr lang="en-US" sz="1200" kern="1200" dirty="0" smtClean="0">
          <a:solidFill>
            <a:srgbClr val="404040"/>
          </a:solidFill>
          <a:latin typeface="Calibri" pitchFamily="34" charset="0"/>
          <a:ea typeface="+mn-ea"/>
          <a:cs typeface="Arial" pitchFamily="34" charset="0"/>
        </a:defRPr>
      </a:lvl4pPr>
      <a:lvl5pPr marL="942277" indent="-105297" algn="l" defTabSz="685783" rtl="0" eaLnBrk="1" latinLnBrk="0" hangingPunct="1">
        <a:spcBef>
          <a:spcPts val="360"/>
        </a:spcBef>
        <a:buFontTx/>
        <a:buNone/>
        <a:defRPr lang="cs-CZ" sz="1100" kern="1200" dirty="0">
          <a:solidFill>
            <a:srgbClr val="404040"/>
          </a:solidFill>
          <a:latin typeface="Calibri" pitchFamily="34" charset="0"/>
          <a:ea typeface="+mn-ea"/>
          <a:cs typeface="Arial"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cs-CZ"/>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 descr="IPSOS_GAMECHANGERS_blue.png"/>
          <p:cNvPicPr>
            <a:picLocks noChangeAspect="1"/>
          </p:cNvPicPr>
          <p:nvPr userDrawn="1"/>
        </p:nvPicPr>
        <p:blipFill rotWithShape="1">
          <a:blip r:embed="rId5"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Tree>
    <p:extLst>
      <p:ext uri="{BB962C8B-B14F-4D97-AF65-F5344CB8AC3E}">
        <p14:creationId xmlns:p14="http://schemas.microsoft.com/office/powerpoint/2010/main" val="2477817711"/>
      </p:ext>
    </p:extLst>
  </p:cSld>
  <p:clrMap bg1="lt1" tx1="dk1" bg2="lt2" tx2="dk2" accent1="accent1" accent2="accent2" accent3="accent3" accent4="accent4" accent5="accent5" accent6="accent6" hlink="hlink" folHlink="folHlink"/>
  <p:sldLayoutIdLst>
    <p:sldLayoutId id="2147483916" r:id="rId1"/>
    <p:sldLayoutId id="2147483845" r:id="rId2"/>
    <p:sldLayoutId id="2147483917" r:id="rId3"/>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pPr/>
              <a:t>‹#›</a:t>
            </a:fld>
            <a:endParaRPr lang="cs-CZ" sz="1200"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t="-9671" b="-1"/>
          <a:stretch/>
        </p:blipFill>
        <p:spPr>
          <a:xfrm>
            <a:off x="8617666"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3864175671"/>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Lst>
  <p:hf sldNum="0" hdr="0" dt="0"/>
  <p:txStyles>
    <p:titleStyle>
      <a:lvl1pPr algn="l" defTabSz="914355"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884" indent="-342884" algn="l" defTabSz="914355"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24" indent="-285736" algn="l" defTabSz="914355"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12" indent="-285736" algn="l" defTabSz="914355"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120" indent="-228588" algn="l" defTabSz="914355"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297" indent="-228588" algn="l" defTabSz="914355"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dirty="0"/>
              <a:t>Klepnutím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txBox="1">
            <a:spLocks/>
          </p:cNvSpPr>
          <p:nvPr userDrawn="1"/>
        </p:nvSpPr>
        <p:spPr>
          <a:xfrm>
            <a:off x="-9618" y="4909248"/>
            <a:ext cx="2133600" cy="273844"/>
          </a:xfrm>
          <a:prstGeom prst="rect">
            <a:avLst/>
          </a:prstGeom>
        </p:spPr>
        <p:txBody>
          <a:bodyPr vert="horz" lIns="91440" tIns="45720" rIns="91440" bIns="4572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20" rIns="0" bIns="45720"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1" cstate="print">
            <a:extLst>
              <a:ext uri="{28A0092B-C50C-407E-A947-70E740481C1C}">
                <a14:useLocalDpi xmlns:a14="http://schemas.microsoft.com/office/drawing/2010/main" val="0"/>
              </a:ext>
            </a:extLst>
          </a:blip>
          <a:srcRect t="-9671" b="-1"/>
          <a:stretch/>
        </p:blipFill>
        <p:spPr>
          <a:xfrm>
            <a:off x="8617664"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6000" tIns="45720" rIns="36000" bIns="45720"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403138186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Lst>
  <p:hf sldNum="0" hdr="0" dt="0"/>
  <p:txStyles>
    <p:titleStyle>
      <a:lvl1pPr algn="l" defTabSz="914400" rtl="0" eaLnBrk="1" latinLnBrk="0" hangingPunct="1">
        <a:spcBef>
          <a:spcPct val="0"/>
        </a:spcBef>
        <a:buNone/>
        <a:defRPr sz="3200" b="1" kern="1200">
          <a:solidFill>
            <a:srgbClr val="404040"/>
          </a:solidFill>
          <a:latin typeface="Calibri"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None/>
        <a:defRPr lang="cs-CZ" sz="2400" kern="1200" smtClean="0">
          <a:solidFill>
            <a:srgbClr val="404040"/>
          </a:solidFill>
          <a:latin typeface="Calibri" pitchFamily="34" charset="0"/>
          <a:ea typeface="+mn-ea"/>
          <a:cs typeface="Arial" pitchFamily="34" charset="0"/>
        </a:defRPr>
      </a:lvl1pPr>
      <a:lvl2pPr marL="527050" indent="-285750" algn="l" defTabSz="914400" rtl="0" eaLnBrk="1" latinLnBrk="0" hangingPunct="1">
        <a:spcBef>
          <a:spcPct val="20000"/>
        </a:spcBef>
        <a:buSzPct val="100000"/>
        <a:buFont typeface="Arial" pitchFamily="34" charset="0"/>
        <a:buNone/>
        <a:defRPr lang="cs-CZ" sz="2000" kern="1200" smtClean="0">
          <a:solidFill>
            <a:srgbClr val="404040"/>
          </a:solidFill>
          <a:latin typeface="Calibri" pitchFamily="34" charset="0"/>
          <a:ea typeface="+mn-ea"/>
          <a:cs typeface="Arial" pitchFamily="34" charset="0"/>
        </a:defRPr>
      </a:lvl2pPr>
      <a:lvl3pPr marL="781050" indent="-285750" algn="l" defTabSz="914400" rtl="0" eaLnBrk="1" latinLnBrk="0" hangingPunct="1">
        <a:spcBef>
          <a:spcPct val="20000"/>
        </a:spcBef>
        <a:buFont typeface="Arial" pitchFamily="34" charset="0"/>
        <a:buNone/>
        <a:defRPr lang="cs-CZ" sz="1800" kern="1200" smtClean="0">
          <a:solidFill>
            <a:srgbClr val="404040"/>
          </a:solidFill>
          <a:latin typeface="Calibri"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lang="cs-CZ" sz="1600" kern="1200" smtClean="0">
          <a:solidFill>
            <a:srgbClr val="404040"/>
          </a:solidFill>
          <a:latin typeface="Calibri"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lang="cs-CZ"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ástupný symbol pro číslo snímku 5"/>
          <p:cNvSpPr txBox="1">
            <a:spLocks/>
          </p:cNvSpPr>
          <p:nvPr userDrawn="1"/>
        </p:nvSpPr>
        <p:spPr>
          <a:xfrm>
            <a:off x="-9618" y="4909248"/>
            <a:ext cx="2133600" cy="273844"/>
          </a:xfrm>
          <a:prstGeom prst="rect">
            <a:avLst/>
          </a:prstGeom>
        </p:spPr>
        <p:txBody>
          <a:bodyPr vert="horz" lIns="91438" tIns="45719" rIns="91438" bIns="45719"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mtClean="0"/>
              <a:pPr/>
              <a:t>‹#›</a:t>
            </a:fld>
            <a:endParaRPr lang="cs-CZ" dirty="0"/>
          </a:p>
        </p:txBody>
      </p:sp>
      <p:sp>
        <p:nvSpPr>
          <p:cNvPr id="10" name="Zástupný symbol pro zápatí 4"/>
          <p:cNvSpPr>
            <a:spLocks noGrp="1"/>
          </p:cNvSpPr>
          <p:nvPr>
            <p:ph type="ftr" sz="quarter" idx="3"/>
          </p:nvPr>
        </p:nvSpPr>
        <p:spPr>
          <a:xfrm>
            <a:off x="355142" y="4927500"/>
            <a:ext cx="5120208" cy="229500"/>
          </a:xfrm>
          <a:prstGeom prst="rect">
            <a:avLst/>
          </a:prstGeom>
        </p:spPr>
        <p:txBody>
          <a:bodyPr vert="horz" lIns="0" tIns="45719" rIns="0" bIns="45719" rtlCol="0" anchor="ctr"/>
          <a:lstStyle>
            <a:lvl1pPr algn="l">
              <a:defRPr sz="1300" b="1">
                <a:solidFill>
                  <a:srgbClr val="404040"/>
                </a:solidFill>
                <a:latin typeface="+mj-lt"/>
                <a:cs typeface="Arial" pitchFamily="34" charset="0"/>
              </a:defRPr>
            </a:lvl1pPr>
          </a:lstStyle>
          <a:p>
            <a:r>
              <a:rPr lang="cs-CZ" dirty="0"/>
              <a:t>Study </a:t>
            </a:r>
            <a:r>
              <a:rPr lang="cs-CZ" dirty="0" err="1"/>
              <a:t>name</a:t>
            </a:r>
            <a:r>
              <a:rPr lang="cs-CZ" dirty="0"/>
              <a:t> XXX, 04/2016</a:t>
            </a:r>
          </a:p>
        </p:txBody>
      </p:sp>
      <p:pic>
        <p:nvPicPr>
          <p:cNvPr id="11" name="Picture 10" descr="IPSOS_GAMECHANGERS_blue.png"/>
          <p:cNvPicPr>
            <a:picLocks noChangeAspect="1"/>
          </p:cNvPicPr>
          <p:nvPr userDrawn="1"/>
        </p:nvPicPr>
        <p:blipFill rotWithShape="1">
          <a:blip r:embed="rId12" cstate="print">
            <a:extLst>
              <a:ext uri="{28A0092B-C50C-407E-A947-70E740481C1C}">
                <a14:useLocalDpi xmlns:a14="http://schemas.microsoft.com/office/drawing/2010/main" val="0"/>
              </a:ext>
            </a:extLst>
          </a:blip>
          <a:srcRect t="-9671" b="-1"/>
          <a:stretch/>
        </p:blipFill>
        <p:spPr>
          <a:xfrm>
            <a:off x="8617665" y="4737673"/>
            <a:ext cx="377327" cy="355982"/>
          </a:xfrm>
          <a:prstGeom prst="rect">
            <a:avLst/>
          </a:prstGeom>
        </p:spPr>
      </p:pic>
      <p:sp>
        <p:nvSpPr>
          <p:cNvPr id="12" name="Zástupný symbol pro nadpis 1"/>
          <p:cNvSpPr>
            <a:spLocks noGrp="1"/>
          </p:cNvSpPr>
          <p:nvPr>
            <p:ph type="title"/>
          </p:nvPr>
        </p:nvSpPr>
        <p:spPr>
          <a:xfrm>
            <a:off x="212058" y="6357"/>
            <a:ext cx="8680422" cy="469722"/>
          </a:xfrm>
          <a:prstGeom prst="rect">
            <a:avLst/>
          </a:prstGeom>
        </p:spPr>
        <p:txBody>
          <a:bodyPr vert="horz" lIns="35999" tIns="45719" rIns="35999" bIns="45719" rtlCol="0" anchor="t">
            <a:normAutofit/>
          </a:bodyPr>
          <a:lstStyle/>
          <a:p>
            <a:r>
              <a:rPr lang="en-US" dirty="0"/>
              <a:t>Click to edit template headings</a:t>
            </a:r>
            <a:r>
              <a:rPr lang="cs-CZ" dirty="0"/>
              <a:t> </a:t>
            </a:r>
            <a:r>
              <a:rPr lang="en-US" dirty="0"/>
              <a:t>style.</a:t>
            </a:r>
            <a:endParaRPr lang="cs-CZ" dirty="0"/>
          </a:p>
        </p:txBody>
      </p:sp>
    </p:spTree>
    <p:extLst>
      <p:ext uri="{BB962C8B-B14F-4D97-AF65-F5344CB8AC3E}">
        <p14:creationId xmlns:p14="http://schemas.microsoft.com/office/powerpoint/2010/main" val="1424407389"/>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Lst>
  <p:hf sldNum="0" hdr="0" dt="0"/>
  <p:txStyles>
    <p:titleStyle>
      <a:lvl1pPr algn="l" defTabSz="914378" rtl="0" eaLnBrk="1" latinLnBrk="0" hangingPunct="1">
        <a:spcBef>
          <a:spcPct val="0"/>
        </a:spcBef>
        <a:buNone/>
        <a:defRPr sz="2800" b="1" kern="1200">
          <a:solidFill>
            <a:srgbClr val="404040"/>
          </a:solidFill>
          <a:latin typeface="Calibri" pitchFamily="34" charset="0"/>
          <a:ea typeface="+mj-ea"/>
          <a:cs typeface="Arial" pitchFamily="34" charset="0"/>
        </a:defRPr>
      </a:lvl1pPr>
    </p:titleStyle>
    <p:body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11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chart" Target="../charts/chart21.xml"/><Relationship Id="rId3" Type="http://schemas.openxmlformats.org/officeDocument/2006/relationships/chart" Target="../charts/chart11.xml"/><Relationship Id="rId7" Type="http://schemas.openxmlformats.org/officeDocument/2006/relationships/chart" Target="../charts/chart15.xml"/><Relationship Id="rId12" Type="http://schemas.openxmlformats.org/officeDocument/2006/relationships/chart" Target="../charts/chart20.xml"/><Relationship Id="rId2" Type="http://schemas.openxmlformats.org/officeDocument/2006/relationships/notesSlide" Target="../notesSlides/notesSlide5.xml"/><Relationship Id="rId16" Type="http://schemas.openxmlformats.org/officeDocument/2006/relationships/image" Target="../media/image7.png"/><Relationship Id="rId1" Type="http://schemas.openxmlformats.org/officeDocument/2006/relationships/slideLayout" Target="../slideLayouts/slideLayout30.xml"/><Relationship Id="rId6" Type="http://schemas.openxmlformats.org/officeDocument/2006/relationships/chart" Target="../charts/chart14.xml"/><Relationship Id="rId11" Type="http://schemas.openxmlformats.org/officeDocument/2006/relationships/chart" Target="../charts/chart19.xml"/><Relationship Id="rId5" Type="http://schemas.openxmlformats.org/officeDocument/2006/relationships/chart" Target="../charts/chart13.xml"/><Relationship Id="rId15" Type="http://schemas.openxmlformats.org/officeDocument/2006/relationships/image" Target="../media/image9.png"/><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 Id="rId14" Type="http://schemas.openxmlformats.org/officeDocument/2006/relationships/chart" Target="../charts/chart22.xml"/></Relationships>
</file>

<file path=ppt/slides/_rels/slide14.xml.rels><?xml version="1.0" encoding="UTF-8" standalone="yes"?>
<Relationships xmlns="http://schemas.openxmlformats.org/package/2006/relationships"><Relationship Id="rId8" Type="http://schemas.openxmlformats.org/officeDocument/2006/relationships/chart" Target="../charts/chart28.xml"/><Relationship Id="rId13" Type="http://schemas.openxmlformats.org/officeDocument/2006/relationships/chart" Target="../charts/chart33.xml"/><Relationship Id="rId3" Type="http://schemas.openxmlformats.org/officeDocument/2006/relationships/chart" Target="../charts/chart23.xml"/><Relationship Id="rId7" Type="http://schemas.openxmlformats.org/officeDocument/2006/relationships/chart" Target="../charts/chart27.xml"/><Relationship Id="rId12" Type="http://schemas.openxmlformats.org/officeDocument/2006/relationships/chart" Target="../charts/chart32.xml"/><Relationship Id="rId17" Type="http://schemas.openxmlformats.org/officeDocument/2006/relationships/image" Target="../media/image7.png"/><Relationship Id="rId2" Type="http://schemas.openxmlformats.org/officeDocument/2006/relationships/notesSlide" Target="../notesSlides/notesSlide6.xml"/><Relationship Id="rId16" Type="http://schemas.openxmlformats.org/officeDocument/2006/relationships/image" Target="../media/image9.png"/><Relationship Id="rId1" Type="http://schemas.openxmlformats.org/officeDocument/2006/relationships/slideLayout" Target="../slideLayouts/slideLayout30.xml"/><Relationship Id="rId6" Type="http://schemas.openxmlformats.org/officeDocument/2006/relationships/chart" Target="../charts/chart26.xml"/><Relationship Id="rId11" Type="http://schemas.openxmlformats.org/officeDocument/2006/relationships/chart" Target="../charts/chart31.xml"/><Relationship Id="rId5" Type="http://schemas.openxmlformats.org/officeDocument/2006/relationships/chart" Target="../charts/chart25.xml"/><Relationship Id="rId15" Type="http://schemas.openxmlformats.org/officeDocument/2006/relationships/chart" Target="../charts/chart35.xml"/><Relationship Id="rId10" Type="http://schemas.openxmlformats.org/officeDocument/2006/relationships/chart" Target="../charts/chart30.xml"/><Relationship Id="rId4" Type="http://schemas.openxmlformats.org/officeDocument/2006/relationships/chart" Target="../charts/chart24.xml"/><Relationship Id="rId9" Type="http://schemas.openxmlformats.org/officeDocument/2006/relationships/chart" Target="../charts/chart29.xml"/><Relationship Id="rId14" Type="http://schemas.openxmlformats.org/officeDocument/2006/relationships/chart" Target="../charts/chart34.xml"/></Relationships>
</file>

<file path=ppt/slides/_rels/slide1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chart" Target="../charts/chart39.xml"/></Relationships>
</file>

<file path=ppt/slides/_rels/slide1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chart" Target="../charts/chart41.xml"/></Relationships>
</file>

<file path=ppt/slides/_rels/slide1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chart" Target="../charts/chart4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11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2.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7.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chart" Target="../charts/chart56.xml"/><Relationship Id="rId3" Type="http://schemas.openxmlformats.org/officeDocument/2006/relationships/chart" Target="../charts/chart46.xml"/><Relationship Id="rId7" Type="http://schemas.openxmlformats.org/officeDocument/2006/relationships/chart" Target="../charts/chart50.xml"/><Relationship Id="rId12" Type="http://schemas.openxmlformats.org/officeDocument/2006/relationships/chart" Target="../charts/chart55.xml"/><Relationship Id="rId2" Type="http://schemas.openxmlformats.org/officeDocument/2006/relationships/notesSlide" Target="../notesSlides/notesSlide18.xml"/><Relationship Id="rId16" Type="http://schemas.openxmlformats.org/officeDocument/2006/relationships/image" Target="../media/image7.png"/><Relationship Id="rId1" Type="http://schemas.openxmlformats.org/officeDocument/2006/relationships/slideLayout" Target="../slideLayouts/slideLayout30.xml"/><Relationship Id="rId6" Type="http://schemas.openxmlformats.org/officeDocument/2006/relationships/chart" Target="../charts/chart49.xml"/><Relationship Id="rId11" Type="http://schemas.openxmlformats.org/officeDocument/2006/relationships/chart" Target="../charts/chart54.xml"/><Relationship Id="rId5" Type="http://schemas.openxmlformats.org/officeDocument/2006/relationships/chart" Target="../charts/chart48.xml"/><Relationship Id="rId15" Type="http://schemas.openxmlformats.org/officeDocument/2006/relationships/image" Target="../media/image9.png"/><Relationship Id="rId10" Type="http://schemas.openxmlformats.org/officeDocument/2006/relationships/chart" Target="../charts/chart53.xml"/><Relationship Id="rId4" Type="http://schemas.openxmlformats.org/officeDocument/2006/relationships/chart" Target="../charts/chart47.xml"/><Relationship Id="rId9" Type="http://schemas.openxmlformats.org/officeDocument/2006/relationships/chart" Target="../charts/chart52.xml"/><Relationship Id="rId14" Type="http://schemas.openxmlformats.org/officeDocument/2006/relationships/chart" Target="../charts/chart57.xml"/></Relationships>
</file>

<file path=ppt/slides/_rels/slide28.xml.rels><?xml version="1.0" encoding="UTF-8" standalone="yes"?>
<Relationships xmlns="http://schemas.openxmlformats.org/package/2006/relationships"><Relationship Id="rId8" Type="http://schemas.openxmlformats.org/officeDocument/2006/relationships/chart" Target="../charts/chart63.xml"/><Relationship Id="rId13" Type="http://schemas.openxmlformats.org/officeDocument/2006/relationships/chart" Target="../charts/chart68.xml"/><Relationship Id="rId3" Type="http://schemas.openxmlformats.org/officeDocument/2006/relationships/chart" Target="../charts/chart58.xml"/><Relationship Id="rId7" Type="http://schemas.openxmlformats.org/officeDocument/2006/relationships/chart" Target="../charts/chart62.xml"/><Relationship Id="rId12" Type="http://schemas.openxmlformats.org/officeDocument/2006/relationships/chart" Target="../charts/chart67.xml"/><Relationship Id="rId2" Type="http://schemas.openxmlformats.org/officeDocument/2006/relationships/notesSlide" Target="../notesSlides/notesSlide19.xml"/><Relationship Id="rId16" Type="http://schemas.openxmlformats.org/officeDocument/2006/relationships/image" Target="../media/image7.png"/><Relationship Id="rId1" Type="http://schemas.openxmlformats.org/officeDocument/2006/relationships/slideLayout" Target="../slideLayouts/slideLayout30.xml"/><Relationship Id="rId6" Type="http://schemas.openxmlformats.org/officeDocument/2006/relationships/chart" Target="../charts/chart61.xml"/><Relationship Id="rId11" Type="http://schemas.openxmlformats.org/officeDocument/2006/relationships/chart" Target="../charts/chart66.xml"/><Relationship Id="rId5" Type="http://schemas.openxmlformats.org/officeDocument/2006/relationships/chart" Target="../charts/chart60.xml"/><Relationship Id="rId15" Type="http://schemas.openxmlformats.org/officeDocument/2006/relationships/image" Target="../media/image9.png"/><Relationship Id="rId10" Type="http://schemas.openxmlformats.org/officeDocument/2006/relationships/chart" Target="../charts/chart65.xml"/><Relationship Id="rId4" Type="http://schemas.openxmlformats.org/officeDocument/2006/relationships/chart" Target="../charts/chart59.xml"/><Relationship Id="rId9" Type="http://schemas.openxmlformats.org/officeDocument/2006/relationships/chart" Target="../charts/chart64.xml"/><Relationship Id="rId14" Type="http://schemas.openxmlformats.org/officeDocument/2006/relationships/chart" Target="../charts/chart69.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11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111.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21.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71.xml"/><Relationship Id="rId1" Type="http://schemas.openxmlformats.org/officeDocument/2006/relationships/slideLayout" Target="../slideLayouts/slideLayout31.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8" Type="http://schemas.openxmlformats.org/officeDocument/2006/relationships/chart" Target="../charts/chart77.xml"/><Relationship Id="rId3" Type="http://schemas.openxmlformats.org/officeDocument/2006/relationships/chart" Target="../charts/chart72.xml"/><Relationship Id="rId7" Type="http://schemas.openxmlformats.org/officeDocument/2006/relationships/chart" Target="../charts/chart76.xml"/><Relationship Id="rId12"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openxmlformats.org/officeDocument/2006/relationships/chart" Target="../charts/chart75.xml"/><Relationship Id="rId11" Type="http://schemas.openxmlformats.org/officeDocument/2006/relationships/image" Target="../media/image9.png"/><Relationship Id="rId5" Type="http://schemas.openxmlformats.org/officeDocument/2006/relationships/chart" Target="../charts/chart74.xml"/><Relationship Id="rId10" Type="http://schemas.openxmlformats.org/officeDocument/2006/relationships/chart" Target="../charts/chart79.xml"/><Relationship Id="rId4" Type="http://schemas.openxmlformats.org/officeDocument/2006/relationships/chart" Target="../charts/chart73.xml"/><Relationship Id="rId9" Type="http://schemas.openxmlformats.org/officeDocument/2006/relationships/chart" Target="../charts/chart78.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8" Type="http://schemas.openxmlformats.org/officeDocument/2006/relationships/chart" Target="../charts/chart85.xml"/><Relationship Id="rId3" Type="http://schemas.openxmlformats.org/officeDocument/2006/relationships/chart" Target="../charts/chart80.xml"/><Relationship Id="rId7" Type="http://schemas.openxmlformats.org/officeDocument/2006/relationships/chart" Target="../charts/chart84.xml"/><Relationship Id="rId2" Type="http://schemas.openxmlformats.org/officeDocument/2006/relationships/notesSlide" Target="../notesSlides/notesSlide23.xml"/><Relationship Id="rId1" Type="http://schemas.openxmlformats.org/officeDocument/2006/relationships/slideLayout" Target="../slideLayouts/slideLayout30.xml"/><Relationship Id="rId6" Type="http://schemas.openxmlformats.org/officeDocument/2006/relationships/chart" Target="../charts/chart83.xml"/><Relationship Id="rId5" Type="http://schemas.openxmlformats.org/officeDocument/2006/relationships/chart" Target="../charts/chart82.xml"/><Relationship Id="rId10" Type="http://schemas.openxmlformats.org/officeDocument/2006/relationships/image" Target="../media/image7.png"/><Relationship Id="rId4" Type="http://schemas.openxmlformats.org/officeDocument/2006/relationships/chart" Target="../charts/chart81.xml"/><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7.xml"/><Relationship Id="rId1" Type="http://schemas.openxmlformats.org/officeDocument/2006/relationships/slideLayout" Target="../slideLayouts/slideLayout30.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chart" Target="../charts/chart87.xml"/></Relationships>
</file>

<file path=ppt/slides/_rels/slide43.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28.xml"/><Relationship Id="rId1" Type="http://schemas.openxmlformats.org/officeDocument/2006/relationships/slideLayout" Target="../slideLayouts/slideLayout30.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chart" Target="../charts/chart89.xml"/></Relationships>
</file>

<file path=ppt/slides/_rels/slide44.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29.xml"/><Relationship Id="rId1" Type="http://schemas.openxmlformats.org/officeDocument/2006/relationships/slideLayout" Target="../slideLayouts/slideLayout30.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chart" Target="../charts/chart91.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111.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92.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8" Type="http://schemas.openxmlformats.org/officeDocument/2006/relationships/chart" Target="../charts/chart99.xml"/><Relationship Id="rId3" Type="http://schemas.openxmlformats.org/officeDocument/2006/relationships/chart" Target="../charts/chart94.xml"/><Relationship Id="rId7" Type="http://schemas.openxmlformats.org/officeDocument/2006/relationships/chart" Target="../charts/chart98.xml"/><Relationship Id="rId2" Type="http://schemas.openxmlformats.org/officeDocument/2006/relationships/chart" Target="../charts/chart93.xml"/><Relationship Id="rId1" Type="http://schemas.openxmlformats.org/officeDocument/2006/relationships/slideLayout" Target="../slideLayouts/slideLayout30.xml"/><Relationship Id="rId6" Type="http://schemas.openxmlformats.org/officeDocument/2006/relationships/chart" Target="../charts/chart97.xml"/><Relationship Id="rId5" Type="http://schemas.openxmlformats.org/officeDocument/2006/relationships/chart" Target="../charts/chart96.xml"/><Relationship Id="rId10" Type="http://schemas.openxmlformats.org/officeDocument/2006/relationships/image" Target="../media/image7.png"/><Relationship Id="rId4" Type="http://schemas.openxmlformats.org/officeDocument/2006/relationships/chart" Target="../charts/chart95.xml"/><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chart" Target="../charts/chart106.xml"/><Relationship Id="rId3" Type="http://schemas.openxmlformats.org/officeDocument/2006/relationships/chart" Target="../charts/chart101.xml"/><Relationship Id="rId7" Type="http://schemas.openxmlformats.org/officeDocument/2006/relationships/chart" Target="../charts/chart105.xml"/><Relationship Id="rId2" Type="http://schemas.openxmlformats.org/officeDocument/2006/relationships/chart" Target="../charts/chart100.xml"/><Relationship Id="rId1" Type="http://schemas.openxmlformats.org/officeDocument/2006/relationships/slideLayout" Target="../slideLayouts/slideLayout30.xml"/><Relationship Id="rId6" Type="http://schemas.openxmlformats.org/officeDocument/2006/relationships/chart" Target="../charts/chart104.xml"/><Relationship Id="rId11" Type="http://schemas.openxmlformats.org/officeDocument/2006/relationships/image" Target="../media/image7.png"/><Relationship Id="rId5" Type="http://schemas.openxmlformats.org/officeDocument/2006/relationships/chart" Target="../charts/chart103.xml"/><Relationship Id="rId10" Type="http://schemas.openxmlformats.org/officeDocument/2006/relationships/image" Target="../media/image9.png"/><Relationship Id="rId4" Type="http://schemas.openxmlformats.org/officeDocument/2006/relationships/chart" Target="../charts/chart102.xml"/><Relationship Id="rId9" Type="http://schemas.openxmlformats.org/officeDocument/2006/relationships/chart" Target="../charts/chart107.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08.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111.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eg"/><Relationship Id="rId1" Type="http://schemas.openxmlformats.org/officeDocument/2006/relationships/slideLayout" Target="../slideLayouts/slideLayout111.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8" Type="http://schemas.openxmlformats.org/officeDocument/2006/relationships/chart" Target="../charts/chart115.xml"/><Relationship Id="rId13" Type="http://schemas.openxmlformats.org/officeDocument/2006/relationships/chart" Target="../charts/chart120.xml"/><Relationship Id="rId18" Type="http://schemas.openxmlformats.org/officeDocument/2006/relationships/image" Target="../media/image7.png"/><Relationship Id="rId3" Type="http://schemas.openxmlformats.org/officeDocument/2006/relationships/chart" Target="../charts/chart110.xml"/><Relationship Id="rId7" Type="http://schemas.openxmlformats.org/officeDocument/2006/relationships/chart" Target="../charts/chart114.xml"/><Relationship Id="rId12" Type="http://schemas.openxmlformats.org/officeDocument/2006/relationships/chart" Target="../charts/chart119.xml"/><Relationship Id="rId17" Type="http://schemas.openxmlformats.org/officeDocument/2006/relationships/image" Target="../media/image9.png"/><Relationship Id="rId2" Type="http://schemas.openxmlformats.org/officeDocument/2006/relationships/chart" Target="../charts/chart109.xml"/><Relationship Id="rId16" Type="http://schemas.openxmlformats.org/officeDocument/2006/relationships/chart" Target="../charts/chart123.xml"/><Relationship Id="rId1" Type="http://schemas.openxmlformats.org/officeDocument/2006/relationships/slideLayout" Target="../slideLayouts/slideLayout30.xml"/><Relationship Id="rId6" Type="http://schemas.openxmlformats.org/officeDocument/2006/relationships/chart" Target="../charts/chart113.xml"/><Relationship Id="rId11" Type="http://schemas.openxmlformats.org/officeDocument/2006/relationships/chart" Target="../charts/chart118.xml"/><Relationship Id="rId5" Type="http://schemas.openxmlformats.org/officeDocument/2006/relationships/chart" Target="../charts/chart112.xml"/><Relationship Id="rId15" Type="http://schemas.openxmlformats.org/officeDocument/2006/relationships/chart" Target="../charts/chart122.xml"/><Relationship Id="rId10" Type="http://schemas.openxmlformats.org/officeDocument/2006/relationships/chart" Target="../charts/chart117.xml"/><Relationship Id="rId4" Type="http://schemas.openxmlformats.org/officeDocument/2006/relationships/chart" Target="../charts/chart111.xml"/><Relationship Id="rId9" Type="http://schemas.openxmlformats.org/officeDocument/2006/relationships/chart" Target="../charts/chart116.xml"/><Relationship Id="rId14" Type="http://schemas.openxmlformats.org/officeDocument/2006/relationships/chart" Target="../charts/chart121.xml"/></Relationships>
</file>

<file path=ppt/slides/_rels/slide55.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30.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31.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32.xml"/><Relationship Id="rId1" Type="http://schemas.openxmlformats.org/officeDocument/2006/relationships/slideLayout" Target="../slideLayouts/slideLayout30.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chart" Target="../charts/chart127.xml"/></Relationships>
</file>

<file path=ppt/slides/_rels/slide58.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33.xml"/><Relationship Id="rId1" Type="http://schemas.openxmlformats.org/officeDocument/2006/relationships/slideLayout" Target="../slideLayouts/slideLayout30.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chart" Target="../charts/chart129.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131.xml"/><Relationship Id="rId7" Type="http://schemas.openxmlformats.org/officeDocument/2006/relationships/chart" Target="../charts/chart135.xml"/><Relationship Id="rId2" Type="http://schemas.openxmlformats.org/officeDocument/2006/relationships/chart" Target="../charts/chart130.xml"/><Relationship Id="rId1" Type="http://schemas.openxmlformats.org/officeDocument/2006/relationships/slideLayout" Target="../slideLayouts/slideLayout30.xml"/><Relationship Id="rId6" Type="http://schemas.openxmlformats.org/officeDocument/2006/relationships/chart" Target="../charts/chart134.xml"/><Relationship Id="rId5" Type="http://schemas.openxmlformats.org/officeDocument/2006/relationships/chart" Target="../charts/chart133.xml"/><Relationship Id="rId4" Type="http://schemas.openxmlformats.org/officeDocument/2006/relationships/chart" Target="../charts/chart132.xml"/><Relationship Id="rId9"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137.xml"/><Relationship Id="rId7" Type="http://schemas.openxmlformats.org/officeDocument/2006/relationships/chart" Target="../charts/chart141.xml"/><Relationship Id="rId2" Type="http://schemas.openxmlformats.org/officeDocument/2006/relationships/chart" Target="../charts/chart136.xml"/><Relationship Id="rId1" Type="http://schemas.openxmlformats.org/officeDocument/2006/relationships/slideLayout" Target="../slideLayouts/slideLayout30.xml"/><Relationship Id="rId6" Type="http://schemas.openxmlformats.org/officeDocument/2006/relationships/chart" Target="../charts/chart140.xml"/><Relationship Id="rId5" Type="http://schemas.openxmlformats.org/officeDocument/2006/relationships/chart" Target="../charts/chart139.xml"/><Relationship Id="rId4" Type="http://schemas.openxmlformats.org/officeDocument/2006/relationships/chart" Target="../charts/chart138.xml"/><Relationship Id="rId9"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42.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43.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11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40.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44.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47.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48.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111.xml"/><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chart" Target="../charts/chart149.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14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chart" Target="../charts/chart8.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51.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52.xml"/><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1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7"/>
          </p:nvPr>
        </p:nvSpPr>
        <p:spPr>
          <a:xfrm>
            <a:off x="4091230" y="3665936"/>
            <a:ext cx="1128843" cy="276225"/>
          </a:xfrm>
        </p:spPr>
        <p:txBody>
          <a:bodyPr>
            <a:normAutofit/>
          </a:bodyPr>
          <a:lstStyle/>
          <a:p>
            <a:r>
              <a:rPr lang="en-GB" sz="800" dirty="0"/>
              <a:t>30</a:t>
            </a:r>
            <a:r>
              <a:rPr lang="hu-HU" sz="800" dirty="0"/>
              <a:t>.1</a:t>
            </a:r>
            <a:r>
              <a:rPr lang="en-GB" sz="800" dirty="0"/>
              <a:t>1</a:t>
            </a:r>
            <a:r>
              <a:rPr lang="hu-HU" sz="800" dirty="0"/>
              <a:t>.202</a:t>
            </a:r>
            <a:r>
              <a:rPr lang="en-GB" sz="800" dirty="0"/>
              <a:t>3</a:t>
            </a:r>
            <a:endParaRPr lang="en-US" sz="800" dirty="0"/>
          </a:p>
        </p:txBody>
      </p:sp>
      <p:sp>
        <p:nvSpPr>
          <p:cNvPr id="8" name="Zástupný symbol pro text 2"/>
          <p:cNvSpPr>
            <a:spLocks noGrp="1"/>
          </p:cNvSpPr>
          <p:nvPr>
            <p:ph type="body" sz="quarter" idx="16"/>
          </p:nvPr>
        </p:nvSpPr>
        <p:spPr>
          <a:xfrm>
            <a:off x="4065662" y="1581260"/>
            <a:ext cx="5040560" cy="936104"/>
          </a:xfrm>
        </p:spPr>
        <p:txBody>
          <a:bodyPr/>
          <a:lstStyle/>
          <a:p>
            <a:r>
              <a:rPr lang="hu-HU" sz="2400" cap="none" dirty="0"/>
              <a:t>CHANGING HABITS OF MEDIA CONSUMPTION BY AGING </a:t>
            </a:r>
          </a:p>
          <a:p>
            <a:r>
              <a:rPr lang="en-GB" sz="1800" b="0" cap="none" dirty="0"/>
              <a:t>3</a:t>
            </a:r>
            <a:r>
              <a:rPr lang="en-GB" sz="1800" b="0" cap="none" baseline="30000" dirty="0"/>
              <a:t>rd</a:t>
            </a:r>
            <a:r>
              <a:rPr lang="hu-HU" sz="1800" b="0" cap="none" dirty="0"/>
              <a:t> S</a:t>
            </a:r>
            <a:r>
              <a:rPr lang="en-GB" sz="1800" b="0" cap="none" dirty="0"/>
              <a:t>TAGE</a:t>
            </a:r>
            <a:endParaRPr lang="hu-HU" sz="1800" b="0" cap="none" dirty="0"/>
          </a:p>
        </p:txBody>
      </p:sp>
      <p:sp>
        <p:nvSpPr>
          <p:cNvPr id="9" name="Zástupný symbol pro text 4"/>
          <p:cNvSpPr>
            <a:spLocks noGrp="1"/>
          </p:cNvSpPr>
          <p:nvPr>
            <p:ph type="body" sz="quarter" idx="18"/>
          </p:nvPr>
        </p:nvSpPr>
        <p:spPr>
          <a:xfrm>
            <a:off x="4065662" y="3075806"/>
            <a:ext cx="4535487" cy="432197"/>
          </a:xfrm>
        </p:spPr>
        <p:txBody>
          <a:bodyPr/>
          <a:lstStyle/>
          <a:p>
            <a:r>
              <a:rPr lang="hu-HU" sz="1800" dirty="0"/>
              <a:t>Research </a:t>
            </a:r>
            <a:r>
              <a:rPr lang="hu-HU" sz="1800" dirty="0" err="1"/>
              <a:t>report</a:t>
            </a:r>
            <a:r>
              <a:rPr lang="hu-HU" sz="1800" dirty="0"/>
              <a:t> </a:t>
            </a:r>
            <a:r>
              <a:rPr lang="hu-HU" sz="1800" dirty="0" err="1"/>
              <a:t>to</a:t>
            </a:r>
            <a:r>
              <a:rPr lang="hu-HU" sz="1800" dirty="0"/>
              <a:t> MEME</a:t>
            </a:r>
            <a:endParaRPr lang="en-US" sz="1800" dirty="0"/>
          </a:p>
        </p:txBody>
      </p:sp>
      <p:pic>
        <p:nvPicPr>
          <p:cNvPr id="3" name="Picture 2">
            <a:extLst>
              <a:ext uri="{FF2B5EF4-FFF2-40B4-BE49-F238E27FC236}">
                <a16:creationId xmlns:a16="http://schemas.microsoft.com/office/drawing/2014/main" id="{94CBCB5B-769A-436D-91FA-7E384FAA1B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264849"/>
            <a:ext cx="2592288" cy="351126"/>
          </a:xfrm>
          <a:prstGeom prst="rect">
            <a:avLst/>
          </a:prstGeom>
        </p:spPr>
      </p:pic>
      <p:pic>
        <p:nvPicPr>
          <p:cNvPr id="1026" name="Picture 2">
            <a:extLst>
              <a:ext uri="{FF2B5EF4-FFF2-40B4-BE49-F238E27FC236}">
                <a16:creationId xmlns:a16="http://schemas.microsoft.com/office/drawing/2014/main" id="{6BF513AE-07E5-17C0-494E-7961A32432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505030"/>
            <a:ext cx="2771800" cy="103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6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3"/>
          <p:cNvSpPr>
            <a:spLocks noGrp="1"/>
          </p:cNvSpPr>
          <p:nvPr>
            <p:ph type="title"/>
          </p:nvPr>
        </p:nvSpPr>
        <p:spPr>
          <a:xfrm>
            <a:off x="179984" y="-19088"/>
            <a:ext cx="8680422" cy="469722"/>
          </a:xfrm>
        </p:spPr>
        <p:txBody>
          <a:bodyPr>
            <a:noAutofit/>
          </a:bodyPr>
          <a:lstStyle/>
          <a:p>
            <a:r>
              <a:rPr lang="en-US" sz="2900" dirty="0"/>
              <a:t>Conclusions</a:t>
            </a:r>
            <a:endParaRPr lang="hu-HU" sz="2900" dirty="0"/>
          </a:p>
        </p:txBody>
      </p:sp>
      <p:grpSp>
        <p:nvGrpSpPr>
          <p:cNvPr id="5" name="Group 43"/>
          <p:cNvGrpSpPr/>
          <p:nvPr/>
        </p:nvGrpSpPr>
        <p:grpSpPr>
          <a:xfrm>
            <a:off x="308361" y="3961530"/>
            <a:ext cx="489816" cy="914476"/>
            <a:chOff x="0" y="0"/>
            <a:chExt cx="928836" cy="1734116"/>
          </a:xfrm>
        </p:grpSpPr>
        <p:grpSp>
          <p:nvGrpSpPr>
            <p:cNvPr id="6" name="Group 36"/>
            <p:cNvGrpSpPr/>
            <p:nvPr/>
          </p:nvGrpSpPr>
          <p:grpSpPr>
            <a:xfrm>
              <a:off x="281974" y="0"/>
              <a:ext cx="479714" cy="682765"/>
              <a:chOff x="0" y="0"/>
              <a:chExt cx="479713" cy="682764"/>
            </a:xfrm>
          </p:grpSpPr>
          <p:sp>
            <p:nvSpPr>
              <p:cNvPr id="13" name="Shape 34"/>
              <p:cNvSpPr/>
              <p:nvPr/>
            </p:nvSpPr>
            <p:spPr>
              <a:xfrm>
                <a:off x="0" y="241524"/>
                <a:ext cx="479714" cy="441241"/>
              </a:xfrm>
              <a:custGeom>
                <a:avLst/>
                <a:gdLst/>
                <a:ahLst/>
                <a:cxnLst>
                  <a:cxn ang="0">
                    <a:pos x="wd2" y="hd2"/>
                  </a:cxn>
                  <a:cxn ang="5400000">
                    <a:pos x="wd2" y="hd2"/>
                  </a:cxn>
                  <a:cxn ang="10800000">
                    <a:pos x="wd2" y="hd2"/>
                  </a:cxn>
                  <a:cxn ang="16200000">
                    <a:pos x="wd2" y="hd2"/>
                  </a:cxn>
                </a:cxnLst>
                <a:rect l="0" t="0" r="r" b="b"/>
                <a:pathLst>
                  <a:path w="18672" h="19290" extrusionOk="0">
                    <a:moveTo>
                      <a:pt x="16803" y="15209"/>
                    </a:moveTo>
                    <a:cubicBezTo>
                      <a:pt x="15419" y="17774"/>
                      <a:pt x="11875" y="20271"/>
                      <a:pt x="9239" y="18903"/>
                    </a:cubicBezTo>
                    <a:cubicBezTo>
                      <a:pt x="6635" y="20114"/>
                      <a:pt x="3211" y="17661"/>
                      <a:pt x="1859" y="15141"/>
                    </a:cubicBezTo>
                    <a:cubicBezTo>
                      <a:pt x="434" y="12486"/>
                      <a:pt x="-1460" y="5866"/>
                      <a:pt x="1792" y="2076"/>
                    </a:cubicBezTo>
                    <a:cubicBezTo>
                      <a:pt x="4713" y="-1329"/>
                      <a:pt x="8619" y="390"/>
                      <a:pt x="9384" y="776"/>
                    </a:cubicBezTo>
                    <a:cubicBezTo>
                      <a:pt x="10420" y="294"/>
                      <a:pt x="14088" y="-1075"/>
                      <a:pt x="16869" y="2147"/>
                    </a:cubicBezTo>
                    <a:cubicBezTo>
                      <a:pt x="20140" y="5937"/>
                      <a:pt x="18237" y="12555"/>
                      <a:pt x="16803" y="15209"/>
                    </a:cubicBezTo>
                    <a:close/>
                  </a:path>
                </a:pathLst>
              </a:custGeom>
              <a:solidFill>
                <a:srgbClr val="F7F7F5"/>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4" name="Shape 35"/>
              <p:cNvSpPr/>
              <p:nvPr/>
            </p:nvSpPr>
            <p:spPr>
              <a:xfrm>
                <a:off x="234692" y="0"/>
                <a:ext cx="168702" cy="186357"/>
              </a:xfrm>
              <a:custGeom>
                <a:avLst/>
                <a:gdLst/>
                <a:ahLst/>
                <a:cxnLst>
                  <a:cxn ang="0">
                    <a:pos x="wd2" y="hd2"/>
                  </a:cxn>
                  <a:cxn ang="5400000">
                    <a:pos x="wd2" y="hd2"/>
                  </a:cxn>
                  <a:cxn ang="10800000">
                    <a:pos x="wd2" y="hd2"/>
                  </a:cxn>
                  <a:cxn ang="16200000">
                    <a:pos x="wd2" y="hd2"/>
                  </a:cxn>
                </a:cxnLst>
                <a:rect l="0" t="0" r="r" b="b"/>
                <a:pathLst>
                  <a:path w="17637" h="21600" extrusionOk="0">
                    <a:moveTo>
                      <a:pt x="17594" y="0"/>
                    </a:moveTo>
                    <a:cubicBezTo>
                      <a:pt x="17594" y="0"/>
                      <a:pt x="-2235" y="1599"/>
                      <a:pt x="209" y="21600"/>
                    </a:cubicBezTo>
                    <a:cubicBezTo>
                      <a:pt x="19365" y="20976"/>
                      <a:pt x="17594" y="0"/>
                      <a:pt x="17594" y="0"/>
                    </a:cubicBezTo>
                    <a:close/>
                  </a:path>
                </a:pathLst>
              </a:custGeom>
              <a:solidFill>
                <a:srgbClr val="3BB58B"/>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7" name="Group 42"/>
            <p:cNvGrpSpPr/>
            <p:nvPr/>
          </p:nvGrpSpPr>
          <p:grpSpPr>
            <a:xfrm>
              <a:off x="0" y="700653"/>
              <a:ext cx="928837" cy="1033464"/>
              <a:chOff x="0" y="0"/>
              <a:chExt cx="928836" cy="1033462"/>
            </a:xfrm>
          </p:grpSpPr>
          <p:sp>
            <p:nvSpPr>
              <p:cNvPr id="8" name="Shape 37"/>
              <p:cNvSpPr/>
              <p:nvPr/>
            </p:nvSpPr>
            <p:spPr>
              <a:xfrm>
                <a:off x="96848" y="242121"/>
                <a:ext cx="729512" cy="7913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371" y="21600"/>
                    </a:lnTo>
                    <a:lnTo>
                      <a:pt x="3230" y="21600"/>
                    </a:lnTo>
                    <a:lnTo>
                      <a:pt x="0" y="0"/>
                    </a:lnTo>
                    <a:cubicBezTo>
                      <a:pt x="0" y="0"/>
                      <a:pt x="21600" y="0"/>
                      <a:pt x="21600" y="0"/>
                    </a:cubicBezTo>
                    <a:close/>
                  </a:path>
                </a:pathLst>
              </a:cu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9" name="Shape 38"/>
              <p:cNvSpPr/>
              <p:nvPr/>
            </p:nvSpPr>
            <p:spPr>
              <a:xfrm>
                <a:off x="129131" y="468101"/>
                <a:ext cx="669272" cy="4306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684" y="21600"/>
                    </a:lnTo>
                    <a:lnTo>
                      <a:pt x="1916" y="21600"/>
                    </a:lnTo>
                    <a:cubicBezTo>
                      <a:pt x="1916" y="21600"/>
                      <a:pt x="0" y="0"/>
                      <a:pt x="0" y="0"/>
                    </a:cubicBezTo>
                    <a:close/>
                  </a:path>
                </a:pathLst>
              </a:custGeom>
              <a:solidFill>
                <a:srgbClr val="FE5854"/>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0" name="Shape 39"/>
              <p:cNvSpPr/>
              <p:nvPr/>
            </p:nvSpPr>
            <p:spPr>
              <a:xfrm>
                <a:off x="0" y="0"/>
                <a:ext cx="928837" cy="242769"/>
              </a:xfrm>
              <a:custGeom>
                <a:avLst/>
                <a:gdLst/>
                <a:ahLst/>
                <a:cxnLst>
                  <a:cxn ang="0">
                    <a:pos x="wd2" y="hd2"/>
                  </a:cxn>
                  <a:cxn ang="5400000">
                    <a:pos x="wd2" y="hd2"/>
                  </a:cxn>
                  <a:cxn ang="10800000">
                    <a:pos x="wd2" y="hd2"/>
                  </a:cxn>
                  <a:cxn ang="16200000">
                    <a:pos x="wd2" y="hd2"/>
                  </a:cxn>
                </a:cxnLst>
                <a:rect l="0" t="0" r="r" b="b"/>
                <a:pathLst>
                  <a:path w="21555" h="21600" extrusionOk="0">
                    <a:moveTo>
                      <a:pt x="21555" y="14477"/>
                    </a:moveTo>
                    <a:lnTo>
                      <a:pt x="21555" y="21600"/>
                    </a:lnTo>
                    <a:lnTo>
                      <a:pt x="0" y="21600"/>
                    </a:lnTo>
                    <a:lnTo>
                      <a:pt x="0" y="14477"/>
                    </a:lnTo>
                    <a:cubicBezTo>
                      <a:pt x="0" y="14477"/>
                      <a:pt x="-45" y="9639"/>
                      <a:pt x="1113" y="9639"/>
                    </a:cubicBezTo>
                    <a:cubicBezTo>
                      <a:pt x="1713" y="9639"/>
                      <a:pt x="1878" y="9639"/>
                      <a:pt x="1878" y="9639"/>
                    </a:cubicBezTo>
                    <a:lnTo>
                      <a:pt x="1878" y="4664"/>
                    </a:lnTo>
                    <a:cubicBezTo>
                      <a:pt x="1878" y="4664"/>
                      <a:pt x="1916" y="0"/>
                      <a:pt x="3086" y="0"/>
                    </a:cubicBezTo>
                    <a:lnTo>
                      <a:pt x="18393" y="0"/>
                    </a:lnTo>
                    <a:cubicBezTo>
                      <a:pt x="19564" y="0"/>
                      <a:pt x="19601" y="4664"/>
                      <a:pt x="19601" y="4664"/>
                    </a:cubicBezTo>
                    <a:lnTo>
                      <a:pt x="19601" y="9639"/>
                    </a:lnTo>
                    <a:lnTo>
                      <a:pt x="20366" y="9639"/>
                    </a:lnTo>
                    <a:cubicBezTo>
                      <a:pt x="21522" y="9639"/>
                      <a:pt x="21555" y="14477"/>
                      <a:pt x="21555" y="14477"/>
                    </a:cubicBezTo>
                    <a:close/>
                  </a:path>
                </a:pathLst>
              </a:custGeom>
              <a:solidFill>
                <a:srgbClr val="F7F7F5"/>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1" name="Shape 40"/>
              <p:cNvSpPr/>
              <p:nvPr/>
            </p:nvSpPr>
            <p:spPr>
              <a:xfrm>
                <a:off x="317847" y="541373"/>
                <a:ext cx="292702" cy="255358"/>
              </a:xfrm>
              <a:custGeom>
                <a:avLst/>
                <a:gdLst/>
                <a:ahLst/>
                <a:cxnLst>
                  <a:cxn ang="0">
                    <a:pos x="wd2" y="hd2"/>
                  </a:cxn>
                  <a:cxn ang="5400000">
                    <a:pos x="wd2" y="hd2"/>
                  </a:cxn>
                  <a:cxn ang="10800000">
                    <a:pos x="wd2" y="hd2"/>
                  </a:cxn>
                  <a:cxn ang="16200000">
                    <a:pos x="wd2" y="hd2"/>
                  </a:cxn>
                </a:cxnLst>
                <a:rect l="0" t="0" r="r" b="b"/>
                <a:pathLst>
                  <a:path w="21539" h="19145" extrusionOk="0">
                    <a:moveTo>
                      <a:pt x="10765" y="4183"/>
                    </a:moveTo>
                    <a:cubicBezTo>
                      <a:pt x="7977" y="-2455"/>
                      <a:pt x="53" y="-907"/>
                      <a:pt x="0" y="6799"/>
                    </a:cubicBezTo>
                    <a:cubicBezTo>
                      <a:pt x="-31" y="11254"/>
                      <a:pt x="10781" y="19145"/>
                      <a:pt x="10781" y="19145"/>
                    </a:cubicBezTo>
                    <a:cubicBezTo>
                      <a:pt x="10781" y="19145"/>
                      <a:pt x="21569" y="11177"/>
                      <a:pt x="21538" y="6753"/>
                    </a:cubicBezTo>
                    <a:cubicBezTo>
                      <a:pt x="21486" y="-972"/>
                      <a:pt x="13424" y="-2191"/>
                      <a:pt x="10765" y="4183"/>
                    </a:cubicBezTo>
                    <a:close/>
                  </a:path>
                </a:pathLst>
              </a:custGeom>
              <a:solidFill>
                <a:srgbClr val="F7F7F5"/>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 name="Shape 41"/>
              <p:cNvSpPr/>
              <p:nvPr/>
            </p:nvSpPr>
            <p:spPr>
              <a:xfrm flipH="1" flipV="1">
                <a:off x="81999" y="115819"/>
                <a:ext cx="230246" cy="128"/>
              </a:xfrm>
              <a:prstGeom prst="line">
                <a:avLst/>
              </a:prstGeom>
              <a:solidFill>
                <a:srgbClr val="F7F7F5"/>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grpSp>
        <p:nvGrpSpPr>
          <p:cNvPr id="15" name="Group 66"/>
          <p:cNvGrpSpPr/>
          <p:nvPr/>
        </p:nvGrpSpPr>
        <p:grpSpPr>
          <a:xfrm>
            <a:off x="4932040" y="3171071"/>
            <a:ext cx="1285612" cy="833110"/>
            <a:chOff x="0" y="256575"/>
            <a:chExt cx="3830501" cy="2482263"/>
          </a:xfrm>
        </p:grpSpPr>
        <p:sp>
          <p:nvSpPr>
            <p:cNvPr id="16" name="Shape 44"/>
            <p:cNvSpPr/>
            <p:nvPr/>
          </p:nvSpPr>
          <p:spPr>
            <a:xfrm rot="21600000">
              <a:off x="0" y="256575"/>
              <a:ext cx="3830501" cy="2287805"/>
            </a:xfrm>
            <a:custGeom>
              <a:avLst/>
              <a:gdLst/>
              <a:ahLst/>
              <a:cxnLst>
                <a:cxn ang="0">
                  <a:pos x="wd2" y="hd2"/>
                </a:cxn>
                <a:cxn ang="5400000">
                  <a:pos x="wd2" y="hd2"/>
                </a:cxn>
                <a:cxn ang="10800000">
                  <a:pos x="wd2" y="hd2"/>
                </a:cxn>
                <a:cxn ang="16200000">
                  <a:pos x="wd2" y="hd2"/>
                </a:cxn>
              </a:cxnLst>
              <a:rect l="0" t="0" r="r" b="b"/>
              <a:pathLst>
                <a:path w="21600" h="21600" extrusionOk="0">
                  <a:moveTo>
                    <a:pt x="2793" y="0"/>
                  </a:moveTo>
                  <a:cubicBezTo>
                    <a:pt x="2631" y="0"/>
                    <a:pt x="2484" y="110"/>
                    <a:pt x="2377" y="287"/>
                  </a:cubicBezTo>
                  <a:cubicBezTo>
                    <a:pt x="2271" y="465"/>
                    <a:pt x="2205" y="710"/>
                    <a:pt x="2205" y="981"/>
                  </a:cubicBezTo>
                  <a:lnTo>
                    <a:pt x="2205" y="19012"/>
                  </a:lnTo>
                  <a:lnTo>
                    <a:pt x="10803" y="19012"/>
                  </a:lnTo>
                  <a:lnTo>
                    <a:pt x="19402" y="19012"/>
                  </a:lnTo>
                  <a:lnTo>
                    <a:pt x="19402" y="981"/>
                  </a:lnTo>
                  <a:cubicBezTo>
                    <a:pt x="19402" y="710"/>
                    <a:pt x="19336" y="465"/>
                    <a:pt x="19230" y="287"/>
                  </a:cubicBezTo>
                  <a:cubicBezTo>
                    <a:pt x="19123" y="110"/>
                    <a:pt x="18976" y="0"/>
                    <a:pt x="18814" y="0"/>
                  </a:cubicBezTo>
                  <a:lnTo>
                    <a:pt x="10803" y="0"/>
                  </a:lnTo>
                  <a:lnTo>
                    <a:pt x="2793" y="0"/>
                  </a:lnTo>
                  <a:close/>
                  <a:moveTo>
                    <a:pt x="0" y="19882"/>
                  </a:moveTo>
                  <a:cubicBezTo>
                    <a:pt x="19" y="20361"/>
                    <a:pt x="148" y="20791"/>
                    <a:pt x="345" y="21100"/>
                  </a:cubicBezTo>
                  <a:cubicBezTo>
                    <a:pt x="542" y="21410"/>
                    <a:pt x="807" y="21600"/>
                    <a:pt x="1099" y="21600"/>
                  </a:cubicBezTo>
                  <a:lnTo>
                    <a:pt x="10801" y="21600"/>
                  </a:lnTo>
                  <a:lnTo>
                    <a:pt x="20501" y="21600"/>
                  </a:lnTo>
                  <a:cubicBezTo>
                    <a:pt x="20793" y="21600"/>
                    <a:pt x="21058" y="21410"/>
                    <a:pt x="21255" y="21100"/>
                  </a:cubicBezTo>
                  <a:cubicBezTo>
                    <a:pt x="21452" y="20791"/>
                    <a:pt x="21581" y="20361"/>
                    <a:pt x="21600" y="19882"/>
                  </a:cubicBezTo>
                  <a:lnTo>
                    <a:pt x="10801" y="19882"/>
                  </a:lnTo>
                  <a:lnTo>
                    <a:pt x="0" y="19882"/>
                  </a:lnTo>
                  <a:close/>
                </a:path>
              </a:pathLst>
            </a:custGeom>
            <a:solidFill>
              <a:srgbClr val="FE5854"/>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7" name="Shape 45"/>
            <p:cNvSpPr/>
            <p:nvPr/>
          </p:nvSpPr>
          <p:spPr>
            <a:xfrm>
              <a:off x="548316" y="394198"/>
              <a:ext cx="2733865" cy="1738215"/>
            </a:xfrm>
            <a:prstGeom prst="rect">
              <a:avLst/>
            </a:prstGeom>
            <a:solidFill>
              <a:srgbClr val="F7F7F5"/>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nvGrpSpPr>
            <p:cNvPr id="18" name="Group 60"/>
            <p:cNvGrpSpPr/>
            <p:nvPr/>
          </p:nvGrpSpPr>
          <p:grpSpPr>
            <a:xfrm>
              <a:off x="2122803" y="1227338"/>
              <a:ext cx="934980" cy="1511500"/>
              <a:chOff x="0" y="0"/>
              <a:chExt cx="934978" cy="1511498"/>
            </a:xfrm>
          </p:grpSpPr>
          <p:grpSp>
            <p:nvGrpSpPr>
              <p:cNvPr id="19" name="Group 55"/>
              <p:cNvGrpSpPr/>
              <p:nvPr/>
            </p:nvGrpSpPr>
            <p:grpSpPr>
              <a:xfrm>
                <a:off x="0" y="-1"/>
                <a:ext cx="751762" cy="506979"/>
                <a:chOff x="0" y="0"/>
                <a:chExt cx="751761" cy="506977"/>
              </a:xfrm>
            </p:grpSpPr>
            <p:sp>
              <p:nvSpPr>
                <p:cNvPr id="24" name="Shape 48"/>
                <p:cNvSpPr/>
                <p:nvPr/>
              </p:nvSpPr>
              <p:spPr>
                <a:xfrm>
                  <a:off x="381255" y="0"/>
                  <a:ext cx="1" cy="108699"/>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5" name="Shape 49"/>
                <p:cNvSpPr/>
                <p:nvPr/>
              </p:nvSpPr>
              <p:spPr>
                <a:xfrm>
                  <a:off x="645970" y="482037"/>
                  <a:ext cx="105792" cy="24941"/>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6" name="Shape 50"/>
                <p:cNvSpPr/>
                <p:nvPr/>
              </p:nvSpPr>
              <p:spPr>
                <a:xfrm flipV="1">
                  <a:off x="637484" y="267643"/>
                  <a:ext cx="102489" cy="36195"/>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7" name="Shape 51"/>
                <p:cNvSpPr/>
                <p:nvPr/>
              </p:nvSpPr>
              <p:spPr>
                <a:xfrm flipV="1">
                  <a:off x="558532" y="64373"/>
                  <a:ext cx="62863" cy="88651"/>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8" name="Shape 52"/>
                <p:cNvSpPr/>
                <p:nvPr/>
              </p:nvSpPr>
              <p:spPr>
                <a:xfrm flipH="1">
                  <a:off x="0" y="482037"/>
                  <a:ext cx="105792" cy="24941"/>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9" name="Shape 53"/>
                <p:cNvSpPr/>
                <p:nvPr/>
              </p:nvSpPr>
              <p:spPr>
                <a:xfrm flipH="1" flipV="1">
                  <a:off x="11789" y="267643"/>
                  <a:ext cx="102488" cy="36195"/>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30" name="Shape 54"/>
                <p:cNvSpPr/>
                <p:nvPr/>
              </p:nvSpPr>
              <p:spPr>
                <a:xfrm flipH="1" flipV="1">
                  <a:off x="130367" y="64373"/>
                  <a:ext cx="62862" cy="88651"/>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20" name="Group 59"/>
              <p:cNvGrpSpPr/>
              <p:nvPr/>
            </p:nvGrpSpPr>
            <p:grpSpPr>
              <a:xfrm>
                <a:off x="28834" y="307221"/>
                <a:ext cx="906146" cy="1204278"/>
                <a:chOff x="0" y="0"/>
                <a:chExt cx="906144" cy="1204277"/>
              </a:xfrm>
            </p:grpSpPr>
            <p:sp>
              <p:nvSpPr>
                <p:cNvPr id="21" name="Shape 56"/>
                <p:cNvSpPr/>
                <p:nvPr/>
              </p:nvSpPr>
              <p:spPr>
                <a:xfrm>
                  <a:off x="285600" y="1021572"/>
                  <a:ext cx="617361" cy="1827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2" name="Shape 57"/>
                <p:cNvSpPr/>
                <p:nvPr/>
              </p:nvSpPr>
              <p:spPr>
                <a:xfrm>
                  <a:off x="0" y="0"/>
                  <a:ext cx="906145" cy="1018821"/>
                </a:xfrm>
                <a:custGeom>
                  <a:avLst/>
                  <a:gdLst/>
                  <a:ahLst/>
                  <a:cxnLst>
                    <a:cxn ang="0">
                      <a:pos x="wd2" y="hd2"/>
                    </a:cxn>
                    <a:cxn ang="5400000">
                      <a:pos x="wd2" y="hd2"/>
                    </a:cxn>
                    <a:cxn ang="10800000">
                      <a:pos x="wd2" y="hd2"/>
                    </a:cxn>
                    <a:cxn ang="16200000">
                      <a:pos x="wd2" y="hd2"/>
                    </a:cxn>
                  </a:cxnLst>
                  <a:rect l="0" t="0" r="r" b="b"/>
                  <a:pathLst>
                    <a:path w="21422" h="21600" extrusionOk="0">
                      <a:moveTo>
                        <a:pt x="19596" y="8083"/>
                      </a:moveTo>
                      <a:cubicBezTo>
                        <a:pt x="18638" y="8083"/>
                        <a:pt x="17854" y="8744"/>
                        <a:pt x="17777" y="9585"/>
                      </a:cubicBezTo>
                      <a:cubicBezTo>
                        <a:pt x="17682" y="8760"/>
                        <a:pt x="16905" y="8116"/>
                        <a:pt x="15960" y="8116"/>
                      </a:cubicBezTo>
                      <a:cubicBezTo>
                        <a:pt x="14951" y="8116"/>
                        <a:pt x="14133" y="8850"/>
                        <a:pt x="14133" y="9754"/>
                      </a:cubicBezTo>
                      <a:cubicBezTo>
                        <a:pt x="14133" y="8850"/>
                        <a:pt x="13316" y="8116"/>
                        <a:pt x="12307" y="8116"/>
                      </a:cubicBezTo>
                      <a:cubicBezTo>
                        <a:pt x="11298" y="8116"/>
                        <a:pt x="10480" y="8850"/>
                        <a:pt x="10480" y="9754"/>
                      </a:cubicBezTo>
                      <a:lnTo>
                        <a:pt x="10480" y="1638"/>
                      </a:lnTo>
                      <a:cubicBezTo>
                        <a:pt x="10480" y="733"/>
                        <a:pt x="9663" y="0"/>
                        <a:pt x="8654" y="0"/>
                      </a:cubicBezTo>
                      <a:cubicBezTo>
                        <a:pt x="7645" y="0"/>
                        <a:pt x="6827" y="733"/>
                        <a:pt x="6827" y="1638"/>
                      </a:cubicBezTo>
                      <a:lnTo>
                        <a:pt x="6827" y="14458"/>
                      </a:lnTo>
                      <a:lnTo>
                        <a:pt x="3118" y="11132"/>
                      </a:lnTo>
                      <a:cubicBezTo>
                        <a:pt x="2405" y="10492"/>
                        <a:pt x="1248" y="10492"/>
                        <a:pt x="535" y="11132"/>
                      </a:cubicBezTo>
                      <a:cubicBezTo>
                        <a:pt x="-178" y="11772"/>
                        <a:pt x="-178" y="12809"/>
                        <a:pt x="535" y="13449"/>
                      </a:cubicBezTo>
                      <a:lnTo>
                        <a:pt x="7362" y="19571"/>
                      </a:lnTo>
                      <a:cubicBezTo>
                        <a:pt x="7363" y="19572"/>
                        <a:pt x="7363" y="19572"/>
                        <a:pt x="7364" y="19572"/>
                      </a:cubicBezTo>
                      <a:cubicBezTo>
                        <a:pt x="7884" y="20038"/>
                        <a:pt x="8403" y="20018"/>
                        <a:pt x="8403" y="20018"/>
                      </a:cubicBezTo>
                      <a:lnTo>
                        <a:pt x="8403" y="21600"/>
                      </a:lnTo>
                      <a:lnTo>
                        <a:pt x="19829" y="21600"/>
                      </a:lnTo>
                      <a:lnTo>
                        <a:pt x="19829" y="20003"/>
                      </a:lnTo>
                      <a:cubicBezTo>
                        <a:pt x="20727" y="19900"/>
                        <a:pt x="21422" y="19213"/>
                        <a:pt x="21422" y="18380"/>
                      </a:cubicBezTo>
                      <a:lnTo>
                        <a:pt x="21422" y="9721"/>
                      </a:lnTo>
                      <a:cubicBezTo>
                        <a:pt x="21422" y="8816"/>
                        <a:pt x="20604" y="8083"/>
                        <a:pt x="19596" y="8083"/>
                      </a:cubicBezTo>
                      <a:close/>
                    </a:path>
                  </a:pathLst>
                </a:custGeom>
                <a:solidFill>
                  <a:srgbClr val="F7F7F5"/>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23" name="Shape 58"/>
                <p:cNvSpPr/>
                <p:nvPr/>
              </p:nvSpPr>
              <p:spPr>
                <a:xfrm>
                  <a:off x="768925" y="1087479"/>
                  <a:ext cx="46503" cy="46493"/>
                </a:xfrm>
                <a:prstGeom prst="ellips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grpSp>
      <p:graphicFrame>
        <p:nvGraphicFramePr>
          <p:cNvPr id="31" name="Chart 75"/>
          <p:cNvGraphicFramePr/>
          <p:nvPr/>
        </p:nvGraphicFramePr>
        <p:xfrm>
          <a:off x="8307537" y="1408235"/>
          <a:ext cx="729731" cy="836821"/>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84"/>
          <p:cNvGrpSpPr/>
          <p:nvPr/>
        </p:nvGrpSpPr>
        <p:grpSpPr>
          <a:xfrm>
            <a:off x="5023471" y="411510"/>
            <a:ext cx="582038" cy="1240339"/>
            <a:chOff x="0" y="72084"/>
            <a:chExt cx="1103715" cy="2352045"/>
          </a:xfrm>
        </p:grpSpPr>
        <p:sp>
          <p:nvSpPr>
            <p:cNvPr id="37" name="Shape 80"/>
            <p:cNvSpPr/>
            <p:nvPr/>
          </p:nvSpPr>
          <p:spPr>
            <a:xfrm>
              <a:off x="0" y="72084"/>
              <a:ext cx="1103715" cy="2352045"/>
            </a:xfrm>
            <a:custGeom>
              <a:avLst/>
              <a:gdLst/>
              <a:ahLst/>
              <a:cxnLst>
                <a:cxn ang="0">
                  <a:pos x="wd2" y="hd2"/>
                </a:cxn>
                <a:cxn ang="5400000">
                  <a:pos x="wd2" y="hd2"/>
                </a:cxn>
                <a:cxn ang="10800000">
                  <a:pos x="wd2" y="hd2"/>
                </a:cxn>
                <a:cxn ang="16200000">
                  <a:pos x="wd2" y="hd2"/>
                </a:cxn>
              </a:cxnLst>
              <a:rect l="0" t="0" r="r" b="b"/>
              <a:pathLst>
                <a:path w="21600" h="21600" extrusionOk="0">
                  <a:moveTo>
                    <a:pt x="17876" y="0"/>
                  </a:moveTo>
                  <a:lnTo>
                    <a:pt x="3725" y="0"/>
                  </a:lnTo>
                  <a:cubicBezTo>
                    <a:pt x="1668" y="0"/>
                    <a:pt x="0" y="780"/>
                    <a:pt x="0" y="1742"/>
                  </a:cubicBezTo>
                  <a:lnTo>
                    <a:pt x="0" y="19858"/>
                  </a:lnTo>
                  <a:cubicBezTo>
                    <a:pt x="0" y="20820"/>
                    <a:pt x="1668" y="21600"/>
                    <a:pt x="3725" y="21600"/>
                  </a:cubicBezTo>
                  <a:lnTo>
                    <a:pt x="17876" y="21600"/>
                  </a:lnTo>
                  <a:cubicBezTo>
                    <a:pt x="19932" y="21600"/>
                    <a:pt x="21600" y="20820"/>
                    <a:pt x="21600" y="19858"/>
                  </a:cubicBezTo>
                  <a:lnTo>
                    <a:pt x="21600" y="1742"/>
                  </a:lnTo>
                  <a:cubicBezTo>
                    <a:pt x="21600" y="780"/>
                    <a:pt x="19932" y="0"/>
                    <a:pt x="17876" y="0"/>
                  </a:cubicBezTo>
                  <a:cubicBezTo>
                    <a:pt x="17876" y="0"/>
                    <a:pt x="17876" y="0"/>
                    <a:pt x="17876" y="0"/>
                  </a:cubicBezTo>
                  <a:close/>
                </a:path>
              </a:pathLst>
            </a:custGeom>
            <a:solidFill>
              <a:srgbClr val="7BCCF4"/>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38" name="Shape 81"/>
            <p:cNvSpPr/>
            <p:nvPr/>
          </p:nvSpPr>
          <p:spPr>
            <a:xfrm>
              <a:off x="467102" y="2112222"/>
              <a:ext cx="169511" cy="169512"/>
            </a:xfrm>
            <a:prstGeom prst="ellipse">
              <a:avLst/>
            </a:pr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39" name="Shape 82"/>
            <p:cNvSpPr/>
            <p:nvPr/>
          </p:nvSpPr>
          <p:spPr>
            <a:xfrm>
              <a:off x="405747" y="133116"/>
              <a:ext cx="292221" cy="54887"/>
            </a:xfrm>
            <a:prstGeom prst="roundRect">
              <a:avLst>
                <a:gd name="adj" fmla="val 50000"/>
              </a:avLst>
            </a:pr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40" name="Shape 83"/>
            <p:cNvSpPr/>
            <p:nvPr/>
          </p:nvSpPr>
          <p:spPr>
            <a:xfrm>
              <a:off x="104836" y="316350"/>
              <a:ext cx="894042" cy="1719345"/>
            </a:xfrm>
            <a:prstGeom prst="rect">
              <a:avLst/>
            </a:prstGeom>
            <a:solidFill>
              <a:srgbClr val="F7F7F5"/>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34" name="Group 92"/>
          <p:cNvGrpSpPr/>
          <p:nvPr/>
        </p:nvGrpSpPr>
        <p:grpSpPr>
          <a:xfrm>
            <a:off x="5225690" y="861633"/>
            <a:ext cx="1191841" cy="3881432"/>
            <a:chOff x="127167" y="27464"/>
            <a:chExt cx="2260084" cy="7360326"/>
          </a:xfrm>
        </p:grpSpPr>
        <p:sp>
          <p:nvSpPr>
            <p:cNvPr id="35" name="Shape 85"/>
            <p:cNvSpPr/>
            <p:nvPr/>
          </p:nvSpPr>
          <p:spPr>
            <a:xfrm>
              <a:off x="1727943" y="6728482"/>
              <a:ext cx="659308" cy="65930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lnTo>
                    <a:pt x="2700" y="10800"/>
                  </a:lnTo>
                  <a:cubicBezTo>
                    <a:pt x="2700" y="6326"/>
                    <a:pt x="6326" y="2700"/>
                    <a:pt x="10800" y="2700"/>
                  </a:cubicBezTo>
                  <a:cubicBezTo>
                    <a:pt x="13037" y="2700"/>
                    <a:pt x="15063" y="3616"/>
                    <a:pt x="16527" y="5084"/>
                  </a:cubicBezTo>
                  <a:lnTo>
                    <a:pt x="14850" y="6750"/>
                  </a:lnTo>
                  <a:lnTo>
                    <a:pt x="20250" y="6750"/>
                  </a:lnTo>
                  <a:lnTo>
                    <a:pt x="20250" y="1350"/>
                  </a:lnTo>
                  <a:lnTo>
                    <a:pt x="18436" y="3175"/>
                  </a:lnTo>
                  <a:cubicBezTo>
                    <a:pt x="16482" y="1220"/>
                    <a:pt x="13782" y="0"/>
                    <a:pt x="10800" y="0"/>
                  </a:cubicBezTo>
                  <a:close/>
                  <a:moveTo>
                    <a:pt x="18900" y="10800"/>
                  </a:moveTo>
                  <a:cubicBezTo>
                    <a:pt x="18900" y="15274"/>
                    <a:pt x="15274" y="18900"/>
                    <a:pt x="10800" y="18900"/>
                  </a:cubicBezTo>
                  <a:cubicBezTo>
                    <a:pt x="8735" y="18900"/>
                    <a:pt x="6861" y="18128"/>
                    <a:pt x="5432" y="16854"/>
                  </a:cubicBezTo>
                  <a:lnTo>
                    <a:pt x="7425" y="14850"/>
                  </a:lnTo>
                  <a:lnTo>
                    <a:pt x="2025" y="14850"/>
                  </a:lnTo>
                  <a:lnTo>
                    <a:pt x="2025" y="20250"/>
                  </a:lnTo>
                  <a:lnTo>
                    <a:pt x="3523" y="18763"/>
                  </a:lnTo>
                  <a:cubicBezTo>
                    <a:pt x="5444" y="20523"/>
                    <a:pt x="7989" y="21600"/>
                    <a:pt x="10800" y="21600"/>
                  </a:cubicBezTo>
                  <a:cubicBezTo>
                    <a:pt x="16765" y="21600"/>
                    <a:pt x="21600" y="16765"/>
                    <a:pt x="21600" y="10800"/>
                  </a:cubicBezTo>
                  <a:cubicBezTo>
                    <a:pt x="21600" y="10800"/>
                    <a:pt x="18900" y="10800"/>
                    <a:pt x="18900" y="10800"/>
                  </a:cubicBezTo>
                  <a:close/>
                </a:path>
              </a:pathLst>
            </a:custGeom>
            <a:solidFill>
              <a:srgbClr val="FE5854"/>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36" name="Shape 86"/>
            <p:cNvSpPr/>
            <p:nvPr/>
          </p:nvSpPr>
          <p:spPr>
            <a:xfrm>
              <a:off x="127167" y="27464"/>
              <a:ext cx="392649" cy="392639"/>
            </a:xfrm>
            <a:custGeom>
              <a:avLst/>
              <a:gdLst/>
              <a:ahLst/>
              <a:cxnLst>
                <a:cxn ang="0">
                  <a:pos x="wd2" y="hd2"/>
                </a:cxn>
                <a:cxn ang="5400000">
                  <a:pos x="wd2" y="hd2"/>
                </a:cxn>
                <a:cxn ang="10800000">
                  <a:pos x="wd2" y="hd2"/>
                </a:cxn>
                <a:cxn ang="16200000">
                  <a:pos x="wd2" y="hd2"/>
                </a:cxn>
              </a:cxnLst>
              <a:rect l="0" t="0" r="r" b="b"/>
              <a:pathLst>
                <a:path w="21562" h="21600" extrusionOk="0">
                  <a:moveTo>
                    <a:pt x="21558" y="21600"/>
                  </a:moveTo>
                  <a:lnTo>
                    <a:pt x="5" y="21600"/>
                  </a:lnTo>
                  <a:lnTo>
                    <a:pt x="1" y="21154"/>
                  </a:lnTo>
                  <a:cubicBezTo>
                    <a:pt x="-1" y="21044"/>
                    <a:pt x="-19" y="18441"/>
                    <a:pt x="586" y="17146"/>
                  </a:cubicBezTo>
                  <a:cubicBezTo>
                    <a:pt x="1229" y="15771"/>
                    <a:pt x="3437" y="15262"/>
                    <a:pt x="5212" y="14854"/>
                  </a:cubicBezTo>
                  <a:cubicBezTo>
                    <a:pt x="5409" y="14808"/>
                    <a:pt x="5600" y="14764"/>
                    <a:pt x="5782" y="14720"/>
                  </a:cubicBezTo>
                  <a:cubicBezTo>
                    <a:pt x="8005" y="14187"/>
                    <a:pt x="8350" y="13282"/>
                    <a:pt x="8320" y="12503"/>
                  </a:cubicBezTo>
                  <a:cubicBezTo>
                    <a:pt x="6640" y="11184"/>
                    <a:pt x="5438" y="8562"/>
                    <a:pt x="5438" y="6169"/>
                  </a:cubicBezTo>
                  <a:cubicBezTo>
                    <a:pt x="5438" y="2134"/>
                    <a:pt x="7285" y="0"/>
                    <a:pt x="10781" y="0"/>
                  </a:cubicBezTo>
                  <a:cubicBezTo>
                    <a:pt x="14277" y="0"/>
                    <a:pt x="16124" y="2134"/>
                    <a:pt x="16124" y="6169"/>
                  </a:cubicBezTo>
                  <a:cubicBezTo>
                    <a:pt x="16124" y="8601"/>
                    <a:pt x="14948" y="11170"/>
                    <a:pt x="13242" y="12503"/>
                  </a:cubicBezTo>
                  <a:cubicBezTo>
                    <a:pt x="13212" y="13282"/>
                    <a:pt x="13558" y="14188"/>
                    <a:pt x="15780" y="14720"/>
                  </a:cubicBezTo>
                  <a:cubicBezTo>
                    <a:pt x="15962" y="14764"/>
                    <a:pt x="16153" y="14808"/>
                    <a:pt x="16350" y="14854"/>
                  </a:cubicBezTo>
                  <a:cubicBezTo>
                    <a:pt x="18125" y="15262"/>
                    <a:pt x="20333" y="15771"/>
                    <a:pt x="20976" y="17146"/>
                  </a:cubicBezTo>
                  <a:cubicBezTo>
                    <a:pt x="21581" y="18441"/>
                    <a:pt x="21563" y="21044"/>
                    <a:pt x="21562" y="21154"/>
                  </a:cubicBezTo>
                  <a:cubicBezTo>
                    <a:pt x="21562" y="21154"/>
                    <a:pt x="21558" y="21600"/>
                    <a:pt x="21558" y="21600"/>
                  </a:cubicBezTo>
                  <a:close/>
                </a:path>
              </a:pathLst>
            </a:cu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41" name="Shape 94"/>
          <p:cNvSpPr/>
          <p:nvPr/>
        </p:nvSpPr>
        <p:spPr>
          <a:xfrm rot="10800000">
            <a:off x="2987825" y="3344836"/>
            <a:ext cx="1151915" cy="1230839"/>
          </a:xfrm>
          <a:custGeom>
            <a:avLst/>
            <a:gdLst/>
            <a:ahLst/>
            <a:cxnLst>
              <a:cxn ang="0">
                <a:pos x="wd2" y="hd2"/>
              </a:cxn>
              <a:cxn ang="5400000">
                <a:pos x="wd2" y="hd2"/>
              </a:cxn>
              <a:cxn ang="10800000">
                <a:pos x="wd2" y="hd2"/>
              </a:cxn>
              <a:cxn ang="16200000">
                <a:pos x="wd2" y="hd2"/>
              </a:cxn>
            </a:cxnLst>
            <a:rect l="0" t="0" r="r" b="b"/>
            <a:pathLst>
              <a:path w="21600" h="21600" extrusionOk="0">
                <a:moveTo>
                  <a:pt x="16577" y="21600"/>
                </a:moveTo>
                <a:lnTo>
                  <a:pt x="5824" y="21600"/>
                </a:lnTo>
                <a:cubicBezTo>
                  <a:pt x="4216" y="21600"/>
                  <a:pt x="2760" y="20990"/>
                  <a:pt x="1706" y="20003"/>
                </a:cubicBezTo>
                <a:cubicBezTo>
                  <a:pt x="652" y="19017"/>
                  <a:pt x="0" y="17654"/>
                  <a:pt x="0" y="16149"/>
                </a:cubicBezTo>
                <a:lnTo>
                  <a:pt x="0" y="5451"/>
                </a:lnTo>
                <a:cubicBezTo>
                  <a:pt x="0" y="3946"/>
                  <a:pt x="652" y="2583"/>
                  <a:pt x="1706" y="1596"/>
                </a:cubicBezTo>
                <a:cubicBezTo>
                  <a:pt x="2760" y="610"/>
                  <a:pt x="4216" y="0"/>
                  <a:pt x="5824" y="0"/>
                </a:cubicBezTo>
                <a:lnTo>
                  <a:pt x="21600" y="0"/>
                </a:lnTo>
              </a:path>
            </a:pathLst>
          </a:custGeom>
          <a:noFill/>
          <a:ln w="50800" cap="flat">
            <a:solidFill>
              <a:srgbClr val="404040"/>
            </a:solidFill>
            <a:custDash>
              <a:ds d="200000" sp="200000"/>
            </a:custDash>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200">
                <a:solidFill>
                  <a:srgbClr val="000000"/>
                </a:solidFill>
                <a:latin typeface="+mn-lt"/>
                <a:ea typeface="+mn-ea"/>
                <a:cs typeface="+mn-cs"/>
                <a:sym typeface="Gill Sans"/>
              </a:defRPr>
            </a:pPr>
            <a:endParaRPr kumimoji="0" lang="hu-HU" sz="2215" b="0" i="0" u="none" strike="noStrike" kern="0" cap="none" spc="0" normalizeH="0" baseline="0" noProof="0" dirty="0">
              <a:ln>
                <a:noFill/>
              </a:ln>
              <a:solidFill>
                <a:srgbClr val="000000"/>
              </a:solidFill>
              <a:effectLst/>
              <a:uLnTx/>
              <a:uFillTx/>
              <a:latin typeface="Gill Sans"/>
              <a:ea typeface="Gill Sans"/>
              <a:cs typeface="Gill Sans"/>
              <a:sym typeface="Gill Sans"/>
            </a:endParaRPr>
          </a:p>
        </p:txBody>
      </p:sp>
      <p:sp>
        <p:nvSpPr>
          <p:cNvPr id="42" name="Shape 95"/>
          <p:cNvSpPr/>
          <p:nvPr/>
        </p:nvSpPr>
        <p:spPr>
          <a:xfrm rot="10800000" flipH="1">
            <a:off x="2483769" y="2112539"/>
            <a:ext cx="1218888" cy="123083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504" y="21600"/>
                </a:lnTo>
                <a:cubicBezTo>
                  <a:pt x="3984" y="21600"/>
                  <a:pt x="2608" y="20990"/>
                  <a:pt x="1612" y="20003"/>
                </a:cubicBezTo>
                <a:cubicBezTo>
                  <a:pt x="616" y="19017"/>
                  <a:pt x="0" y="17654"/>
                  <a:pt x="0" y="16149"/>
                </a:cubicBezTo>
                <a:lnTo>
                  <a:pt x="0" y="5451"/>
                </a:lnTo>
                <a:cubicBezTo>
                  <a:pt x="0" y="3946"/>
                  <a:pt x="616" y="2583"/>
                  <a:pt x="1612" y="1596"/>
                </a:cubicBezTo>
                <a:cubicBezTo>
                  <a:pt x="2608" y="610"/>
                  <a:pt x="3984" y="0"/>
                  <a:pt x="5504" y="0"/>
                </a:cubicBezTo>
                <a:lnTo>
                  <a:pt x="13292" y="0"/>
                </a:lnTo>
              </a:path>
            </a:pathLst>
          </a:custGeom>
          <a:noFill/>
          <a:ln w="50800" cap="flat">
            <a:solidFill>
              <a:srgbClr val="404040"/>
            </a:solidFill>
            <a:custDash>
              <a:ds d="200000" sp="200000"/>
            </a:custDash>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200">
                <a:solidFill>
                  <a:srgbClr val="000000"/>
                </a:solidFill>
                <a:latin typeface="+mn-lt"/>
                <a:ea typeface="+mn-ea"/>
                <a:cs typeface="+mn-cs"/>
                <a:sym typeface="Gill Sans"/>
              </a:defRPr>
            </a:pPr>
            <a:endParaRPr kumimoji="0" lang="hu-HU" sz="2215" b="0" i="0" u="none" strike="noStrike" kern="0" cap="none" spc="0" normalizeH="0" baseline="0" noProof="0" dirty="0">
              <a:ln>
                <a:noFill/>
              </a:ln>
              <a:solidFill>
                <a:srgbClr val="000000"/>
              </a:solidFill>
              <a:effectLst/>
              <a:uLnTx/>
              <a:uFillTx/>
              <a:latin typeface="Gill Sans"/>
              <a:ea typeface="Gill Sans"/>
              <a:cs typeface="Gill Sans"/>
              <a:sym typeface="Gill Sans"/>
            </a:endParaRPr>
          </a:p>
        </p:txBody>
      </p:sp>
      <p:sp>
        <p:nvSpPr>
          <p:cNvPr id="43" name="Shape 96"/>
          <p:cNvSpPr/>
          <p:nvPr/>
        </p:nvSpPr>
        <p:spPr>
          <a:xfrm rot="10800000">
            <a:off x="2593106" y="882474"/>
            <a:ext cx="2022560" cy="123083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317" y="21600"/>
                </a:lnTo>
                <a:cubicBezTo>
                  <a:pt x="2401" y="21600"/>
                  <a:pt x="1572" y="20990"/>
                  <a:pt x="972" y="20003"/>
                </a:cubicBezTo>
                <a:cubicBezTo>
                  <a:pt x="371" y="19017"/>
                  <a:pt x="0" y="17654"/>
                  <a:pt x="0" y="16149"/>
                </a:cubicBezTo>
                <a:lnTo>
                  <a:pt x="0" y="5451"/>
                </a:lnTo>
                <a:cubicBezTo>
                  <a:pt x="0" y="3946"/>
                  <a:pt x="371" y="2583"/>
                  <a:pt x="972" y="1596"/>
                </a:cubicBezTo>
                <a:cubicBezTo>
                  <a:pt x="1572" y="610"/>
                  <a:pt x="2401" y="0"/>
                  <a:pt x="3317" y="0"/>
                </a:cubicBezTo>
                <a:lnTo>
                  <a:pt x="8726" y="0"/>
                </a:lnTo>
              </a:path>
            </a:pathLst>
          </a:custGeom>
          <a:noFill/>
          <a:ln w="50800" cap="flat">
            <a:solidFill>
              <a:srgbClr val="404040"/>
            </a:solidFill>
            <a:custDash>
              <a:ds d="200000" sp="200000"/>
            </a:custDash>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200">
                <a:solidFill>
                  <a:srgbClr val="000000"/>
                </a:solidFill>
                <a:latin typeface="+mn-lt"/>
                <a:ea typeface="+mn-ea"/>
                <a:cs typeface="+mn-cs"/>
                <a:sym typeface="Gill Sans"/>
              </a:defRPr>
            </a:pPr>
            <a:endParaRPr kumimoji="0" lang="hu-HU" sz="2215" b="0" i="0" u="none" strike="noStrike" kern="0" cap="none" spc="0" normalizeH="0" baseline="0" noProof="0" dirty="0">
              <a:ln>
                <a:noFill/>
              </a:ln>
              <a:solidFill>
                <a:srgbClr val="000000"/>
              </a:solidFill>
              <a:effectLst/>
              <a:uLnTx/>
              <a:uFillTx/>
              <a:latin typeface="Gill Sans"/>
              <a:ea typeface="Gill Sans"/>
              <a:cs typeface="Gill Sans"/>
              <a:sym typeface="Gill Sans"/>
            </a:endParaRPr>
          </a:p>
        </p:txBody>
      </p:sp>
      <p:grpSp>
        <p:nvGrpSpPr>
          <p:cNvPr id="44" name="Group 103"/>
          <p:cNvGrpSpPr/>
          <p:nvPr/>
        </p:nvGrpSpPr>
        <p:grpSpPr>
          <a:xfrm>
            <a:off x="1691680" y="656109"/>
            <a:ext cx="448666" cy="448668"/>
            <a:chOff x="-748403" y="0"/>
            <a:chExt cx="850802" cy="850806"/>
          </a:xfrm>
        </p:grpSpPr>
        <p:sp>
          <p:nvSpPr>
            <p:cNvPr id="45" name="Shape 101"/>
            <p:cNvSpPr/>
            <p:nvPr/>
          </p:nvSpPr>
          <p:spPr>
            <a:xfrm>
              <a:off x="-748403" y="0"/>
              <a:ext cx="850802" cy="850806"/>
            </a:xfrm>
            <a:custGeom>
              <a:avLst/>
              <a:gdLst/>
              <a:ahLst/>
              <a:cxnLst>
                <a:cxn ang="0">
                  <a:pos x="wd2" y="hd2"/>
                </a:cxn>
                <a:cxn ang="5400000">
                  <a:pos x="wd2" y="hd2"/>
                </a:cxn>
                <a:cxn ang="10800000">
                  <a:pos x="wd2" y="hd2"/>
                </a:cxn>
                <a:cxn ang="16200000">
                  <a:pos x="wd2" y="hd2"/>
                </a:cxn>
              </a:cxnLst>
              <a:rect l="0" t="0" r="r" b="b"/>
              <a:pathLst>
                <a:path w="21367" h="21010" extrusionOk="0">
                  <a:moveTo>
                    <a:pt x="8505" y="14455"/>
                  </a:moveTo>
                  <a:cubicBezTo>
                    <a:pt x="5074" y="14455"/>
                    <a:pt x="2293" y="11709"/>
                    <a:pt x="2293" y="8322"/>
                  </a:cubicBezTo>
                  <a:cubicBezTo>
                    <a:pt x="2293" y="4936"/>
                    <a:pt x="5074" y="2190"/>
                    <a:pt x="8505" y="2190"/>
                  </a:cubicBezTo>
                  <a:cubicBezTo>
                    <a:pt x="11936" y="2190"/>
                    <a:pt x="14717" y="4936"/>
                    <a:pt x="14717" y="8322"/>
                  </a:cubicBezTo>
                  <a:cubicBezTo>
                    <a:pt x="14717" y="11709"/>
                    <a:pt x="11936" y="14455"/>
                    <a:pt x="8505" y="14455"/>
                  </a:cubicBezTo>
                  <a:close/>
                  <a:moveTo>
                    <a:pt x="21039" y="18205"/>
                  </a:moveTo>
                  <a:cubicBezTo>
                    <a:pt x="20257" y="17063"/>
                    <a:pt x="16909" y="14118"/>
                    <a:pt x="15508" y="12904"/>
                  </a:cubicBezTo>
                  <a:cubicBezTo>
                    <a:pt x="16378" y="11592"/>
                    <a:pt x="16888" y="10026"/>
                    <a:pt x="16888" y="8341"/>
                  </a:cubicBezTo>
                  <a:cubicBezTo>
                    <a:pt x="16888" y="3734"/>
                    <a:pt x="13108" y="0"/>
                    <a:pt x="8445" y="0"/>
                  </a:cubicBezTo>
                  <a:cubicBezTo>
                    <a:pt x="3781" y="0"/>
                    <a:pt x="0" y="3734"/>
                    <a:pt x="0" y="8341"/>
                  </a:cubicBezTo>
                  <a:cubicBezTo>
                    <a:pt x="0" y="12948"/>
                    <a:pt x="3781" y="16682"/>
                    <a:pt x="8445" y="16682"/>
                  </a:cubicBezTo>
                  <a:cubicBezTo>
                    <a:pt x="10043" y="16682"/>
                    <a:pt x="11532" y="16235"/>
                    <a:pt x="12806" y="15473"/>
                  </a:cubicBezTo>
                  <a:lnTo>
                    <a:pt x="18413" y="20577"/>
                  </a:lnTo>
                  <a:cubicBezTo>
                    <a:pt x="18413" y="20577"/>
                    <a:pt x="19615" y="21600"/>
                    <a:pt x="20818" y="20500"/>
                  </a:cubicBezTo>
                  <a:cubicBezTo>
                    <a:pt x="21600" y="19785"/>
                    <a:pt x="21426" y="18770"/>
                    <a:pt x="21039" y="18205"/>
                  </a:cubicBezTo>
                  <a:close/>
                </a:path>
              </a:pathLst>
            </a:cu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46" name="Shape 102"/>
            <p:cNvSpPr/>
            <p:nvPr/>
          </p:nvSpPr>
          <p:spPr>
            <a:xfrm>
              <a:off x="-555088" y="186203"/>
              <a:ext cx="301751" cy="301750"/>
            </a:xfrm>
            <a:custGeom>
              <a:avLst/>
              <a:gdLst/>
              <a:ahLst/>
              <a:cxnLst>
                <a:cxn ang="0">
                  <a:pos x="wd2" y="hd2"/>
                </a:cxn>
                <a:cxn ang="5400000">
                  <a:pos x="wd2" y="hd2"/>
                </a:cxn>
                <a:cxn ang="10800000">
                  <a:pos x="wd2" y="hd2"/>
                </a:cxn>
                <a:cxn ang="16200000">
                  <a:pos x="wd2" y="hd2"/>
                </a:cxn>
              </a:cxnLst>
              <a:rect l="0" t="0" r="r" b="b"/>
              <a:pathLst>
                <a:path w="21600" h="21600" extrusionOk="0">
                  <a:moveTo>
                    <a:pt x="11521" y="18799"/>
                  </a:moveTo>
                  <a:cubicBezTo>
                    <a:pt x="11567" y="18200"/>
                    <a:pt x="9787" y="17232"/>
                    <a:pt x="9389" y="16342"/>
                  </a:cubicBezTo>
                  <a:cubicBezTo>
                    <a:pt x="8990" y="15451"/>
                    <a:pt x="9327" y="14161"/>
                    <a:pt x="9818" y="13869"/>
                  </a:cubicBezTo>
                  <a:cubicBezTo>
                    <a:pt x="10309" y="13577"/>
                    <a:pt x="9834" y="13408"/>
                    <a:pt x="9557" y="13285"/>
                  </a:cubicBezTo>
                  <a:cubicBezTo>
                    <a:pt x="9281" y="13162"/>
                    <a:pt x="6842" y="11734"/>
                    <a:pt x="6551" y="11135"/>
                  </a:cubicBezTo>
                  <a:cubicBezTo>
                    <a:pt x="6259" y="10536"/>
                    <a:pt x="4648" y="11504"/>
                    <a:pt x="4311" y="10275"/>
                  </a:cubicBezTo>
                  <a:cubicBezTo>
                    <a:pt x="3973" y="9046"/>
                    <a:pt x="4341" y="8724"/>
                    <a:pt x="4265" y="8386"/>
                  </a:cubicBezTo>
                  <a:cubicBezTo>
                    <a:pt x="4188" y="8048"/>
                    <a:pt x="3452" y="7603"/>
                    <a:pt x="3452" y="6466"/>
                  </a:cubicBezTo>
                  <a:cubicBezTo>
                    <a:pt x="3452" y="5329"/>
                    <a:pt x="3912" y="4654"/>
                    <a:pt x="4265" y="4316"/>
                  </a:cubicBezTo>
                  <a:cubicBezTo>
                    <a:pt x="4618" y="3978"/>
                    <a:pt x="5032" y="2718"/>
                    <a:pt x="5139" y="2212"/>
                  </a:cubicBezTo>
                  <a:cubicBezTo>
                    <a:pt x="5175" y="2042"/>
                    <a:pt x="5118" y="1852"/>
                    <a:pt x="5031" y="1674"/>
                  </a:cubicBezTo>
                  <a:cubicBezTo>
                    <a:pt x="2008" y="3590"/>
                    <a:pt x="0" y="6966"/>
                    <a:pt x="0" y="10812"/>
                  </a:cubicBezTo>
                  <a:cubicBezTo>
                    <a:pt x="0" y="16453"/>
                    <a:pt x="4315" y="21082"/>
                    <a:pt x="9819" y="21578"/>
                  </a:cubicBezTo>
                  <a:cubicBezTo>
                    <a:pt x="10335" y="20876"/>
                    <a:pt x="11486" y="19264"/>
                    <a:pt x="11521" y="18799"/>
                  </a:cubicBezTo>
                  <a:close/>
                  <a:moveTo>
                    <a:pt x="21600" y="10812"/>
                  </a:moveTo>
                  <a:cubicBezTo>
                    <a:pt x="21600" y="16548"/>
                    <a:pt x="17138" y="21238"/>
                    <a:pt x="11500" y="21600"/>
                  </a:cubicBezTo>
                  <a:cubicBezTo>
                    <a:pt x="13833" y="20555"/>
                    <a:pt x="18624" y="14898"/>
                    <a:pt x="18624" y="14898"/>
                  </a:cubicBezTo>
                  <a:cubicBezTo>
                    <a:pt x="17964" y="14053"/>
                    <a:pt x="17504" y="14284"/>
                    <a:pt x="17166" y="14268"/>
                  </a:cubicBezTo>
                  <a:cubicBezTo>
                    <a:pt x="16829" y="14253"/>
                    <a:pt x="16246" y="13853"/>
                    <a:pt x="15740" y="13285"/>
                  </a:cubicBezTo>
                  <a:cubicBezTo>
                    <a:pt x="15234" y="12717"/>
                    <a:pt x="13331" y="12272"/>
                    <a:pt x="13331" y="12272"/>
                  </a:cubicBezTo>
                  <a:cubicBezTo>
                    <a:pt x="13331" y="12272"/>
                    <a:pt x="10294" y="12256"/>
                    <a:pt x="10079" y="12272"/>
                  </a:cubicBezTo>
                  <a:cubicBezTo>
                    <a:pt x="9864" y="12287"/>
                    <a:pt x="9312" y="11980"/>
                    <a:pt x="9112" y="11842"/>
                  </a:cubicBezTo>
                  <a:cubicBezTo>
                    <a:pt x="8913" y="11703"/>
                    <a:pt x="8668" y="11304"/>
                    <a:pt x="8361" y="10229"/>
                  </a:cubicBezTo>
                  <a:cubicBezTo>
                    <a:pt x="8054" y="9154"/>
                    <a:pt x="7410" y="9737"/>
                    <a:pt x="7134" y="9722"/>
                  </a:cubicBezTo>
                  <a:cubicBezTo>
                    <a:pt x="6857" y="9707"/>
                    <a:pt x="7226" y="10812"/>
                    <a:pt x="6305" y="9722"/>
                  </a:cubicBezTo>
                  <a:cubicBezTo>
                    <a:pt x="5385" y="8632"/>
                    <a:pt x="7471" y="7925"/>
                    <a:pt x="7901" y="7818"/>
                  </a:cubicBezTo>
                  <a:cubicBezTo>
                    <a:pt x="8330" y="7710"/>
                    <a:pt x="8790" y="8785"/>
                    <a:pt x="9573" y="8908"/>
                  </a:cubicBezTo>
                  <a:cubicBezTo>
                    <a:pt x="10355" y="9031"/>
                    <a:pt x="9542" y="7956"/>
                    <a:pt x="9695" y="7449"/>
                  </a:cubicBezTo>
                  <a:cubicBezTo>
                    <a:pt x="9849" y="6942"/>
                    <a:pt x="10603" y="5621"/>
                    <a:pt x="11276" y="5253"/>
                  </a:cubicBezTo>
                  <a:cubicBezTo>
                    <a:pt x="11948" y="4884"/>
                    <a:pt x="12472" y="3548"/>
                    <a:pt x="12580" y="3010"/>
                  </a:cubicBezTo>
                  <a:cubicBezTo>
                    <a:pt x="12687" y="2473"/>
                    <a:pt x="10603" y="1828"/>
                    <a:pt x="10340" y="2043"/>
                  </a:cubicBezTo>
                  <a:cubicBezTo>
                    <a:pt x="10076" y="2258"/>
                    <a:pt x="10094" y="2765"/>
                    <a:pt x="10018" y="2519"/>
                  </a:cubicBezTo>
                  <a:cubicBezTo>
                    <a:pt x="9941" y="2273"/>
                    <a:pt x="10002" y="1920"/>
                    <a:pt x="9772" y="1889"/>
                  </a:cubicBezTo>
                  <a:cubicBezTo>
                    <a:pt x="9542" y="1858"/>
                    <a:pt x="9297" y="1828"/>
                    <a:pt x="8898" y="1720"/>
                  </a:cubicBezTo>
                  <a:cubicBezTo>
                    <a:pt x="8632" y="1649"/>
                    <a:pt x="7918" y="971"/>
                    <a:pt x="7470" y="526"/>
                  </a:cubicBezTo>
                  <a:cubicBezTo>
                    <a:pt x="8519" y="186"/>
                    <a:pt x="9637" y="0"/>
                    <a:pt x="10800" y="0"/>
                  </a:cubicBezTo>
                  <a:cubicBezTo>
                    <a:pt x="16765" y="0"/>
                    <a:pt x="21600" y="4841"/>
                    <a:pt x="21600" y="10812"/>
                  </a:cubicBezTo>
                  <a:close/>
                </a:path>
              </a:pathLst>
            </a:custGeom>
            <a:solidFill>
              <a:srgbClr val="7BCAF3"/>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47" name="Shape 104"/>
          <p:cNvSpPr/>
          <p:nvPr/>
        </p:nvSpPr>
        <p:spPr>
          <a:xfrm>
            <a:off x="4139952" y="2892685"/>
            <a:ext cx="313368" cy="313359"/>
          </a:xfrm>
          <a:custGeom>
            <a:avLst/>
            <a:gdLst/>
            <a:ahLst/>
            <a:cxnLst>
              <a:cxn ang="0">
                <a:pos x="wd2" y="hd2"/>
              </a:cxn>
              <a:cxn ang="5400000">
                <a:pos x="wd2" y="hd2"/>
              </a:cxn>
              <a:cxn ang="10800000">
                <a:pos x="wd2" y="hd2"/>
              </a:cxn>
              <a:cxn ang="16200000">
                <a:pos x="wd2" y="hd2"/>
              </a:cxn>
            </a:cxnLst>
            <a:rect l="0" t="0" r="r" b="b"/>
            <a:pathLst>
              <a:path w="21562" h="21600" extrusionOk="0">
                <a:moveTo>
                  <a:pt x="21558" y="21600"/>
                </a:moveTo>
                <a:lnTo>
                  <a:pt x="5" y="21600"/>
                </a:lnTo>
                <a:lnTo>
                  <a:pt x="1" y="21154"/>
                </a:lnTo>
                <a:cubicBezTo>
                  <a:pt x="-1" y="21044"/>
                  <a:pt x="-19" y="18441"/>
                  <a:pt x="586" y="17146"/>
                </a:cubicBezTo>
                <a:cubicBezTo>
                  <a:pt x="1229" y="15771"/>
                  <a:pt x="3437" y="15262"/>
                  <a:pt x="5212" y="14854"/>
                </a:cubicBezTo>
                <a:cubicBezTo>
                  <a:pt x="5409" y="14808"/>
                  <a:pt x="5600" y="14764"/>
                  <a:pt x="5782" y="14720"/>
                </a:cubicBezTo>
                <a:cubicBezTo>
                  <a:pt x="8005" y="14187"/>
                  <a:pt x="8350" y="13282"/>
                  <a:pt x="8320" y="12503"/>
                </a:cubicBezTo>
                <a:cubicBezTo>
                  <a:pt x="6640" y="11184"/>
                  <a:pt x="5438" y="8562"/>
                  <a:pt x="5438" y="6169"/>
                </a:cubicBezTo>
                <a:cubicBezTo>
                  <a:pt x="5438" y="2134"/>
                  <a:pt x="7285" y="0"/>
                  <a:pt x="10781" y="0"/>
                </a:cubicBezTo>
                <a:cubicBezTo>
                  <a:pt x="14277" y="0"/>
                  <a:pt x="16124" y="2134"/>
                  <a:pt x="16124" y="6169"/>
                </a:cubicBezTo>
                <a:cubicBezTo>
                  <a:pt x="16124" y="8601"/>
                  <a:pt x="14948" y="11170"/>
                  <a:pt x="13242" y="12503"/>
                </a:cubicBezTo>
                <a:cubicBezTo>
                  <a:pt x="13212" y="13282"/>
                  <a:pt x="13558" y="14188"/>
                  <a:pt x="15780" y="14720"/>
                </a:cubicBezTo>
                <a:cubicBezTo>
                  <a:pt x="15962" y="14764"/>
                  <a:pt x="16153" y="14808"/>
                  <a:pt x="16350" y="14854"/>
                </a:cubicBezTo>
                <a:cubicBezTo>
                  <a:pt x="18125" y="15262"/>
                  <a:pt x="20333" y="15771"/>
                  <a:pt x="20976" y="17146"/>
                </a:cubicBezTo>
                <a:cubicBezTo>
                  <a:pt x="21581" y="18441"/>
                  <a:pt x="21563" y="21044"/>
                  <a:pt x="21562" y="21154"/>
                </a:cubicBezTo>
                <a:cubicBezTo>
                  <a:pt x="21562" y="21154"/>
                  <a:pt x="21558" y="21600"/>
                  <a:pt x="21558" y="21600"/>
                </a:cubicBezTo>
                <a:close/>
              </a:path>
            </a:pathLst>
          </a:cu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48" name="Shape 105"/>
          <p:cNvSpPr/>
          <p:nvPr/>
        </p:nvSpPr>
        <p:spPr>
          <a:xfrm>
            <a:off x="2487295" y="4398001"/>
            <a:ext cx="341782" cy="342446"/>
          </a:xfrm>
          <a:custGeom>
            <a:avLst/>
            <a:gdLst/>
            <a:ahLst/>
            <a:cxnLst>
              <a:cxn ang="0">
                <a:pos x="wd2" y="hd2"/>
              </a:cxn>
              <a:cxn ang="5400000">
                <a:pos x="wd2" y="hd2"/>
              </a:cxn>
              <a:cxn ang="10800000">
                <a:pos x="wd2" y="hd2"/>
              </a:cxn>
              <a:cxn ang="16200000">
                <a:pos x="wd2" y="hd2"/>
              </a:cxn>
            </a:cxnLst>
            <a:rect l="0" t="0" r="r" b="b"/>
            <a:pathLst>
              <a:path w="20889" h="21600" extrusionOk="0">
                <a:moveTo>
                  <a:pt x="10109" y="20226"/>
                </a:moveTo>
                <a:lnTo>
                  <a:pt x="646" y="11801"/>
                </a:lnTo>
                <a:cubicBezTo>
                  <a:pt x="646" y="11801"/>
                  <a:pt x="-699" y="10637"/>
                  <a:pt x="493" y="9404"/>
                </a:cubicBezTo>
                <a:cubicBezTo>
                  <a:pt x="1401" y="8465"/>
                  <a:pt x="2675" y="9751"/>
                  <a:pt x="2675" y="9751"/>
                </a:cubicBezTo>
                <a:lnTo>
                  <a:pt x="10763" y="14643"/>
                </a:lnTo>
                <a:lnTo>
                  <a:pt x="18161" y="1339"/>
                </a:lnTo>
                <a:cubicBezTo>
                  <a:pt x="18161" y="1339"/>
                  <a:pt x="18877" y="0"/>
                  <a:pt x="19983" y="0"/>
                </a:cubicBezTo>
                <a:cubicBezTo>
                  <a:pt x="20901" y="0"/>
                  <a:pt x="20889" y="2031"/>
                  <a:pt x="20889" y="2031"/>
                </a:cubicBezTo>
                <a:lnTo>
                  <a:pt x="14788" y="18023"/>
                </a:lnTo>
                <a:cubicBezTo>
                  <a:pt x="14788" y="18023"/>
                  <a:pt x="13375" y="21600"/>
                  <a:pt x="12174" y="21600"/>
                </a:cubicBezTo>
                <a:cubicBezTo>
                  <a:pt x="11458" y="21600"/>
                  <a:pt x="10109" y="20226"/>
                  <a:pt x="10109" y="20226"/>
                </a:cubicBezTo>
                <a:close/>
              </a:path>
            </a:pathLst>
          </a:custGeom>
          <a:solidFill>
            <a:srgbClr val="FE5854"/>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nvGrpSpPr>
          <p:cNvPr id="49" name="Group 114"/>
          <p:cNvGrpSpPr/>
          <p:nvPr/>
        </p:nvGrpSpPr>
        <p:grpSpPr>
          <a:xfrm>
            <a:off x="2123728" y="1140047"/>
            <a:ext cx="862189" cy="736635"/>
            <a:chOff x="-726056" y="0"/>
            <a:chExt cx="1634962" cy="1396877"/>
          </a:xfrm>
        </p:grpSpPr>
        <p:sp>
          <p:nvSpPr>
            <p:cNvPr id="50" name="Shape 110"/>
            <p:cNvSpPr/>
            <p:nvPr/>
          </p:nvSpPr>
          <p:spPr>
            <a:xfrm>
              <a:off x="-726056" y="1101089"/>
              <a:ext cx="1634962" cy="295788"/>
            </a:xfrm>
            <a:custGeom>
              <a:avLst/>
              <a:gdLst/>
              <a:ahLst/>
              <a:cxnLst>
                <a:cxn ang="0">
                  <a:pos x="wd2" y="hd2"/>
                </a:cxn>
                <a:cxn ang="5400000">
                  <a:pos x="wd2" y="hd2"/>
                </a:cxn>
                <a:cxn ang="10800000">
                  <a:pos x="wd2" y="hd2"/>
                </a:cxn>
                <a:cxn ang="16200000">
                  <a:pos x="wd2" y="hd2"/>
                </a:cxn>
              </a:cxnLst>
              <a:rect l="0" t="0" r="r" b="b"/>
              <a:pathLst>
                <a:path w="21540" h="21600" extrusionOk="0">
                  <a:moveTo>
                    <a:pt x="20970" y="21600"/>
                  </a:moveTo>
                  <a:lnTo>
                    <a:pt x="570" y="21600"/>
                  </a:lnTo>
                  <a:cubicBezTo>
                    <a:pt x="362" y="21600"/>
                    <a:pt x="170" y="20971"/>
                    <a:pt x="70" y="19959"/>
                  </a:cubicBezTo>
                  <a:cubicBezTo>
                    <a:pt x="-30" y="18948"/>
                    <a:pt x="-23" y="17714"/>
                    <a:pt x="89" y="16742"/>
                  </a:cubicBezTo>
                  <a:lnTo>
                    <a:pt x="1850" y="1459"/>
                  </a:lnTo>
                  <a:cubicBezTo>
                    <a:pt x="1954" y="550"/>
                    <a:pt x="2135" y="0"/>
                    <a:pt x="2330" y="0"/>
                  </a:cubicBezTo>
                  <a:lnTo>
                    <a:pt x="19210" y="0"/>
                  </a:lnTo>
                  <a:cubicBezTo>
                    <a:pt x="19405" y="0"/>
                    <a:pt x="19586" y="550"/>
                    <a:pt x="19690" y="1459"/>
                  </a:cubicBezTo>
                  <a:lnTo>
                    <a:pt x="21451" y="16742"/>
                  </a:lnTo>
                  <a:cubicBezTo>
                    <a:pt x="21563" y="17714"/>
                    <a:pt x="21570" y="18948"/>
                    <a:pt x="21470" y="19959"/>
                  </a:cubicBezTo>
                  <a:cubicBezTo>
                    <a:pt x="21370" y="20971"/>
                    <a:pt x="21178" y="21600"/>
                    <a:pt x="20970" y="21600"/>
                  </a:cubicBezTo>
                  <a:close/>
                </a:path>
              </a:pathLst>
            </a:custGeom>
            <a:solidFill>
              <a:srgbClr val="FE5854"/>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 name="Shape 111"/>
            <p:cNvSpPr/>
            <p:nvPr/>
          </p:nvSpPr>
          <p:spPr>
            <a:xfrm>
              <a:off x="-512513" y="734059"/>
              <a:ext cx="1207875" cy="295788"/>
            </a:xfrm>
            <a:custGeom>
              <a:avLst/>
              <a:gdLst/>
              <a:ahLst/>
              <a:cxnLst>
                <a:cxn ang="0">
                  <a:pos x="wd2" y="hd2"/>
                </a:cxn>
                <a:cxn ang="5400000">
                  <a:pos x="wd2" y="hd2"/>
                </a:cxn>
                <a:cxn ang="10800000">
                  <a:pos x="wd2" y="hd2"/>
                </a:cxn>
                <a:cxn ang="16200000">
                  <a:pos x="wd2" y="hd2"/>
                </a:cxn>
              </a:cxnLst>
              <a:rect l="0" t="0" r="r" b="b"/>
              <a:pathLst>
                <a:path w="21519" h="21600" extrusionOk="0">
                  <a:moveTo>
                    <a:pt x="20749" y="21600"/>
                  </a:moveTo>
                  <a:lnTo>
                    <a:pt x="771" y="21600"/>
                  </a:lnTo>
                  <a:cubicBezTo>
                    <a:pt x="490" y="21600"/>
                    <a:pt x="231" y="20971"/>
                    <a:pt x="95" y="19959"/>
                  </a:cubicBezTo>
                  <a:cubicBezTo>
                    <a:pt x="-40" y="18948"/>
                    <a:pt x="-30" y="17714"/>
                    <a:pt x="121" y="16742"/>
                  </a:cubicBezTo>
                  <a:lnTo>
                    <a:pt x="2502" y="1459"/>
                  </a:lnTo>
                  <a:cubicBezTo>
                    <a:pt x="2643" y="550"/>
                    <a:pt x="2888" y="0"/>
                    <a:pt x="3151" y="0"/>
                  </a:cubicBezTo>
                  <a:lnTo>
                    <a:pt x="18369" y="0"/>
                  </a:lnTo>
                  <a:cubicBezTo>
                    <a:pt x="18632" y="0"/>
                    <a:pt x="18877" y="550"/>
                    <a:pt x="19018" y="1459"/>
                  </a:cubicBezTo>
                  <a:lnTo>
                    <a:pt x="21399" y="16742"/>
                  </a:lnTo>
                  <a:cubicBezTo>
                    <a:pt x="21550" y="17714"/>
                    <a:pt x="21560" y="18948"/>
                    <a:pt x="21425" y="19959"/>
                  </a:cubicBezTo>
                  <a:cubicBezTo>
                    <a:pt x="21290" y="20971"/>
                    <a:pt x="21030" y="21600"/>
                    <a:pt x="20749" y="21600"/>
                  </a:cubicBezTo>
                  <a:close/>
                </a:path>
              </a:pathLst>
            </a:cu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 name="Shape 112"/>
            <p:cNvSpPr/>
            <p:nvPr/>
          </p:nvSpPr>
          <p:spPr>
            <a:xfrm>
              <a:off x="-298977" y="367030"/>
              <a:ext cx="780802" cy="295790"/>
            </a:xfrm>
            <a:custGeom>
              <a:avLst/>
              <a:gdLst/>
              <a:ahLst/>
              <a:cxnLst>
                <a:cxn ang="0">
                  <a:pos x="wd2" y="hd2"/>
                </a:cxn>
                <a:cxn ang="5400000">
                  <a:pos x="wd2" y="hd2"/>
                </a:cxn>
                <a:cxn ang="10800000">
                  <a:pos x="wd2" y="hd2"/>
                </a:cxn>
                <a:cxn ang="16200000">
                  <a:pos x="wd2" y="hd2"/>
                </a:cxn>
              </a:cxnLst>
              <a:rect l="0" t="0" r="r" b="b"/>
              <a:pathLst>
                <a:path w="21475" h="21600" extrusionOk="0">
                  <a:moveTo>
                    <a:pt x="20286" y="21600"/>
                  </a:moveTo>
                  <a:lnTo>
                    <a:pt x="1190" y="21600"/>
                  </a:lnTo>
                  <a:cubicBezTo>
                    <a:pt x="756" y="21600"/>
                    <a:pt x="356" y="20971"/>
                    <a:pt x="147" y="19959"/>
                  </a:cubicBezTo>
                  <a:cubicBezTo>
                    <a:pt x="-62" y="18948"/>
                    <a:pt x="-46" y="17715"/>
                    <a:pt x="187" y="16742"/>
                  </a:cubicBezTo>
                  <a:lnTo>
                    <a:pt x="3862" y="1459"/>
                  </a:lnTo>
                  <a:cubicBezTo>
                    <a:pt x="4081" y="550"/>
                    <a:pt x="4459" y="0"/>
                    <a:pt x="4865" y="0"/>
                  </a:cubicBezTo>
                  <a:lnTo>
                    <a:pt x="16611" y="0"/>
                  </a:lnTo>
                  <a:cubicBezTo>
                    <a:pt x="17017" y="0"/>
                    <a:pt x="17395" y="550"/>
                    <a:pt x="17614" y="1459"/>
                  </a:cubicBezTo>
                  <a:lnTo>
                    <a:pt x="21289" y="16742"/>
                  </a:lnTo>
                  <a:cubicBezTo>
                    <a:pt x="21522" y="17715"/>
                    <a:pt x="21538" y="18948"/>
                    <a:pt x="21329" y="19959"/>
                  </a:cubicBezTo>
                  <a:cubicBezTo>
                    <a:pt x="21120" y="20971"/>
                    <a:pt x="20720" y="21600"/>
                    <a:pt x="20286" y="21600"/>
                  </a:cubicBezTo>
                  <a:close/>
                </a:path>
              </a:pathLst>
            </a:custGeom>
            <a:solidFill>
              <a:srgbClr val="3BB58B"/>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 name="Shape 113"/>
            <p:cNvSpPr/>
            <p:nvPr/>
          </p:nvSpPr>
          <p:spPr>
            <a:xfrm>
              <a:off x="-85434" y="0"/>
              <a:ext cx="353713" cy="295790"/>
            </a:xfrm>
            <a:custGeom>
              <a:avLst/>
              <a:gdLst/>
              <a:ahLst/>
              <a:cxnLst>
                <a:cxn ang="0">
                  <a:pos x="wd2" y="hd2"/>
                </a:cxn>
                <a:cxn ang="5400000">
                  <a:pos x="wd2" y="hd2"/>
                </a:cxn>
                <a:cxn ang="10800000">
                  <a:pos x="wd2" y="hd2"/>
                </a:cxn>
                <a:cxn ang="16200000">
                  <a:pos x="wd2" y="hd2"/>
                </a:cxn>
              </a:cxnLst>
              <a:rect l="0" t="0" r="r" b="b"/>
              <a:pathLst>
                <a:path w="21326" h="21600" extrusionOk="0">
                  <a:moveTo>
                    <a:pt x="18718" y="21600"/>
                  </a:moveTo>
                  <a:lnTo>
                    <a:pt x="2608" y="21600"/>
                  </a:lnTo>
                  <a:cubicBezTo>
                    <a:pt x="1655" y="21600"/>
                    <a:pt x="778" y="20971"/>
                    <a:pt x="321" y="19959"/>
                  </a:cubicBezTo>
                  <a:cubicBezTo>
                    <a:pt x="-137" y="18948"/>
                    <a:pt x="-103" y="17715"/>
                    <a:pt x="409" y="16742"/>
                  </a:cubicBezTo>
                  <a:lnTo>
                    <a:pt x="8465" y="1459"/>
                  </a:lnTo>
                  <a:cubicBezTo>
                    <a:pt x="8944" y="550"/>
                    <a:pt x="9773" y="0"/>
                    <a:pt x="10663" y="0"/>
                  </a:cubicBezTo>
                  <a:cubicBezTo>
                    <a:pt x="11553" y="0"/>
                    <a:pt x="12382" y="550"/>
                    <a:pt x="12861" y="1459"/>
                  </a:cubicBezTo>
                  <a:lnTo>
                    <a:pt x="20917" y="16742"/>
                  </a:lnTo>
                  <a:cubicBezTo>
                    <a:pt x="21429" y="17715"/>
                    <a:pt x="21463" y="18948"/>
                    <a:pt x="21005" y="19959"/>
                  </a:cubicBezTo>
                  <a:cubicBezTo>
                    <a:pt x="20548" y="20971"/>
                    <a:pt x="19671" y="21600"/>
                    <a:pt x="18718" y="21600"/>
                  </a:cubicBezTo>
                  <a:close/>
                </a:path>
              </a:pathLst>
            </a:custGeom>
            <a:solidFill>
              <a:srgbClr val="7BCCF4"/>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4" name="Group 132"/>
          <p:cNvGrpSpPr/>
          <p:nvPr/>
        </p:nvGrpSpPr>
        <p:grpSpPr>
          <a:xfrm>
            <a:off x="1691680" y="2362318"/>
            <a:ext cx="681243" cy="721945"/>
            <a:chOff x="0" y="0"/>
            <a:chExt cx="1291836" cy="1369020"/>
          </a:xfrm>
        </p:grpSpPr>
        <p:grpSp>
          <p:nvGrpSpPr>
            <p:cNvPr id="55" name="Group 120"/>
            <p:cNvGrpSpPr/>
            <p:nvPr/>
          </p:nvGrpSpPr>
          <p:grpSpPr>
            <a:xfrm>
              <a:off x="6932" y="-1"/>
              <a:ext cx="1284905" cy="351304"/>
              <a:chOff x="0" y="0"/>
              <a:chExt cx="1284903" cy="351302"/>
            </a:xfrm>
          </p:grpSpPr>
          <p:sp>
            <p:nvSpPr>
              <p:cNvPr id="67" name="Shape 115"/>
              <p:cNvSpPr/>
              <p:nvPr/>
            </p:nvSpPr>
            <p:spPr>
              <a:xfrm flipV="1">
                <a:off x="1167577" y="233972"/>
                <a:ext cx="117327" cy="117331"/>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8" name="Shape 116"/>
              <p:cNvSpPr/>
              <p:nvPr/>
            </p:nvSpPr>
            <p:spPr>
              <a:xfrm flipV="1">
                <a:off x="933664" y="52605"/>
                <a:ext cx="67064" cy="151764"/>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9" name="Shape 117"/>
              <p:cNvSpPr/>
              <p:nvPr/>
            </p:nvSpPr>
            <p:spPr>
              <a:xfrm flipH="1" flipV="1">
                <a:off x="0" y="233972"/>
                <a:ext cx="117326" cy="117331"/>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0" name="Shape 118"/>
              <p:cNvSpPr/>
              <p:nvPr/>
            </p:nvSpPr>
            <p:spPr>
              <a:xfrm flipH="1" flipV="1">
                <a:off x="284180" y="52605"/>
                <a:ext cx="67064" cy="151764"/>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1" name="Shape 119"/>
              <p:cNvSpPr/>
              <p:nvPr/>
            </p:nvSpPr>
            <p:spPr>
              <a:xfrm flipV="1">
                <a:off x="642451" y="-1"/>
                <a:ext cx="1" cy="165920"/>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6" name="Group 126"/>
            <p:cNvGrpSpPr/>
            <p:nvPr/>
          </p:nvGrpSpPr>
          <p:grpSpPr>
            <a:xfrm>
              <a:off x="6932" y="958130"/>
              <a:ext cx="1284905" cy="410891"/>
              <a:chOff x="0" y="0"/>
              <a:chExt cx="1284903" cy="410889"/>
            </a:xfrm>
          </p:grpSpPr>
          <p:sp>
            <p:nvSpPr>
              <p:cNvPr id="62" name="Shape 121"/>
              <p:cNvSpPr/>
              <p:nvPr/>
            </p:nvSpPr>
            <p:spPr>
              <a:xfrm>
                <a:off x="1167577" y="0"/>
                <a:ext cx="117327" cy="117330"/>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3" name="Shape 122"/>
              <p:cNvSpPr/>
              <p:nvPr/>
            </p:nvSpPr>
            <p:spPr>
              <a:xfrm>
                <a:off x="933664" y="180833"/>
                <a:ext cx="67064" cy="151765"/>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4" name="Shape 123"/>
              <p:cNvSpPr/>
              <p:nvPr/>
            </p:nvSpPr>
            <p:spPr>
              <a:xfrm flipH="1">
                <a:off x="0" y="0"/>
                <a:ext cx="117326" cy="117330"/>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5" name="Shape 124"/>
              <p:cNvSpPr/>
              <p:nvPr/>
            </p:nvSpPr>
            <p:spPr>
              <a:xfrm flipH="1">
                <a:off x="284180" y="180833"/>
                <a:ext cx="67064" cy="151765"/>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6" name="Shape 125"/>
              <p:cNvSpPr/>
              <p:nvPr/>
            </p:nvSpPr>
            <p:spPr>
              <a:xfrm>
                <a:off x="642451" y="244970"/>
                <a:ext cx="1" cy="165920"/>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57" name="Shape 127"/>
            <p:cNvSpPr/>
            <p:nvPr/>
          </p:nvSpPr>
          <p:spPr>
            <a:xfrm>
              <a:off x="0" y="390077"/>
              <a:ext cx="1252396" cy="674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5" y="21600"/>
                    <a:pt x="0" y="9662"/>
                    <a:pt x="0" y="9662"/>
                  </a:cubicBezTo>
                  <a:cubicBezTo>
                    <a:pt x="0" y="9662"/>
                    <a:pt x="4801" y="0"/>
                    <a:pt x="10766" y="0"/>
                  </a:cubicBezTo>
                  <a:cubicBezTo>
                    <a:pt x="16731" y="0"/>
                    <a:pt x="21600" y="9662"/>
                    <a:pt x="21600" y="9662"/>
                  </a:cubicBezTo>
                  <a:cubicBezTo>
                    <a:pt x="21600" y="9662"/>
                    <a:pt x="16765" y="21600"/>
                    <a:pt x="10800" y="21600"/>
                  </a:cubicBezTo>
                  <a:close/>
                </a:path>
              </a:pathLst>
            </a:custGeom>
            <a:solidFill>
              <a:srgbClr val="F9F9F7"/>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8" name="Shape 128"/>
            <p:cNvSpPr/>
            <p:nvPr/>
          </p:nvSpPr>
          <p:spPr>
            <a:xfrm>
              <a:off x="342691" y="408601"/>
              <a:ext cx="569872" cy="570405"/>
            </a:xfrm>
            <a:prstGeom prst="ellipse">
              <a:avLst/>
            </a:prstGeom>
            <a:solidFill>
              <a:srgbClr val="7BCCF4"/>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9" name="Shape 129"/>
            <p:cNvSpPr/>
            <p:nvPr/>
          </p:nvSpPr>
          <p:spPr>
            <a:xfrm>
              <a:off x="509406" y="566054"/>
              <a:ext cx="244243" cy="244456"/>
            </a:xfrm>
            <a:prstGeom prst="ellipse">
              <a:avLst/>
            </a:prstGeom>
            <a:solidFill>
              <a:srgbClr val="FE5854"/>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0" name="Shape 130"/>
            <p:cNvSpPr/>
            <p:nvPr/>
          </p:nvSpPr>
          <p:spPr>
            <a:xfrm>
              <a:off x="0" y="288195"/>
              <a:ext cx="1252396" cy="398591"/>
            </a:xfrm>
            <a:custGeom>
              <a:avLst/>
              <a:gdLst/>
              <a:ahLst/>
              <a:cxnLst>
                <a:cxn ang="0">
                  <a:pos x="wd2" y="hd2"/>
                </a:cxn>
                <a:cxn ang="5400000">
                  <a:pos x="wd2" y="hd2"/>
                </a:cxn>
                <a:cxn ang="10800000">
                  <a:pos x="wd2" y="hd2"/>
                </a:cxn>
                <a:cxn ang="16200000">
                  <a:pos x="wd2" y="hd2"/>
                </a:cxn>
              </a:cxnLst>
              <a:rect l="0" t="0" r="r" b="b"/>
              <a:pathLst>
                <a:path w="21600" h="21600" extrusionOk="0">
                  <a:moveTo>
                    <a:pt x="10766" y="8815"/>
                  </a:moveTo>
                  <a:cubicBezTo>
                    <a:pt x="4801" y="8815"/>
                    <a:pt x="0" y="21600"/>
                    <a:pt x="0" y="21600"/>
                  </a:cubicBezTo>
                  <a:cubicBezTo>
                    <a:pt x="0" y="21600"/>
                    <a:pt x="3766" y="0"/>
                    <a:pt x="10766" y="0"/>
                  </a:cubicBezTo>
                  <a:cubicBezTo>
                    <a:pt x="17766" y="0"/>
                    <a:pt x="21600" y="21600"/>
                    <a:pt x="21600" y="21600"/>
                  </a:cubicBezTo>
                  <a:cubicBezTo>
                    <a:pt x="21600" y="21600"/>
                    <a:pt x="16731" y="8815"/>
                    <a:pt x="10766" y="8815"/>
                  </a:cubicBezTo>
                  <a:close/>
                </a:path>
              </a:pathLst>
            </a:custGeom>
            <a:solidFill>
              <a:srgbClr val="FFC66A"/>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 name="Shape 131"/>
            <p:cNvSpPr/>
            <p:nvPr/>
          </p:nvSpPr>
          <p:spPr>
            <a:xfrm>
              <a:off x="666859" y="538268"/>
              <a:ext cx="144719" cy="144719"/>
            </a:xfrm>
            <a:prstGeom prst="ellipse">
              <a:avLst/>
            </a:prstGeom>
            <a:solidFill>
              <a:srgbClr val="F7F7F5"/>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72" name="Group 138"/>
          <p:cNvGrpSpPr/>
          <p:nvPr/>
        </p:nvGrpSpPr>
        <p:grpSpPr>
          <a:xfrm>
            <a:off x="7411707" y="3469106"/>
            <a:ext cx="628451" cy="552167"/>
            <a:chOff x="0" y="0"/>
            <a:chExt cx="1191727" cy="1047070"/>
          </a:xfrm>
        </p:grpSpPr>
        <p:sp>
          <p:nvSpPr>
            <p:cNvPr id="73" name="Shape 133"/>
            <p:cNvSpPr/>
            <p:nvPr/>
          </p:nvSpPr>
          <p:spPr>
            <a:xfrm rot="19800000">
              <a:off x="116437" y="205793"/>
              <a:ext cx="813451" cy="683716"/>
            </a:xfrm>
            <a:custGeom>
              <a:avLst/>
              <a:gdLst/>
              <a:ahLst/>
              <a:cxnLst>
                <a:cxn ang="0">
                  <a:pos x="wd2" y="hd2"/>
                </a:cxn>
                <a:cxn ang="5400000">
                  <a:pos x="wd2" y="hd2"/>
                </a:cxn>
                <a:cxn ang="10800000">
                  <a:pos x="wd2" y="hd2"/>
                </a:cxn>
                <a:cxn ang="16200000">
                  <a:pos x="wd2" y="hd2"/>
                </a:cxn>
              </a:cxnLst>
              <a:rect l="0" t="0" r="r" b="b"/>
              <a:pathLst>
                <a:path w="21600" h="21281" extrusionOk="0">
                  <a:moveTo>
                    <a:pt x="13567" y="18722"/>
                  </a:moveTo>
                  <a:cubicBezTo>
                    <a:pt x="13389" y="19506"/>
                    <a:pt x="12707" y="19971"/>
                    <a:pt x="12044" y="19761"/>
                  </a:cubicBezTo>
                  <a:lnTo>
                    <a:pt x="7238" y="18242"/>
                  </a:lnTo>
                  <a:cubicBezTo>
                    <a:pt x="6574" y="18033"/>
                    <a:pt x="6180" y="17227"/>
                    <a:pt x="6358" y="16443"/>
                  </a:cubicBezTo>
                  <a:cubicBezTo>
                    <a:pt x="6447" y="16053"/>
                    <a:pt x="6560" y="15553"/>
                    <a:pt x="6692" y="14967"/>
                  </a:cubicBezTo>
                  <a:lnTo>
                    <a:pt x="13816" y="17627"/>
                  </a:lnTo>
                  <a:cubicBezTo>
                    <a:pt x="13720" y="18048"/>
                    <a:pt x="13636" y="18420"/>
                    <a:pt x="13567" y="18722"/>
                  </a:cubicBezTo>
                  <a:close/>
                  <a:moveTo>
                    <a:pt x="21600" y="0"/>
                  </a:moveTo>
                  <a:lnTo>
                    <a:pt x="0" y="8067"/>
                  </a:lnTo>
                  <a:lnTo>
                    <a:pt x="0" y="12467"/>
                  </a:lnTo>
                  <a:lnTo>
                    <a:pt x="5505" y="14524"/>
                  </a:lnTo>
                  <a:cubicBezTo>
                    <a:pt x="5428" y="14864"/>
                    <a:pt x="5317" y="15358"/>
                    <a:pt x="5157" y="16063"/>
                  </a:cubicBezTo>
                  <a:cubicBezTo>
                    <a:pt x="4801" y="17630"/>
                    <a:pt x="5589" y="19241"/>
                    <a:pt x="6916" y="19661"/>
                  </a:cubicBezTo>
                  <a:lnTo>
                    <a:pt x="11722" y="21180"/>
                  </a:lnTo>
                  <a:cubicBezTo>
                    <a:pt x="13049" y="21600"/>
                    <a:pt x="14413" y="20670"/>
                    <a:pt x="14768" y="19103"/>
                  </a:cubicBezTo>
                  <a:cubicBezTo>
                    <a:pt x="14862" y="18691"/>
                    <a:pt x="14939" y="18352"/>
                    <a:pt x="15003" y="18071"/>
                  </a:cubicBezTo>
                  <a:lnTo>
                    <a:pt x="21600" y="20534"/>
                  </a:lnTo>
                  <a:lnTo>
                    <a:pt x="21600" y="0"/>
                  </a:lnTo>
                  <a:close/>
                </a:path>
              </a:pathLst>
            </a:custGeom>
            <a:solidFill>
              <a:srgbClr val="3BB58B"/>
            </a:solidFill>
            <a:ln w="25400" cap="flat">
              <a:solidFill>
                <a:srgbClr val="404040"/>
              </a:solidFill>
              <a:prstDash val="solid"/>
              <a:miter lim="400000"/>
            </a:ln>
            <a:effectLst/>
          </p:spPr>
          <p:txBody>
            <a:bodyPr wrap="square" lIns="20092" tIns="20092" rIns="20092" bIns="20092" numCol="1" anchor="ctr">
              <a:noAutofit/>
            </a:bodyPr>
            <a:lstStyle/>
            <a:p>
              <a:pPr marL="0" marR="0" lvl="0" indent="0" algn="ctr" defTabSz="241082" rtl="0" eaLnBrk="1" fontAlgn="auto" latinLnBrk="0" hangingPunct="0">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lang="hu-HU" sz="1582"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nvGrpSpPr>
            <p:cNvPr id="74" name="Group 137"/>
            <p:cNvGrpSpPr/>
            <p:nvPr/>
          </p:nvGrpSpPr>
          <p:grpSpPr>
            <a:xfrm rot="21000000">
              <a:off x="961537" y="13414"/>
              <a:ext cx="193230" cy="442605"/>
              <a:chOff x="0" y="0"/>
              <a:chExt cx="193228" cy="442603"/>
            </a:xfrm>
          </p:grpSpPr>
          <p:sp>
            <p:nvSpPr>
              <p:cNvPr id="75" name="Shape 134"/>
              <p:cNvSpPr/>
              <p:nvPr/>
            </p:nvSpPr>
            <p:spPr>
              <a:xfrm>
                <a:off x="87437" y="417662"/>
                <a:ext cx="105792" cy="24942"/>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6" name="Shape 135"/>
              <p:cNvSpPr/>
              <p:nvPr/>
            </p:nvSpPr>
            <p:spPr>
              <a:xfrm flipV="1">
                <a:off x="78951" y="203268"/>
                <a:ext cx="102489" cy="36195"/>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7" name="Shape 136"/>
              <p:cNvSpPr/>
              <p:nvPr/>
            </p:nvSpPr>
            <p:spPr>
              <a:xfrm flipV="1">
                <a:off x="0" y="0"/>
                <a:ext cx="62862" cy="88650"/>
              </a:xfrm>
              <a:prstGeom prst="line">
                <a:avLst/>
              </a:prstGeom>
              <a:noFill/>
              <a:ln w="25400" cap="flat">
                <a:solidFill>
                  <a:srgbClr val="404040"/>
                </a:solidFill>
                <a:prstDash val="solid"/>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000">
                    <a:effectLst>
                      <a:outerShdw blurRad="38100" dist="12700" dir="5400000" rotWithShape="0">
                        <a:srgbClr val="000000">
                          <a:alpha val="50000"/>
                        </a:srgbClr>
                      </a:outerShdw>
                    </a:effectLst>
                    <a:latin typeface="+mn-lt"/>
                    <a:ea typeface="+mn-ea"/>
                    <a:cs typeface="+mn-cs"/>
                    <a:sym typeface="Gill Sans"/>
                  </a:defRPr>
                </a:pPr>
                <a:endParaRPr kumimoji="0" lang="hu-HU" sz="2109"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sp>
        <p:nvSpPr>
          <p:cNvPr id="78" name="Rectangle 77"/>
          <p:cNvSpPr/>
          <p:nvPr/>
        </p:nvSpPr>
        <p:spPr>
          <a:xfrm>
            <a:off x="35496" y="623112"/>
            <a:ext cx="1599373" cy="415498"/>
          </a:xfrm>
          <a:prstGeom prst="rect">
            <a:avLst/>
          </a:prstGeom>
        </p:spPr>
        <p:txBody>
          <a:bodyPr wrap="square">
            <a:spAutoFit/>
          </a:bodyPr>
          <a:lstStyle/>
          <a:p>
            <a:pPr marL="4763"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 vast majority of 21–35-year-olds are working.</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79" name="Rectangle 78"/>
          <p:cNvSpPr/>
          <p:nvPr/>
        </p:nvSpPr>
        <p:spPr>
          <a:xfrm>
            <a:off x="3028343" y="974340"/>
            <a:ext cx="1552904" cy="1061829"/>
          </a:xfrm>
          <a:prstGeom prst="rect">
            <a:avLst/>
          </a:prstGeom>
        </p:spPr>
        <p:txBody>
          <a:bodyPr wrap="square">
            <a:spAutoFit/>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Almost half of households now have a minor who is (are) almost exclusively the child(ren) of the subject(s).</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80" name="Rectangle 79"/>
          <p:cNvSpPr/>
          <p:nvPr/>
        </p:nvSpPr>
        <p:spPr>
          <a:xfrm>
            <a:off x="-8043" y="1779662"/>
            <a:ext cx="1599373" cy="1546577"/>
          </a:xfrm>
          <a:prstGeom prst="rect">
            <a:avLst/>
          </a:prstGeom>
        </p:spPr>
        <p:txBody>
          <a:bodyPr wrap="square">
            <a:spAutoFit/>
          </a:bodyPr>
          <a:lstStyle/>
          <a:p>
            <a:pPr marL="4763"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Films and series remain the most popular area of interest, while the leisure-related topic has declined over the period. The shift in life stage is clearly indicated by the increase </a:t>
            </a:r>
            <a:r>
              <a:rPr lang="en-GB" sz="1050" kern="0" dirty="0">
                <a:solidFill>
                  <a:srgbClr val="58595B"/>
                </a:solidFill>
                <a:latin typeface="Calibri"/>
              </a:rPr>
              <a:t>of</a:t>
            </a:r>
            <a:r>
              <a:rPr kumimoji="0" lang="en-GB" sz="1050" b="0" i="0" u="none" strike="noStrike" kern="0" cap="none" spc="0" normalizeH="0" baseline="0" noProof="0" dirty="0">
                <a:ln>
                  <a:noFill/>
                </a:ln>
                <a:solidFill>
                  <a:srgbClr val="58595B"/>
                </a:solidFill>
                <a:effectLst/>
                <a:uLnTx/>
                <a:uFillTx/>
                <a:latin typeface="Calibri"/>
                <a:ea typeface="+mn-ea"/>
                <a:cs typeface="+mn-cs"/>
              </a:rPr>
              <a:t> interest in parenting.</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82" name="Rectangle 81"/>
          <p:cNvSpPr/>
          <p:nvPr/>
        </p:nvSpPr>
        <p:spPr>
          <a:xfrm>
            <a:off x="2663235" y="2235744"/>
            <a:ext cx="1623739" cy="738664"/>
          </a:xfrm>
          <a:prstGeom prst="rect">
            <a:avLst/>
          </a:prstGeom>
        </p:spPr>
        <p:txBody>
          <a:bodyPr wrap="square">
            <a:spAutoFit/>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While female and male interests are becoming increasingly distinct, there is little difference in age.</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83" name="Rectangle 82"/>
          <p:cNvSpPr/>
          <p:nvPr/>
        </p:nvSpPr>
        <p:spPr>
          <a:xfrm>
            <a:off x="1793624" y="3552169"/>
            <a:ext cx="2213638" cy="738664"/>
          </a:xfrm>
          <a:prstGeom prst="rect">
            <a:avLst/>
          </a:prstGeom>
        </p:spPr>
        <p:txBody>
          <a:bodyPr wrap="square">
            <a:spAutoFit/>
          </a:bodyPr>
          <a:lstStyle/>
          <a:p>
            <a:pPr marL="4763"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 life situation is an increasingly powerful explanatory variable as we age: becoming a parent sharply shifts preferences...</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84" name="Rectangle 83"/>
          <p:cNvSpPr/>
          <p:nvPr/>
        </p:nvSpPr>
        <p:spPr>
          <a:xfrm>
            <a:off x="711913" y="4226839"/>
            <a:ext cx="1709134" cy="900246"/>
          </a:xfrm>
          <a:prstGeom prst="rect">
            <a:avLst/>
          </a:prstGeom>
        </p:spPr>
        <p:txBody>
          <a:bodyPr wrap="square">
            <a:spAutoFit/>
          </a:bodyPr>
          <a:lstStyle/>
          <a:p>
            <a:pPr marL="4763"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which is leading to increased demand for TV, but the role of smartphones is also growing.</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85" name="Rectangle 84"/>
          <p:cNvSpPr/>
          <p:nvPr/>
        </p:nvSpPr>
        <p:spPr>
          <a:xfrm>
            <a:off x="5646566" y="555526"/>
            <a:ext cx="1721262" cy="577081"/>
          </a:xfrm>
          <a:prstGeom prst="rect">
            <a:avLst/>
          </a:prstGeom>
          <a:ln>
            <a:noFill/>
          </a:ln>
        </p:spPr>
        <p:txBody>
          <a:bodyPr wrap="square">
            <a:spAutoFit/>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Smartphone use continues to grow among internet and video-enabled devices.</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86" name="Rectangle 85"/>
          <p:cNvSpPr/>
          <p:nvPr/>
        </p:nvSpPr>
        <p:spPr>
          <a:xfrm>
            <a:off x="4863506" y="1707654"/>
            <a:ext cx="2385390" cy="900246"/>
          </a:xfrm>
          <a:prstGeom prst="rect">
            <a:avLst/>
          </a:prstGeom>
          <a:ln>
            <a:noFill/>
          </a:ln>
        </p:spPr>
        <p:txBody>
          <a:bodyPr wrap="square">
            <a:spAutoFit/>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Mobile phone use has a significant impact on video consumption. This has eclipsed the desktop PC as the main platform and the laptop/notebook, with smart TVs taking second place.</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87" name="Shape 96"/>
          <p:cNvSpPr/>
          <p:nvPr/>
        </p:nvSpPr>
        <p:spPr>
          <a:xfrm rot="10800000">
            <a:off x="6179633" y="1392221"/>
            <a:ext cx="2022560" cy="123083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317" y="21600"/>
                </a:lnTo>
                <a:cubicBezTo>
                  <a:pt x="2401" y="21600"/>
                  <a:pt x="1572" y="20990"/>
                  <a:pt x="972" y="20003"/>
                </a:cubicBezTo>
                <a:cubicBezTo>
                  <a:pt x="371" y="19017"/>
                  <a:pt x="0" y="17654"/>
                  <a:pt x="0" y="16149"/>
                </a:cubicBezTo>
                <a:lnTo>
                  <a:pt x="0" y="5451"/>
                </a:lnTo>
                <a:cubicBezTo>
                  <a:pt x="0" y="3946"/>
                  <a:pt x="371" y="2583"/>
                  <a:pt x="972" y="1596"/>
                </a:cubicBezTo>
                <a:cubicBezTo>
                  <a:pt x="1572" y="610"/>
                  <a:pt x="2401" y="0"/>
                  <a:pt x="3317" y="0"/>
                </a:cubicBezTo>
                <a:lnTo>
                  <a:pt x="8726" y="0"/>
                </a:lnTo>
              </a:path>
            </a:pathLst>
          </a:custGeom>
          <a:noFill/>
          <a:ln w="50800" cap="flat">
            <a:solidFill>
              <a:srgbClr val="404040"/>
            </a:solidFill>
            <a:custDash>
              <a:ds d="200000" sp="200000"/>
            </a:custDash>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200">
                <a:solidFill>
                  <a:srgbClr val="000000"/>
                </a:solidFill>
                <a:latin typeface="+mn-lt"/>
                <a:ea typeface="+mn-ea"/>
                <a:cs typeface="+mn-cs"/>
                <a:sym typeface="Gill Sans"/>
              </a:defRPr>
            </a:pPr>
            <a:endParaRPr kumimoji="0" lang="hu-HU" sz="2215" b="0" i="0" u="none" strike="noStrike" kern="0" cap="none" spc="0" normalizeH="0" baseline="0" noProof="0" dirty="0">
              <a:ln>
                <a:noFill/>
              </a:ln>
              <a:solidFill>
                <a:srgbClr val="000000"/>
              </a:solidFill>
              <a:effectLst/>
              <a:uLnTx/>
              <a:uFillTx/>
              <a:latin typeface="Gill Sans"/>
              <a:ea typeface="Gill Sans"/>
              <a:cs typeface="Gill Sans"/>
              <a:sym typeface="Gill Sans"/>
            </a:endParaRPr>
          </a:p>
        </p:txBody>
      </p:sp>
      <p:sp>
        <p:nvSpPr>
          <p:cNvPr id="88" name="Shape 95"/>
          <p:cNvSpPr/>
          <p:nvPr/>
        </p:nvSpPr>
        <p:spPr>
          <a:xfrm rot="10800000" flipH="1">
            <a:off x="6593472" y="2622213"/>
            <a:ext cx="1218888" cy="123083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504" y="21600"/>
                </a:lnTo>
                <a:cubicBezTo>
                  <a:pt x="3984" y="21600"/>
                  <a:pt x="2608" y="20990"/>
                  <a:pt x="1612" y="20003"/>
                </a:cubicBezTo>
                <a:cubicBezTo>
                  <a:pt x="616" y="19017"/>
                  <a:pt x="0" y="17654"/>
                  <a:pt x="0" y="16149"/>
                </a:cubicBezTo>
                <a:lnTo>
                  <a:pt x="0" y="5451"/>
                </a:lnTo>
                <a:cubicBezTo>
                  <a:pt x="0" y="3946"/>
                  <a:pt x="616" y="2583"/>
                  <a:pt x="1612" y="1596"/>
                </a:cubicBezTo>
                <a:cubicBezTo>
                  <a:pt x="2608" y="610"/>
                  <a:pt x="3984" y="0"/>
                  <a:pt x="5504" y="0"/>
                </a:cubicBezTo>
                <a:lnTo>
                  <a:pt x="13292" y="0"/>
                </a:lnTo>
              </a:path>
            </a:pathLst>
          </a:custGeom>
          <a:noFill/>
          <a:ln w="50800" cap="flat">
            <a:solidFill>
              <a:srgbClr val="404040"/>
            </a:solidFill>
            <a:custDash>
              <a:ds d="200000" sp="200000"/>
            </a:custDash>
            <a:miter lim="400000"/>
          </a:ln>
          <a:effectLst/>
        </p:spPr>
        <p:txBody>
          <a:bodyPr wrap="square" lIns="26789" tIns="26789" rIns="26789" bIns="26789" numCol="1" anchor="ctr">
            <a:noAutofit/>
          </a:bodyPr>
          <a:lstStyle/>
          <a:p>
            <a:pPr marL="0" marR="0" lvl="0" indent="0" algn="ctr" defTabSz="308049" rtl="0" eaLnBrk="1" fontAlgn="auto" latinLnBrk="0" hangingPunct="0">
              <a:lnSpc>
                <a:spcPct val="100000"/>
              </a:lnSpc>
              <a:spcBef>
                <a:spcPts val="0"/>
              </a:spcBef>
              <a:spcAft>
                <a:spcPts val="0"/>
              </a:spcAft>
              <a:buClrTx/>
              <a:buSzTx/>
              <a:buFontTx/>
              <a:buNone/>
              <a:tabLst/>
              <a:defRPr sz="4200">
                <a:solidFill>
                  <a:srgbClr val="000000"/>
                </a:solidFill>
                <a:latin typeface="+mn-lt"/>
                <a:ea typeface="+mn-ea"/>
                <a:cs typeface="+mn-cs"/>
                <a:sym typeface="Gill Sans"/>
              </a:defRPr>
            </a:pPr>
            <a:endParaRPr kumimoji="0" lang="hu-HU" sz="2215" b="0" i="0" u="none" strike="noStrike" kern="0" cap="none" spc="0" normalizeH="0" baseline="0" noProof="0" dirty="0">
              <a:ln>
                <a:noFill/>
              </a:ln>
              <a:solidFill>
                <a:srgbClr val="000000"/>
              </a:solidFill>
              <a:effectLst/>
              <a:uLnTx/>
              <a:uFillTx/>
              <a:latin typeface="Gill Sans"/>
              <a:ea typeface="Gill Sans"/>
              <a:cs typeface="Gill Sans"/>
              <a:sym typeface="Gill Sans"/>
            </a:endParaRPr>
          </a:p>
        </p:txBody>
      </p:sp>
      <p:sp>
        <p:nvSpPr>
          <p:cNvPr id="89" name="Rectangle 88"/>
          <p:cNvSpPr/>
          <p:nvPr/>
        </p:nvSpPr>
        <p:spPr>
          <a:xfrm>
            <a:off x="7341562" y="145565"/>
            <a:ext cx="1721262" cy="1061829"/>
          </a:xfrm>
          <a:prstGeom prst="rect">
            <a:avLst/>
          </a:prstGeom>
          <a:ln>
            <a:noFill/>
          </a:ln>
        </p:spPr>
        <p:txBody>
          <a:bodyPr wrap="square">
            <a:spAutoFit/>
          </a:bodyPr>
          <a:lstStyle/>
          <a:p>
            <a:pPr marL="4763"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 lack of TV subscription is still mostly due to financial reasons, and cord-cutting is only a narrow (~9%) issue, but it has become the second reason</a:t>
            </a:r>
            <a:r>
              <a:rPr kumimoji="0" lang="hu-HU" sz="1050" b="0" i="0" u="none" strike="noStrike" kern="0" cap="none" spc="0" normalizeH="0" baseline="0" noProof="0" dirty="0">
                <a:ln>
                  <a:noFill/>
                </a:ln>
                <a:solidFill>
                  <a:srgbClr val="58595B"/>
                </a:solidFill>
                <a:effectLst/>
                <a:uLnTx/>
                <a:uFillTx/>
                <a:latin typeface="Calibri"/>
                <a:ea typeface="+mn-ea"/>
                <a:cs typeface="+mn-cs"/>
              </a:rPr>
              <a:t>.</a:t>
            </a:r>
          </a:p>
        </p:txBody>
      </p:sp>
      <p:sp>
        <p:nvSpPr>
          <p:cNvPr id="90" name="Rectangle 89"/>
          <p:cNvSpPr/>
          <p:nvPr/>
        </p:nvSpPr>
        <p:spPr>
          <a:xfrm>
            <a:off x="6417531" y="4280682"/>
            <a:ext cx="1764047" cy="738664"/>
          </a:xfrm>
          <a:prstGeom prst="rect">
            <a:avLst/>
          </a:prstGeom>
          <a:ln>
            <a:noFill/>
          </a:ln>
        </p:spPr>
        <p:txBody>
          <a:bodyPr wrap="square">
            <a:spAutoFit/>
          </a:bodyPr>
          <a:lstStyle/>
          <a:p>
            <a:pPr marL="4763"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Streaming is clearly part of everyday life, taking the lead from linear TV for series and movies</a:t>
            </a:r>
            <a:r>
              <a:rPr kumimoji="0" lang="hu-HU" sz="1050" b="0" i="0" u="none" strike="noStrike" kern="0" cap="none" spc="0" normalizeH="0" baseline="0" noProof="0" dirty="0">
                <a:ln>
                  <a:noFill/>
                </a:ln>
                <a:solidFill>
                  <a:srgbClr val="58595B"/>
                </a:solidFill>
                <a:effectLst/>
                <a:uLnTx/>
                <a:uFillTx/>
                <a:latin typeface="Calibri"/>
                <a:ea typeface="+mn-ea"/>
                <a:cs typeface="+mn-cs"/>
              </a:rPr>
              <a:t>.</a:t>
            </a:r>
          </a:p>
        </p:txBody>
      </p:sp>
      <p:sp>
        <p:nvSpPr>
          <p:cNvPr id="91" name="Rectangle 90"/>
          <p:cNvSpPr/>
          <p:nvPr/>
        </p:nvSpPr>
        <p:spPr>
          <a:xfrm>
            <a:off x="6719065" y="2726930"/>
            <a:ext cx="2259796" cy="738664"/>
          </a:xfrm>
          <a:prstGeom prst="rect">
            <a:avLst/>
          </a:prstGeom>
          <a:ln>
            <a:noFill/>
          </a:ln>
        </p:spPr>
        <p:txBody>
          <a:bodyPr wrap="square">
            <a:spAutoFit/>
          </a:bodyPr>
          <a:lstStyle/>
          <a:p>
            <a:pPr marL="4763" marR="0" lvl="0" indent="0" algn="r" defTabSz="914400" rtl="0" eaLnBrk="1" fontAlgn="auto" latinLnBrk="0" hangingPunct="1">
              <a:lnSpc>
                <a:spcPct val="100000"/>
              </a:lnSpc>
              <a:spcBef>
                <a:spcPts val="0"/>
              </a:spcBef>
              <a:spcAft>
                <a:spcPts val="0"/>
              </a:spcAft>
              <a:buClrTx/>
              <a:buSzTx/>
              <a:buFontTx/>
              <a:buNone/>
              <a:tabLst/>
              <a:defRPr/>
            </a:pPr>
            <a:r>
              <a:rPr lang="en-US" sz="1050" kern="0" dirty="0">
                <a:solidFill>
                  <a:srgbClr val="58595B"/>
                </a:solidFill>
                <a:latin typeface="Calibri"/>
              </a:rPr>
              <a:t>Parallel device usage</a:t>
            </a:r>
            <a:r>
              <a:rPr kumimoji="0" lang="en-GB" sz="1050" b="0" i="0" u="none" strike="noStrike" kern="0" cap="none" spc="0" normalizeH="0" baseline="0" noProof="0" dirty="0">
                <a:ln>
                  <a:noFill/>
                </a:ln>
                <a:solidFill>
                  <a:srgbClr val="58595B"/>
                </a:solidFill>
                <a:effectLst/>
                <a:uLnTx/>
                <a:uFillTx/>
                <a:latin typeface="Calibri"/>
                <a:ea typeface="+mn-ea"/>
                <a:cs typeface="+mn-cs"/>
              </a:rPr>
              <a:t> and online blocking have stopped spreading but remain at a high level and continue to affect the advertising market.</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2" name="Right Triangle 1"/>
          <p:cNvSpPr/>
          <p:nvPr/>
        </p:nvSpPr>
        <p:spPr>
          <a:xfrm rot="13524841">
            <a:off x="5418104" y="3451547"/>
            <a:ext cx="167388" cy="165355"/>
          </a:xfrm>
          <a:prstGeom prst="rtTriangle">
            <a:avLst/>
          </a:prstGeom>
          <a:noFill/>
          <a:ln>
            <a:solidFill>
              <a:srgbClr val="FE58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srgbClr val="003399"/>
              </a:solidFill>
              <a:effectLst/>
              <a:uLnTx/>
              <a:uFillTx/>
              <a:latin typeface="Calibri" pitchFamily="34" charset="0"/>
              <a:ea typeface="+mn-ea"/>
              <a:cs typeface="+mn-cs"/>
            </a:endParaRPr>
          </a:p>
        </p:txBody>
      </p:sp>
      <p:pic>
        <p:nvPicPr>
          <p:cNvPr id="3" name="Picture 2">
            <a:extLst>
              <a:ext uri="{FF2B5EF4-FFF2-40B4-BE49-F238E27FC236}">
                <a16:creationId xmlns:a16="http://schemas.microsoft.com/office/drawing/2014/main" id="{B285DAAE-B074-2780-959D-ABB56FEFCF2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93" t="17181" r="48042" b="20441"/>
          <a:stretch/>
        </p:blipFill>
        <p:spPr bwMode="auto">
          <a:xfrm>
            <a:off x="8530270" y="4479418"/>
            <a:ext cx="460403" cy="2294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CE84582-29B7-4646-F8DD-0A4E35EEF1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6216" y="4383897"/>
            <a:ext cx="760218" cy="102972"/>
          </a:xfrm>
          <a:prstGeom prst="rect">
            <a:avLst/>
          </a:prstGeom>
        </p:spPr>
      </p:pic>
    </p:spTree>
    <p:extLst>
      <p:ext uri="{BB962C8B-B14F-4D97-AF65-F5344CB8AC3E}">
        <p14:creationId xmlns:p14="http://schemas.microsoft.com/office/powerpoint/2010/main" val="1722544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GB" dirty="0">
                <a:effectLst>
                  <a:outerShdw blurRad="38100" dist="38100" dir="2700000" algn="tl">
                    <a:srgbClr val="000000">
                      <a:alpha val="43137"/>
                    </a:srgbClr>
                  </a:outerShdw>
                </a:effectLst>
              </a:rPr>
              <a:t>AREAS OF INTERESTS</a:t>
            </a:r>
            <a:endParaRPr lang="hu-HU" dirty="0">
              <a:effectLst>
                <a:outerShdw blurRad="38100" dist="38100" dir="2700000" algn="tl">
                  <a:srgbClr val="000000">
                    <a:alpha val="43137"/>
                  </a:srgbClr>
                </a:outerShdw>
              </a:effectLst>
            </a:endParaRPr>
          </a:p>
        </p:txBody>
      </p:sp>
      <p:pic>
        <p:nvPicPr>
          <p:cNvPr id="13" name="Picture Placeholder 12"/>
          <p:cNvPicPr>
            <a:picLocks noGrp="1" noChangeAspect="1"/>
          </p:cNvPicPr>
          <p:nvPr>
            <p:ph type="pic" sz="quarter" idx="15"/>
          </p:nvPr>
        </p:nvPicPr>
        <p:blipFill rotWithShape="1">
          <a:blip r:embed="rId2" cstate="email">
            <a:extLst>
              <a:ext uri="{28A0092B-C50C-407E-A947-70E740481C1C}">
                <a14:useLocalDpi xmlns:a14="http://schemas.microsoft.com/office/drawing/2010/main" val="0"/>
              </a:ext>
            </a:extLst>
          </a:blip>
          <a:srcRect/>
          <a:stretch/>
        </p:blipFill>
        <p:spPr/>
      </p:pic>
      <p:pic>
        <p:nvPicPr>
          <p:cNvPr id="3" name="Picture 2">
            <a:extLst>
              <a:ext uri="{FF2B5EF4-FFF2-40B4-BE49-F238E27FC236}">
                <a16:creationId xmlns:a16="http://schemas.microsoft.com/office/drawing/2014/main" id="{B7B94EE8-32B5-DE9E-DA6A-8ECEAD641E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323DD26-8FDB-4E8C-B6CE-D2C9843688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408468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3"/>
          <p:cNvSpPr>
            <a:spLocks noGrp="1"/>
          </p:cNvSpPr>
          <p:nvPr>
            <p:ph type="title"/>
          </p:nvPr>
        </p:nvSpPr>
        <p:spPr>
          <a:xfrm>
            <a:off x="179984" y="-19088"/>
            <a:ext cx="8680422" cy="469722"/>
          </a:xfrm>
        </p:spPr>
        <p:txBody>
          <a:bodyPr>
            <a:noAutofit/>
          </a:bodyPr>
          <a:lstStyle/>
          <a:p>
            <a:r>
              <a:rPr lang="hu-HU" sz="2900" dirty="0" err="1"/>
              <a:t>Conclusions</a:t>
            </a:r>
            <a:r>
              <a:rPr lang="hu-HU" sz="2900" dirty="0"/>
              <a:t> </a:t>
            </a:r>
            <a:r>
              <a:rPr lang="hu-HU" sz="2900" dirty="0" err="1"/>
              <a:t>from</a:t>
            </a:r>
            <a:r>
              <a:rPr lang="hu-HU" sz="2900" dirty="0"/>
              <a:t> </a:t>
            </a:r>
            <a:r>
              <a:rPr lang="hu-HU" sz="2900" dirty="0" err="1"/>
              <a:t>this</a:t>
            </a:r>
            <a:r>
              <a:rPr lang="hu-HU" sz="2900" dirty="0"/>
              <a:t> </a:t>
            </a:r>
            <a:r>
              <a:rPr lang="hu-HU" sz="2900" dirty="0" err="1"/>
              <a:t>chapter</a:t>
            </a:r>
            <a:endParaRPr lang="hu-HU" sz="2900" dirty="0"/>
          </a:p>
        </p:txBody>
      </p:sp>
      <p:graphicFrame>
        <p:nvGraphicFramePr>
          <p:cNvPr id="79" name="Chart 4"/>
          <p:cNvGraphicFramePr>
            <a:graphicFrameLocks noChangeAspect="1"/>
          </p:cNvGraphicFramePr>
          <p:nvPr>
            <p:extLst>
              <p:ext uri="{D42A27DB-BD31-4B8C-83A1-F6EECF244321}">
                <p14:modId xmlns:p14="http://schemas.microsoft.com/office/powerpoint/2010/main" val="1612317691"/>
              </p:ext>
            </p:extLst>
          </p:nvPr>
        </p:nvGraphicFramePr>
        <p:xfrm>
          <a:off x="4139952" y="411510"/>
          <a:ext cx="4523516" cy="4481462"/>
        </p:xfrm>
        <a:graphic>
          <a:graphicData uri="http://schemas.openxmlformats.org/drawingml/2006/chart">
            <c:chart xmlns:c="http://schemas.openxmlformats.org/drawingml/2006/chart" xmlns:r="http://schemas.openxmlformats.org/officeDocument/2006/relationships" r:id="rId3"/>
          </a:graphicData>
        </a:graphic>
      </p:graphicFrame>
      <p:sp>
        <p:nvSpPr>
          <p:cNvPr id="80" name="Szövegdoboz 81"/>
          <p:cNvSpPr txBox="1"/>
          <p:nvPr/>
        </p:nvSpPr>
        <p:spPr>
          <a:xfrm>
            <a:off x="5572438" y="2135104"/>
            <a:ext cx="2095906" cy="10772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700" b="1" kern="0" dirty="0">
                <a:solidFill>
                  <a:schemeClr val="accent4"/>
                </a:solidFill>
              </a:rPr>
              <a:t>S</a:t>
            </a:r>
            <a:r>
              <a:rPr lang="en-GB" sz="1700" b="1" kern="0" dirty="0" err="1">
                <a:solidFill>
                  <a:schemeClr val="accent4"/>
                </a:solidFill>
              </a:rPr>
              <a:t>eries</a:t>
            </a:r>
            <a:r>
              <a:rPr lang="hu-HU" sz="1700" b="1" kern="0" dirty="0">
                <a:solidFill>
                  <a:schemeClr val="accent4"/>
                </a:solidFill>
              </a:rPr>
              <a:t>, </a:t>
            </a:r>
            <a:br>
              <a:rPr lang="hu-HU" sz="1700" b="1" kern="0" dirty="0">
                <a:solidFill>
                  <a:schemeClr val="accent4"/>
                </a:solidFill>
              </a:rPr>
            </a:br>
            <a:r>
              <a:rPr lang="en-GB" sz="1700" b="1" kern="0" dirty="0">
                <a:solidFill>
                  <a:schemeClr val="accent4"/>
                </a:solidFill>
              </a:rPr>
              <a:t>movies</a:t>
            </a:r>
            <a:r>
              <a:rPr lang="hu-HU" sz="1700" b="1" kern="0" dirty="0">
                <a:solidFill>
                  <a:schemeClr val="accent4"/>
                </a:solidFill>
              </a:rPr>
              <a:t>, </a:t>
            </a:r>
            <a:r>
              <a:rPr lang="en-GB" sz="1700" b="1" kern="0" dirty="0">
                <a:solidFill>
                  <a:schemeClr val="accent4"/>
                </a:solidFill>
              </a:rPr>
              <a:t>cinema</a:t>
            </a:r>
            <a:br>
              <a:rPr lang="hu-HU" b="1" kern="0" dirty="0">
                <a:solidFill>
                  <a:schemeClr val="accent4"/>
                </a:solidFill>
              </a:rPr>
            </a:br>
            <a:r>
              <a:rPr lang="hu-HU" sz="2800" b="1" kern="0" dirty="0">
                <a:solidFill>
                  <a:schemeClr val="accent4"/>
                </a:solidFill>
              </a:rPr>
              <a:t>6</a:t>
            </a:r>
            <a:r>
              <a:rPr lang="en-GB" sz="2800" b="1" kern="0" dirty="0">
                <a:solidFill>
                  <a:schemeClr val="accent4"/>
                </a:solidFill>
              </a:rPr>
              <a:t>1</a:t>
            </a:r>
            <a:r>
              <a:rPr lang="hu-HU" sz="2800" b="1" kern="0" dirty="0">
                <a:solidFill>
                  <a:schemeClr val="accent4"/>
                </a:solidFill>
              </a:rPr>
              <a:t>%</a:t>
            </a:r>
            <a:endParaRPr kumimoji="0" lang="hu-HU" sz="2800" b="1" i="0" u="none" strike="noStrike" kern="0" cap="none" spc="0" normalizeH="0" baseline="0" noProof="0" dirty="0">
              <a:ln>
                <a:noFill/>
              </a:ln>
              <a:solidFill>
                <a:schemeClr val="accent4"/>
              </a:solidFill>
              <a:effectLst/>
              <a:uLnTx/>
              <a:uFillTx/>
            </a:endParaRPr>
          </a:p>
        </p:txBody>
      </p:sp>
      <p:sp>
        <p:nvSpPr>
          <p:cNvPr id="81" name="Szövegdoboz 26"/>
          <p:cNvSpPr txBox="1"/>
          <p:nvPr/>
        </p:nvSpPr>
        <p:spPr>
          <a:xfrm>
            <a:off x="480532" y="1347614"/>
            <a:ext cx="3881632" cy="3070071"/>
          </a:xfrm>
          <a:prstGeom prst="rect">
            <a:avLst/>
          </a:prstGeom>
        </p:spPr>
        <p:txBody>
          <a:bodyPr vert="horz" wrap="square" lIns="0" tIns="0" rIns="0" bIns="0" rtlCol="0">
            <a:spAutoFit/>
          </a:bodyPr>
          <a:lstStyle/>
          <a:p>
            <a:pPr marL="4763" marR="0" lvl="0" indent="0"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TV series, films and cinema remain the most popular topics for the age group </a:t>
            </a:r>
            <a:r>
              <a:rPr lang="en-GB" sz="1050" kern="0" dirty="0">
                <a:solidFill>
                  <a:srgbClr val="58595B"/>
                </a:solidFill>
                <a:latin typeface="Calibri"/>
              </a:rPr>
              <a:t>examined</a:t>
            </a:r>
            <a:r>
              <a:rPr kumimoji="0" lang="en-GB" sz="1050" b="0" i="0" u="none" strike="noStrike" kern="0" cap="none" spc="0" normalizeH="0" baseline="0" noProof="0" dirty="0">
                <a:ln>
                  <a:noFill/>
                </a:ln>
                <a:solidFill>
                  <a:srgbClr val="58595B"/>
                </a:solidFill>
                <a:effectLst/>
                <a:uLnTx/>
                <a:uFillTx/>
                <a:latin typeface="Calibri"/>
                <a:ea typeface="+mn-ea"/>
                <a:cs typeface="+mn-cs"/>
              </a:rPr>
              <a:t> and this interest has not decreased over the last 3 years. It is the most attractive topic in all but one or two subgroups.</a:t>
            </a:r>
          </a:p>
          <a:p>
            <a:pPr marL="4763" marR="0" lvl="0" indent="0" defTabSz="914400" rtl="0" eaLnBrk="1" fontAlgn="auto" latinLnBrk="0" hangingPunct="1">
              <a:lnSpc>
                <a:spcPct val="100000"/>
              </a:lnSpc>
              <a:spcBef>
                <a:spcPts val="0"/>
              </a:spcBef>
              <a:spcAft>
                <a:spcPts val="0"/>
              </a:spcAft>
              <a:buClrTx/>
              <a:buSzTx/>
              <a:buFontTx/>
              <a:buNone/>
              <a:tabLst/>
              <a:defRPr/>
            </a:pPr>
            <a:endParaRPr lang="en-GB" sz="1050" kern="0" dirty="0">
              <a:solidFill>
                <a:srgbClr val="58595B"/>
              </a:solidFill>
              <a:latin typeface="Calibri"/>
            </a:endParaRPr>
          </a:p>
          <a:p>
            <a:pPr marL="4763" marR="0" lvl="0" indent="0"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Over the last 3 years, there has been a slight reassessment of the importance of certain topics among 21–35-year-olds. Interest in some of the leisure-related topics has declined, although they remain important. These include music, creative hobbies, DIY, science and sports. Understandably, with work and starting a family coming to the fore, </a:t>
            </a:r>
            <a:r>
              <a:rPr lang="en-GB" sz="1050" kern="0" dirty="0" err="1">
                <a:solidFill>
                  <a:srgbClr val="58595B"/>
                </a:solidFill>
                <a:latin typeface="Calibri"/>
              </a:rPr>
              <a:t>i</a:t>
            </a:r>
            <a:r>
              <a:rPr kumimoji="0" lang="en-GB" sz="1050" b="0" i="0" u="none" strike="noStrike" kern="0" cap="none" spc="0" normalizeH="0" baseline="0" noProof="0" dirty="0" err="1">
                <a:ln>
                  <a:noFill/>
                </a:ln>
                <a:solidFill>
                  <a:srgbClr val="58595B"/>
                </a:solidFill>
                <a:effectLst/>
                <a:uLnTx/>
                <a:uFillTx/>
                <a:latin typeface="Calibri"/>
                <a:ea typeface="+mn-ea"/>
                <a:cs typeface="+mn-cs"/>
              </a:rPr>
              <a:t>nterior</a:t>
            </a:r>
            <a:r>
              <a:rPr kumimoji="0" lang="en-GB" sz="1050" b="0" i="0" u="none" strike="noStrike" kern="0" cap="none" spc="0" normalizeH="0" baseline="0" noProof="0" dirty="0">
                <a:ln>
                  <a:noFill/>
                </a:ln>
                <a:solidFill>
                  <a:srgbClr val="58595B"/>
                </a:solidFill>
                <a:effectLst/>
                <a:uLnTx/>
                <a:uFillTx/>
                <a:latin typeface="Calibri"/>
                <a:ea typeface="+mn-ea"/>
                <a:cs typeface="+mn-cs"/>
              </a:rPr>
              <a:t> design has remained important, while travel and cooking have retained their previous importance. At the same time, the only subject of increasing interest is also, due to life circumstances, </a:t>
            </a:r>
            <a:r>
              <a:rPr lang="en-GB" sz="1050" kern="0" dirty="0">
                <a:solidFill>
                  <a:srgbClr val="58595B"/>
                </a:solidFill>
                <a:latin typeface="Calibri"/>
              </a:rPr>
              <a:t>parenting</a:t>
            </a:r>
            <a:r>
              <a:rPr kumimoji="0" lang="en-GB" sz="1050" b="0" i="0" u="none" strike="noStrike" kern="0" cap="none" spc="0" normalizeH="0" baseline="0" noProof="0" dirty="0">
                <a:ln>
                  <a:noFill/>
                </a:ln>
                <a:solidFill>
                  <a:srgbClr val="58595B"/>
                </a:solidFill>
                <a:effectLst/>
                <a:uLnTx/>
                <a:uFillTx/>
                <a:latin typeface="Calibri"/>
                <a:ea typeface="+mn-ea"/>
                <a:cs typeface="+mn-cs"/>
              </a:rPr>
              <a:t>.</a:t>
            </a:r>
          </a:p>
          <a:p>
            <a:pPr marL="4763" marR="0" lvl="0" indent="0" defTabSz="914400" rtl="0" eaLnBrk="1" fontAlgn="auto" latinLnBrk="0" hangingPunct="1">
              <a:lnSpc>
                <a:spcPct val="100000"/>
              </a:lnSpc>
              <a:spcBef>
                <a:spcPts val="0"/>
              </a:spcBef>
              <a:spcAft>
                <a:spcPts val="0"/>
              </a:spcAft>
              <a:buClrTx/>
              <a:buSzTx/>
              <a:buFontTx/>
              <a:buNone/>
              <a:tabLst/>
              <a:defRPr/>
            </a:pPr>
            <a:endParaRPr lang="en-GB" sz="1050" kern="0" dirty="0">
              <a:solidFill>
                <a:srgbClr val="58595B"/>
              </a:solidFill>
              <a:latin typeface="Calibri"/>
            </a:endParaRPr>
          </a:p>
          <a:p>
            <a:pPr marL="4763" marR="0" lvl="0" indent="0"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There is a growing divide between typically feminine and masculine topics, with only a few showing similar levels of interest compared to 3 years ago. At the same time, the differences between the two main age groups (21-27 and 28-35) are becoming increasingly blurred in this respect.</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pic>
        <p:nvPicPr>
          <p:cNvPr id="2" name="Picture 2">
            <a:extLst>
              <a:ext uri="{FF2B5EF4-FFF2-40B4-BE49-F238E27FC236}">
                <a16:creationId xmlns:a16="http://schemas.microsoft.com/office/drawing/2014/main" id="{4AA6BE07-04D9-4B32-34D1-13F73A4419E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CEE5040-F2C5-B51B-E647-F1189ACE60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207929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3"/>
          <p:cNvSpPr>
            <a:spLocks noGrp="1"/>
          </p:cNvSpPr>
          <p:nvPr>
            <p:ph type="title"/>
          </p:nvPr>
        </p:nvSpPr>
        <p:spPr>
          <a:xfrm>
            <a:off x="126460" y="85038"/>
            <a:ext cx="8545830" cy="469722"/>
          </a:xfrm>
        </p:spPr>
        <p:txBody>
          <a:bodyPr>
            <a:noAutofit/>
          </a:bodyPr>
          <a:lstStyle/>
          <a:p>
            <a:r>
              <a:rPr lang="en-GB" sz="2900" dirty="0"/>
              <a:t>Areas of interests</a:t>
            </a:r>
            <a:endParaRPr lang="hu-HU" sz="2900" dirty="0"/>
          </a:p>
        </p:txBody>
      </p:sp>
      <p:sp>
        <p:nvSpPr>
          <p:cNvPr id="7" name="TextBox 10"/>
          <p:cNvSpPr txBox="1"/>
          <p:nvPr/>
        </p:nvSpPr>
        <p:spPr>
          <a:xfrm>
            <a:off x="126460" y="1639538"/>
            <a:ext cx="1277188" cy="42163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lang="hu-HU" sz="1800" kern="0" dirty="0">
                <a:solidFill>
                  <a:schemeClr val="accent1"/>
                </a:solidFill>
                <a:latin typeface="Calibri"/>
              </a:rPr>
              <a:t>61</a:t>
            </a: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Series</a:t>
            </a:r>
            <a:r>
              <a:rPr lang="hu-HU" sz="950" b="0" kern="0" dirty="0">
                <a:solidFill>
                  <a:srgbClr val="222223">
                    <a:lumMod val="75000"/>
                    <a:lumOff val="25000"/>
                  </a:srgbClr>
                </a:solidFill>
              </a:rPr>
              <a:t>, </a:t>
            </a:r>
            <a:r>
              <a:rPr lang="hu-HU" sz="950" b="0" kern="0" dirty="0" err="1">
                <a:solidFill>
                  <a:srgbClr val="222223">
                    <a:lumMod val="75000"/>
                    <a:lumOff val="25000"/>
                  </a:srgbClr>
                </a:solidFill>
              </a:rPr>
              <a:t>movies</a:t>
            </a:r>
            <a:r>
              <a:rPr lang="hu-HU" sz="950" b="0" kern="0" dirty="0">
                <a:solidFill>
                  <a:srgbClr val="222223">
                    <a:lumMod val="75000"/>
                    <a:lumOff val="25000"/>
                  </a:srgbClr>
                </a:solidFill>
              </a:rPr>
              <a:t>, </a:t>
            </a:r>
            <a:r>
              <a:rPr lang="hu-HU" sz="950" b="0" kern="0" dirty="0" err="1">
                <a:solidFill>
                  <a:srgbClr val="222223">
                    <a:lumMod val="75000"/>
                    <a:lumOff val="25000"/>
                  </a:srgbClr>
                </a:solidFill>
              </a:rPr>
              <a:t>cinema</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4" name="TextBox 3">
            <a:extLst>
              <a:ext uri="{FF2B5EF4-FFF2-40B4-BE49-F238E27FC236}">
                <a16:creationId xmlns:a16="http://schemas.microsoft.com/office/drawing/2014/main" id="{9B2683E7-7484-44EE-B937-3CA609066EAD}"/>
              </a:ext>
            </a:extLst>
          </p:cNvPr>
          <p:cNvSpPr txBox="1"/>
          <p:nvPr/>
        </p:nvSpPr>
        <p:spPr>
          <a:xfrm>
            <a:off x="430495" y="1641003"/>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66%</a:t>
            </a:r>
            <a:endParaRPr lang="en-GB" sz="1600" b="1" kern="0" dirty="0">
              <a:solidFill>
                <a:schemeClr val="tx1">
                  <a:lumMod val="40000"/>
                  <a:lumOff val="60000"/>
                </a:schemeClr>
              </a:solidFill>
              <a:latin typeface="Calibri"/>
              <a:cs typeface="Arial" panose="020B0604020202020204" pitchFamily="34" charset="0"/>
            </a:endParaRPr>
          </a:p>
        </p:txBody>
      </p:sp>
      <p:sp>
        <p:nvSpPr>
          <p:cNvPr id="104" name="TextBox 103">
            <a:extLst>
              <a:ext uri="{FF2B5EF4-FFF2-40B4-BE49-F238E27FC236}">
                <a16:creationId xmlns:a16="http://schemas.microsoft.com/office/drawing/2014/main" id="{33F66A69-168F-637F-DFCE-6DBA52E68442}"/>
              </a:ext>
            </a:extLst>
          </p:cNvPr>
          <p:cNvSpPr txBox="1"/>
          <p:nvPr/>
        </p:nvSpPr>
        <p:spPr>
          <a:xfrm>
            <a:off x="-8132" y="1641003"/>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64</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06" name="TextBox 10">
            <a:extLst>
              <a:ext uri="{FF2B5EF4-FFF2-40B4-BE49-F238E27FC236}">
                <a16:creationId xmlns:a16="http://schemas.microsoft.com/office/drawing/2014/main" id="{8F995FC6-E06D-2A98-94B3-E27216D2F21A}"/>
              </a:ext>
            </a:extLst>
          </p:cNvPr>
          <p:cNvSpPr txBox="1"/>
          <p:nvPr/>
        </p:nvSpPr>
        <p:spPr>
          <a:xfrm>
            <a:off x="1504901" y="1639538"/>
            <a:ext cx="1277188" cy="42163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45%</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a:solidFill>
                  <a:srgbClr val="222223">
                    <a:lumMod val="75000"/>
                    <a:lumOff val="25000"/>
                  </a:srgbClr>
                </a:solidFill>
              </a:rPr>
              <a:t>Music, </a:t>
            </a:r>
            <a:r>
              <a:rPr lang="hu-HU" sz="950" b="0" kern="0" dirty="0" err="1">
                <a:solidFill>
                  <a:srgbClr val="222223">
                    <a:lumMod val="75000"/>
                    <a:lumOff val="25000"/>
                  </a:srgbClr>
                </a:solidFill>
              </a:rPr>
              <a:t>lyrics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07" name="Diagram 5">
            <a:extLst>
              <a:ext uri="{FF2B5EF4-FFF2-40B4-BE49-F238E27FC236}">
                <a16:creationId xmlns:a16="http://schemas.microsoft.com/office/drawing/2014/main" id="{EB4E5742-9E13-7AE7-3F83-AE3D6DD0BA77}"/>
              </a:ext>
            </a:extLst>
          </p:cNvPr>
          <p:cNvGraphicFramePr/>
          <p:nvPr>
            <p:extLst>
              <p:ext uri="{D42A27DB-BD31-4B8C-83A1-F6EECF244321}">
                <p14:modId xmlns:p14="http://schemas.microsoft.com/office/powerpoint/2010/main" val="1981800873"/>
              </p:ext>
            </p:extLst>
          </p:nvPr>
        </p:nvGraphicFramePr>
        <p:xfrm>
          <a:off x="1612668" y="771550"/>
          <a:ext cx="972353" cy="950721"/>
        </p:xfrm>
        <a:graphic>
          <a:graphicData uri="http://schemas.openxmlformats.org/drawingml/2006/chart">
            <c:chart xmlns:c="http://schemas.openxmlformats.org/drawingml/2006/chart" xmlns:r="http://schemas.openxmlformats.org/officeDocument/2006/relationships" r:id="rId3"/>
          </a:graphicData>
        </a:graphic>
      </p:graphicFrame>
      <p:sp>
        <p:nvSpPr>
          <p:cNvPr id="108" name="Rectangle 112">
            <a:extLst>
              <a:ext uri="{FF2B5EF4-FFF2-40B4-BE49-F238E27FC236}">
                <a16:creationId xmlns:a16="http://schemas.microsoft.com/office/drawing/2014/main" id="{4D551D0E-C541-EFAA-991A-CF2081A2AA97}"/>
              </a:ext>
            </a:extLst>
          </p:cNvPr>
          <p:cNvSpPr/>
          <p:nvPr/>
        </p:nvSpPr>
        <p:spPr bwMode="gray">
          <a:xfrm>
            <a:off x="1742500" y="885531"/>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09" name="TextBox 108">
            <a:extLst>
              <a:ext uri="{FF2B5EF4-FFF2-40B4-BE49-F238E27FC236}">
                <a16:creationId xmlns:a16="http://schemas.microsoft.com/office/drawing/2014/main" id="{478B0801-67EC-804A-0026-73CED782B998}"/>
              </a:ext>
            </a:extLst>
          </p:cNvPr>
          <p:cNvSpPr txBox="1"/>
          <p:nvPr/>
        </p:nvSpPr>
        <p:spPr>
          <a:xfrm>
            <a:off x="1808936" y="1603482"/>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54%</a:t>
            </a:r>
            <a:endParaRPr lang="en-GB" sz="1600" b="1" kern="0" dirty="0">
              <a:solidFill>
                <a:schemeClr val="tx1">
                  <a:lumMod val="40000"/>
                  <a:lumOff val="60000"/>
                </a:schemeClr>
              </a:solidFill>
              <a:latin typeface="Calibri"/>
              <a:cs typeface="Arial" panose="020B0604020202020204" pitchFamily="34" charset="0"/>
            </a:endParaRPr>
          </a:p>
        </p:txBody>
      </p:sp>
      <p:sp>
        <p:nvSpPr>
          <p:cNvPr id="110" name="TextBox 109">
            <a:extLst>
              <a:ext uri="{FF2B5EF4-FFF2-40B4-BE49-F238E27FC236}">
                <a16:creationId xmlns:a16="http://schemas.microsoft.com/office/drawing/2014/main" id="{6E35D79C-6335-75A5-97BA-19683C5C5713}"/>
              </a:ext>
            </a:extLst>
          </p:cNvPr>
          <p:cNvSpPr txBox="1"/>
          <p:nvPr/>
        </p:nvSpPr>
        <p:spPr>
          <a:xfrm>
            <a:off x="1370309" y="1603482"/>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57</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11" name="TextBox 10">
            <a:extLst>
              <a:ext uri="{FF2B5EF4-FFF2-40B4-BE49-F238E27FC236}">
                <a16:creationId xmlns:a16="http://schemas.microsoft.com/office/drawing/2014/main" id="{750110A5-FFC5-1C6C-D962-3F4BC3CC879A}"/>
              </a:ext>
            </a:extLst>
          </p:cNvPr>
          <p:cNvSpPr txBox="1"/>
          <p:nvPr/>
        </p:nvSpPr>
        <p:spPr>
          <a:xfrm>
            <a:off x="2945061" y="1639538"/>
            <a:ext cx="1277188" cy="574554"/>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43%</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en-GB" sz="950" b="0" kern="0" dirty="0">
                <a:solidFill>
                  <a:srgbClr val="222223">
                    <a:lumMod val="75000"/>
                    <a:lumOff val="25000"/>
                  </a:srgbClr>
                </a:solidFill>
              </a:rPr>
              <a:t>Travelling</a:t>
            </a:r>
            <a:r>
              <a:rPr lang="hu-HU" sz="950" b="0" kern="0" dirty="0">
                <a:solidFill>
                  <a:srgbClr val="222223">
                    <a:lumMod val="75000"/>
                    <a:lumOff val="25000"/>
                  </a:srgbClr>
                </a:solidFill>
              </a:rPr>
              <a:t>, </a:t>
            </a:r>
            <a:r>
              <a:rPr lang="en-GB" sz="950" b="0" kern="0" dirty="0">
                <a:solidFill>
                  <a:srgbClr val="222223">
                    <a:lumMod val="75000"/>
                    <a:lumOff val="25000"/>
                  </a:srgbClr>
                </a:solidFill>
              </a:rPr>
              <a:t>holiday</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12" name="Diagram 5">
            <a:extLst>
              <a:ext uri="{FF2B5EF4-FFF2-40B4-BE49-F238E27FC236}">
                <a16:creationId xmlns:a16="http://schemas.microsoft.com/office/drawing/2014/main" id="{BFD7327D-BB7B-3234-1E42-2D4888A07469}"/>
              </a:ext>
            </a:extLst>
          </p:cNvPr>
          <p:cNvGraphicFramePr/>
          <p:nvPr>
            <p:extLst>
              <p:ext uri="{D42A27DB-BD31-4B8C-83A1-F6EECF244321}">
                <p14:modId xmlns:p14="http://schemas.microsoft.com/office/powerpoint/2010/main" val="3882025046"/>
              </p:ext>
            </p:extLst>
          </p:nvPr>
        </p:nvGraphicFramePr>
        <p:xfrm>
          <a:off x="3052828" y="771550"/>
          <a:ext cx="972353" cy="950721"/>
        </p:xfrm>
        <a:graphic>
          <a:graphicData uri="http://schemas.openxmlformats.org/drawingml/2006/chart">
            <c:chart xmlns:c="http://schemas.openxmlformats.org/drawingml/2006/chart" xmlns:r="http://schemas.openxmlformats.org/officeDocument/2006/relationships" r:id="rId4"/>
          </a:graphicData>
        </a:graphic>
      </p:graphicFrame>
      <p:sp>
        <p:nvSpPr>
          <p:cNvPr id="113" name="Rectangle 112">
            <a:extLst>
              <a:ext uri="{FF2B5EF4-FFF2-40B4-BE49-F238E27FC236}">
                <a16:creationId xmlns:a16="http://schemas.microsoft.com/office/drawing/2014/main" id="{CE2F3990-66D7-DD40-E3BB-8156A646454D}"/>
              </a:ext>
            </a:extLst>
          </p:cNvPr>
          <p:cNvSpPr/>
          <p:nvPr/>
        </p:nvSpPr>
        <p:spPr bwMode="gray">
          <a:xfrm>
            <a:off x="3182660" y="885531"/>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14" name="TextBox 113">
            <a:extLst>
              <a:ext uri="{FF2B5EF4-FFF2-40B4-BE49-F238E27FC236}">
                <a16:creationId xmlns:a16="http://schemas.microsoft.com/office/drawing/2014/main" id="{5A08D095-0B02-0A3D-C083-291C960286D1}"/>
              </a:ext>
            </a:extLst>
          </p:cNvPr>
          <p:cNvSpPr txBox="1"/>
          <p:nvPr/>
        </p:nvSpPr>
        <p:spPr>
          <a:xfrm>
            <a:off x="3249096" y="1603482"/>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44%</a:t>
            </a:r>
            <a:endParaRPr lang="en-GB" sz="1600" b="1" kern="0" dirty="0">
              <a:solidFill>
                <a:schemeClr val="tx1">
                  <a:lumMod val="40000"/>
                  <a:lumOff val="60000"/>
                </a:schemeClr>
              </a:solidFill>
              <a:latin typeface="Calibri"/>
              <a:cs typeface="Arial" panose="020B0604020202020204" pitchFamily="34" charset="0"/>
            </a:endParaRPr>
          </a:p>
        </p:txBody>
      </p:sp>
      <p:sp>
        <p:nvSpPr>
          <p:cNvPr id="115" name="TextBox 114">
            <a:extLst>
              <a:ext uri="{FF2B5EF4-FFF2-40B4-BE49-F238E27FC236}">
                <a16:creationId xmlns:a16="http://schemas.microsoft.com/office/drawing/2014/main" id="{6CC7F00C-8693-F704-4BD6-D52D8CADAD0C}"/>
              </a:ext>
            </a:extLst>
          </p:cNvPr>
          <p:cNvSpPr txBox="1"/>
          <p:nvPr/>
        </p:nvSpPr>
        <p:spPr>
          <a:xfrm>
            <a:off x="2810469" y="1603482"/>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44</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21" name="TextBox 10">
            <a:extLst>
              <a:ext uri="{FF2B5EF4-FFF2-40B4-BE49-F238E27FC236}">
                <a16:creationId xmlns:a16="http://schemas.microsoft.com/office/drawing/2014/main" id="{92D92835-9F77-7FF5-4B11-06289464CF89}"/>
              </a:ext>
            </a:extLst>
          </p:cNvPr>
          <p:cNvSpPr txBox="1"/>
          <p:nvPr/>
        </p:nvSpPr>
        <p:spPr>
          <a:xfrm>
            <a:off x="4385221" y="1639969"/>
            <a:ext cx="1277188" cy="46972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43%</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Gastronomy</a:t>
            </a:r>
            <a:r>
              <a:rPr lang="hu-HU" sz="950" b="0" kern="0" dirty="0">
                <a:solidFill>
                  <a:srgbClr val="222223">
                    <a:lumMod val="75000"/>
                    <a:lumOff val="25000"/>
                  </a:srgbClr>
                </a:solidFill>
              </a:rPr>
              <a:t> and </a:t>
            </a:r>
            <a:r>
              <a:rPr lang="hu-HU" sz="950" b="0" kern="0" dirty="0" err="1">
                <a:solidFill>
                  <a:srgbClr val="222223">
                    <a:lumMod val="75000"/>
                    <a:lumOff val="25000"/>
                  </a:srgbClr>
                </a:solidFill>
              </a:rPr>
              <a:t>cooking</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22" name="Diagram 5">
            <a:extLst>
              <a:ext uri="{FF2B5EF4-FFF2-40B4-BE49-F238E27FC236}">
                <a16:creationId xmlns:a16="http://schemas.microsoft.com/office/drawing/2014/main" id="{578A1302-F14E-44AD-8C78-7394F9CEF1EC}"/>
              </a:ext>
            </a:extLst>
          </p:cNvPr>
          <p:cNvGraphicFramePr/>
          <p:nvPr>
            <p:extLst>
              <p:ext uri="{D42A27DB-BD31-4B8C-83A1-F6EECF244321}">
                <p14:modId xmlns:p14="http://schemas.microsoft.com/office/powerpoint/2010/main" val="447889982"/>
              </p:ext>
            </p:extLst>
          </p:nvPr>
        </p:nvGraphicFramePr>
        <p:xfrm>
          <a:off x="4492988" y="771981"/>
          <a:ext cx="972353" cy="950721"/>
        </p:xfrm>
        <a:graphic>
          <a:graphicData uri="http://schemas.openxmlformats.org/drawingml/2006/chart">
            <c:chart xmlns:c="http://schemas.openxmlformats.org/drawingml/2006/chart" xmlns:r="http://schemas.openxmlformats.org/officeDocument/2006/relationships" r:id="rId5"/>
          </a:graphicData>
        </a:graphic>
      </p:graphicFrame>
      <p:sp>
        <p:nvSpPr>
          <p:cNvPr id="123" name="Rectangle 112">
            <a:extLst>
              <a:ext uri="{FF2B5EF4-FFF2-40B4-BE49-F238E27FC236}">
                <a16:creationId xmlns:a16="http://schemas.microsoft.com/office/drawing/2014/main" id="{C28C5FC3-25C1-0966-B9D3-A8A5ABE9FBBD}"/>
              </a:ext>
            </a:extLst>
          </p:cNvPr>
          <p:cNvSpPr/>
          <p:nvPr/>
        </p:nvSpPr>
        <p:spPr bwMode="gray">
          <a:xfrm>
            <a:off x="4622820" y="89391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24" name="TextBox 123">
            <a:extLst>
              <a:ext uri="{FF2B5EF4-FFF2-40B4-BE49-F238E27FC236}">
                <a16:creationId xmlns:a16="http://schemas.microsoft.com/office/drawing/2014/main" id="{9016E103-5CAB-FA66-4840-95BBBA0CFA69}"/>
              </a:ext>
            </a:extLst>
          </p:cNvPr>
          <p:cNvSpPr txBox="1"/>
          <p:nvPr/>
        </p:nvSpPr>
        <p:spPr>
          <a:xfrm>
            <a:off x="4689256" y="1603913"/>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41%</a:t>
            </a:r>
            <a:endParaRPr lang="en-GB" sz="1600" b="1" kern="0" dirty="0">
              <a:solidFill>
                <a:schemeClr val="tx1">
                  <a:lumMod val="40000"/>
                  <a:lumOff val="60000"/>
                </a:schemeClr>
              </a:solidFill>
              <a:latin typeface="Calibri"/>
              <a:cs typeface="Arial" panose="020B0604020202020204" pitchFamily="34" charset="0"/>
            </a:endParaRPr>
          </a:p>
        </p:txBody>
      </p:sp>
      <p:sp>
        <p:nvSpPr>
          <p:cNvPr id="125" name="TextBox 124">
            <a:extLst>
              <a:ext uri="{FF2B5EF4-FFF2-40B4-BE49-F238E27FC236}">
                <a16:creationId xmlns:a16="http://schemas.microsoft.com/office/drawing/2014/main" id="{4FCDEC0B-A2AF-E63C-2F2A-B94A6FB463E3}"/>
              </a:ext>
            </a:extLst>
          </p:cNvPr>
          <p:cNvSpPr txBox="1"/>
          <p:nvPr/>
        </p:nvSpPr>
        <p:spPr>
          <a:xfrm>
            <a:off x="4250629" y="1603913"/>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41</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26" name="TextBox 10">
            <a:extLst>
              <a:ext uri="{FF2B5EF4-FFF2-40B4-BE49-F238E27FC236}">
                <a16:creationId xmlns:a16="http://schemas.microsoft.com/office/drawing/2014/main" id="{167A5603-A825-9C9E-FE1B-31A831E47A34}"/>
              </a:ext>
            </a:extLst>
          </p:cNvPr>
          <p:cNvSpPr txBox="1"/>
          <p:nvPr/>
        </p:nvSpPr>
        <p:spPr>
          <a:xfrm>
            <a:off x="5825381" y="1635722"/>
            <a:ext cx="1277188" cy="42163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37%</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Creative</a:t>
            </a:r>
            <a:r>
              <a:rPr lang="hu-HU" sz="950" b="0" kern="0" dirty="0">
                <a:solidFill>
                  <a:srgbClr val="222223">
                    <a:lumMod val="75000"/>
                    <a:lumOff val="25000"/>
                  </a:srgbClr>
                </a:solidFill>
              </a:rPr>
              <a:t> </a:t>
            </a:r>
            <a:r>
              <a:rPr lang="hu-HU" sz="950" b="0" kern="0" dirty="0" err="1">
                <a:solidFill>
                  <a:srgbClr val="222223">
                    <a:lumMod val="75000"/>
                    <a:lumOff val="25000"/>
                  </a:srgbClr>
                </a:solidFill>
              </a:rPr>
              <a:t>crafting</a:t>
            </a:r>
            <a:r>
              <a:rPr lang="hu-HU" sz="950" b="0" kern="0" dirty="0">
                <a:solidFill>
                  <a:srgbClr val="222223">
                    <a:lumMod val="75000"/>
                    <a:lumOff val="25000"/>
                  </a:srgbClr>
                </a:solidFill>
              </a:rPr>
              <a:t>, DIY, </a:t>
            </a:r>
            <a:r>
              <a:rPr lang="hu-HU" sz="950" b="0" kern="0" dirty="0" err="1">
                <a:solidFill>
                  <a:srgbClr val="222223">
                    <a:lumMod val="75000"/>
                    <a:lumOff val="25000"/>
                  </a:srgbClr>
                </a:solidFill>
              </a:rPr>
              <a:t>gardening</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27" name="Diagram 5">
            <a:extLst>
              <a:ext uri="{FF2B5EF4-FFF2-40B4-BE49-F238E27FC236}">
                <a16:creationId xmlns:a16="http://schemas.microsoft.com/office/drawing/2014/main" id="{A9230628-4498-968F-E0B4-98A2CA5B24A0}"/>
              </a:ext>
            </a:extLst>
          </p:cNvPr>
          <p:cNvGraphicFramePr/>
          <p:nvPr>
            <p:extLst>
              <p:ext uri="{D42A27DB-BD31-4B8C-83A1-F6EECF244321}">
                <p14:modId xmlns:p14="http://schemas.microsoft.com/office/powerpoint/2010/main" val="3376484182"/>
              </p:ext>
            </p:extLst>
          </p:nvPr>
        </p:nvGraphicFramePr>
        <p:xfrm>
          <a:off x="5933148" y="767734"/>
          <a:ext cx="972353" cy="950721"/>
        </p:xfrm>
        <a:graphic>
          <a:graphicData uri="http://schemas.openxmlformats.org/drawingml/2006/chart">
            <c:chart xmlns:c="http://schemas.openxmlformats.org/drawingml/2006/chart" xmlns:r="http://schemas.openxmlformats.org/officeDocument/2006/relationships" r:id="rId6"/>
          </a:graphicData>
        </a:graphic>
      </p:graphicFrame>
      <p:sp>
        <p:nvSpPr>
          <p:cNvPr id="128" name="Rectangle 112">
            <a:extLst>
              <a:ext uri="{FF2B5EF4-FFF2-40B4-BE49-F238E27FC236}">
                <a16:creationId xmlns:a16="http://schemas.microsoft.com/office/drawing/2014/main" id="{447D3817-A2D2-E4D9-AB7B-FD3C52608892}"/>
              </a:ext>
            </a:extLst>
          </p:cNvPr>
          <p:cNvSpPr/>
          <p:nvPr/>
        </p:nvSpPr>
        <p:spPr bwMode="gray">
          <a:xfrm>
            <a:off x="6062980" y="889667"/>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29" name="TextBox 128">
            <a:extLst>
              <a:ext uri="{FF2B5EF4-FFF2-40B4-BE49-F238E27FC236}">
                <a16:creationId xmlns:a16="http://schemas.microsoft.com/office/drawing/2014/main" id="{AA58E0B6-3001-4C87-BD99-20715A89459C}"/>
              </a:ext>
            </a:extLst>
          </p:cNvPr>
          <p:cNvSpPr txBox="1"/>
          <p:nvPr/>
        </p:nvSpPr>
        <p:spPr>
          <a:xfrm>
            <a:off x="6129416" y="1599666"/>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44%</a:t>
            </a:r>
            <a:endParaRPr lang="en-GB" sz="1600" b="1" kern="0" dirty="0">
              <a:solidFill>
                <a:schemeClr val="tx1">
                  <a:lumMod val="40000"/>
                  <a:lumOff val="60000"/>
                </a:schemeClr>
              </a:solidFill>
              <a:latin typeface="Calibri"/>
              <a:cs typeface="Arial" panose="020B0604020202020204" pitchFamily="34" charset="0"/>
            </a:endParaRPr>
          </a:p>
        </p:txBody>
      </p:sp>
      <p:sp>
        <p:nvSpPr>
          <p:cNvPr id="130" name="TextBox 129">
            <a:extLst>
              <a:ext uri="{FF2B5EF4-FFF2-40B4-BE49-F238E27FC236}">
                <a16:creationId xmlns:a16="http://schemas.microsoft.com/office/drawing/2014/main" id="{1DDF60FD-BB14-59B1-E125-4969DB29FEF2}"/>
              </a:ext>
            </a:extLst>
          </p:cNvPr>
          <p:cNvSpPr txBox="1"/>
          <p:nvPr/>
        </p:nvSpPr>
        <p:spPr>
          <a:xfrm>
            <a:off x="5690789" y="1599666"/>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42</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31" name="TextBox 10">
            <a:extLst>
              <a:ext uri="{FF2B5EF4-FFF2-40B4-BE49-F238E27FC236}">
                <a16:creationId xmlns:a16="http://schemas.microsoft.com/office/drawing/2014/main" id="{D3FDFD5B-0F91-0DEC-7635-5468995D7E5B}"/>
              </a:ext>
            </a:extLst>
          </p:cNvPr>
          <p:cNvSpPr txBox="1"/>
          <p:nvPr/>
        </p:nvSpPr>
        <p:spPr>
          <a:xfrm>
            <a:off x="7355640" y="1635722"/>
            <a:ext cx="1277188" cy="42163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36%</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noProof="0" dirty="0" err="1">
                <a:solidFill>
                  <a:srgbClr val="222223">
                    <a:lumMod val="75000"/>
                    <a:lumOff val="25000"/>
                  </a:srgbClr>
                </a:solidFill>
              </a:rPr>
              <a:t>Jobs</a:t>
            </a:r>
            <a:r>
              <a:rPr lang="hu-HU" sz="950" b="0" kern="0" noProof="0" dirty="0">
                <a:solidFill>
                  <a:srgbClr val="222223">
                    <a:lumMod val="75000"/>
                    <a:lumOff val="25000"/>
                  </a:srgbClr>
                </a:solidFill>
              </a:rPr>
              <a:t> and </a:t>
            </a:r>
            <a:r>
              <a:rPr lang="hu-HU" sz="950" b="0" kern="0" noProof="0" dirty="0" err="1">
                <a:solidFill>
                  <a:srgbClr val="222223">
                    <a:lumMod val="75000"/>
                    <a:lumOff val="25000"/>
                  </a:srgbClr>
                </a:solidFill>
              </a:rPr>
              <a:t>career</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32" name="Diagram 5">
            <a:extLst>
              <a:ext uri="{FF2B5EF4-FFF2-40B4-BE49-F238E27FC236}">
                <a16:creationId xmlns:a16="http://schemas.microsoft.com/office/drawing/2014/main" id="{77EAB15F-39C6-EA6E-6D79-E23A9DF4A655}"/>
              </a:ext>
            </a:extLst>
          </p:cNvPr>
          <p:cNvGraphicFramePr/>
          <p:nvPr>
            <p:extLst>
              <p:ext uri="{D42A27DB-BD31-4B8C-83A1-F6EECF244321}">
                <p14:modId xmlns:p14="http://schemas.microsoft.com/office/powerpoint/2010/main" val="2731749291"/>
              </p:ext>
            </p:extLst>
          </p:nvPr>
        </p:nvGraphicFramePr>
        <p:xfrm>
          <a:off x="7463407" y="767734"/>
          <a:ext cx="972353" cy="950721"/>
        </p:xfrm>
        <a:graphic>
          <a:graphicData uri="http://schemas.openxmlformats.org/drawingml/2006/chart">
            <c:chart xmlns:c="http://schemas.openxmlformats.org/drawingml/2006/chart" xmlns:r="http://schemas.openxmlformats.org/officeDocument/2006/relationships" r:id="rId7"/>
          </a:graphicData>
        </a:graphic>
      </p:graphicFrame>
      <p:sp>
        <p:nvSpPr>
          <p:cNvPr id="133" name="Rectangle 112">
            <a:extLst>
              <a:ext uri="{FF2B5EF4-FFF2-40B4-BE49-F238E27FC236}">
                <a16:creationId xmlns:a16="http://schemas.microsoft.com/office/drawing/2014/main" id="{140169D0-C605-DE3C-BD4C-5D6CACE368AD}"/>
              </a:ext>
            </a:extLst>
          </p:cNvPr>
          <p:cNvSpPr/>
          <p:nvPr/>
        </p:nvSpPr>
        <p:spPr bwMode="gray">
          <a:xfrm>
            <a:off x="7593239" y="889667"/>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34" name="TextBox 133">
            <a:extLst>
              <a:ext uri="{FF2B5EF4-FFF2-40B4-BE49-F238E27FC236}">
                <a16:creationId xmlns:a16="http://schemas.microsoft.com/office/drawing/2014/main" id="{28828F38-09CD-F2E6-D044-EDAB4C6D3EB2}"/>
              </a:ext>
            </a:extLst>
          </p:cNvPr>
          <p:cNvSpPr txBox="1"/>
          <p:nvPr/>
        </p:nvSpPr>
        <p:spPr>
          <a:xfrm>
            <a:off x="7659675" y="1599666"/>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40%</a:t>
            </a:r>
            <a:endParaRPr lang="en-GB" sz="1600" b="1" kern="0" dirty="0">
              <a:solidFill>
                <a:schemeClr val="tx1">
                  <a:lumMod val="40000"/>
                  <a:lumOff val="60000"/>
                </a:schemeClr>
              </a:solidFill>
              <a:latin typeface="Calibri"/>
              <a:cs typeface="Arial" panose="020B0604020202020204" pitchFamily="34" charset="0"/>
            </a:endParaRPr>
          </a:p>
        </p:txBody>
      </p:sp>
      <p:sp>
        <p:nvSpPr>
          <p:cNvPr id="135" name="TextBox 134">
            <a:extLst>
              <a:ext uri="{FF2B5EF4-FFF2-40B4-BE49-F238E27FC236}">
                <a16:creationId xmlns:a16="http://schemas.microsoft.com/office/drawing/2014/main" id="{1F4C50C1-CB73-D150-1A38-FF469D332F40}"/>
              </a:ext>
            </a:extLst>
          </p:cNvPr>
          <p:cNvSpPr txBox="1"/>
          <p:nvPr/>
        </p:nvSpPr>
        <p:spPr>
          <a:xfrm>
            <a:off x="7221048" y="1599666"/>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40</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graphicFrame>
        <p:nvGraphicFramePr>
          <p:cNvPr id="136" name="Diagram 5">
            <a:extLst>
              <a:ext uri="{FF2B5EF4-FFF2-40B4-BE49-F238E27FC236}">
                <a16:creationId xmlns:a16="http://schemas.microsoft.com/office/drawing/2014/main" id="{BD8DF145-E0F4-EF57-A46C-EF00C32B3A9A}"/>
              </a:ext>
            </a:extLst>
          </p:cNvPr>
          <p:cNvGraphicFramePr/>
          <p:nvPr>
            <p:extLst>
              <p:ext uri="{D42A27DB-BD31-4B8C-83A1-F6EECF244321}">
                <p14:modId xmlns:p14="http://schemas.microsoft.com/office/powerpoint/2010/main" val="1408592977"/>
              </p:ext>
            </p:extLst>
          </p:nvPr>
        </p:nvGraphicFramePr>
        <p:xfrm>
          <a:off x="215271" y="771550"/>
          <a:ext cx="972353" cy="950721"/>
        </p:xfrm>
        <a:graphic>
          <a:graphicData uri="http://schemas.openxmlformats.org/drawingml/2006/chart">
            <c:chart xmlns:c="http://schemas.openxmlformats.org/drawingml/2006/chart" xmlns:r="http://schemas.openxmlformats.org/officeDocument/2006/relationships" r:id="rId8"/>
          </a:graphicData>
        </a:graphic>
      </p:graphicFrame>
      <p:sp>
        <p:nvSpPr>
          <p:cNvPr id="137" name="Rectangle 112">
            <a:extLst>
              <a:ext uri="{FF2B5EF4-FFF2-40B4-BE49-F238E27FC236}">
                <a16:creationId xmlns:a16="http://schemas.microsoft.com/office/drawing/2014/main" id="{7978FF86-E1E2-E4A0-0B46-6A4FC2091F6A}"/>
              </a:ext>
            </a:extLst>
          </p:cNvPr>
          <p:cNvSpPr/>
          <p:nvPr/>
        </p:nvSpPr>
        <p:spPr bwMode="gray">
          <a:xfrm>
            <a:off x="345103" y="885531"/>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79" name="TextBox 10">
            <a:extLst>
              <a:ext uri="{FF2B5EF4-FFF2-40B4-BE49-F238E27FC236}">
                <a16:creationId xmlns:a16="http://schemas.microsoft.com/office/drawing/2014/main" id="{7C57AF5D-D11A-40E3-E056-9691AB112763}"/>
              </a:ext>
            </a:extLst>
          </p:cNvPr>
          <p:cNvSpPr txBox="1"/>
          <p:nvPr/>
        </p:nvSpPr>
        <p:spPr>
          <a:xfrm>
            <a:off x="170088" y="3050271"/>
            <a:ext cx="1277188" cy="543485"/>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35%</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a:solidFill>
                  <a:srgbClr val="222223">
                    <a:lumMod val="75000"/>
                    <a:lumOff val="25000"/>
                  </a:srgbClr>
                </a:solidFill>
              </a:rPr>
              <a:t>Science, </a:t>
            </a:r>
            <a:r>
              <a:rPr lang="hu-HU" sz="950" b="0" kern="0" dirty="0" err="1">
                <a:solidFill>
                  <a:srgbClr val="222223">
                    <a:lumMod val="75000"/>
                    <a:lumOff val="25000"/>
                  </a:srgbClr>
                </a:solidFill>
              </a:rPr>
              <a:t>nature</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80" name="TextBox 179">
            <a:extLst>
              <a:ext uri="{FF2B5EF4-FFF2-40B4-BE49-F238E27FC236}">
                <a16:creationId xmlns:a16="http://schemas.microsoft.com/office/drawing/2014/main" id="{17CE8327-5F33-7375-8AE0-8639D93F607C}"/>
              </a:ext>
            </a:extLst>
          </p:cNvPr>
          <p:cNvSpPr txBox="1"/>
          <p:nvPr/>
        </p:nvSpPr>
        <p:spPr>
          <a:xfrm>
            <a:off x="474123" y="3051736"/>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39%</a:t>
            </a:r>
            <a:endParaRPr lang="en-GB" sz="1600" b="1" kern="0" dirty="0">
              <a:solidFill>
                <a:schemeClr val="tx1">
                  <a:lumMod val="40000"/>
                  <a:lumOff val="60000"/>
                </a:schemeClr>
              </a:solidFill>
              <a:latin typeface="Calibri"/>
              <a:cs typeface="Arial" panose="020B0604020202020204" pitchFamily="34" charset="0"/>
            </a:endParaRPr>
          </a:p>
        </p:txBody>
      </p:sp>
      <p:sp>
        <p:nvSpPr>
          <p:cNvPr id="181" name="TextBox 180">
            <a:extLst>
              <a:ext uri="{FF2B5EF4-FFF2-40B4-BE49-F238E27FC236}">
                <a16:creationId xmlns:a16="http://schemas.microsoft.com/office/drawing/2014/main" id="{272F28FC-A489-DD20-D8BC-0C891B2CC0C8}"/>
              </a:ext>
            </a:extLst>
          </p:cNvPr>
          <p:cNvSpPr txBox="1"/>
          <p:nvPr/>
        </p:nvSpPr>
        <p:spPr>
          <a:xfrm>
            <a:off x="35496" y="3051736"/>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36</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82" name="TextBox 10">
            <a:extLst>
              <a:ext uri="{FF2B5EF4-FFF2-40B4-BE49-F238E27FC236}">
                <a16:creationId xmlns:a16="http://schemas.microsoft.com/office/drawing/2014/main" id="{8323B698-DCDB-DCC0-E22D-8CD753214B3C}"/>
              </a:ext>
            </a:extLst>
          </p:cNvPr>
          <p:cNvSpPr txBox="1"/>
          <p:nvPr/>
        </p:nvSpPr>
        <p:spPr>
          <a:xfrm>
            <a:off x="1548529" y="3050271"/>
            <a:ext cx="1277188" cy="516955"/>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33%</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Sports</a:t>
            </a:r>
            <a:r>
              <a:rPr lang="hu-HU" sz="950" b="0" kern="0" dirty="0">
                <a:solidFill>
                  <a:srgbClr val="222223">
                    <a:lumMod val="75000"/>
                    <a:lumOff val="25000"/>
                  </a:srgbClr>
                </a:solidFill>
              </a:rPr>
              <a:t> (</a:t>
            </a:r>
            <a:r>
              <a:rPr lang="hu-HU" sz="950" b="0" kern="0" dirty="0" err="1">
                <a:solidFill>
                  <a:srgbClr val="222223">
                    <a:lumMod val="75000"/>
                    <a:lumOff val="25000"/>
                  </a:srgbClr>
                </a:solidFill>
              </a:rPr>
              <a:t>exercise</a:t>
            </a:r>
            <a:r>
              <a:rPr lang="hu-HU" sz="950" b="0" kern="0" dirty="0">
                <a:solidFill>
                  <a:srgbClr val="222223">
                    <a:lumMod val="75000"/>
                    <a:lumOff val="25000"/>
                  </a:srgbClr>
                </a:solidFill>
              </a:rPr>
              <a:t>, </a:t>
            </a:r>
            <a:r>
              <a:rPr lang="hu-HU" sz="950" b="0" kern="0" dirty="0" err="1">
                <a:solidFill>
                  <a:srgbClr val="222223">
                    <a:lumMod val="75000"/>
                    <a:lumOff val="25000"/>
                  </a:srgbClr>
                </a:solidFill>
              </a:rPr>
              <a:t>fitness</a:t>
            </a:r>
            <a:r>
              <a:rPr lang="hu-HU" sz="950" b="0" kern="0" dirty="0">
                <a:solidFill>
                  <a:srgbClr val="222223">
                    <a:lumMod val="75000"/>
                    <a:lumOff val="25000"/>
                  </a:srgbClr>
                </a:solidFill>
              </a:rPr>
              <a:t>, etc.)</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83" name="Diagram 5">
            <a:extLst>
              <a:ext uri="{FF2B5EF4-FFF2-40B4-BE49-F238E27FC236}">
                <a16:creationId xmlns:a16="http://schemas.microsoft.com/office/drawing/2014/main" id="{344E196E-CD0E-3018-FF32-5D35CED2A875}"/>
              </a:ext>
            </a:extLst>
          </p:cNvPr>
          <p:cNvGraphicFramePr/>
          <p:nvPr>
            <p:extLst>
              <p:ext uri="{D42A27DB-BD31-4B8C-83A1-F6EECF244321}">
                <p14:modId xmlns:p14="http://schemas.microsoft.com/office/powerpoint/2010/main" val="2184286866"/>
              </p:ext>
            </p:extLst>
          </p:nvPr>
        </p:nvGraphicFramePr>
        <p:xfrm>
          <a:off x="1656296" y="2182283"/>
          <a:ext cx="972353" cy="950721"/>
        </p:xfrm>
        <a:graphic>
          <a:graphicData uri="http://schemas.openxmlformats.org/drawingml/2006/chart">
            <c:chart xmlns:c="http://schemas.openxmlformats.org/drawingml/2006/chart" xmlns:r="http://schemas.openxmlformats.org/officeDocument/2006/relationships" r:id="rId9"/>
          </a:graphicData>
        </a:graphic>
      </p:graphicFrame>
      <p:sp>
        <p:nvSpPr>
          <p:cNvPr id="184" name="Rectangle 112">
            <a:extLst>
              <a:ext uri="{FF2B5EF4-FFF2-40B4-BE49-F238E27FC236}">
                <a16:creationId xmlns:a16="http://schemas.microsoft.com/office/drawing/2014/main" id="{9FDFEEC4-AD55-D5E8-9812-94F5A061B9EB}"/>
              </a:ext>
            </a:extLst>
          </p:cNvPr>
          <p:cNvSpPr/>
          <p:nvPr/>
        </p:nvSpPr>
        <p:spPr bwMode="gray">
          <a:xfrm>
            <a:off x="1786128" y="229626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85" name="TextBox 184">
            <a:extLst>
              <a:ext uri="{FF2B5EF4-FFF2-40B4-BE49-F238E27FC236}">
                <a16:creationId xmlns:a16="http://schemas.microsoft.com/office/drawing/2014/main" id="{A5BBAF6B-0237-D06A-960C-80EEE59F1B69}"/>
              </a:ext>
            </a:extLst>
          </p:cNvPr>
          <p:cNvSpPr txBox="1"/>
          <p:nvPr/>
        </p:nvSpPr>
        <p:spPr>
          <a:xfrm>
            <a:off x="1852564" y="3014215"/>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38%</a:t>
            </a:r>
            <a:endParaRPr lang="en-GB" sz="1600" b="1" kern="0" dirty="0">
              <a:solidFill>
                <a:schemeClr val="tx1">
                  <a:lumMod val="40000"/>
                  <a:lumOff val="60000"/>
                </a:schemeClr>
              </a:solidFill>
              <a:latin typeface="Calibri"/>
              <a:cs typeface="Arial" panose="020B0604020202020204" pitchFamily="34" charset="0"/>
            </a:endParaRPr>
          </a:p>
        </p:txBody>
      </p:sp>
      <p:sp>
        <p:nvSpPr>
          <p:cNvPr id="186" name="TextBox 185">
            <a:extLst>
              <a:ext uri="{FF2B5EF4-FFF2-40B4-BE49-F238E27FC236}">
                <a16:creationId xmlns:a16="http://schemas.microsoft.com/office/drawing/2014/main" id="{4D33FF8D-8788-AA85-B85D-41AB000FF68D}"/>
              </a:ext>
            </a:extLst>
          </p:cNvPr>
          <p:cNvSpPr txBox="1"/>
          <p:nvPr/>
        </p:nvSpPr>
        <p:spPr>
          <a:xfrm>
            <a:off x="1413937" y="3014215"/>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37</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87" name="TextBox 10">
            <a:extLst>
              <a:ext uri="{FF2B5EF4-FFF2-40B4-BE49-F238E27FC236}">
                <a16:creationId xmlns:a16="http://schemas.microsoft.com/office/drawing/2014/main" id="{CE19CB3F-65F9-B84B-0FB5-500A3CA2E76F}"/>
              </a:ext>
            </a:extLst>
          </p:cNvPr>
          <p:cNvSpPr txBox="1"/>
          <p:nvPr/>
        </p:nvSpPr>
        <p:spPr>
          <a:xfrm>
            <a:off x="2988689" y="3050271"/>
            <a:ext cx="1277188" cy="46972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32%</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Computers</a:t>
            </a:r>
            <a:r>
              <a:rPr lang="hu-HU" sz="950" b="0" kern="0" dirty="0">
                <a:solidFill>
                  <a:srgbClr val="222223">
                    <a:lumMod val="75000"/>
                    <a:lumOff val="25000"/>
                  </a:srgbClr>
                </a:solidFill>
              </a:rPr>
              <a:t>, </a:t>
            </a:r>
            <a:r>
              <a:rPr lang="hu-HU" sz="950" b="0" kern="0" dirty="0" err="1">
                <a:solidFill>
                  <a:srgbClr val="222223">
                    <a:lumMod val="75000"/>
                    <a:lumOff val="25000"/>
                  </a:srgbClr>
                </a:solidFill>
              </a:rPr>
              <a:t>consoles</a:t>
            </a:r>
            <a:r>
              <a:rPr lang="hu-HU" sz="950" b="0" kern="0" dirty="0">
                <a:solidFill>
                  <a:srgbClr val="222223">
                    <a:lumMod val="75000"/>
                    <a:lumOff val="25000"/>
                  </a:srgbClr>
                </a:solidFill>
              </a:rPr>
              <a:t> and mobile </a:t>
            </a:r>
            <a:r>
              <a:rPr lang="hu-HU" sz="950" b="0" kern="0" dirty="0" err="1">
                <a:solidFill>
                  <a:srgbClr val="222223">
                    <a:lumMod val="75000"/>
                    <a:lumOff val="25000"/>
                  </a:srgbClr>
                </a:solidFill>
              </a:rPr>
              <a:t>games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88" name="Diagram 5">
            <a:extLst>
              <a:ext uri="{FF2B5EF4-FFF2-40B4-BE49-F238E27FC236}">
                <a16:creationId xmlns:a16="http://schemas.microsoft.com/office/drawing/2014/main" id="{5CE8B71F-EAE5-36BF-00BF-13363709DEF2}"/>
              </a:ext>
            </a:extLst>
          </p:cNvPr>
          <p:cNvGraphicFramePr/>
          <p:nvPr>
            <p:extLst>
              <p:ext uri="{D42A27DB-BD31-4B8C-83A1-F6EECF244321}">
                <p14:modId xmlns:p14="http://schemas.microsoft.com/office/powerpoint/2010/main" val="2547136975"/>
              </p:ext>
            </p:extLst>
          </p:nvPr>
        </p:nvGraphicFramePr>
        <p:xfrm>
          <a:off x="3096456" y="2182283"/>
          <a:ext cx="972353" cy="950721"/>
        </p:xfrm>
        <a:graphic>
          <a:graphicData uri="http://schemas.openxmlformats.org/drawingml/2006/chart">
            <c:chart xmlns:c="http://schemas.openxmlformats.org/drawingml/2006/chart" xmlns:r="http://schemas.openxmlformats.org/officeDocument/2006/relationships" r:id="rId10"/>
          </a:graphicData>
        </a:graphic>
      </p:graphicFrame>
      <p:sp>
        <p:nvSpPr>
          <p:cNvPr id="189" name="Rectangle 112">
            <a:extLst>
              <a:ext uri="{FF2B5EF4-FFF2-40B4-BE49-F238E27FC236}">
                <a16:creationId xmlns:a16="http://schemas.microsoft.com/office/drawing/2014/main" id="{229933E8-3884-E826-C844-65E2693B2FC7}"/>
              </a:ext>
            </a:extLst>
          </p:cNvPr>
          <p:cNvSpPr/>
          <p:nvPr/>
        </p:nvSpPr>
        <p:spPr bwMode="gray">
          <a:xfrm>
            <a:off x="3226288" y="229626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90" name="TextBox 189">
            <a:extLst>
              <a:ext uri="{FF2B5EF4-FFF2-40B4-BE49-F238E27FC236}">
                <a16:creationId xmlns:a16="http://schemas.microsoft.com/office/drawing/2014/main" id="{66545E2A-0780-AA61-88C6-8520148E8168}"/>
              </a:ext>
            </a:extLst>
          </p:cNvPr>
          <p:cNvSpPr txBox="1"/>
          <p:nvPr/>
        </p:nvSpPr>
        <p:spPr>
          <a:xfrm>
            <a:off x="3292724" y="3014215"/>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44%</a:t>
            </a:r>
            <a:endParaRPr lang="en-GB" sz="1600" b="1" kern="0" dirty="0">
              <a:solidFill>
                <a:schemeClr val="tx1">
                  <a:lumMod val="40000"/>
                  <a:lumOff val="60000"/>
                </a:schemeClr>
              </a:solidFill>
              <a:latin typeface="Calibri"/>
              <a:cs typeface="Arial" panose="020B0604020202020204" pitchFamily="34" charset="0"/>
            </a:endParaRPr>
          </a:p>
        </p:txBody>
      </p:sp>
      <p:sp>
        <p:nvSpPr>
          <p:cNvPr id="191" name="TextBox 190">
            <a:extLst>
              <a:ext uri="{FF2B5EF4-FFF2-40B4-BE49-F238E27FC236}">
                <a16:creationId xmlns:a16="http://schemas.microsoft.com/office/drawing/2014/main" id="{EE9D75E0-5D07-68E6-5CDC-E6961DF13E2C}"/>
              </a:ext>
            </a:extLst>
          </p:cNvPr>
          <p:cNvSpPr txBox="1"/>
          <p:nvPr/>
        </p:nvSpPr>
        <p:spPr>
          <a:xfrm>
            <a:off x="2854097" y="3014215"/>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41</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92" name="TextBox 10">
            <a:extLst>
              <a:ext uri="{FF2B5EF4-FFF2-40B4-BE49-F238E27FC236}">
                <a16:creationId xmlns:a16="http://schemas.microsoft.com/office/drawing/2014/main" id="{D176FF19-5D9E-BA00-398A-5E473A9987C8}"/>
              </a:ext>
            </a:extLst>
          </p:cNvPr>
          <p:cNvSpPr txBox="1"/>
          <p:nvPr/>
        </p:nvSpPr>
        <p:spPr>
          <a:xfrm>
            <a:off x="4428849" y="3050702"/>
            <a:ext cx="1277188" cy="673176"/>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lang="hu-HU" sz="1800" kern="0" dirty="0">
                <a:solidFill>
                  <a:schemeClr val="accent1"/>
                </a:solidFill>
                <a:latin typeface="Calibri"/>
              </a:rPr>
              <a:t>31</a:t>
            </a: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a:solidFill>
                  <a:srgbClr val="222223">
                    <a:lumMod val="75000"/>
                    <a:lumOff val="25000"/>
                  </a:srgbClr>
                </a:solidFill>
              </a:rPr>
              <a:t>T</a:t>
            </a:r>
            <a:r>
              <a:rPr lang="en-US" sz="950" b="0" kern="0" dirty="0" err="1">
                <a:solidFill>
                  <a:srgbClr val="222223">
                    <a:lumMod val="75000"/>
                    <a:lumOff val="25000"/>
                  </a:srgbClr>
                </a:solidFill>
              </a:rPr>
              <a:t>echnology</a:t>
            </a:r>
            <a:r>
              <a:rPr lang="en-US" sz="950" b="0" kern="0" dirty="0">
                <a:solidFill>
                  <a:srgbClr val="222223">
                    <a:lumMod val="75000"/>
                    <a:lumOff val="25000"/>
                  </a:srgbClr>
                </a:solidFill>
              </a:rPr>
              <a:t>, IT hardware</a:t>
            </a:r>
            <a:r>
              <a:rPr lang="hu-HU" sz="950" b="0" kern="0" dirty="0">
                <a:solidFill>
                  <a:srgbClr val="222223">
                    <a:lumMod val="75000"/>
                    <a:lumOff val="25000"/>
                  </a:srgbClr>
                </a:solidFill>
              </a:rPr>
              <a:t>s</a:t>
            </a:r>
            <a:r>
              <a:rPr lang="en-US" sz="950" b="0" kern="0" dirty="0">
                <a:solidFill>
                  <a:srgbClr val="222223">
                    <a:lumMod val="75000"/>
                    <a:lumOff val="25000"/>
                  </a:srgbClr>
                </a:solidFill>
              </a:rPr>
              <a:t>, smart devices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93" name="Diagram 5">
            <a:extLst>
              <a:ext uri="{FF2B5EF4-FFF2-40B4-BE49-F238E27FC236}">
                <a16:creationId xmlns:a16="http://schemas.microsoft.com/office/drawing/2014/main" id="{17EA52D4-C37B-A4EC-F27F-FDFDE6CB290C}"/>
              </a:ext>
            </a:extLst>
          </p:cNvPr>
          <p:cNvGraphicFramePr/>
          <p:nvPr>
            <p:extLst>
              <p:ext uri="{D42A27DB-BD31-4B8C-83A1-F6EECF244321}">
                <p14:modId xmlns:p14="http://schemas.microsoft.com/office/powerpoint/2010/main" val="34625288"/>
              </p:ext>
            </p:extLst>
          </p:nvPr>
        </p:nvGraphicFramePr>
        <p:xfrm>
          <a:off x="4536616" y="2182714"/>
          <a:ext cx="972353" cy="950721"/>
        </p:xfrm>
        <a:graphic>
          <a:graphicData uri="http://schemas.openxmlformats.org/drawingml/2006/chart">
            <c:chart xmlns:c="http://schemas.openxmlformats.org/drawingml/2006/chart" xmlns:r="http://schemas.openxmlformats.org/officeDocument/2006/relationships" r:id="rId11"/>
          </a:graphicData>
        </a:graphic>
      </p:graphicFrame>
      <p:sp>
        <p:nvSpPr>
          <p:cNvPr id="194" name="Rectangle 112">
            <a:extLst>
              <a:ext uri="{FF2B5EF4-FFF2-40B4-BE49-F238E27FC236}">
                <a16:creationId xmlns:a16="http://schemas.microsoft.com/office/drawing/2014/main" id="{9A8DC284-79CC-5F8A-71D0-6CBEA3A273D3}"/>
              </a:ext>
            </a:extLst>
          </p:cNvPr>
          <p:cNvSpPr/>
          <p:nvPr/>
        </p:nvSpPr>
        <p:spPr bwMode="gray">
          <a:xfrm>
            <a:off x="4666448" y="2304647"/>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95" name="TextBox 194">
            <a:extLst>
              <a:ext uri="{FF2B5EF4-FFF2-40B4-BE49-F238E27FC236}">
                <a16:creationId xmlns:a16="http://schemas.microsoft.com/office/drawing/2014/main" id="{FC4BA824-B878-6C4B-3558-12CFE5C9DFF2}"/>
              </a:ext>
            </a:extLst>
          </p:cNvPr>
          <p:cNvSpPr txBox="1"/>
          <p:nvPr/>
        </p:nvSpPr>
        <p:spPr>
          <a:xfrm>
            <a:off x="4732884" y="3014646"/>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41%</a:t>
            </a:r>
            <a:endParaRPr lang="en-GB" sz="1600" b="1" kern="0" dirty="0">
              <a:solidFill>
                <a:schemeClr val="tx1">
                  <a:lumMod val="40000"/>
                  <a:lumOff val="60000"/>
                </a:schemeClr>
              </a:solidFill>
              <a:latin typeface="Calibri"/>
              <a:cs typeface="Arial" panose="020B0604020202020204" pitchFamily="34" charset="0"/>
            </a:endParaRPr>
          </a:p>
        </p:txBody>
      </p:sp>
      <p:sp>
        <p:nvSpPr>
          <p:cNvPr id="196" name="TextBox 195">
            <a:extLst>
              <a:ext uri="{FF2B5EF4-FFF2-40B4-BE49-F238E27FC236}">
                <a16:creationId xmlns:a16="http://schemas.microsoft.com/office/drawing/2014/main" id="{7AD25543-37E8-1176-64FD-24D75E5A84D3}"/>
              </a:ext>
            </a:extLst>
          </p:cNvPr>
          <p:cNvSpPr txBox="1"/>
          <p:nvPr/>
        </p:nvSpPr>
        <p:spPr>
          <a:xfrm>
            <a:off x="4294257" y="3014646"/>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39</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97" name="TextBox 10">
            <a:extLst>
              <a:ext uri="{FF2B5EF4-FFF2-40B4-BE49-F238E27FC236}">
                <a16:creationId xmlns:a16="http://schemas.microsoft.com/office/drawing/2014/main" id="{F820C944-E865-8BA6-E0B5-F1FBAF720FC2}"/>
              </a:ext>
            </a:extLst>
          </p:cNvPr>
          <p:cNvSpPr txBox="1"/>
          <p:nvPr/>
        </p:nvSpPr>
        <p:spPr>
          <a:xfrm>
            <a:off x="5869009" y="3046455"/>
            <a:ext cx="1277188" cy="42163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lang="hu-HU" sz="1800" kern="0" dirty="0">
                <a:solidFill>
                  <a:schemeClr val="accent1"/>
                </a:solidFill>
                <a:latin typeface="Calibri"/>
              </a:rPr>
              <a:t>31</a:t>
            </a: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defTabSz="924282">
              <a:defRPr/>
            </a:pPr>
            <a:r>
              <a:rPr lang="hu-HU" sz="950" b="0" kern="0" dirty="0" err="1">
                <a:solidFill>
                  <a:srgbClr val="222223">
                    <a:lumMod val="75000"/>
                    <a:lumOff val="25000"/>
                  </a:srgbClr>
                </a:solidFill>
              </a:rPr>
              <a:t>Children</a:t>
            </a:r>
            <a:r>
              <a:rPr lang="hu-HU" sz="950" b="0" kern="0" dirty="0">
                <a:solidFill>
                  <a:srgbClr val="222223">
                    <a:lumMod val="75000"/>
                    <a:lumOff val="25000"/>
                  </a:srgbClr>
                </a:solidFill>
              </a:rPr>
              <a:t>, </a:t>
            </a:r>
            <a:r>
              <a:rPr lang="hu-HU" sz="950" b="0" kern="0" dirty="0" err="1">
                <a:solidFill>
                  <a:srgbClr val="222223">
                    <a:lumMod val="75000"/>
                    <a:lumOff val="25000"/>
                  </a:srgbClr>
                </a:solidFill>
              </a:rPr>
              <a:t>parenting</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98" name="Diagram 5">
            <a:extLst>
              <a:ext uri="{FF2B5EF4-FFF2-40B4-BE49-F238E27FC236}">
                <a16:creationId xmlns:a16="http://schemas.microsoft.com/office/drawing/2014/main" id="{5FE64389-C9D1-FCE4-0DD8-2D50D2587873}"/>
              </a:ext>
            </a:extLst>
          </p:cNvPr>
          <p:cNvGraphicFramePr/>
          <p:nvPr>
            <p:extLst>
              <p:ext uri="{D42A27DB-BD31-4B8C-83A1-F6EECF244321}">
                <p14:modId xmlns:p14="http://schemas.microsoft.com/office/powerpoint/2010/main" val="1266538596"/>
              </p:ext>
            </p:extLst>
          </p:nvPr>
        </p:nvGraphicFramePr>
        <p:xfrm>
          <a:off x="5976776" y="2178467"/>
          <a:ext cx="972353" cy="950721"/>
        </p:xfrm>
        <a:graphic>
          <a:graphicData uri="http://schemas.openxmlformats.org/drawingml/2006/chart">
            <c:chart xmlns:c="http://schemas.openxmlformats.org/drawingml/2006/chart" xmlns:r="http://schemas.openxmlformats.org/officeDocument/2006/relationships" r:id="rId12"/>
          </a:graphicData>
        </a:graphic>
      </p:graphicFrame>
      <p:sp>
        <p:nvSpPr>
          <p:cNvPr id="199" name="Rectangle 112">
            <a:extLst>
              <a:ext uri="{FF2B5EF4-FFF2-40B4-BE49-F238E27FC236}">
                <a16:creationId xmlns:a16="http://schemas.microsoft.com/office/drawing/2014/main" id="{00B3027F-F5C8-9DCE-ABC1-AD33C9F0893B}"/>
              </a:ext>
            </a:extLst>
          </p:cNvPr>
          <p:cNvSpPr/>
          <p:nvPr/>
        </p:nvSpPr>
        <p:spPr bwMode="gray">
          <a:xfrm>
            <a:off x="6106608" y="2300400"/>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200" name="TextBox 199">
            <a:extLst>
              <a:ext uri="{FF2B5EF4-FFF2-40B4-BE49-F238E27FC236}">
                <a16:creationId xmlns:a16="http://schemas.microsoft.com/office/drawing/2014/main" id="{0E1DB922-8A6E-6DC4-BAB4-1EA249D32ED1}"/>
              </a:ext>
            </a:extLst>
          </p:cNvPr>
          <p:cNvSpPr txBox="1"/>
          <p:nvPr/>
        </p:nvSpPr>
        <p:spPr>
          <a:xfrm>
            <a:off x="6173044" y="3010399"/>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24%</a:t>
            </a:r>
            <a:endParaRPr lang="en-GB" sz="1600" b="1" kern="0" dirty="0">
              <a:solidFill>
                <a:schemeClr val="tx1">
                  <a:lumMod val="40000"/>
                  <a:lumOff val="60000"/>
                </a:schemeClr>
              </a:solidFill>
              <a:latin typeface="Calibri"/>
              <a:cs typeface="Arial" panose="020B0604020202020204" pitchFamily="34" charset="0"/>
            </a:endParaRPr>
          </a:p>
        </p:txBody>
      </p:sp>
      <p:sp>
        <p:nvSpPr>
          <p:cNvPr id="201" name="TextBox 200">
            <a:extLst>
              <a:ext uri="{FF2B5EF4-FFF2-40B4-BE49-F238E27FC236}">
                <a16:creationId xmlns:a16="http://schemas.microsoft.com/office/drawing/2014/main" id="{51B1E953-4B0E-EB35-D13C-6541A79E2C20}"/>
              </a:ext>
            </a:extLst>
          </p:cNvPr>
          <p:cNvSpPr txBox="1"/>
          <p:nvPr/>
        </p:nvSpPr>
        <p:spPr>
          <a:xfrm>
            <a:off x="5734417" y="3010399"/>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22</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202" name="TextBox 10">
            <a:extLst>
              <a:ext uri="{FF2B5EF4-FFF2-40B4-BE49-F238E27FC236}">
                <a16:creationId xmlns:a16="http://schemas.microsoft.com/office/drawing/2014/main" id="{64065DEE-8D86-1038-39CE-65757EE7468C}"/>
              </a:ext>
            </a:extLst>
          </p:cNvPr>
          <p:cNvSpPr txBox="1"/>
          <p:nvPr/>
        </p:nvSpPr>
        <p:spPr>
          <a:xfrm>
            <a:off x="7399268" y="3046455"/>
            <a:ext cx="1277188" cy="42163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30%</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Interior</a:t>
            </a:r>
            <a:r>
              <a:rPr lang="hu-HU" sz="950" b="0" kern="0" dirty="0">
                <a:solidFill>
                  <a:srgbClr val="222223">
                    <a:lumMod val="75000"/>
                    <a:lumOff val="25000"/>
                  </a:srgbClr>
                </a:solidFill>
              </a:rPr>
              <a:t> design</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203" name="Diagram 5">
            <a:extLst>
              <a:ext uri="{FF2B5EF4-FFF2-40B4-BE49-F238E27FC236}">
                <a16:creationId xmlns:a16="http://schemas.microsoft.com/office/drawing/2014/main" id="{99021B29-A74E-EACF-42F2-4972B137DB3A}"/>
              </a:ext>
            </a:extLst>
          </p:cNvPr>
          <p:cNvGraphicFramePr/>
          <p:nvPr>
            <p:extLst>
              <p:ext uri="{D42A27DB-BD31-4B8C-83A1-F6EECF244321}">
                <p14:modId xmlns:p14="http://schemas.microsoft.com/office/powerpoint/2010/main" val="1655891793"/>
              </p:ext>
            </p:extLst>
          </p:nvPr>
        </p:nvGraphicFramePr>
        <p:xfrm>
          <a:off x="7507035" y="2178467"/>
          <a:ext cx="972353" cy="950721"/>
        </p:xfrm>
        <a:graphic>
          <a:graphicData uri="http://schemas.openxmlformats.org/drawingml/2006/chart">
            <c:chart xmlns:c="http://schemas.openxmlformats.org/drawingml/2006/chart" xmlns:r="http://schemas.openxmlformats.org/officeDocument/2006/relationships" r:id="rId13"/>
          </a:graphicData>
        </a:graphic>
      </p:graphicFrame>
      <p:sp>
        <p:nvSpPr>
          <p:cNvPr id="204" name="Rectangle 112">
            <a:extLst>
              <a:ext uri="{FF2B5EF4-FFF2-40B4-BE49-F238E27FC236}">
                <a16:creationId xmlns:a16="http://schemas.microsoft.com/office/drawing/2014/main" id="{D30774E7-F574-6143-5A66-A3026394F600}"/>
              </a:ext>
            </a:extLst>
          </p:cNvPr>
          <p:cNvSpPr/>
          <p:nvPr/>
        </p:nvSpPr>
        <p:spPr bwMode="gray">
          <a:xfrm>
            <a:off x="7636867" y="2300400"/>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205" name="TextBox 204">
            <a:extLst>
              <a:ext uri="{FF2B5EF4-FFF2-40B4-BE49-F238E27FC236}">
                <a16:creationId xmlns:a16="http://schemas.microsoft.com/office/drawing/2014/main" id="{629EE842-877B-81A9-78A7-E0EE9AF75CE4}"/>
              </a:ext>
            </a:extLst>
          </p:cNvPr>
          <p:cNvSpPr txBox="1"/>
          <p:nvPr/>
        </p:nvSpPr>
        <p:spPr>
          <a:xfrm>
            <a:off x="7703303" y="3010399"/>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33%</a:t>
            </a:r>
            <a:endParaRPr lang="en-GB" sz="1600" b="1" kern="0" dirty="0">
              <a:solidFill>
                <a:schemeClr val="tx1">
                  <a:lumMod val="40000"/>
                  <a:lumOff val="60000"/>
                </a:schemeClr>
              </a:solidFill>
              <a:latin typeface="Calibri"/>
              <a:cs typeface="Arial" panose="020B0604020202020204" pitchFamily="34" charset="0"/>
            </a:endParaRPr>
          </a:p>
        </p:txBody>
      </p:sp>
      <p:sp>
        <p:nvSpPr>
          <p:cNvPr id="206" name="TextBox 205">
            <a:extLst>
              <a:ext uri="{FF2B5EF4-FFF2-40B4-BE49-F238E27FC236}">
                <a16:creationId xmlns:a16="http://schemas.microsoft.com/office/drawing/2014/main" id="{84EF12FF-FE5B-35EA-7D48-7DF001A3036E}"/>
              </a:ext>
            </a:extLst>
          </p:cNvPr>
          <p:cNvSpPr txBox="1"/>
          <p:nvPr/>
        </p:nvSpPr>
        <p:spPr>
          <a:xfrm>
            <a:off x="7264676" y="3010399"/>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35</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graphicFrame>
        <p:nvGraphicFramePr>
          <p:cNvPr id="207" name="Diagram 5">
            <a:extLst>
              <a:ext uri="{FF2B5EF4-FFF2-40B4-BE49-F238E27FC236}">
                <a16:creationId xmlns:a16="http://schemas.microsoft.com/office/drawing/2014/main" id="{F77198F3-6899-9FED-733E-B53F0C1D099C}"/>
              </a:ext>
            </a:extLst>
          </p:cNvPr>
          <p:cNvGraphicFramePr/>
          <p:nvPr>
            <p:extLst>
              <p:ext uri="{D42A27DB-BD31-4B8C-83A1-F6EECF244321}">
                <p14:modId xmlns:p14="http://schemas.microsoft.com/office/powerpoint/2010/main" val="4006735336"/>
              </p:ext>
            </p:extLst>
          </p:nvPr>
        </p:nvGraphicFramePr>
        <p:xfrm>
          <a:off x="258899" y="2182283"/>
          <a:ext cx="972353" cy="950721"/>
        </p:xfrm>
        <a:graphic>
          <a:graphicData uri="http://schemas.openxmlformats.org/drawingml/2006/chart">
            <c:chart xmlns:c="http://schemas.openxmlformats.org/drawingml/2006/chart" xmlns:r="http://schemas.openxmlformats.org/officeDocument/2006/relationships" r:id="rId14"/>
          </a:graphicData>
        </a:graphic>
      </p:graphicFrame>
      <p:sp>
        <p:nvSpPr>
          <p:cNvPr id="208" name="Rectangle 112">
            <a:extLst>
              <a:ext uri="{FF2B5EF4-FFF2-40B4-BE49-F238E27FC236}">
                <a16:creationId xmlns:a16="http://schemas.microsoft.com/office/drawing/2014/main" id="{7995DEBF-A4E6-03B9-B49C-1096E8869580}"/>
              </a:ext>
            </a:extLst>
          </p:cNvPr>
          <p:cNvSpPr/>
          <p:nvPr/>
        </p:nvSpPr>
        <p:spPr bwMode="gray">
          <a:xfrm>
            <a:off x="388731" y="229626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Szövegdoboz 135">
            <a:extLst>
              <a:ext uri="{FF2B5EF4-FFF2-40B4-BE49-F238E27FC236}">
                <a16:creationId xmlns:a16="http://schemas.microsoft.com/office/drawing/2014/main" id="{3B940733-B4D5-B8D3-1F78-97D66252DA38}"/>
              </a:ext>
            </a:extLst>
          </p:cNvPr>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lang="hu-HU" sz="900" kern="0" dirty="0">
                <a:solidFill>
                  <a:srgbClr val="222223"/>
                </a:solidFill>
              </a:rPr>
              <a:t>B</a:t>
            </a:r>
            <a:r>
              <a:rPr lang="en-GB" sz="900" kern="0" dirty="0" err="1">
                <a:solidFill>
                  <a:srgbClr val="222223"/>
                </a:solidFill>
              </a:rPr>
              <a:t>ase</a:t>
            </a:r>
            <a:r>
              <a:rPr lang="hu-HU" sz="900" kern="0" dirty="0">
                <a:solidFill>
                  <a:srgbClr val="222223"/>
                </a:solidFill>
              </a:rPr>
              <a:t>: T</a:t>
            </a:r>
            <a:r>
              <a:rPr lang="en-GB" sz="900" kern="0" dirty="0" err="1">
                <a:solidFill>
                  <a:srgbClr val="222223"/>
                </a:solidFill>
              </a:rPr>
              <a:t>otal</a:t>
            </a:r>
            <a:r>
              <a:rPr lang="hu-HU" sz="900" kern="0" dirty="0">
                <a:solidFill>
                  <a:srgbClr val="222223"/>
                </a:solidFill>
              </a:rPr>
              <a:t> </a:t>
            </a:r>
            <a:r>
              <a:rPr lang="en-GB" sz="900" kern="0" dirty="0">
                <a:solidFill>
                  <a:srgbClr val="222223"/>
                </a:solidFill>
              </a:rPr>
              <a:t>sample</a:t>
            </a:r>
            <a:r>
              <a:rPr lang="hu-HU" sz="900" kern="0" dirty="0">
                <a:solidFill>
                  <a:srgbClr val="222223"/>
                </a:solidFill>
              </a:rPr>
              <a:t>: 2020, 2023</a:t>
            </a:r>
            <a:r>
              <a:rPr kumimoji="0" lang="hu-HU" sz="900" b="0" i="0" u="none" strike="noStrike" kern="0" cap="none" spc="0" normalizeH="0" baseline="0" noProof="0" dirty="0">
                <a:ln>
                  <a:noFill/>
                </a:ln>
                <a:solidFill>
                  <a:srgbClr val="222223"/>
                </a:solidFill>
                <a:effectLst/>
                <a:uLnTx/>
                <a:uFillTx/>
                <a:latin typeface="Calibri"/>
                <a:ea typeface="+mn-ea"/>
                <a:cs typeface="+mn-cs"/>
              </a:rPr>
              <a:t>: N=1000; 2017: N=1005</a:t>
            </a:r>
          </a:p>
        </p:txBody>
      </p:sp>
      <p:sp>
        <p:nvSpPr>
          <p:cNvPr id="3" name="Arrow: Down 2">
            <a:extLst>
              <a:ext uri="{FF2B5EF4-FFF2-40B4-BE49-F238E27FC236}">
                <a16:creationId xmlns:a16="http://schemas.microsoft.com/office/drawing/2014/main" id="{53CB4BEB-07C4-693C-32B9-C66DAC2D7D44}"/>
              </a:ext>
            </a:extLst>
          </p:cNvPr>
          <p:cNvSpPr/>
          <p:nvPr/>
        </p:nvSpPr>
        <p:spPr>
          <a:xfrm>
            <a:off x="2811861" y="3053935"/>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5" name="Arrow: Down 4">
            <a:extLst>
              <a:ext uri="{FF2B5EF4-FFF2-40B4-BE49-F238E27FC236}">
                <a16:creationId xmlns:a16="http://schemas.microsoft.com/office/drawing/2014/main" id="{76B28C74-81AE-9D7D-7F5B-028D38827B0A}"/>
              </a:ext>
            </a:extLst>
          </p:cNvPr>
          <p:cNvSpPr/>
          <p:nvPr/>
        </p:nvSpPr>
        <p:spPr>
          <a:xfrm>
            <a:off x="2780055" y="1650136"/>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6" name="Arrow: Down 5">
            <a:extLst>
              <a:ext uri="{FF2B5EF4-FFF2-40B4-BE49-F238E27FC236}">
                <a16:creationId xmlns:a16="http://schemas.microsoft.com/office/drawing/2014/main" id="{D5D28236-0D21-50D4-CE6B-D35073213F51}"/>
              </a:ext>
            </a:extLst>
          </p:cNvPr>
          <p:cNvSpPr/>
          <p:nvPr/>
        </p:nvSpPr>
        <p:spPr>
          <a:xfrm>
            <a:off x="5687958" y="3053935"/>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8" name="Arrow: Down 7">
            <a:extLst>
              <a:ext uri="{FF2B5EF4-FFF2-40B4-BE49-F238E27FC236}">
                <a16:creationId xmlns:a16="http://schemas.microsoft.com/office/drawing/2014/main" id="{D7DBDAEB-FD05-DF0F-AF13-EAFECBE51AED}"/>
              </a:ext>
            </a:extLst>
          </p:cNvPr>
          <p:cNvSpPr/>
          <p:nvPr/>
        </p:nvSpPr>
        <p:spPr>
          <a:xfrm>
            <a:off x="4244356" y="3053935"/>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9" name="Arrow: Down 8">
            <a:extLst>
              <a:ext uri="{FF2B5EF4-FFF2-40B4-BE49-F238E27FC236}">
                <a16:creationId xmlns:a16="http://schemas.microsoft.com/office/drawing/2014/main" id="{153D67F3-5E7D-A4F4-3B13-54FF7B02CC89}"/>
              </a:ext>
            </a:extLst>
          </p:cNvPr>
          <p:cNvSpPr/>
          <p:nvPr/>
        </p:nvSpPr>
        <p:spPr>
          <a:xfrm>
            <a:off x="7099146" y="1650136"/>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0" name="Arrow: Down 9">
            <a:extLst>
              <a:ext uri="{FF2B5EF4-FFF2-40B4-BE49-F238E27FC236}">
                <a16:creationId xmlns:a16="http://schemas.microsoft.com/office/drawing/2014/main" id="{0DFD4BD7-B74A-7E2A-9409-2E0021CA27E7}"/>
              </a:ext>
            </a:extLst>
          </p:cNvPr>
          <p:cNvSpPr/>
          <p:nvPr/>
        </p:nvSpPr>
        <p:spPr>
          <a:xfrm>
            <a:off x="1424333" y="3053935"/>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1" name="Arrow: Down 10">
            <a:extLst>
              <a:ext uri="{FF2B5EF4-FFF2-40B4-BE49-F238E27FC236}">
                <a16:creationId xmlns:a16="http://schemas.microsoft.com/office/drawing/2014/main" id="{D336722C-9AD2-0030-2D6F-2563EEEAF884}"/>
              </a:ext>
            </a:extLst>
          </p:cNvPr>
          <p:cNvSpPr/>
          <p:nvPr/>
        </p:nvSpPr>
        <p:spPr>
          <a:xfrm rot="10800000">
            <a:off x="7139686" y="3053935"/>
            <a:ext cx="139717" cy="221177"/>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pic>
        <p:nvPicPr>
          <p:cNvPr id="12" name="Picture 2">
            <a:extLst>
              <a:ext uri="{FF2B5EF4-FFF2-40B4-BE49-F238E27FC236}">
                <a16:creationId xmlns:a16="http://schemas.microsoft.com/office/drawing/2014/main" id="{3179DDAE-EEBD-2FC5-4A74-DC5988FD49D4}"/>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A11DAC2-F67D-3E8C-6FB9-8BC00A6BBDE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805688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extBox 10">
            <a:extLst>
              <a:ext uri="{FF2B5EF4-FFF2-40B4-BE49-F238E27FC236}">
                <a16:creationId xmlns:a16="http://schemas.microsoft.com/office/drawing/2014/main" id="{F820C944-E865-8BA6-E0B5-F1FBAF720FC2}"/>
              </a:ext>
            </a:extLst>
          </p:cNvPr>
          <p:cNvSpPr txBox="1"/>
          <p:nvPr/>
        </p:nvSpPr>
        <p:spPr>
          <a:xfrm>
            <a:off x="5869009" y="3046886"/>
            <a:ext cx="1277188" cy="543485"/>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12%</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en-GB" sz="950" b="0" kern="0" dirty="0">
                <a:solidFill>
                  <a:srgbClr val="222223">
                    <a:lumMod val="75000"/>
                    <a:lumOff val="25000"/>
                  </a:srgbClr>
                </a:solidFill>
              </a:rPr>
              <a:t>Creating and publishing online video contents</a:t>
            </a:r>
            <a:endParaRPr lang="hu-HU" sz="950" b="0" kern="0" dirty="0">
              <a:solidFill>
                <a:srgbClr val="222223">
                  <a:lumMod val="75000"/>
                  <a:lumOff val="25000"/>
                </a:srgbClr>
              </a:solidFill>
            </a:endParaRPr>
          </a:p>
        </p:txBody>
      </p:sp>
      <p:sp>
        <p:nvSpPr>
          <p:cNvPr id="170" name="Title 3"/>
          <p:cNvSpPr>
            <a:spLocks noGrp="1"/>
          </p:cNvSpPr>
          <p:nvPr>
            <p:ph type="title"/>
          </p:nvPr>
        </p:nvSpPr>
        <p:spPr>
          <a:xfrm>
            <a:off x="125482" y="94989"/>
            <a:ext cx="8554940" cy="469722"/>
          </a:xfrm>
        </p:spPr>
        <p:txBody>
          <a:bodyPr>
            <a:noAutofit/>
          </a:bodyPr>
          <a:lstStyle/>
          <a:p>
            <a:r>
              <a:rPr lang="en-GB" sz="2900" dirty="0"/>
              <a:t>Areas of interests</a:t>
            </a:r>
            <a:endParaRPr lang="hu-HU" sz="2900" dirty="0"/>
          </a:p>
        </p:txBody>
      </p:sp>
      <p:sp>
        <p:nvSpPr>
          <p:cNvPr id="7" name="TextBox 10"/>
          <p:cNvSpPr txBox="1"/>
          <p:nvPr/>
        </p:nvSpPr>
        <p:spPr>
          <a:xfrm>
            <a:off x="125482" y="1635646"/>
            <a:ext cx="1277188" cy="525803"/>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29%</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noProof="0" dirty="0" err="1">
                <a:solidFill>
                  <a:srgbClr val="222223">
                    <a:lumMod val="75000"/>
                    <a:lumOff val="25000"/>
                  </a:srgbClr>
                </a:solidFill>
              </a:rPr>
              <a:t>Partying</a:t>
            </a:r>
            <a:r>
              <a:rPr lang="hu-HU" sz="950" b="0" kern="0" noProof="0" dirty="0">
                <a:solidFill>
                  <a:srgbClr val="222223">
                    <a:lumMod val="75000"/>
                    <a:lumOff val="25000"/>
                  </a:srgbClr>
                </a:solidFill>
              </a:rPr>
              <a:t>, </a:t>
            </a:r>
            <a:r>
              <a:rPr lang="hu-HU" sz="950" b="0" kern="0" noProof="0" dirty="0" err="1">
                <a:solidFill>
                  <a:srgbClr val="222223">
                    <a:lumMod val="75000"/>
                    <a:lumOff val="25000"/>
                  </a:srgbClr>
                </a:solidFill>
              </a:rPr>
              <a:t>entertainments</a:t>
            </a:r>
            <a:r>
              <a:rPr lang="hu-HU" sz="950" b="0" kern="0" noProof="0" dirty="0">
                <a:solidFill>
                  <a:srgbClr val="222223">
                    <a:lumMod val="75000"/>
                    <a:lumOff val="25000"/>
                  </a:srgbClr>
                </a:solidFill>
              </a:rPr>
              <a:t>, </a:t>
            </a:r>
            <a:r>
              <a:rPr lang="hu-HU" sz="950" b="0" kern="0" noProof="0" dirty="0" err="1">
                <a:solidFill>
                  <a:srgbClr val="222223">
                    <a:lumMod val="75000"/>
                    <a:lumOff val="25000"/>
                  </a:srgbClr>
                </a:solidFill>
              </a:rPr>
              <a:t>concerts</a:t>
            </a:r>
            <a:r>
              <a:rPr lang="hu-HU" sz="950" b="0" kern="0" noProof="0" dirty="0">
                <a:solidFill>
                  <a:srgbClr val="222223">
                    <a:lumMod val="75000"/>
                    <a:lumOff val="25000"/>
                  </a:srgbClr>
                </a:solidFill>
              </a:rPr>
              <a:t>, </a:t>
            </a:r>
            <a:r>
              <a:rPr lang="hu-HU" sz="950" b="0" kern="0" noProof="0" dirty="0" err="1">
                <a:solidFill>
                  <a:srgbClr val="222223">
                    <a:lumMod val="75000"/>
                    <a:lumOff val="25000"/>
                  </a:srgbClr>
                </a:solidFill>
              </a:rPr>
              <a:t>festivals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4" name="TextBox 3">
            <a:extLst>
              <a:ext uri="{FF2B5EF4-FFF2-40B4-BE49-F238E27FC236}">
                <a16:creationId xmlns:a16="http://schemas.microsoft.com/office/drawing/2014/main" id="{9B2683E7-7484-44EE-B937-3CA609066EAD}"/>
              </a:ext>
            </a:extLst>
          </p:cNvPr>
          <p:cNvSpPr txBox="1"/>
          <p:nvPr/>
        </p:nvSpPr>
        <p:spPr>
          <a:xfrm>
            <a:off x="430495" y="1641003"/>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36%</a:t>
            </a:r>
            <a:endParaRPr lang="en-GB" sz="1600" b="1" kern="0" dirty="0">
              <a:solidFill>
                <a:schemeClr val="tx1">
                  <a:lumMod val="40000"/>
                  <a:lumOff val="60000"/>
                </a:schemeClr>
              </a:solidFill>
              <a:latin typeface="Calibri"/>
              <a:cs typeface="Arial" panose="020B0604020202020204" pitchFamily="34" charset="0"/>
            </a:endParaRPr>
          </a:p>
        </p:txBody>
      </p:sp>
      <p:sp>
        <p:nvSpPr>
          <p:cNvPr id="104" name="TextBox 103">
            <a:extLst>
              <a:ext uri="{FF2B5EF4-FFF2-40B4-BE49-F238E27FC236}">
                <a16:creationId xmlns:a16="http://schemas.microsoft.com/office/drawing/2014/main" id="{33F66A69-168F-637F-DFCE-6DBA52E68442}"/>
              </a:ext>
            </a:extLst>
          </p:cNvPr>
          <p:cNvSpPr txBox="1"/>
          <p:nvPr/>
        </p:nvSpPr>
        <p:spPr>
          <a:xfrm>
            <a:off x="-8132" y="1641003"/>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42</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06" name="TextBox 10">
            <a:extLst>
              <a:ext uri="{FF2B5EF4-FFF2-40B4-BE49-F238E27FC236}">
                <a16:creationId xmlns:a16="http://schemas.microsoft.com/office/drawing/2014/main" id="{8F995FC6-E06D-2A98-94B3-E27216D2F21A}"/>
              </a:ext>
            </a:extLst>
          </p:cNvPr>
          <p:cNvSpPr txBox="1"/>
          <p:nvPr/>
        </p:nvSpPr>
        <p:spPr>
          <a:xfrm>
            <a:off x="1494768" y="1635646"/>
            <a:ext cx="1277188" cy="516955"/>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27%</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a:solidFill>
                  <a:srgbClr val="222223">
                    <a:lumMod val="75000"/>
                    <a:lumOff val="25000"/>
                  </a:srgbClr>
                </a:solidFill>
              </a:rPr>
              <a:t>Health, Wellness, </a:t>
            </a:r>
            <a:r>
              <a:rPr lang="hu-HU" sz="950" b="0" kern="0" dirty="0" err="1">
                <a:solidFill>
                  <a:srgbClr val="222223">
                    <a:lumMod val="75000"/>
                    <a:lumOff val="25000"/>
                  </a:srgbClr>
                </a:solidFill>
              </a:rPr>
              <a:t>Diets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07" name="Diagram 5">
            <a:extLst>
              <a:ext uri="{FF2B5EF4-FFF2-40B4-BE49-F238E27FC236}">
                <a16:creationId xmlns:a16="http://schemas.microsoft.com/office/drawing/2014/main" id="{EB4E5742-9E13-7AE7-3F83-AE3D6DD0BA77}"/>
              </a:ext>
            </a:extLst>
          </p:cNvPr>
          <p:cNvGraphicFramePr/>
          <p:nvPr>
            <p:extLst>
              <p:ext uri="{D42A27DB-BD31-4B8C-83A1-F6EECF244321}">
                <p14:modId xmlns:p14="http://schemas.microsoft.com/office/powerpoint/2010/main" val="355578942"/>
              </p:ext>
            </p:extLst>
          </p:nvPr>
        </p:nvGraphicFramePr>
        <p:xfrm>
          <a:off x="1612668" y="771550"/>
          <a:ext cx="972353" cy="950721"/>
        </p:xfrm>
        <a:graphic>
          <a:graphicData uri="http://schemas.openxmlformats.org/drawingml/2006/chart">
            <c:chart xmlns:c="http://schemas.openxmlformats.org/drawingml/2006/chart" xmlns:r="http://schemas.openxmlformats.org/officeDocument/2006/relationships" r:id="rId3"/>
          </a:graphicData>
        </a:graphic>
      </p:graphicFrame>
      <p:sp>
        <p:nvSpPr>
          <p:cNvPr id="108" name="Rectangle 112">
            <a:extLst>
              <a:ext uri="{FF2B5EF4-FFF2-40B4-BE49-F238E27FC236}">
                <a16:creationId xmlns:a16="http://schemas.microsoft.com/office/drawing/2014/main" id="{4D551D0E-C541-EFAA-991A-CF2081A2AA97}"/>
              </a:ext>
            </a:extLst>
          </p:cNvPr>
          <p:cNvSpPr/>
          <p:nvPr/>
        </p:nvSpPr>
        <p:spPr bwMode="gray">
          <a:xfrm>
            <a:off x="1742500" y="885531"/>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09" name="TextBox 108">
            <a:extLst>
              <a:ext uri="{FF2B5EF4-FFF2-40B4-BE49-F238E27FC236}">
                <a16:creationId xmlns:a16="http://schemas.microsoft.com/office/drawing/2014/main" id="{478B0801-67EC-804A-0026-73CED782B998}"/>
              </a:ext>
            </a:extLst>
          </p:cNvPr>
          <p:cNvSpPr txBox="1"/>
          <p:nvPr/>
        </p:nvSpPr>
        <p:spPr>
          <a:xfrm>
            <a:off x="1808936" y="1603482"/>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31%</a:t>
            </a:r>
            <a:endParaRPr lang="en-GB" sz="1600" b="1" kern="0" dirty="0">
              <a:solidFill>
                <a:schemeClr val="tx1">
                  <a:lumMod val="40000"/>
                  <a:lumOff val="60000"/>
                </a:schemeClr>
              </a:solidFill>
              <a:latin typeface="Calibri"/>
              <a:cs typeface="Arial" panose="020B0604020202020204" pitchFamily="34" charset="0"/>
            </a:endParaRPr>
          </a:p>
        </p:txBody>
      </p:sp>
      <p:sp>
        <p:nvSpPr>
          <p:cNvPr id="110" name="TextBox 109">
            <a:extLst>
              <a:ext uri="{FF2B5EF4-FFF2-40B4-BE49-F238E27FC236}">
                <a16:creationId xmlns:a16="http://schemas.microsoft.com/office/drawing/2014/main" id="{6E35D79C-6335-75A5-97BA-19683C5C5713}"/>
              </a:ext>
            </a:extLst>
          </p:cNvPr>
          <p:cNvSpPr txBox="1"/>
          <p:nvPr/>
        </p:nvSpPr>
        <p:spPr>
          <a:xfrm>
            <a:off x="1370309" y="1603482"/>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28</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11" name="TextBox 10">
            <a:extLst>
              <a:ext uri="{FF2B5EF4-FFF2-40B4-BE49-F238E27FC236}">
                <a16:creationId xmlns:a16="http://schemas.microsoft.com/office/drawing/2014/main" id="{750110A5-FFC5-1C6C-D962-3F4BC3CC879A}"/>
              </a:ext>
            </a:extLst>
          </p:cNvPr>
          <p:cNvSpPr txBox="1"/>
          <p:nvPr/>
        </p:nvSpPr>
        <p:spPr>
          <a:xfrm>
            <a:off x="2927614" y="1635646"/>
            <a:ext cx="1277188" cy="46972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27%</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Beauty</a:t>
            </a:r>
            <a:r>
              <a:rPr lang="hu-HU" sz="950" b="0" kern="0" dirty="0">
                <a:solidFill>
                  <a:srgbClr val="222223">
                    <a:lumMod val="75000"/>
                    <a:lumOff val="25000"/>
                  </a:srgbClr>
                </a:solidFill>
              </a:rPr>
              <a:t>, </a:t>
            </a:r>
            <a:r>
              <a:rPr lang="hu-HU" sz="950" b="0" kern="0" dirty="0" err="1">
                <a:solidFill>
                  <a:srgbClr val="222223">
                    <a:lumMod val="75000"/>
                    <a:lumOff val="25000"/>
                  </a:srgbClr>
                </a:solidFill>
              </a:rPr>
              <a:t>fashion</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12" name="Diagram 5">
            <a:extLst>
              <a:ext uri="{FF2B5EF4-FFF2-40B4-BE49-F238E27FC236}">
                <a16:creationId xmlns:a16="http://schemas.microsoft.com/office/drawing/2014/main" id="{BFD7327D-BB7B-3234-1E42-2D4888A07469}"/>
              </a:ext>
            </a:extLst>
          </p:cNvPr>
          <p:cNvGraphicFramePr/>
          <p:nvPr>
            <p:extLst>
              <p:ext uri="{D42A27DB-BD31-4B8C-83A1-F6EECF244321}">
                <p14:modId xmlns:p14="http://schemas.microsoft.com/office/powerpoint/2010/main" val="2763130888"/>
              </p:ext>
            </p:extLst>
          </p:nvPr>
        </p:nvGraphicFramePr>
        <p:xfrm>
          <a:off x="3052828" y="771550"/>
          <a:ext cx="972353" cy="950721"/>
        </p:xfrm>
        <a:graphic>
          <a:graphicData uri="http://schemas.openxmlformats.org/drawingml/2006/chart">
            <c:chart xmlns:c="http://schemas.openxmlformats.org/drawingml/2006/chart" xmlns:r="http://schemas.openxmlformats.org/officeDocument/2006/relationships" r:id="rId4"/>
          </a:graphicData>
        </a:graphic>
      </p:graphicFrame>
      <p:sp>
        <p:nvSpPr>
          <p:cNvPr id="113" name="Rectangle 112">
            <a:extLst>
              <a:ext uri="{FF2B5EF4-FFF2-40B4-BE49-F238E27FC236}">
                <a16:creationId xmlns:a16="http://schemas.microsoft.com/office/drawing/2014/main" id="{CE2F3990-66D7-DD40-E3BB-8156A646454D}"/>
              </a:ext>
            </a:extLst>
          </p:cNvPr>
          <p:cNvSpPr/>
          <p:nvPr/>
        </p:nvSpPr>
        <p:spPr bwMode="gray">
          <a:xfrm>
            <a:off x="3182660" y="885531"/>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14" name="TextBox 113">
            <a:extLst>
              <a:ext uri="{FF2B5EF4-FFF2-40B4-BE49-F238E27FC236}">
                <a16:creationId xmlns:a16="http://schemas.microsoft.com/office/drawing/2014/main" id="{5A08D095-0B02-0A3D-C083-291C960286D1}"/>
              </a:ext>
            </a:extLst>
          </p:cNvPr>
          <p:cNvSpPr txBox="1"/>
          <p:nvPr/>
        </p:nvSpPr>
        <p:spPr>
          <a:xfrm>
            <a:off x="3249096" y="1603482"/>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31%</a:t>
            </a:r>
            <a:endParaRPr lang="en-GB" sz="1600" b="1" kern="0" dirty="0">
              <a:solidFill>
                <a:schemeClr val="tx1">
                  <a:lumMod val="40000"/>
                  <a:lumOff val="60000"/>
                </a:schemeClr>
              </a:solidFill>
              <a:latin typeface="Calibri"/>
              <a:cs typeface="Arial" panose="020B0604020202020204" pitchFamily="34" charset="0"/>
            </a:endParaRPr>
          </a:p>
        </p:txBody>
      </p:sp>
      <p:sp>
        <p:nvSpPr>
          <p:cNvPr id="115" name="TextBox 114">
            <a:extLst>
              <a:ext uri="{FF2B5EF4-FFF2-40B4-BE49-F238E27FC236}">
                <a16:creationId xmlns:a16="http://schemas.microsoft.com/office/drawing/2014/main" id="{6CC7F00C-8693-F704-4BD6-D52D8CADAD0C}"/>
              </a:ext>
            </a:extLst>
          </p:cNvPr>
          <p:cNvSpPr txBox="1"/>
          <p:nvPr/>
        </p:nvSpPr>
        <p:spPr>
          <a:xfrm>
            <a:off x="2810469" y="1603482"/>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33</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21" name="TextBox 10">
            <a:extLst>
              <a:ext uri="{FF2B5EF4-FFF2-40B4-BE49-F238E27FC236}">
                <a16:creationId xmlns:a16="http://schemas.microsoft.com/office/drawing/2014/main" id="{92D92835-9F77-7FF5-4B11-06289464CF89}"/>
              </a:ext>
            </a:extLst>
          </p:cNvPr>
          <p:cNvSpPr txBox="1"/>
          <p:nvPr/>
        </p:nvSpPr>
        <p:spPr>
          <a:xfrm>
            <a:off x="4384198" y="1635646"/>
            <a:ext cx="1277188" cy="46972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26%</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Relationships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22" name="Diagram 5">
            <a:extLst>
              <a:ext uri="{FF2B5EF4-FFF2-40B4-BE49-F238E27FC236}">
                <a16:creationId xmlns:a16="http://schemas.microsoft.com/office/drawing/2014/main" id="{578A1302-F14E-44AD-8C78-7394F9CEF1EC}"/>
              </a:ext>
            </a:extLst>
          </p:cNvPr>
          <p:cNvGraphicFramePr/>
          <p:nvPr>
            <p:extLst>
              <p:ext uri="{D42A27DB-BD31-4B8C-83A1-F6EECF244321}">
                <p14:modId xmlns:p14="http://schemas.microsoft.com/office/powerpoint/2010/main" val="1383167135"/>
              </p:ext>
            </p:extLst>
          </p:nvPr>
        </p:nvGraphicFramePr>
        <p:xfrm>
          <a:off x="4492988" y="771981"/>
          <a:ext cx="972353" cy="950721"/>
        </p:xfrm>
        <a:graphic>
          <a:graphicData uri="http://schemas.openxmlformats.org/drawingml/2006/chart">
            <c:chart xmlns:c="http://schemas.openxmlformats.org/drawingml/2006/chart" xmlns:r="http://schemas.openxmlformats.org/officeDocument/2006/relationships" r:id="rId5"/>
          </a:graphicData>
        </a:graphic>
      </p:graphicFrame>
      <p:sp>
        <p:nvSpPr>
          <p:cNvPr id="123" name="Rectangle 112">
            <a:extLst>
              <a:ext uri="{FF2B5EF4-FFF2-40B4-BE49-F238E27FC236}">
                <a16:creationId xmlns:a16="http://schemas.microsoft.com/office/drawing/2014/main" id="{C28C5FC3-25C1-0966-B9D3-A8A5ABE9FBBD}"/>
              </a:ext>
            </a:extLst>
          </p:cNvPr>
          <p:cNvSpPr/>
          <p:nvPr/>
        </p:nvSpPr>
        <p:spPr bwMode="gray">
          <a:xfrm>
            <a:off x="4622820" y="89391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24" name="TextBox 123">
            <a:extLst>
              <a:ext uri="{FF2B5EF4-FFF2-40B4-BE49-F238E27FC236}">
                <a16:creationId xmlns:a16="http://schemas.microsoft.com/office/drawing/2014/main" id="{9016E103-5CAB-FA66-4840-95BBBA0CFA69}"/>
              </a:ext>
            </a:extLst>
          </p:cNvPr>
          <p:cNvSpPr txBox="1"/>
          <p:nvPr/>
        </p:nvSpPr>
        <p:spPr>
          <a:xfrm>
            <a:off x="4689256" y="1603913"/>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24%</a:t>
            </a:r>
            <a:endParaRPr lang="en-GB" sz="1600" b="1" kern="0" dirty="0">
              <a:solidFill>
                <a:schemeClr val="tx1">
                  <a:lumMod val="40000"/>
                  <a:lumOff val="60000"/>
                </a:schemeClr>
              </a:solidFill>
              <a:latin typeface="Calibri"/>
              <a:cs typeface="Arial" panose="020B0604020202020204" pitchFamily="34" charset="0"/>
            </a:endParaRPr>
          </a:p>
        </p:txBody>
      </p:sp>
      <p:sp>
        <p:nvSpPr>
          <p:cNvPr id="125" name="TextBox 124">
            <a:extLst>
              <a:ext uri="{FF2B5EF4-FFF2-40B4-BE49-F238E27FC236}">
                <a16:creationId xmlns:a16="http://schemas.microsoft.com/office/drawing/2014/main" id="{4FCDEC0B-A2AF-E63C-2F2A-B94A6FB463E3}"/>
              </a:ext>
            </a:extLst>
          </p:cNvPr>
          <p:cNvSpPr txBox="1"/>
          <p:nvPr/>
        </p:nvSpPr>
        <p:spPr>
          <a:xfrm>
            <a:off x="4250629" y="1603913"/>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28</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26" name="TextBox 10">
            <a:extLst>
              <a:ext uri="{FF2B5EF4-FFF2-40B4-BE49-F238E27FC236}">
                <a16:creationId xmlns:a16="http://schemas.microsoft.com/office/drawing/2014/main" id="{167A5603-A825-9C9E-FE1B-31A831E47A34}"/>
              </a:ext>
            </a:extLst>
          </p:cNvPr>
          <p:cNvSpPr txBox="1"/>
          <p:nvPr/>
        </p:nvSpPr>
        <p:spPr>
          <a:xfrm>
            <a:off x="5825381" y="1635646"/>
            <a:ext cx="1277188" cy="42163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24%</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noProof="0" dirty="0" err="1">
                <a:solidFill>
                  <a:srgbClr val="222223">
                    <a:lumMod val="75000"/>
                    <a:lumOff val="25000"/>
                  </a:srgbClr>
                </a:solidFill>
              </a:rPr>
              <a:t>Economy</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27" name="Diagram 5">
            <a:extLst>
              <a:ext uri="{FF2B5EF4-FFF2-40B4-BE49-F238E27FC236}">
                <a16:creationId xmlns:a16="http://schemas.microsoft.com/office/drawing/2014/main" id="{A9230628-4498-968F-E0B4-98A2CA5B24A0}"/>
              </a:ext>
            </a:extLst>
          </p:cNvPr>
          <p:cNvGraphicFramePr/>
          <p:nvPr>
            <p:extLst>
              <p:ext uri="{D42A27DB-BD31-4B8C-83A1-F6EECF244321}">
                <p14:modId xmlns:p14="http://schemas.microsoft.com/office/powerpoint/2010/main" val="21463828"/>
              </p:ext>
            </p:extLst>
          </p:nvPr>
        </p:nvGraphicFramePr>
        <p:xfrm>
          <a:off x="5933148" y="767734"/>
          <a:ext cx="972353" cy="950721"/>
        </p:xfrm>
        <a:graphic>
          <a:graphicData uri="http://schemas.openxmlformats.org/drawingml/2006/chart">
            <c:chart xmlns:c="http://schemas.openxmlformats.org/drawingml/2006/chart" xmlns:r="http://schemas.openxmlformats.org/officeDocument/2006/relationships" r:id="rId6"/>
          </a:graphicData>
        </a:graphic>
      </p:graphicFrame>
      <p:sp>
        <p:nvSpPr>
          <p:cNvPr id="128" name="Rectangle 112">
            <a:extLst>
              <a:ext uri="{FF2B5EF4-FFF2-40B4-BE49-F238E27FC236}">
                <a16:creationId xmlns:a16="http://schemas.microsoft.com/office/drawing/2014/main" id="{447D3817-A2D2-E4D9-AB7B-FD3C52608892}"/>
              </a:ext>
            </a:extLst>
          </p:cNvPr>
          <p:cNvSpPr/>
          <p:nvPr/>
        </p:nvSpPr>
        <p:spPr bwMode="gray">
          <a:xfrm>
            <a:off x="6062980" y="889667"/>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29" name="TextBox 128">
            <a:extLst>
              <a:ext uri="{FF2B5EF4-FFF2-40B4-BE49-F238E27FC236}">
                <a16:creationId xmlns:a16="http://schemas.microsoft.com/office/drawing/2014/main" id="{AA58E0B6-3001-4C87-BD99-20715A89459C}"/>
              </a:ext>
            </a:extLst>
          </p:cNvPr>
          <p:cNvSpPr txBox="1"/>
          <p:nvPr/>
        </p:nvSpPr>
        <p:spPr>
          <a:xfrm>
            <a:off x="6129416" y="1599666"/>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25%</a:t>
            </a:r>
            <a:endParaRPr lang="en-GB" sz="1600" b="1" kern="0" dirty="0">
              <a:solidFill>
                <a:schemeClr val="tx1">
                  <a:lumMod val="40000"/>
                  <a:lumOff val="60000"/>
                </a:schemeClr>
              </a:solidFill>
              <a:latin typeface="Calibri"/>
              <a:cs typeface="Arial" panose="020B0604020202020204" pitchFamily="34" charset="0"/>
            </a:endParaRPr>
          </a:p>
        </p:txBody>
      </p:sp>
      <p:sp>
        <p:nvSpPr>
          <p:cNvPr id="130" name="TextBox 129">
            <a:extLst>
              <a:ext uri="{FF2B5EF4-FFF2-40B4-BE49-F238E27FC236}">
                <a16:creationId xmlns:a16="http://schemas.microsoft.com/office/drawing/2014/main" id="{1DDF60FD-BB14-59B1-E125-4969DB29FEF2}"/>
              </a:ext>
            </a:extLst>
          </p:cNvPr>
          <p:cNvSpPr txBox="1"/>
          <p:nvPr/>
        </p:nvSpPr>
        <p:spPr>
          <a:xfrm>
            <a:off x="5690789" y="1599666"/>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21</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31" name="TextBox 10">
            <a:extLst>
              <a:ext uri="{FF2B5EF4-FFF2-40B4-BE49-F238E27FC236}">
                <a16:creationId xmlns:a16="http://schemas.microsoft.com/office/drawing/2014/main" id="{D3FDFD5B-0F91-0DEC-7635-5468995D7E5B}"/>
              </a:ext>
            </a:extLst>
          </p:cNvPr>
          <p:cNvSpPr txBox="1"/>
          <p:nvPr/>
        </p:nvSpPr>
        <p:spPr>
          <a:xfrm>
            <a:off x="7355640" y="1635646"/>
            <a:ext cx="1277188" cy="529619"/>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22%</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a:solidFill>
                  <a:srgbClr val="222223">
                    <a:lumMod val="75000"/>
                    <a:lumOff val="25000"/>
                  </a:srgbClr>
                </a:solidFill>
              </a:rPr>
              <a:t>Education, </a:t>
            </a:r>
            <a:r>
              <a:rPr lang="hu-HU" sz="950" b="0" kern="0" dirty="0" err="1">
                <a:solidFill>
                  <a:srgbClr val="222223">
                    <a:lumMod val="75000"/>
                    <a:lumOff val="25000"/>
                  </a:srgbClr>
                </a:solidFill>
              </a:rPr>
              <a:t>Further</a:t>
            </a:r>
            <a:r>
              <a:rPr lang="hu-HU" sz="950" b="0" kern="0" dirty="0">
                <a:solidFill>
                  <a:srgbClr val="222223">
                    <a:lumMod val="75000"/>
                    <a:lumOff val="25000"/>
                  </a:srgbClr>
                </a:solidFill>
              </a:rPr>
              <a:t> </a:t>
            </a:r>
            <a:r>
              <a:rPr lang="hu-HU" sz="950" b="0" kern="0" dirty="0" err="1">
                <a:solidFill>
                  <a:srgbClr val="222223">
                    <a:lumMod val="75000"/>
                    <a:lumOff val="25000"/>
                  </a:srgbClr>
                </a:solidFill>
              </a:rPr>
              <a:t>education</a:t>
            </a:r>
            <a:r>
              <a:rPr lang="hu-HU" sz="950" b="0" kern="0" dirty="0">
                <a:solidFill>
                  <a:srgbClr val="222223">
                    <a:lumMod val="75000"/>
                    <a:lumOff val="25000"/>
                  </a:srgbClr>
                </a:solidFill>
              </a:rPr>
              <a:t>, </a:t>
            </a:r>
            <a:r>
              <a:rPr lang="hu-HU" sz="950" b="0" kern="0" dirty="0" err="1">
                <a:solidFill>
                  <a:srgbClr val="222223">
                    <a:lumMod val="75000"/>
                    <a:lumOff val="25000"/>
                  </a:srgbClr>
                </a:solidFill>
              </a:rPr>
              <a:t>Studying</a:t>
            </a:r>
            <a:r>
              <a:rPr lang="hu-HU" sz="950" b="0" kern="0" dirty="0">
                <a:solidFill>
                  <a:srgbClr val="222223">
                    <a:lumMod val="75000"/>
                    <a:lumOff val="25000"/>
                  </a:srgbClr>
                </a:solidFill>
              </a:rPr>
              <a:t> </a:t>
            </a:r>
            <a:r>
              <a:rPr lang="hu-HU" sz="950" b="0" kern="0" dirty="0" err="1">
                <a:solidFill>
                  <a:srgbClr val="222223">
                    <a:lumMod val="75000"/>
                    <a:lumOff val="25000"/>
                  </a:srgbClr>
                </a:solidFill>
              </a:rPr>
              <a:t>abroad</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32" name="Diagram 5">
            <a:extLst>
              <a:ext uri="{FF2B5EF4-FFF2-40B4-BE49-F238E27FC236}">
                <a16:creationId xmlns:a16="http://schemas.microsoft.com/office/drawing/2014/main" id="{77EAB15F-39C6-EA6E-6D79-E23A9DF4A655}"/>
              </a:ext>
            </a:extLst>
          </p:cNvPr>
          <p:cNvGraphicFramePr/>
          <p:nvPr>
            <p:extLst>
              <p:ext uri="{D42A27DB-BD31-4B8C-83A1-F6EECF244321}">
                <p14:modId xmlns:p14="http://schemas.microsoft.com/office/powerpoint/2010/main" val="689049328"/>
              </p:ext>
            </p:extLst>
          </p:nvPr>
        </p:nvGraphicFramePr>
        <p:xfrm>
          <a:off x="7463407" y="767734"/>
          <a:ext cx="972353" cy="950721"/>
        </p:xfrm>
        <a:graphic>
          <a:graphicData uri="http://schemas.openxmlformats.org/drawingml/2006/chart">
            <c:chart xmlns:c="http://schemas.openxmlformats.org/drawingml/2006/chart" xmlns:r="http://schemas.openxmlformats.org/officeDocument/2006/relationships" r:id="rId7"/>
          </a:graphicData>
        </a:graphic>
      </p:graphicFrame>
      <p:sp>
        <p:nvSpPr>
          <p:cNvPr id="133" name="Rectangle 112">
            <a:extLst>
              <a:ext uri="{FF2B5EF4-FFF2-40B4-BE49-F238E27FC236}">
                <a16:creationId xmlns:a16="http://schemas.microsoft.com/office/drawing/2014/main" id="{140169D0-C605-DE3C-BD4C-5D6CACE368AD}"/>
              </a:ext>
            </a:extLst>
          </p:cNvPr>
          <p:cNvSpPr/>
          <p:nvPr/>
        </p:nvSpPr>
        <p:spPr bwMode="gray">
          <a:xfrm>
            <a:off x="7593239" y="889667"/>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34" name="TextBox 133">
            <a:extLst>
              <a:ext uri="{FF2B5EF4-FFF2-40B4-BE49-F238E27FC236}">
                <a16:creationId xmlns:a16="http://schemas.microsoft.com/office/drawing/2014/main" id="{28828F38-09CD-F2E6-D044-EDAB4C6D3EB2}"/>
              </a:ext>
            </a:extLst>
          </p:cNvPr>
          <p:cNvSpPr txBox="1"/>
          <p:nvPr/>
        </p:nvSpPr>
        <p:spPr>
          <a:xfrm>
            <a:off x="7659675" y="1599666"/>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30%</a:t>
            </a:r>
            <a:endParaRPr lang="en-GB" sz="1600" b="1" kern="0" dirty="0">
              <a:solidFill>
                <a:schemeClr val="tx1">
                  <a:lumMod val="40000"/>
                  <a:lumOff val="60000"/>
                </a:schemeClr>
              </a:solidFill>
              <a:latin typeface="Calibri"/>
              <a:cs typeface="Arial" panose="020B0604020202020204" pitchFamily="34" charset="0"/>
            </a:endParaRPr>
          </a:p>
        </p:txBody>
      </p:sp>
      <p:sp>
        <p:nvSpPr>
          <p:cNvPr id="135" name="TextBox 134">
            <a:extLst>
              <a:ext uri="{FF2B5EF4-FFF2-40B4-BE49-F238E27FC236}">
                <a16:creationId xmlns:a16="http://schemas.microsoft.com/office/drawing/2014/main" id="{1F4C50C1-CB73-D150-1A38-FF469D332F40}"/>
              </a:ext>
            </a:extLst>
          </p:cNvPr>
          <p:cNvSpPr txBox="1"/>
          <p:nvPr/>
        </p:nvSpPr>
        <p:spPr>
          <a:xfrm>
            <a:off x="7221048" y="1599666"/>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37</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graphicFrame>
        <p:nvGraphicFramePr>
          <p:cNvPr id="136" name="Diagram 5">
            <a:extLst>
              <a:ext uri="{FF2B5EF4-FFF2-40B4-BE49-F238E27FC236}">
                <a16:creationId xmlns:a16="http://schemas.microsoft.com/office/drawing/2014/main" id="{BD8DF145-E0F4-EF57-A46C-EF00C32B3A9A}"/>
              </a:ext>
            </a:extLst>
          </p:cNvPr>
          <p:cNvGraphicFramePr/>
          <p:nvPr>
            <p:extLst>
              <p:ext uri="{D42A27DB-BD31-4B8C-83A1-F6EECF244321}">
                <p14:modId xmlns:p14="http://schemas.microsoft.com/office/powerpoint/2010/main" val="3925090163"/>
              </p:ext>
            </p:extLst>
          </p:nvPr>
        </p:nvGraphicFramePr>
        <p:xfrm>
          <a:off x="215271" y="771550"/>
          <a:ext cx="972353" cy="950721"/>
        </p:xfrm>
        <a:graphic>
          <a:graphicData uri="http://schemas.openxmlformats.org/drawingml/2006/chart">
            <c:chart xmlns:c="http://schemas.openxmlformats.org/drawingml/2006/chart" xmlns:r="http://schemas.openxmlformats.org/officeDocument/2006/relationships" r:id="rId8"/>
          </a:graphicData>
        </a:graphic>
      </p:graphicFrame>
      <p:sp>
        <p:nvSpPr>
          <p:cNvPr id="137" name="Rectangle 112">
            <a:extLst>
              <a:ext uri="{FF2B5EF4-FFF2-40B4-BE49-F238E27FC236}">
                <a16:creationId xmlns:a16="http://schemas.microsoft.com/office/drawing/2014/main" id="{7978FF86-E1E2-E4A0-0B46-6A4FC2091F6A}"/>
              </a:ext>
            </a:extLst>
          </p:cNvPr>
          <p:cNvSpPr/>
          <p:nvPr/>
        </p:nvSpPr>
        <p:spPr bwMode="gray">
          <a:xfrm>
            <a:off x="345103" y="885531"/>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79" name="TextBox 10">
            <a:extLst>
              <a:ext uri="{FF2B5EF4-FFF2-40B4-BE49-F238E27FC236}">
                <a16:creationId xmlns:a16="http://schemas.microsoft.com/office/drawing/2014/main" id="{7C57AF5D-D11A-40E3-E056-9691AB112763}"/>
              </a:ext>
            </a:extLst>
          </p:cNvPr>
          <p:cNvSpPr txBox="1"/>
          <p:nvPr/>
        </p:nvSpPr>
        <p:spPr>
          <a:xfrm>
            <a:off x="170088" y="3050702"/>
            <a:ext cx="1277188" cy="543485"/>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lang="hu-HU" sz="1800" kern="0" dirty="0">
                <a:solidFill>
                  <a:schemeClr val="accent1"/>
                </a:solidFill>
                <a:latin typeface="Calibri"/>
              </a:rPr>
              <a:t>21</a:t>
            </a: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Theater</a:t>
            </a:r>
            <a:r>
              <a:rPr lang="hu-HU" sz="950" b="0" kern="0" dirty="0">
                <a:solidFill>
                  <a:srgbClr val="222223">
                    <a:lumMod val="75000"/>
                    <a:lumOff val="25000"/>
                  </a:srgbClr>
                </a:solidFill>
              </a:rPr>
              <a:t>, </a:t>
            </a:r>
            <a:r>
              <a:rPr lang="hu-HU" sz="950" b="0" kern="0" dirty="0" err="1">
                <a:solidFill>
                  <a:srgbClr val="222223">
                    <a:lumMod val="75000"/>
                    <a:lumOff val="25000"/>
                  </a:srgbClr>
                </a:solidFill>
              </a:rPr>
              <a:t>culture</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80" name="TextBox 179">
            <a:extLst>
              <a:ext uri="{FF2B5EF4-FFF2-40B4-BE49-F238E27FC236}">
                <a16:creationId xmlns:a16="http://schemas.microsoft.com/office/drawing/2014/main" id="{17CE8327-5F33-7375-8AE0-8639D93F607C}"/>
              </a:ext>
            </a:extLst>
          </p:cNvPr>
          <p:cNvSpPr txBox="1"/>
          <p:nvPr/>
        </p:nvSpPr>
        <p:spPr>
          <a:xfrm>
            <a:off x="474123" y="3051736"/>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24%</a:t>
            </a:r>
            <a:endParaRPr lang="en-GB" sz="1600" b="1" kern="0" dirty="0">
              <a:solidFill>
                <a:schemeClr val="tx1">
                  <a:lumMod val="40000"/>
                  <a:lumOff val="60000"/>
                </a:schemeClr>
              </a:solidFill>
              <a:latin typeface="Calibri"/>
              <a:cs typeface="Arial" panose="020B0604020202020204" pitchFamily="34" charset="0"/>
            </a:endParaRPr>
          </a:p>
        </p:txBody>
      </p:sp>
      <p:sp>
        <p:nvSpPr>
          <p:cNvPr id="181" name="TextBox 180">
            <a:extLst>
              <a:ext uri="{FF2B5EF4-FFF2-40B4-BE49-F238E27FC236}">
                <a16:creationId xmlns:a16="http://schemas.microsoft.com/office/drawing/2014/main" id="{272F28FC-A489-DD20-D8BC-0C891B2CC0C8}"/>
              </a:ext>
            </a:extLst>
          </p:cNvPr>
          <p:cNvSpPr txBox="1"/>
          <p:nvPr/>
        </p:nvSpPr>
        <p:spPr>
          <a:xfrm>
            <a:off x="35496" y="3051736"/>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28</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82" name="TextBox 10">
            <a:extLst>
              <a:ext uri="{FF2B5EF4-FFF2-40B4-BE49-F238E27FC236}">
                <a16:creationId xmlns:a16="http://schemas.microsoft.com/office/drawing/2014/main" id="{8323B698-DCDB-DCC0-E22D-8CD753214B3C}"/>
              </a:ext>
            </a:extLst>
          </p:cNvPr>
          <p:cNvSpPr txBox="1"/>
          <p:nvPr/>
        </p:nvSpPr>
        <p:spPr>
          <a:xfrm>
            <a:off x="1548529" y="3050702"/>
            <a:ext cx="1277188" cy="516955"/>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18%</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Politics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83" name="Diagram 5">
            <a:extLst>
              <a:ext uri="{FF2B5EF4-FFF2-40B4-BE49-F238E27FC236}">
                <a16:creationId xmlns:a16="http://schemas.microsoft.com/office/drawing/2014/main" id="{344E196E-CD0E-3018-FF32-5D35CED2A875}"/>
              </a:ext>
            </a:extLst>
          </p:cNvPr>
          <p:cNvGraphicFramePr/>
          <p:nvPr>
            <p:extLst>
              <p:ext uri="{D42A27DB-BD31-4B8C-83A1-F6EECF244321}">
                <p14:modId xmlns:p14="http://schemas.microsoft.com/office/powerpoint/2010/main" val="942164291"/>
              </p:ext>
            </p:extLst>
          </p:nvPr>
        </p:nvGraphicFramePr>
        <p:xfrm>
          <a:off x="1656296" y="2182283"/>
          <a:ext cx="972353" cy="950721"/>
        </p:xfrm>
        <a:graphic>
          <a:graphicData uri="http://schemas.openxmlformats.org/drawingml/2006/chart">
            <c:chart xmlns:c="http://schemas.openxmlformats.org/drawingml/2006/chart" xmlns:r="http://schemas.openxmlformats.org/officeDocument/2006/relationships" r:id="rId9"/>
          </a:graphicData>
        </a:graphic>
      </p:graphicFrame>
      <p:sp>
        <p:nvSpPr>
          <p:cNvPr id="184" name="Rectangle 112">
            <a:extLst>
              <a:ext uri="{FF2B5EF4-FFF2-40B4-BE49-F238E27FC236}">
                <a16:creationId xmlns:a16="http://schemas.microsoft.com/office/drawing/2014/main" id="{9FDFEEC4-AD55-D5E8-9812-94F5A061B9EB}"/>
              </a:ext>
            </a:extLst>
          </p:cNvPr>
          <p:cNvSpPr/>
          <p:nvPr/>
        </p:nvSpPr>
        <p:spPr bwMode="gray">
          <a:xfrm>
            <a:off x="1786128" y="229626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85" name="TextBox 184">
            <a:extLst>
              <a:ext uri="{FF2B5EF4-FFF2-40B4-BE49-F238E27FC236}">
                <a16:creationId xmlns:a16="http://schemas.microsoft.com/office/drawing/2014/main" id="{A5BBAF6B-0237-D06A-960C-80EEE59F1B69}"/>
              </a:ext>
            </a:extLst>
          </p:cNvPr>
          <p:cNvSpPr txBox="1"/>
          <p:nvPr/>
        </p:nvSpPr>
        <p:spPr>
          <a:xfrm>
            <a:off x="1852564" y="3014215"/>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18%</a:t>
            </a:r>
            <a:endParaRPr lang="en-GB" sz="1600" b="1" kern="0" dirty="0">
              <a:solidFill>
                <a:schemeClr val="tx1">
                  <a:lumMod val="40000"/>
                  <a:lumOff val="60000"/>
                </a:schemeClr>
              </a:solidFill>
              <a:latin typeface="Calibri"/>
              <a:cs typeface="Arial" panose="020B0604020202020204" pitchFamily="34" charset="0"/>
            </a:endParaRPr>
          </a:p>
        </p:txBody>
      </p:sp>
      <p:sp>
        <p:nvSpPr>
          <p:cNvPr id="186" name="TextBox 185">
            <a:extLst>
              <a:ext uri="{FF2B5EF4-FFF2-40B4-BE49-F238E27FC236}">
                <a16:creationId xmlns:a16="http://schemas.microsoft.com/office/drawing/2014/main" id="{4D33FF8D-8788-AA85-B85D-41AB000FF68D}"/>
              </a:ext>
            </a:extLst>
          </p:cNvPr>
          <p:cNvSpPr txBox="1"/>
          <p:nvPr/>
        </p:nvSpPr>
        <p:spPr>
          <a:xfrm>
            <a:off x="1413937" y="3014215"/>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17</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87" name="TextBox 10">
            <a:extLst>
              <a:ext uri="{FF2B5EF4-FFF2-40B4-BE49-F238E27FC236}">
                <a16:creationId xmlns:a16="http://schemas.microsoft.com/office/drawing/2014/main" id="{CE19CB3F-65F9-B84B-0FB5-500A3CA2E76F}"/>
              </a:ext>
            </a:extLst>
          </p:cNvPr>
          <p:cNvSpPr txBox="1"/>
          <p:nvPr/>
        </p:nvSpPr>
        <p:spPr>
          <a:xfrm>
            <a:off x="2988689" y="3050702"/>
            <a:ext cx="1277188" cy="673176"/>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14%</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a:solidFill>
                  <a:srgbClr val="222223">
                    <a:lumMod val="75000"/>
                    <a:lumOff val="25000"/>
                  </a:srgbClr>
                </a:solidFill>
              </a:rPr>
              <a:t>National and </a:t>
            </a:r>
            <a:r>
              <a:rPr lang="hu-HU" sz="950" b="0" kern="0" dirty="0" err="1">
                <a:solidFill>
                  <a:srgbClr val="222223">
                    <a:lumMod val="75000"/>
                    <a:lumOff val="25000"/>
                  </a:srgbClr>
                </a:solidFill>
              </a:rPr>
              <a:t>international</a:t>
            </a:r>
            <a:r>
              <a:rPr lang="hu-HU" sz="950" b="0" kern="0" dirty="0">
                <a:solidFill>
                  <a:srgbClr val="222223">
                    <a:lumMod val="75000"/>
                    <a:lumOff val="25000"/>
                  </a:srgbClr>
                </a:solidFill>
              </a:rPr>
              <a:t> sport</a:t>
            </a:r>
            <a:r>
              <a:rPr lang="en-GB" sz="950" b="0" kern="0" dirty="0">
                <a:solidFill>
                  <a:srgbClr val="222223">
                    <a:lumMod val="75000"/>
                    <a:lumOff val="25000"/>
                  </a:srgbClr>
                </a:solidFill>
              </a:rPr>
              <a:t>s</a:t>
            </a:r>
            <a:r>
              <a:rPr lang="hu-HU" sz="950" b="0" kern="0" dirty="0">
                <a:solidFill>
                  <a:srgbClr val="222223">
                    <a:lumMod val="75000"/>
                    <a:lumOff val="25000"/>
                  </a:srgbClr>
                </a:solidFill>
              </a:rPr>
              <a:t> </a:t>
            </a:r>
            <a:r>
              <a:rPr lang="hu-HU" sz="950" b="0" kern="0" dirty="0" err="1">
                <a:solidFill>
                  <a:srgbClr val="222223">
                    <a:lumMod val="75000"/>
                    <a:lumOff val="25000"/>
                  </a:srgbClr>
                </a:solidFill>
              </a:rPr>
              <a:t>events</a:t>
            </a:r>
            <a:r>
              <a:rPr lang="hu-HU" sz="950" b="0" kern="0" dirty="0">
                <a:solidFill>
                  <a:srgbClr val="222223">
                    <a:lumMod val="75000"/>
                    <a:lumOff val="25000"/>
                  </a:srgbClr>
                </a:solidFill>
              </a:rPr>
              <a:t>, </a:t>
            </a:r>
            <a:r>
              <a:rPr lang="hu-HU" sz="950" b="0" kern="0" dirty="0" err="1">
                <a:solidFill>
                  <a:srgbClr val="222223">
                    <a:lumMod val="75000"/>
                    <a:lumOff val="25000"/>
                  </a:srgbClr>
                </a:solidFill>
              </a:rPr>
              <a:t>watching</a:t>
            </a:r>
            <a:r>
              <a:rPr lang="hu-HU" sz="950" b="0" kern="0" dirty="0">
                <a:solidFill>
                  <a:srgbClr val="222223">
                    <a:lumMod val="75000"/>
                    <a:lumOff val="25000"/>
                  </a:srgbClr>
                </a:solidFill>
              </a:rPr>
              <a:t> </a:t>
            </a:r>
            <a:r>
              <a:rPr lang="hu-HU" sz="950" b="0" kern="0" dirty="0" err="1">
                <a:solidFill>
                  <a:srgbClr val="222223">
                    <a:lumMod val="75000"/>
                    <a:lumOff val="25000"/>
                  </a:srgbClr>
                </a:solidFill>
              </a:rPr>
              <a:t>broadcasts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88" name="Diagram 5">
            <a:extLst>
              <a:ext uri="{FF2B5EF4-FFF2-40B4-BE49-F238E27FC236}">
                <a16:creationId xmlns:a16="http://schemas.microsoft.com/office/drawing/2014/main" id="{5CE8B71F-EAE5-36BF-00BF-13363709DEF2}"/>
              </a:ext>
            </a:extLst>
          </p:cNvPr>
          <p:cNvGraphicFramePr/>
          <p:nvPr>
            <p:extLst>
              <p:ext uri="{D42A27DB-BD31-4B8C-83A1-F6EECF244321}">
                <p14:modId xmlns:p14="http://schemas.microsoft.com/office/powerpoint/2010/main" val="1849670759"/>
              </p:ext>
            </p:extLst>
          </p:nvPr>
        </p:nvGraphicFramePr>
        <p:xfrm>
          <a:off x="3096456" y="2182283"/>
          <a:ext cx="972353" cy="950721"/>
        </p:xfrm>
        <a:graphic>
          <a:graphicData uri="http://schemas.openxmlformats.org/drawingml/2006/chart">
            <c:chart xmlns:c="http://schemas.openxmlformats.org/drawingml/2006/chart" xmlns:r="http://schemas.openxmlformats.org/officeDocument/2006/relationships" r:id="rId10"/>
          </a:graphicData>
        </a:graphic>
      </p:graphicFrame>
      <p:sp>
        <p:nvSpPr>
          <p:cNvPr id="189" name="Rectangle 112">
            <a:extLst>
              <a:ext uri="{FF2B5EF4-FFF2-40B4-BE49-F238E27FC236}">
                <a16:creationId xmlns:a16="http://schemas.microsoft.com/office/drawing/2014/main" id="{229933E8-3884-E826-C844-65E2693B2FC7}"/>
              </a:ext>
            </a:extLst>
          </p:cNvPr>
          <p:cNvSpPr/>
          <p:nvPr/>
        </p:nvSpPr>
        <p:spPr bwMode="gray">
          <a:xfrm>
            <a:off x="3226288" y="229626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90" name="TextBox 189">
            <a:extLst>
              <a:ext uri="{FF2B5EF4-FFF2-40B4-BE49-F238E27FC236}">
                <a16:creationId xmlns:a16="http://schemas.microsoft.com/office/drawing/2014/main" id="{66545E2A-0780-AA61-88C6-8520148E8168}"/>
              </a:ext>
            </a:extLst>
          </p:cNvPr>
          <p:cNvSpPr txBox="1"/>
          <p:nvPr/>
        </p:nvSpPr>
        <p:spPr>
          <a:xfrm>
            <a:off x="3292724" y="3014215"/>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18%</a:t>
            </a:r>
            <a:endParaRPr lang="en-GB" sz="1600" b="1" kern="0" dirty="0">
              <a:solidFill>
                <a:schemeClr val="tx1">
                  <a:lumMod val="40000"/>
                  <a:lumOff val="60000"/>
                </a:schemeClr>
              </a:solidFill>
              <a:latin typeface="Calibri"/>
              <a:cs typeface="Arial" panose="020B0604020202020204" pitchFamily="34" charset="0"/>
            </a:endParaRPr>
          </a:p>
        </p:txBody>
      </p:sp>
      <p:sp>
        <p:nvSpPr>
          <p:cNvPr id="191" name="TextBox 190">
            <a:extLst>
              <a:ext uri="{FF2B5EF4-FFF2-40B4-BE49-F238E27FC236}">
                <a16:creationId xmlns:a16="http://schemas.microsoft.com/office/drawing/2014/main" id="{EE9D75E0-5D07-68E6-5CDC-E6961DF13E2C}"/>
              </a:ext>
            </a:extLst>
          </p:cNvPr>
          <p:cNvSpPr txBox="1"/>
          <p:nvPr/>
        </p:nvSpPr>
        <p:spPr>
          <a:xfrm>
            <a:off x="2854097" y="3014215"/>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18</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92" name="TextBox 10">
            <a:extLst>
              <a:ext uri="{FF2B5EF4-FFF2-40B4-BE49-F238E27FC236}">
                <a16:creationId xmlns:a16="http://schemas.microsoft.com/office/drawing/2014/main" id="{D176FF19-5D9E-BA00-398A-5E473A9987C8}"/>
              </a:ext>
            </a:extLst>
          </p:cNvPr>
          <p:cNvSpPr txBox="1"/>
          <p:nvPr/>
        </p:nvSpPr>
        <p:spPr>
          <a:xfrm>
            <a:off x="4428849" y="3051133"/>
            <a:ext cx="1277188" cy="469722"/>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14%</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Ezotericism</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193" name="Diagram 5">
            <a:extLst>
              <a:ext uri="{FF2B5EF4-FFF2-40B4-BE49-F238E27FC236}">
                <a16:creationId xmlns:a16="http://schemas.microsoft.com/office/drawing/2014/main" id="{17EA52D4-C37B-A4EC-F27F-FDFDE6CB290C}"/>
              </a:ext>
            </a:extLst>
          </p:cNvPr>
          <p:cNvGraphicFramePr/>
          <p:nvPr>
            <p:extLst>
              <p:ext uri="{D42A27DB-BD31-4B8C-83A1-F6EECF244321}">
                <p14:modId xmlns:p14="http://schemas.microsoft.com/office/powerpoint/2010/main" val="1405776426"/>
              </p:ext>
            </p:extLst>
          </p:nvPr>
        </p:nvGraphicFramePr>
        <p:xfrm>
          <a:off x="4536616" y="2182714"/>
          <a:ext cx="972353" cy="950721"/>
        </p:xfrm>
        <a:graphic>
          <a:graphicData uri="http://schemas.openxmlformats.org/drawingml/2006/chart">
            <c:chart xmlns:c="http://schemas.openxmlformats.org/drawingml/2006/chart" xmlns:r="http://schemas.openxmlformats.org/officeDocument/2006/relationships" r:id="rId11"/>
          </a:graphicData>
        </a:graphic>
      </p:graphicFrame>
      <p:sp>
        <p:nvSpPr>
          <p:cNvPr id="194" name="Rectangle 112">
            <a:extLst>
              <a:ext uri="{FF2B5EF4-FFF2-40B4-BE49-F238E27FC236}">
                <a16:creationId xmlns:a16="http://schemas.microsoft.com/office/drawing/2014/main" id="{9A8DC284-79CC-5F8A-71D0-6CBEA3A273D3}"/>
              </a:ext>
            </a:extLst>
          </p:cNvPr>
          <p:cNvSpPr/>
          <p:nvPr/>
        </p:nvSpPr>
        <p:spPr bwMode="gray">
          <a:xfrm>
            <a:off x="4666448" y="2304647"/>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95" name="TextBox 194">
            <a:extLst>
              <a:ext uri="{FF2B5EF4-FFF2-40B4-BE49-F238E27FC236}">
                <a16:creationId xmlns:a16="http://schemas.microsoft.com/office/drawing/2014/main" id="{FC4BA824-B878-6C4B-3558-12CFE5C9DFF2}"/>
              </a:ext>
            </a:extLst>
          </p:cNvPr>
          <p:cNvSpPr txBox="1"/>
          <p:nvPr/>
        </p:nvSpPr>
        <p:spPr>
          <a:xfrm>
            <a:off x="4732884" y="3014646"/>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12%</a:t>
            </a:r>
            <a:endParaRPr lang="en-GB" sz="1600" b="1" kern="0" dirty="0">
              <a:solidFill>
                <a:schemeClr val="tx1">
                  <a:lumMod val="40000"/>
                  <a:lumOff val="60000"/>
                </a:schemeClr>
              </a:solidFill>
              <a:latin typeface="Calibri"/>
              <a:cs typeface="Arial" panose="020B0604020202020204" pitchFamily="34" charset="0"/>
            </a:endParaRPr>
          </a:p>
        </p:txBody>
      </p:sp>
      <p:sp>
        <p:nvSpPr>
          <p:cNvPr id="196" name="TextBox 195">
            <a:extLst>
              <a:ext uri="{FF2B5EF4-FFF2-40B4-BE49-F238E27FC236}">
                <a16:creationId xmlns:a16="http://schemas.microsoft.com/office/drawing/2014/main" id="{7AD25543-37E8-1176-64FD-24D75E5A84D3}"/>
              </a:ext>
            </a:extLst>
          </p:cNvPr>
          <p:cNvSpPr txBox="1"/>
          <p:nvPr/>
        </p:nvSpPr>
        <p:spPr>
          <a:xfrm>
            <a:off x="4294257" y="3014646"/>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9</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graphicFrame>
        <p:nvGraphicFramePr>
          <p:cNvPr id="198" name="Diagram 5">
            <a:extLst>
              <a:ext uri="{FF2B5EF4-FFF2-40B4-BE49-F238E27FC236}">
                <a16:creationId xmlns:a16="http://schemas.microsoft.com/office/drawing/2014/main" id="{5FE64389-C9D1-FCE4-0DD8-2D50D2587873}"/>
              </a:ext>
            </a:extLst>
          </p:cNvPr>
          <p:cNvGraphicFramePr/>
          <p:nvPr>
            <p:extLst>
              <p:ext uri="{D42A27DB-BD31-4B8C-83A1-F6EECF244321}">
                <p14:modId xmlns:p14="http://schemas.microsoft.com/office/powerpoint/2010/main" val="278442559"/>
              </p:ext>
            </p:extLst>
          </p:nvPr>
        </p:nvGraphicFramePr>
        <p:xfrm>
          <a:off x="5976776" y="2178467"/>
          <a:ext cx="972353" cy="950721"/>
        </p:xfrm>
        <a:graphic>
          <a:graphicData uri="http://schemas.openxmlformats.org/drawingml/2006/chart">
            <c:chart xmlns:c="http://schemas.openxmlformats.org/drawingml/2006/chart" xmlns:r="http://schemas.openxmlformats.org/officeDocument/2006/relationships" r:id="rId12"/>
          </a:graphicData>
        </a:graphic>
      </p:graphicFrame>
      <p:sp>
        <p:nvSpPr>
          <p:cNvPr id="199" name="Rectangle 112">
            <a:extLst>
              <a:ext uri="{FF2B5EF4-FFF2-40B4-BE49-F238E27FC236}">
                <a16:creationId xmlns:a16="http://schemas.microsoft.com/office/drawing/2014/main" id="{00B3027F-F5C8-9DCE-ABC1-AD33C9F0893B}"/>
              </a:ext>
            </a:extLst>
          </p:cNvPr>
          <p:cNvSpPr/>
          <p:nvPr/>
        </p:nvSpPr>
        <p:spPr bwMode="gray">
          <a:xfrm>
            <a:off x="6106608" y="2300400"/>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200" name="TextBox 199">
            <a:extLst>
              <a:ext uri="{FF2B5EF4-FFF2-40B4-BE49-F238E27FC236}">
                <a16:creationId xmlns:a16="http://schemas.microsoft.com/office/drawing/2014/main" id="{0E1DB922-8A6E-6DC4-BAB4-1EA249D32ED1}"/>
              </a:ext>
            </a:extLst>
          </p:cNvPr>
          <p:cNvSpPr txBox="1"/>
          <p:nvPr/>
        </p:nvSpPr>
        <p:spPr>
          <a:xfrm>
            <a:off x="6173044" y="3010399"/>
            <a:ext cx="565824" cy="341632"/>
          </a:xfrm>
          <a:prstGeom prst="rect">
            <a:avLst/>
          </a:prstGeom>
        </p:spPr>
        <p:txBody>
          <a:bodyPr wrap="square" rtlCol="0">
            <a:spAutoFit/>
          </a:bodyPr>
          <a:lstStyle/>
          <a:p>
            <a:pPr algn="ctr" defTabSz="924282">
              <a:lnSpc>
                <a:spcPct val="90000"/>
              </a:lnSpc>
              <a:defRPr/>
            </a:pPr>
            <a:r>
              <a:rPr lang="hu-HU" b="1" kern="0" dirty="0">
                <a:solidFill>
                  <a:schemeClr val="tx1">
                    <a:lumMod val="40000"/>
                    <a:lumOff val="60000"/>
                  </a:schemeClr>
                </a:solidFill>
                <a:latin typeface="Calibri"/>
                <a:cs typeface="Arial" panose="020B0604020202020204" pitchFamily="34" charset="0"/>
              </a:rPr>
              <a:t>-</a:t>
            </a:r>
            <a:endParaRPr lang="en-GB" b="1" kern="0" dirty="0">
              <a:solidFill>
                <a:schemeClr val="tx1">
                  <a:lumMod val="40000"/>
                  <a:lumOff val="60000"/>
                </a:schemeClr>
              </a:solidFill>
              <a:latin typeface="Calibri"/>
              <a:cs typeface="Arial" panose="020B0604020202020204" pitchFamily="34" charset="0"/>
            </a:endParaRPr>
          </a:p>
        </p:txBody>
      </p:sp>
      <p:sp>
        <p:nvSpPr>
          <p:cNvPr id="201" name="TextBox 200">
            <a:extLst>
              <a:ext uri="{FF2B5EF4-FFF2-40B4-BE49-F238E27FC236}">
                <a16:creationId xmlns:a16="http://schemas.microsoft.com/office/drawing/2014/main" id="{51B1E953-4B0E-EB35-D13C-6541A79E2C20}"/>
              </a:ext>
            </a:extLst>
          </p:cNvPr>
          <p:cNvSpPr txBox="1"/>
          <p:nvPr/>
        </p:nvSpPr>
        <p:spPr>
          <a:xfrm>
            <a:off x="5734417" y="3010399"/>
            <a:ext cx="565824" cy="341632"/>
          </a:xfrm>
          <a:prstGeom prst="rect">
            <a:avLst/>
          </a:prstGeom>
        </p:spPr>
        <p:txBody>
          <a:bodyPr wrap="square" rtlCol="0">
            <a:spAutoFit/>
          </a:bodyPr>
          <a:lstStyle/>
          <a:p>
            <a:pPr algn="ctr" defTabSz="924282">
              <a:lnSpc>
                <a:spcPct val="90000"/>
              </a:lnSpc>
              <a:defRPr/>
            </a:pPr>
            <a:r>
              <a:rPr lang="hu-HU" b="1" kern="0" dirty="0">
                <a:solidFill>
                  <a:schemeClr val="tx1">
                    <a:lumMod val="20000"/>
                    <a:lumOff val="80000"/>
                  </a:schemeClr>
                </a:solidFill>
                <a:latin typeface="Calibri"/>
                <a:cs typeface="Arial" panose="020B0604020202020204" pitchFamily="34" charset="0"/>
              </a:rPr>
              <a:t>-</a:t>
            </a:r>
            <a:endParaRPr lang="en-GB" sz="2000" b="1" kern="0" dirty="0">
              <a:solidFill>
                <a:schemeClr val="tx1">
                  <a:lumMod val="20000"/>
                  <a:lumOff val="80000"/>
                </a:schemeClr>
              </a:solidFill>
              <a:latin typeface="Calibri"/>
              <a:cs typeface="Arial" panose="020B0604020202020204" pitchFamily="34" charset="0"/>
            </a:endParaRPr>
          </a:p>
        </p:txBody>
      </p:sp>
      <p:sp>
        <p:nvSpPr>
          <p:cNvPr id="202" name="TextBox 10">
            <a:extLst>
              <a:ext uri="{FF2B5EF4-FFF2-40B4-BE49-F238E27FC236}">
                <a16:creationId xmlns:a16="http://schemas.microsoft.com/office/drawing/2014/main" id="{64065DEE-8D86-1038-39CE-65757EE7468C}"/>
              </a:ext>
            </a:extLst>
          </p:cNvPr>
          <p:cNvSpPr txBox="1"/>
          <p:nvPr/>
        </p:nvSpPr>
        <p:spPr>
          <a:xfrm>
            <a:off x="7399268" y="3046886"/>
            <a:ext cx="1277188" cy="42163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lang="hu-HU" sz="1800" kern="0" dirty="0">
                <a:solidFill>
                  <a:schemeClr val="accent1"/>
                </a:solidFill>
                <a:latin typeface="Calibri"/>
              </a:rPr>
              <a:t>11</a:t>
            </a: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hu-HU" sz="950" b="0" kern="0" dirty="0" err="1">
                <a:solidFill>
                  <a:srgbClr val="222223">
                    <a:lumMod val="75000"/>
                    <a:lumOff val="25000"/>
                  </a:srgbClr>
                </a:solidFill>
              </a:rPr>
              <a:t>Celebrities</a:t>
            </a:r>
            <a:r>
              <a:rPr lang="hu-HU" sz="950" b="0" kern="0" dirty="0">
                <a:solidFill>
                  <a:srgbClr val="222223">
                    <a:lumMod val="75000"/>
                    <a:lumOff val="25000"/>
                  </a:srgbClr>
                </a:solidFill>
              </a:rPr>
              <a:t>, </a:t>
            </a:r>
            <a:r>
              <a:rPr lang="hu-HU" sz="950" b="0" kern="0" dirty="0" err="1">
                <a:solidFill>
                  <a:srgbClr val="222223">
                    <a:lumMod val="75000"/>
                    <a:lumOff val="25000"/>
                  </a:srgbClr>
                </a:solidFill>
              </a:rPr>
              <a:t>tabloids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graphicFrame>
        <p:nvGraphicFramePr>
          <p:cNvPr id="203" name="Diagram 5">
            <a:extLst>
              <a:ext uri="{FF2B5EF4-FFF2-40B4-BE49-F238E27FC236}">
                <a16:creationId xmlns:a16="http://schemas.microsoft.com/office/drawing/2014/main" id="{99021B29-A74E-EACF-42F2-4972B137DB3A}"/>
              </a:ext>
            </a:extLst>
          </p:cNvPr>
          <p:cNvGraphicFramePr/>
          <p:nvPr>
            <p:extLst>
              <p:ext uri="{D42A27DB-BD31-4B8C-83A1-F6EECF244321}">
                <p14:modId xmlns:p14="http://schemas.microsoft.com/office/powerpoint/2010/main" val="1895653303"/>
              </p:ext>
            </p:extLst>
          </p:nvPr>
        </p:nvGraphicFramePr>
        <p:xfrm>
          <a:off x="7507035" y="2178467"/>
          <a:ext cx="972353" cy="950721"/>
        </p:xfrm>
        <a:graphic>
          <a:graphicData uri="http://schemas.openxmlformats.org/drawingml/2006/chart">
            <c:chart xmlns:c="http://schemas.openxmlformats.org/drawingml/2006/chart" xmlns:r="http://schemas.openxmlformats.org/officeDocument/2006/relationships" r:id="rId13"/>
          </a:graphicData>
        </a:graphic>
      </p:graphicFrame>
      <p:sp>
        <p:nvSpPr>
          <p:cNvPr id="204" name="Rectangle 112">
            <a:extLst>
              <a:ext uri="{FF2B5EF4-FFF2-40B4-BE49-F238E27FC236}">
                <a16:creationId xmlns:a16="http://schemas.microsoft.com/office/drawing/2014/main" id="{D30774E7-F574-6143-5A66-A3026394F600}"/>
              </a:ext>
            </a:extLst>
          </p:cNvPr>
          <p:cNvSpPr/>
          <p:nvPr/>
        </p:nvSpPr>
        <p:spPr bwMode="gray">
          <a:xfrm>
            <a:off x="7636867" y="2300400"/>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205" name="TextBox 204">
            <a:extLst>
              <a:ext uri="{FF2B5EF4-FFF2-40B4-BE49-F238E27FC236}">
                <a16:creationId xmlns:a16="http://schemas.microsoft.com/office/drawing/2014/main" id="{629EE842-877B-81A9-78A7-E0EE9AF75CE4}"/>
              </a:ext>
            </a:extLst>
          </p:cNvPr>
          <p:cNvSpPr txBox="1"/>
          <p:nvPr/>
        </p:nvSpPr>
        <p:spPr>
          <a:xfrm>
            <a:off x="7703303" y="3010399"/>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10%</a:t>
            </a:r>
            <a:endParaRPr lang="en-GB" sz="1600" b="1" kern="0" dirty="0">
              <a:solidFill>
                <a:schemeClr val="tx1">
                  <a:lumMod val="40000"/>
                  <a:lumOff val="60000"/>
                </a:schemeClr>
              </a:solidFill>
              <a:latin typeface="Calibri"/>
              <a:cs typeface="Arial" panose="020B0604020202020204" pitchFamily="34" charset="0"/>
            </a:endParaRPr>
          </a:p>
        </p:txBody>
      </p:sp>
      <p:sp>
        <p:nvSpPr>
          <p:cNvPr id="206" name="TextBox 205">
            <a:extLst>
              <a:ext uri="{FF2B5EF4-FFF2-40B4-BE49-F238E27FC236}">
                <a16:creationId xmlns:a16="http://schemas.microsoft.com/office/drawing/2014/main" id="{84EF12FF-FE5B-35EA-7D48-7DF001A3036E}"/>
              </a:ext>
            </a:extLst>
          </p:cNvPr>
          <p:cNvSpPr txBox="1"/>
          <p:nvPr/>
        </p:nvSpPr>
        <p:spPr>
          <a:xfrm>
            <a:off x="7264676" y="3010399"/>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13</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graphicFrame>
        <p:nvGraphicFramePr>
          <p:cNvPr id="207" name="Diagram 5">
            <a:extLst>
              <a:ext uri="{FF2B5EF4-FFF2-40B4-BE49-F238E27FC236}">
                <a16:creationId xmlns:a16="http://schemas.microsoft.com/office/drawing/2014/main" id="{F77198F3-6899-9FED-733E-B53F0C1D099C}"/>
              </a:ext>
            </a:extLst>
          </p:cNvPr>
          <p:cNvGraphicFramePr/>
          <p:nvPr>
            <p:extLst>
              <p:ext uri="{D42A27DB-BD31-4B8C-83A1-F6EECF244321}">
                <p14:modId xmlns:p14="http://schemas.microsoft.com/office/powerpoint/2010/main" val="1087141898"/>
              </p:ext>
            </p:extLst>
          </p:nvPr>
        </p:nvGraphicFramePr>
        <p:xfrm>
          <a:off x="258899" y="2182283"/>
          <a:ext cx="972353" cy="950721"/>
        </p:xfrm>
        <a:graphic>
          <a:graphicData uri="http://schemas.openxmlformats.org/drawingml/2006/chart">
            <c:chart xmlns:c="http://schemas.openxmlformats.org/drawingml/2006/chart" xmlns:r="http://schemas.openxmlformats.org/officeDocument/2006/relationships" r:id="rId14"/>
          </a:graphicData>
        </a:graphic>
      </p:graphicFrame>
      <p:sp>
        <p:nvSpPr>
          <p:cNvPr id="208" name="Rectangle 112">
            <a:extLst>
              <a:ext uri="{FF2B5EF4-FFF2-40B4-BE49-F238E27FC236}">
                <a16:creationId xmlns:a16="http://schemas.microsoft.com/office/drawing/2014/main" id="{7995DEBF-A4E6-03B9-B49C-1096E8869580}"/>
              </a:ext>
            </a:extLst>
          </p:cNvPr>
          <p:cNvSpPr/>
          <p:nvPr/>
        </p:nvSpPr>
        <p:spPr bwMode="gray">
          <a:xfrm>
            <a:off x="388731" y="2296264"/>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extBox 10">
            <a:extLst>
              <a:ext uri="{FF2B5EF4-FFF2-40B4-BE49-F238E27FC236}">
                <a16:creationId xmlns:a16="http://schemas.microsoft.com/office/drawing/2014/main" id="{84F4052A-A987-D9DE-DED6-370F2B00EE4D}"/>
              </a:ext>
            </a:extLst>
          </p:cNvPr>
          <p:cNvSpPr txBox="1"/>
          <p:nvPr/>
        </p:nvSpPr>
        <p:spPr>
          <a:xfrm>
            <a:off x="93121" y="4248103"/>
            <a:ext cx="1277188" cy="42163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0" cap="none" spc="0" normalizeH="0" baseline="0" noProof="0" dirty="0">
                <a:ln>
                  <a:noFill/>
                </a:ln>
                <a:solidFill>
                  <a:schemeClr val="accent1"/>
                </a:solidFill>
                <a:effectLst/>
                <a:uLnTx/>
                <a:uFillTx/>
                <a:latin typeface="Calibri"/>
                <a:cs typeface="Arial" panose="020B0604020202020204" pitchFamily="34" charset="0"/>
              </a:rPr>
              <a:t>3%</a:t>
            </a:r>
            <a:endParaRPr kumimoji="0" lang="en-GB" sz="1800" b="1" i="0" u="none" strike="noStrike" kern="0" cap="none" spc="0" normalizeH="0" baseline="0" noProof="0" dirty="0">
              <a:ln>
                <a:noFill/>
              </a:ln>
              <a:solidFill>
                <a:schemeClr val="accent1"/>
              </a:solidFill>
              <a:effectLst/>
              <a:uLnTx/>
              <a:uFillTx/>
              <a:latin typeface="Calibri"/>
              <a:cs typeface="Arial" panose="020B0604020202020204" pitchFamily="34" charset="0"/>
            </a:endParaRPr>
          </a:p>
          <a:p>
            <a:pPr lvl="0" defTabSz="924282">
              <a:defRPr/>
            </a:pPr>
            <a:r>
              <a:rPr lang="en-GB" sz="950" b="0" kern="0" dirty="0">
                <a:solidFill>
                  <a:srgbClr val="222223">
                    <a:lumMod val="75000"/>
                    <a:lumOff val="25000"/>
                  </a:srgbClr>
                </a:solidFill>
              </a:rPr>
              <a:t>Other</a:t>
            </a:r>
            <a:endParaRPr lang="hu-HU" sz="950" b="0" kern="0" dirty="0">
              <a:solidFill>
                <a:srgbClr val="222223">
                  <a:lumMod val="75000"/>
                  <a:lumOff val="25000"/>
                </a:srgbClr>
              </a:solidFill>
            </a:endParaRPr>
          </a:p>
        </p:txBody>
      </p:sp>
      <p:graphicFrame>
        <p:nvGraphicFramePr>
          <p:cNvPr id="3" name="Diagram 5">
            <a:extLst>
              <a:ext uri="{FF2B5EF4-FFF2-40B4-BE49-F238E27FC236}">
                <a16:creationId xmlns:a16="http://schemas.microsoft.com/office/drawing/2014/main" id="{57CF66C3-F8B5-B38E-4BEE-122D82D54057}"/>
              </a:ext>
            </a:extLst>
          </p:cNvPr>
          <p:cNvGraphicFramePr/>
          <p:nvPr>
            <p:extLst>
              <p:ext uri="{D42A27DB-BD31-4B8C-83A1-F6EECF244321}">
                <p14:modId xmlns:p14="http://schemas.microsoft.com/office/powerpoint/2010/main" val="1113550943"/>
              </p:ext>
            </p:extLst>
          </p:nvPr>
        </p:nvGraphicFramePr>
        <p:xfrm>
          <a:off x="205847" y="3406419"/>
          <a:ext cx="972353" cy="950721"/>
        </p:xfrm>
        <a:graphic>
          <a:graphicData uri="http://schemas.openxmlformats.org/drawingml/2006/chart">
            <c:chart xmlns:c="http://schemas.openxmlformats.org/drawingml/2006/chart" xmlns:r="http://schemas.openxmlformats.org/officeDocument/2006/relationships" r:id="rId15"/>
          </a:graphicData>
        </a:graphic>
      </p:graphicFrame>
      <p:sp>
        <p:nvSpPr>
          <p:cNvPr id="5" name="Rectangle 112">
            <a:extLst>
              <a:ext uri="{FF2B5EF4-FFF2-40B4-BE49-F238E27FC236}">
                <a16:creationId xmlns:a16="http://schemas.microsoft.com/office/drawing/2014/main" id="{48E3A557-8C53-54A2-DB22-D0D07729557C}"/>
              </a:ext>
            </a:extLst>
          </p:cNvPr>
          <p:cNvSpPr/>
          <p:nvPr/>
        </p:nvSpPr>
        <p:spPr bwMode="gray">
          <a:xfrm>
            <a:off x="335679" y="3528352"/>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24282"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72652655-916A-3D79-9FF4-A06513CBD02E}"/>
              </a:ext>
            </a:extLst>
          </p:cNvPr>
          <p:cNvSpPr txBox="1"/>
          <p:nvPr/>
        </p:nvSpPr>
        <p:spPr>
          <a:xfrm>
            <a:off x="402115" y="4238351"/>
            <a:ext cx="565824" cy="313932"/>
          </a:xfrm>
          <a:prstGeom prst="rect">
            <a:avLst/>
          </a:prstGeom>
        </p:spPr>
        <p:txBody>
          <a:bodyPr wrap="square" rtlCol="0">
            <a:spAutoFit/>
          </a:bodyPr>
          <a:lstStyle/>
          <a:p>
            <a:pPr algn="r" defTabSz="924282">
              <a:lnSpc>
                <a:spcPct val="90000"/>
              </a:lnSpc>
              <a:defRPr/>
            </a:pPr>
            <a:r>
              <a:rPr lang="hu-HU" sz="1600" b="1" kern="0" dirty="0">
                <a:solidFill>
                  <a:schemeClr val="tx1">
                    <a:lumMod val="40000"/>
                    <a:lumOff val="60000"/>
                  </a:schemeClr>
                </a:solidFill>
                <a:latin typeface="Calibri"/>
                <a:cs typeface="Arial" panose="020B0604020202020204" pitchFamily="34" charset="0"/>
              </a:rPr>
              <a:t>4%</a:t>
            </a:r>
            <a:endParaRPr lang="en-GB" sz="1600" b="1" kern="0" dirty="0">
              <a:solidFill>
                <a:schemeClr val="tx1">
                  <a:lumMod val="40000"/>
                  <a:lumOff val="60000"/>
                </a:schemeClr>
              </a:solidFill>
              <a:latin typeface="Calibri"/>
              <a:cs typeface="Arial" panose="020B0604020202020204" pitchFamily="34" charset="0"/>
            </a:endParaRPr>
          </a:p>
        </p:txBody>
      </p:sp>
      <p:sp>
        <p:nvSpPr>
          <p:cNvPr id="8" name="TextBox 7">
            <a:extLst>
              <a:ext uri="{FF2B5EF4-FFF2-40B4-BE49-F238E27FC236}">
                <a16:creationId xmlns:a16="http://schemas.microsoft.com/office/drawing/2014/main" id="{1A3445A3-92F9-7757-AFE1-933AB001D5C9}"/>
              </a:ext>
            </a:extLst>
          </p:cNvPr>
          <p:cNvSpPr txBox="1"/>
          <p:nvPr/>
        </p:nvSpPr>
        <p:spPr>
          <a:xfrm>
            <a:off x="-36512" y="4238351"/>
            <a:ext cx="565824" cy="313932"/>
          </a:xfrm>
          <a:prstGeom prst="rect">
            <a:avLst/>
          </a:prstGeom>
        </p:spPr>
        <p:txBody>
          <a:bodyPr wrap="square" rtlCol="0">
            <a:spAutoFit/>
          </a:bodyPr>
          <a:lstStyle/>
          <a:p>
            <a:pPr algn="r" defTabSz="924282">
              <a:lnSpc>
                <a:spcPct val="90000"/>
              </a:lnSpc>
              <a:defRPr/>
            </a:pPr>
            <a:r>
              <a:rPr lang="hu-HU" sz="1400" b="1" kern="0" dirty="0">
                <a:solidFill>
                  <a:schemeClr val="tx1">
                    <a:lumMod val="20000"/>
                    <a:lumOff val="80000"/>
                  </a:schemeClr>
                </a:solidFill>
                <a:latin typeface="Calibri"/>
                <a:cs typeface="Arial" panose="020B0604020202020204" pitchFamily="34" charset="0"/>
              </a:rPr>
              <a:t>5</a:t>
            </a:r>
            <a:r>
              <a:rPr lang="hu-HU" sz="1600" b="1" kern="0" dirty="0">
                <a:solidFill>
                  <a:schemeClr val="tx1">
                    <a:lumMod val="20000"/>
                    <a:lumOff val="80000"/>
                  </a:schemeClr>
                </a:solidFill>
                <a:latin typeface="Calibri"/>
                <a:cs typeface="Arial" panose="020B0604020202020204" pitchFamily="34" charset="0"/>
              </a:rPr>
              <a:t>%</a:t>
            </a:r>
            <a:endParaRPr lang="en-GB" sz="1600" b="1" kern="0" dirty="0">
              <a:solidFill>
                <a:schemeClr val="tx1">
                  <a:lumMod val="20000"/>
                  <a:lumOff val="80000"/>
                </a:schemeClr>
              </a:solidFill>
              <a:latin typeface="Calibri"/>
              <a:cs typeface="Arial" panose="020B0604020202020204" pitchFamily="34" charset="0"/>
            </a:endParaRPr>
          </a:p>
        </p:txBody>
      </p:sp>
      <p:sp>
        <p:nvSpPr>
          <p:cNvPr id="14" name="Szövegdoboz 135">
            <a:extLst>
              <a:ext uri="{FF2B5EF4-FFF2-40B4-BE49-F238E27FC236}">
                <a16:creationId xmlns:a16="http://schemas.microsoft.com/office/drawing/2014/main" id="{179FD684-88B4-0762-AE71-DA1E387DAAD7}"/>
              </a:ext>
            </a:extLst>
          </p:cNvPr>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lang="hu-HU" sz="900" kern="0" dirty="0">
                <a:solidFill>
                  <a:srgbClr val="222223"/>
                </a:solidFill>
              </a:rPr>
              <a:t>B</a:t>
            </a:r>
            <a:r>
              <a:rPr lang="en-GB" sz="900" kern="0" dirty="0" err="1">
                <a:solidFill>
                  <a:srgbClr val="222223"/>
                </a:solidFill>
              </a:rPr>
              <a:t>ase</a:t>
            </a:r>
            <a:r>
              <a:rPr lang="en-GB" sz="900" kern="0" dirty="0">
                <a:solidFill>
                  <a:srgbClr val="222223"/>
                </a:solidFill>
              </a:rPr>
              <a:t>:</a:t>
            </a:r>
            <a:r>
              <a:rPr lang="hu-HU" sz="900" kern="0" dirty="0">
                <a:solidFill>
                  <a:srgbClr val="222223"/>
                </a:solidFill>
              </a:rPr>
              <a:t> T</a:t>
            </a:r>
            <a:r>
              <a:rPr lang="en-GB" sz="900" kern="0" dirty="0" err="1">
                <a:solidFill>
                  <a:srgbClr val="222223"/>
                </a:solidFill>
              </a:rPr>
              <a:t>otal</a:t>
            </a:r>
            <a:r>
              <a:rPr lang="hu-HU" sz="900" kern="0" dirty="0">
                <a:solidFill>
                  <a:srgbClr val="222223"/>
                </a:solidFill>
              </a:rPr>
              <a:t> </a:t>
            </a:r>
            <a:r>
              <a:rPr lang="en-GB" sz="900" kern="0" dirty="0">
                <a:solidFill>
                  <a:srgbClr val="222223"/>
                </a:solidFill>
              </a:rPr>
              <a:t>sample</a:t>
            </a:r>
            <a:r>
              <a:rPr lang="hu-HU" sz="900" kern="0" dirty="0">
                <a:solidFill>
                  <a:srgbClr val="222223"/>
                </a:solidFill>
              </a:rPr>
              <a:t>: 2020, 2023</a:t>
            </a:r>
            <a:r>
              <a:rPr kumimoji="0" lang="hu-HU" sz="900" b="0" i="0" u="none" strike="noStrike" kern="0" cap="none" spc="0" normalizeH="0" baseline="0" noProof="0" dirty="0">
                <a:ln>
                  <a:noFill/>
                </a:ln>
                <a:solidFill>
                  <a:srgbClr val="222223"/>
                </a:solidFill>
                <a:effectLst/>
                <a:uLnTx/>
                <a:uFillTx/>
                <a:latin typeface="Calibri"/>
                <a:ea typeface="+mn-ea"/>
                <a:cs typeface="+mn-cs"/>
              </a:rPr>
              <a:t>: N=1000; 2017: N=1005</a:t>
            </a:r>
          </a:p>
        </p:txBody>
      </p:sp>
      <p:sp>
        <p:nvSpPr>
          <p:cNvPr id="15" name="Arrow: Down 14">
            <a:extLst>
              <a:ext uri="{FF2B5EF4-FFF2-40B4-BE49-F238E27FC236}">
                <a16:creationId xmlns:a16="http://schemas.microsoft.com/office/drawing/2014/main" id="{E4A2094D-FAD0-882D-98C5-0BE63037840D}"/>
              </a:ext>
            </a:extLst>
          </p:cNvPr>
          <p:cNvSpPr/>
          <p:nvPr/>
        </p:nvSpPr>
        <p:spPr>
          <a:xfrm>
            <a:off x="4259745" y="3064817"/>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6" name="Arrow: Down 15">
            <a:extLst>
              <a:ext uri="{FF2B5EF4-FFF2-40B4-BE49-F238E27FC236}">
                <a16:creationId xmlns:a16="http://schemas.microsoft.com/office/drawing/2014/main" id="{FDFDA56A-46B7-5D88-B23B-9BC7EB5DEA06}"/>
              </a:ext>
            </a:extLst>
          </p:cNvPr>
          <p:cNvSpPr/>
          <p:nvPr/>
        </p:nvSpPr>
        <p:spPr>
          <a:xfrm>
            <a:off x="1370309" y="1644319"/>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7" name="Arrow: Down 16">
            <a:extLst>
              <a:ext uri="{FF2B5EF4-FFF2-40B4-BE49-F238E27FC236}">
                <a16:creationId xmlns:a16="http://schemas.microsoft.com/office/drawing/2014/main" id="{2124C84F-DFA4-5EBF-8F55-F78A04CA2D06}"/>
              </a:ext>
            </a:extLst>
          </p:cNvPr>
          <p:cNvSpPr/>
          <p:nvPr/>
        </p:nvSpPr>
        <p:spPr>
          <a:xfrm>
            <a:off x="4213328" y="1644319"/>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8" name="Arrow: Down 17">
            <a:extLst>
              <a:ext uri="{FF2B5EF4-FFF2-40B4-BE49-F238E27FC236}">
                <a16:creationId xmlns:a16="http://schemas.microsoft.com/office/drawing/2014/main" id="{0C3F5720-054D-8E6C-B881-CC169458FEBE}"/>
              </a:ext>
            </a:extLst>
          </p:cNvPr>
          <p:cNvSpPr/>
          <p:nvPr/>
        </p:nvSpPr>
        <p:spPr>
          <a:xfrm>
            <a:off x="8643646" y="1644319"/>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pic>
        <p:nvPicPr>
          <p:cNvPr id="9" name="Picture 2">
            <a:extLst>
              <a:ext uri="{FF2B5EF4-FFF2-40B4-BE49-F238E27FC236}">
                <a16:creationId xmlns:a16="http://schemas.microsoft.com/office/drawing/2014/main" id="{511CFA67-B507-4FDC-FE43-F10493B0E33C}"/>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3BB51EB-93FD-0073-887F-7A2E4AE404D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391920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8C87BC3-DE26-4BB8-82B8-E28813FAE15B}"/>
              </a:ext>
            </a:extLst>
          </p:cNvPr>
          <p:cNvSpPr/>
          <p:nvPr/>
        </p:nvSpPr>
        <p:spPr>
          <a:xfrm>
            <a:off x="5252421" y="3368360"/>
            <a:ext cx="1631957" cy="28803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9" name="Szövegdoboz 135"/>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lang="hu-HU" sz="900" kern="0" dirty="0">
                <a:solidFill>
                  <a:srgbClr val="222223"/>
                </a:solidFill>
              </a:rPr>
              <a:t>B</a:t>
            </a:r>
            <a:r>
              <a:rPr lang="en-GB" sz="900" kern="0" dirty="0" err="1">
                <a:solidFill>
                  <a:srgbClr val="222223"/>
                </a:solidFill>
              </a:rPr>
              <a:t>ase</a:t>
            </a:r>
            <a:r>
              <a:rPr lang="hu-HU" sz="900" kern="0" dirty="0">
                <a:solidFill>
                  <a:srgbClr val="222223"/>
                </a:solidFill>
              </a:rPr>
              <a:t>: </a:t>
            </a:r>
            <a:r>
              <a:rPr lang="en-GB" sz="900" kern="0" dirty="0">
                <a:solidFill>
                  <a:srgbClr val="222223"/>
                </a:solidFill>
              </a:rPr>
              <a:t>Male</a:t>
            </a:r>
            <a:r>
              <a:rPr lang="hu-HU" sz="900" kern="0" dirty="0">
                <a:solidFill>
                  <a:srgbClr val="222223"/>
                </a:solidFill>
              </a:rPr>
              <a:t> n=510, </a:t>
            </a:r>
            <a:r>
              <a:rPr lang="en-GB" sz="900" kern="0" dirty="0">
                <a:solidFill>
                  <a:srgbClr val="222223"/>
                </a:solidFill>
              </a:rPr>
              <a:t>Female</a:t>
            </a:r>
            <a:r>
              <a:rPr lang="hu-HU" sz="900" kern="0" dirty="0">
                <a:solidFill>
                  <a:srgbClr val="222223"/>
                </a:solidFill>
              </a:rPr>
              <a:t> n=490</a:t>
            </a:r>
            <a:endParaRPr kumimoji="0" lang="hu-HU" sz="900" b="0" i="0" u="none" strike="noStrike" kern="0" cap="none" spc="0" normalizeH="0" baseline="0" noProof="0" dirty="0">
              <a:ln>
                <a:noFill/>
              </a:ln>
              <a:solidFill>
                <a:srgbClr val="FF0000"/>
              </a:solidFill>
              <a:effectLst/>
              <a:uLnTx/>
              <a:uFillTx/>
              <a:latin typeface="Calibri"/>
              <a:ea typeface="+mn-ea"/>
              <a:cs typeface="+mn-cs"/>
            </a:endParaRPr>
          </a:p>
        </p:txBody>
      </p:sp>
      <p:sp>
        <p:nvSpPr>
          <p:cNvPr id="170" name="Title 3"/>
          <p:cNvSpPr>
            <a:spLocks noGrp="1"/>
          </p:cNvSpPr>
          <p:nvPr>
            <p:ph type="title"/>
          </p:nvPr>
        </p:nvSpPr>
        <p:spPr>
          <a:xfrm>
            <a:off x="179984" y="-19088"/>
            <a:ext cx="8680422" cy="469722"/>
          </a:xfrm>
        </p:spPr>
        <p:txBody>
          <a:bodyPr>
            <a:noAutofit/>
          </a:bodyPr>
          <a:lstStyle/>
          <a:p>
            <a:r>
              <a:rPr lang="hu-HU" sz="2900" dirty="0"/>
              <a:t>Male and </a:t>
            </a:r>
            <a:r>
              <a:rPr lang="hu-HU" sz="2900" dirty="0" err="1"/>
              <a:t>female</a:t>
            </a:r>
            <a:r>
              <a:rPr lang="hu-HU" sz="2900" dirty="0"/>
              <a:t> </a:t>
            </a:r>
            <a:r>
              <a:rPr lang="hu-HU" sz="2900" dirty="0" err="1"/>
              <a:t>areas</a:t>
            </a:r>
            <a:r>
              <a:rPr lang="hu-HU" sz="2900" dirty="0"/>
              <a:t> of </a:t>
            </a:r>
            <a:r>
              <a:rPr lang="hu-HU" sz="2900" dirty="0" err="1"/>
              <a:t>interests</a:t>
            </a:r>
            <a:endParaRPr lang="hu-HU" sz="2900" dirty="0"/>
          </a:p>
        </p:txBody>
      </p:sp>
      <p:sp>
        <p:nvSpPr>
          <p:cNvPr id="3" name="TextBox 2"/>
          <p:cNvSpPr txBox="1"/>
          <p:nvPr/>
        </p:nvSpPr>
        <p:spPr>
          <a:xfrm>
            <a:off x="179984" y="450634"/>
            <a:ext cx="1243584" cy="523220"/>
          </a:xfrm>
          <a:prstGeom prst="rect">
            <a:avLst/>
          </a:prstGeom>
        </p:spPr>
        <p:txBody>
          <a:bodyPr wrap="square" rtlCol="0">
            <a:spAutoFit/>
          </a:bodyPr>
          <a:lstStyle/>
          <a:p>
            <a:r>
              <a:rPr lang="en-GB" sz="1400" b="1" dirty="0">
                <a:solidFill>
                  <a:srgbClr val="00B7C0"/>
                </a:solidFill>
                <a:latin typeface="Calibri" pitchFamily="34" charset="0"/>
                <a:cs typeface="Arial" pitchFamily="34" charset="0"/>
              </a:rPr>
              <a:t>Male</a:t>
            </a:r>
            <a:endParaRPr lang="hu-HU" sz="1400" b="1" dirty="0">
              <a:solidFill>
                <a:srgbClr val="00B7C0"/>
              </a:solidFill>
              <a:latin typeface="Calibri" pitchFamily="34" charset="0"/>
              <a:cs typeface="Arial" pitchFamily="34" charset="0"/>
            </a:endParaRPr>
          </a:p>
          <a:p>
            <a:r>
              <a:rPr lang="en-GB" sz="1400" b="1" dirty="0">
                <a:solidFill>
                  <a:srgbClr val="FF4343"/>
                </a:solidFill>
                <a:latin typeface="Calibri" pitchFamily="34" charset="0"/>
                <a:cs typeface="Arial" pitchFamily="34" charset="0"/>
              </a:rPr>
              <a:t>Female</a:t>
            </a:r>
            <a:endParaRPr lang="hu-HU" sz="1400" b="1" dirty="0">
              <a:solidFill>
                <a:srgbClr val="FF4343"/>
              </a:solidFill>
              <a:latin typeface="Calibri" pitchFamily="34" charset="0"/>
              <a:cs typeface="Arial" pitchFamily="34" charset="0"/>
            </a:endParaRPr>
          </a:p>
        </p:txBody>
      </p:sp>
      <p:sp>
        <p:nvSpPr>
          <p:cNvPr id="10" name="Rectangle: Rounded Corners 9">
            <a:extLst>
              <a:ext uri="{FF2B5EF4-FFF2-40B4-BE49-F238E27FC236}">
                <a16:creationId xmlns:a16="http://schemas.microsoft.com/office/drawing/2014/main" id="{DD61E437-DFF9-4B51-ACFD-EBA9669F13BD}"/>
              </a:ext>
            </a:extLst>
          </p:cNvPr>
          <p:cNvSpPr/>
          <p:nvPr/>
        </p:nvSpPr>
        <p:spPr>
          <a:xfrm>
            <a:off x="1849671" y="3848135"/>
            <a:ext cx="504056" cy="13849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Rectangle: Rounded Corners 10">
            <a:extLst>
              <a:ext uri="{FF2B5EF4-FFF2-40B4-BE49-F238E27FC236}">
                <a16:creationId xmlns:a16="http://schemas.microsoft.com/office/drawing/2014/main" id="{A4C9643B-953D-48C6-B285-4529407071E6}"/>
              </a:ext>
            </a:extLst>
          </p:cNvPr>
          <p:cNvSpPr/>
          <p:nvPr/>
        </p:nvSpPr>
        <p:spPr>
          <a:xfrm>
            <a:off x="1442311" y="2617626"/>
            <a:ext cx="554462" cy="13849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Rectangle: Rounded Corners 14">
            <a:extLst>
              <a:ext uri="{FF2B5EF4-FFF2-40B4-BE49-F238E27FC236}">
                <a16:creationId xmlns:a16="http://schemas.microsoft.com/office/drawing/2014/main" id="{7DBE0D47-345B-4D08-8303-50710511D66F}"/>
              </a:ext>
            </a:extLst>
          </p:cNvPr>
          <p:cNvSpPr/>
          <p:nvPr/>
        </p:nvSpPr>
        <p:spPr>
          <a:xfrm>
            <a:off x="1571449" y="4152270"/>
            <a:ext cx="1140761" cy="12856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Rectangle: Rounded Corners 15">
            <a:extLst>
              <a:ext uri="{FF2B5EF4-FFF2-40B4-BE49-F238E27FC236}">
                <a16:creationId xmlns:a16="http://schemas.microsoft.com/office/drawing/2014/main" id="{97BDF667-AFD6-4872-84F6-CA206D40AC30}"/>
              </a:ext>
            </a:extLst>
          </p:cNvPr>
          <p:cNvSpPr/>
          <p:nvPr/>
        </p:nvSpPr>
        <p:spPr>
          <a:xfrm>
            <a:off x="5188485" y="1661925"/>
            <a:ext cx="1631957" cy="24470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Rectangle: Rounded Corners 16">
            <a:extLst>
              <a:ext uri="{FF2B5EF4-FFF2-40B4-BE49-F238E27FC236}">
                <a16:creationId xmlns:a16="http://schemas.microsoft.com/office/drawing/2014/main" id="{0AFAA681-8D6E-4EE4-858C-30F4BDB2CEFB}"/>
              </a:ext>
            </a:extLst>
          </p:cNvPr>
          <p:cNvSpPr/>
          <p:nvPr/>
        </p:nvSpPr>
        <p:spPr>
          <a:xfrm>
            <a:off x="5300188" y="2126489"/>
            <a:ext cx="853328" cy="19703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Rectangle: Rounded Corners 17">
            <a:extLst>
              <a:ext uri="{FF2B5EF4-FFF2-40B4-BE49-F238E27FC236}">
                <a16:creationId xmlns:a16="http://schemas.microsoft.com/office/drawing/2014/main" id="{0276C2E2-E7A2-4ED9-96DF-1FE3871AA29C}"/>
              </a:ext>
            </a:extLst>
          </p:cNvPr>
          <p:cNvSpPr/>
          <p:nvPr/>
        </p:nvSpPr>
        <p:spPr>
          <a:xfrm>
            <a:off x="2322226" y="4378001"/>
            <a:ext cx="737362" cy="14912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Rectangle: Rounded Corners 18">
            <a:extLst>
              <a:ext uri="{FF2B5EF4-FFF2-40B4-BE49-F238E27FC236}">
                <a16:creationId xmlns:a16="http://schemas.microsoft.com/office/drawing/2014/main" id="{8519E64E-2BB6-4966-A34D-2C669D379B97}"/>
              </a:ext>
            </a:extLst>
          </p:cNvPr>
          <p:cNvSpPr/>
          <p:nvPr/>
        </p:nvSpPr>
        <p:spPr>
          <a:xfrm>
            <a:off x="425444" y="2067108"/>
            <a:ext cx="1631957" cy="32440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Rectangle: Rounded Corners 19">
            <a:extLst>
              <a:ext uri="{FF2B5EF4-FFF2-40B4-BE49-F238E27FC236}">
                <a16:creationId xmlns:a16="http://schemas.microsoft.com/office/drawing/2014/main" id="{CD7565EF-5EA2-4E48-A3C6-2DD3510F52A8}"/>
              </a:ext>
            </a:extLst>
          </p:cNvPr>
          <p:cNvSpPr/>
          <p:nvPr/>
        </p:nvSpPr>
        <p:spPr>
          <a:xfrm>
            <a:off x="5400640" y="2939124"/>
            <a:ext cx="1728192" cy="32440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21" name="Rectangle: Rounded Corners 20">
            <a:extLst>
              <a:ext uri="{FF2B5EF4-FFF2-40B4-BE49-F238E27FC236}">
                <a16:creationId xmlns:a16="http://schemas.microsoft.com/office/drawing/2014/main" id="{DE3306FB-30B9-4FFC-B6ED-7C9E79D6980A}"/>
              </a:ext>
            </a:extLst>
          </p:cNvPr>
          <p:cNvSpPr/>
          <p:nvPr/>
        </p:nvSpPr>
        <p:spPr>
          <a:xfrm>
            <a:off x="2267744" y="4478224"/>
            <a:ext cx="1274750" cy="12856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2" name="Rectangle: Rounded Corners 21">
            <a:extLst>
              <a:ext uri="{FF2B5EF4-FFF2-40B4-BE49-F238E27FC236}">
                <a16:creationId xmlns:a16="http://schemas.microsoft.com/office/drawing/2014/main" id="{2A7C97BB-7026-4149-B083-F08749A13093}"/>
              </a:ext>
            </a:extLst>
          </p:cNvPr>
          <p:cNvSpPr/>
          <p:nvPr/>
        </p:nvSpPr>
        <p:spPr>
          <a:xfrm>
            <a:off x="5035055" y="3775691"/>
            <a:ext cx="1697185" cy="30338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3" name="Rectangle: Rounded Corners 22">
            <a:extLst>
              <a:ext uri="{FF2B5EF4-FFF2-40B4-BE49-F238E27FC236}">
                <a16:creationId xmlns:a16="http://schemas.microsoft.com/office/drawing/2014/main" id="{C9C6625B-BBB9-41C2-B87B-7C6E85D35B54}"/>
              </a:ext>
            </a:extLst>
          </p:cNvPr>
          <p:cNvSpPr/>
          <p:nvPr/>
        </p:nvSpPr>
        <p:spPr>
          <a:xfrm>
            <a:off x="1867649" y="1143462"/>
            <a:ext cx="1035996" cy="13849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4" name="Rectangle: Rounded Corners 23">
            <a:extLst>
              <a:ext uri="{FF2B5EF4-FFF2-40B4-BE49-F238E27FC236}">
                <a16:creationId xmlns:a16="http://schemas.microsoft.com/office/drawing/2014/main" id="{7034DDED-6D91-45ED-9570-31E45D5F16DF}"/>
              </a:ext>
            </a:extLst>
          </p:cNvPr>
          <p:cNvSpPr/>
          <p:nvPr/>
        </p:nvSpPr>
        <p:spPr>
          <a:xfrm>
            <a:off x="1655676" y="1744864"/>
            <a:ext cx="612068" cy="12737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5" name="Rectangle: Rounded Corners 24">
            <a:extLst>
              <a:ext uri="{FF2B5EF4-FFF2-40B4-BE49-F238E27FC236}">
                <a16:creationId xmlns:a16="http://schemas.microsoft.com/office/drawing/2014/main" id="{D6E3888C-C939-4BFA-B262-145373008C91}"/>
              </a:ext>
            </a:extLst>
          </p:cNvPr>
          <p:cNvSpPr/>
          <p:nvPr/>
        </p:nvSpPr>
        <p:spPr>
          <a:xfrm>
            <a:off x="4357216" y="4340666"/>
            <a:ext cx="737114" cy="12856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6" name="Rectangle: Rounded Corners 25">
            <a:extLst>
              <a:ext uri="{FF2B5EF4-FFF2-40B4-BE49-F238E27FC236}">
                <a16:creationId xmlns:a16="http://schemas.microsoft.com/office/drawing/2014/main" id="{7A843166-8636-4CF7-B235-7CF78882FADC}"/>
              </a:ext>
            </a:extLst>
          </p:cNvPr>
          <p:cNvSpPr/>
          <p:nvPr/>
        </p:nvSpPr>
        <p:spPr>
          <a:xfrm>
            <a:off x="4547355" y="1152525"/>
            <a:ext cx="1319429" cy="13849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7" name="Rectangle: Rounded Corners 26">
            <a:extLst>
              <a:ext uri="{FF2B5EF4-FFF2-40B4-BE49-F238E27FC236}">
                <a16:creationId xmlns:a16="http://schemas.microsoft.com/office/drawing/2014/main" id="{C7196ACC-12FA-4466-A7AD-EFC83CA82171}"/>
              </a:ext>
            </a:extLst>
          </p:cNvPr>
          <p:cNvSpPr/>
          <p:nvPr/>
        </p:nvSpPr>
        <p:spPr>
          <a:xfrm>
            <a:off x="4687247" y="4170006"/>
            <a:ext cx="1225883" cy="13849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8" name="Rectangle: Rounded Corners 27">
            <a:extLst>
              <a:ext uri="{FF2B5EF4-FFF2-40B4-BE49-F238E27FC236}">
                <a16:creationId xmlns:a16="http://schemas.microsoft.com/office/drawing/2014/main" id="{7960A735-8D1F-4597-B6B2-4EAF44336B4F}"/>
              </a:ext>
            </a:extLst>
          </p:cNvPr>
          <p:cNvSpPr/>
          <p:nvPr/>
        </p:nvSpPr>
        <p:spPr>
          <a:xfrm>
            <a:off x="3143527" y="871226"/>
            <a:ext cx="1128753" cy="13849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4" name="Rectangle: Rounded Corners 3">
            <a:extLst>
              <a:ext uri="{FF2B5EF4-FFF2-40B4-BE49-F238E27FC236}">
                <a16:creationId xmlns:a16="http://schemas.microsoft.com/office/drawing/2014/main" id="{86EE8ACC-DE81-2431-7BFA-058AFA2AA245}"/>
              </a:ext>
            </a:extLst>
          </p:cNvPr>
          <p:cNvSpPr/>
          <p:nvPr/>
        </p:nvSpPr>
        <p:spPr>
          <a:xfrm>
            <a:off x="4920805" y="1428376"/>
            <a:ext cx="1106161" cy="13849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 name="Rectangle: Rounded Corners 4">
            <a:extLst>
              <a:ext uri="{FF2B5EF4-FFF2-40B4-BE49-F238E27FC236}">
                <a16:creationId xmlns:a16="http://schemas.microsoft.com/office/drawing/2014/main" id="{AC4443C0-9229-DD90-1855-02BACE0B9000}"/>
              </a:ext>
            </a:extLst>
          </p:cNvPr>
          <p:cNvSpPr/>
          <p:nvPr/>
        </p:nvSpPr>
        <p:spPr>
          <a:xfrm>
            <a:off x="1187624" y="3041166"/>
            <a:ext cx="826845" cy="11893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13" name="Chart 44"/>
          <p:cNvGraphicFramePr/>
          <p:nvPr>
            <p:extLst>
              <p:ext uri="{D42A27DB-BD31-4B8C-83A1-F6EECF244321}">
                <p14:modId xmlns:p14="http://schemas.microsoft.com/office/powerpoint/2010/main" val="4214160224"/>
              </p:ext>
            </p:extLst>
          </p:nvPr>
        </p:nvGraphicFramePr>
        <p:xfrm>
          <a:off x="179512" y="563932"/>
          <a:ext cx="7056784" cy="4432391"/>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2">
            <a:extLst>
              <a:ext uri="{FF2B5EF4-FFF2-40B4-BE49-F238E27FC236}">
                <a16:creationId xmlns:a16="http://schemas.microsoft.com/office/drawing/2014/main" id="{C47A2CFC-CA20-AA21-0F64-A574D6DD9E3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77F7B05-8EFB-BA89-385E-E13689D849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861868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zövegdoboz 135"/>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lang="hu-HU" sz="900" kern="0" dirty="0">
                <a:solidFill>
                  <a:srgbClr val="222223"/>
                </a:solidFill>
              </a:rPr>
              <a:t>B</a:t>
            </a:r>
            <a:r>
              <a:rPr lang="en-GB" sz="900" kern="0" dirty="0" err="1">
                <a:solidFill>
                  <a:srgbClr val="222223"/>
                </a:solidFill>
              </a:rPr>
              <a:t>ase</a:t>
            </a:r>
            <a:r>
              <a:rPr lang="hu-HU" sz="900" kern="0" dirty="0">
                <a:solidFill>
                  <a:srgbClr val="222223"/>
                </a:solidFill>
              </a:rPr>
              <a:t>: </a:t>
            </a:r>
            <a:r>
              <a:rPr lang="en-GB" sz="900" kern="0" dirty="0">
                <a:solidFill>
                  <a:srgbClr val="222223"/>
                </a:solidFill>
              </a:rPr>
              <a:t>age group </a:t>
            </a:r>
            <a:r>
              <a:rPr lang="hu-HU" sz="900" kern="0" dirty="0">
                <a:solidFill>
                  <a:srgbClr val="222223"/>
                </a:solidFill>
              </a:rPr>
              <a:t>21-27 n=430, </a:t>
            </a:r>
            <a:r>
              <a:rPr lang="en-GB" sz="900" kern="0" dirty="0">
                <a:solidFill>
                  <a:srgbClr val="222223"/>
                </a:solidFill>
              </a:rPr>
              <a:t>age group </a:t>
            </a:r>
            <a:r>
              <a:rPr lang="hu-HU" sz="900" kern="0" dirty="0">
                <a:solidFill>
                  <a:srgbClr val="222223"/>
                </a:solidFill>
              </a:rPr>
              <a:t>28-35 n=570</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170" name="Title 3"/>
          <p:cNvSpPr>
            <a:spLocks noGrp="1"/>
          </p:cNvSpPr>
          <p:nvPr>
            <p:ph type="title"/>
          </p:nvPr>
        </p:nvSpPr>
        <p:spPr>
          <a:xfrm>
            <a:off x="179984" y="-19088"/>
            <a:ext cx="8680422" cy="469722"/>
          </a:xfrm>
        </p:spPr>
        <p:txBody>
          <a:bodyPr>
            <a:noAutofit/>
          </a:bodyPr>
          <a:lstStyle/>
          <a:p>
            <a:r>
              <a:rPr lang="hu-HU" sz="2900" dirty="0" err="1"/>
              <a:t>Areas</a:t>
            </a:r>
            <a:r>
              <a:rPr lang="hu-HU" sz="2900" dirty="0"/>
              <a:t> of </a:t>
            </a:r>
            <a:r>
              <a:rPr lang="hu-HU" sz="2900" dirty="0" err="1"/>
              <a:t>interests</a:t>
            </a:r>
            <a:r>
              <a:rPr lang="hu-HU" sz="2900" dirty="0"/>
              <a:t> </a:t>
            </a:r>
            <a:r>
              <a:rPr lang="hu-HU" sz="2900" dirty="0" err="1"/>
              <a:t>according</a:t>
            </a:r>
            <a:r>
              <a:rPr lang="hu-HU" sz="2900" dirty="0"/>
              <a:t> </a:t>
            </a:r>
            <a:r>
              <a:rPr lang="hu-HU" sz="2900" dirty="0" err="1"/>
              <a:t>to</a:t>
            </a:r>
            <a:r>
              <a:rPr lang="hu-HU" sz="2900" dirty="0"/>
              <a:t> </a:t>
            </a:r>
            <a:r>
              <a:rPr lang="hu-HU" sz="2900" dirty="0" err="1"/>
              <a:t>age</a:t>
            </a:r>
            <a:r>
              <a:rPr lang="hu-HU" sz="2900" dirty="0"/>
              <a:t> </a:t>
            </a:r>
            <a:r>
              <a:rPr lang="hu-HU" sz="2900" dirty="0" err="1"/>
              <a:t>groups</a:t>
            </a:r>
            <a:endParaRPr lang="hu-HU" sz="2900" dirty="0"/>
          </a:p>
        </p:txBody>
      </p:sp>
      <p:sp>
        <p:nvSpPr>
          <p:cNvPr id="3" name="TextBox 2"/>
          <p:cNvSpPr txBox="1"/>
          <p:nvPr/>
        </p:nvSpPr>
        <p:spPr>
          <a:xfrm>
            <a:off x="179984" y="450634"/>
            <a:ext cx="1243584" cy="52322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hu-HU" sz="1400" b="1" dirty="0">
                <a:solidFill>
                  <a:srgbClr val="00B7C0"/>
                </a:solidFill>
                <a:latin typeface="Calibri" pitchFamily="34" charset="0"/>
                <a:cs typeface="Arial" pitchFamily="34" charset="0"/>
              </a:rPr>
              <a:t>21</a:t>
            </a:r>
            <a:r>
              <a:rPr kumimoji="0" lang="hu-HU" sz="1400" b="1" i="0" u="none" strike="noStrike" kern="1200" cap="none" spc="0" normalizeH="0" baseline="0" noProof="0" dirty="0">
                <a:ln>
                  <a:noFill/>
                </a:ln>
                <a:solidFill>
                  <a:srgbClr val="00B7C0"/>
                </a:solidFill>
                <a:effectLst/>
                <a:uLnTx/>
                <a:uFillTx/>
                <a:latin typeface="Calibri" pitchFamily="34" charset="0"/>
                <a:ea typeface="+mn-ea"/>
                <a:cs typeface="Arial" pitchFamily="34" charset="0"/>
              </a:rPr>
              <a:t>-27</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a:ln>
                  <a:noFill/>
                </a:ln>
                <a:solidFill>
                  <a:srgbClr val="FF4343"/>
                </a:solidFill>
                <a:effectLst/>
                <a:uLnTx/>
                <a:uFillTx/>
                <a:latin typeface="Calibri" pitchFamily="34" charset="0"/>
                <a:ea typeface="+mn-ea"/>
                <a:cs typeface="Arial" pitchFamily="34" charset="0"/>
              </a:rPr>
              <a:t>28-35</a:t>
            </a:r>
          </a:p>
        </p:txBody>
      </p:sp>
      <p:sp>
        <p:nvSpPr>
          <p:cNvPr id="17" name="Szövegdoboz 26"/>
          <p:cNvSpPr txBox="1"/>
          <p:nvPr/>
        </p:nvSpPr>
        <p:spPr>
          <a:xfrm>
            <a:off x="7235013" y="987590"/>
            <a:ext cx="1561456" cy="1292662"/>
          </a:xfrm>
          <a:prstGeom prst="rect">
            <a:avLst/>
          </a:prstGeom>
        </p:spPr>
        <p:txBody>
          <a:bodyPr vert="horz" wrap="square" lIns="0" tIns="0" rIns="0" bIns="0" rtlCol="0">
            <a:spAutoFit/>
          </a:bodyPr>
          <a:lstStyle/>
          <a:p>
            <a:pPr marL="4763" marR="0" lvl="0" indent="0"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There are also fewer differences between age groups in this wave of research. For both age groups, there are age-appropriate priorities for leisure time and for issues of current importance.</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18" name="Rectangle: Rounded Corners 17">
            <a:extLst>
              <a:ext uri="{FF2B5EF4-FFF2-40B4-BE49-F238E27FC236}">
                <a16:creationId xmlns:a16="http://schemas.microsoft.com/office/drawing/2014/main" id="{37EADF2F-4F30-41F5-899D-53DAB6AC07BD}"/>
              </a:ext>
            </a:extLst>
          </p:cNvPr>
          <p:cNvSpPr/>
          <p:nvPr/>
        </p:nvSpPr>
        <p:spPr>
          <a:xfrm>
            <a:off x="1641183" y="1756491"/>
            <a:ext cx="626561" cy="13849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Rectangle: Rounded Corners 18">
            <a:extLst>
              <a:ext uri="{FF2B5EF4-FFF2-40B4-BE49-F238E27FC236}">
                <a16:creationId xmlns:a16="http://schemas.microsoft.com/office/drawing/2014/main" id="{2057D8DD-8394-4FB0-98B8-F9AB23545A2A}"/>
              </a:ext>
            </a:extLst>
          </p:cNvPr>
          <p:cNvSpPr/>
          <p:nvPr/>
        </p:nvSpPr>
        <p:spPr>
          <a:xfrm>
            <a:off x="386634" y="3366872"/>
            <a:ext cx="1782610" cy="28499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Rectangle: Rounded Corners 19">
            <a:extLst>
              <a:ext uri="{FF2B5EF4-FFF2-40B4-BE49-F238E27FC236}">
                <a16:creationId xmlns:a16="http://schemas.microsoft.com/office/drawing/2014/main" id="{C8403B04-9623-4073-9FF9-BA54B3ACA1D5}"/>
              </a:ext>
            </a:extLst>
          </p:cNvPr>
          <p:cNvSpPr/>
          <p:nvPr/>
        </p:nvSpPr>
        <p:spPr>
          <a:xfrm>
            <a:off x="4895395" y="1424410"/>
            <a:ext cx="1080120" cy="1385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Rectangle: Rounded Corners 20">
            <a:extLst>
              <a:ext uri="{FF2B5EF4-FFF2-40B4-BE49-F238E27FC236}">
                <a16:creationId xmlns:a16="http://schemas.microsoft.com/office/drawing/2014/main" id="{C17E8391-A8FF-4E18-ADFD-C61631DF6D86}"/>
              </a:ext>
            </a:extLst>
          </p:cNvPr>
          <p:cNvSpPr/>
          <p:nvPr/>
        </p:nvSpPr>
        <p:spPr>
          <a:xfrm>
            <a:off x="5138737" y="1676208"/>
            <a:ext cx="1561456" cy="24747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2" name="Rectangle: Rounded Corners 21">
            <a:extLst>
              <a:ext uri="{FF2B5EF4-FFF2-40B4-BE49-F238E27FC236}">
                <a16:creationId xmlns:a16="http://schemas.microsoft.com/office/drawing/2014/main" id="{C4A4AE19-69FA-49DD-AA7E-3C731304ED4E}"/>
              </a:ext>
            </a:extLst>
          </p:cNvPr>
          <p:cNvSpPr/>
          <p:nvPr/>
        </p:nvSpPr>
        <p:spPr>
          <a:xfrm>
            <a:off x="4716727" y="4159883"/>
            <a:ext cx="1296144" cy="13849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3" name="Rectangle: Rounded Corners 22">
            <a:extLst>
              <a:ext uri="{FF2B5EF4-FFF2-40B4-BE49-F238E27FC236}">
                <a16:creationId xmlns:a16="http://schemas.microsoft.com/office/drawing/2014/main" id="{EE5DBB07-400E-4589-8FE7-59636B47EF12}"/>
              </a:ext>
            </a:extLst>
          </p:cNvPr>
          <p:cNvSpPr/>
          <p:nvPr/>
        </p:nvSpPr>
        <p:spPr>
          <a:xfrm>
            <a:off x="1938005" y="1128915"/>
            <a:ext cx="936104" cy="13849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4" name="Rectangle: Rounded Corners 23">
            <a:extLst>
              <a:ext uri="{FF2B5EF4-FFF2-40B4-BE49-F238E27FC236}">
                <a16:creationId xmlns:a16="http://schemas.microsoft.com/office/drawing/2014/main" id="{5A560817-0438-46F3-A6DC-28B9948B2442}"/>
              </a:ext>
            </a:extLst>
          </p:cNvPr>
          <p:cNvSpPr/>
          <p:nvPr/>
        </p:nvSpPr>
        <p:spPr>
          <a:xfrm>
            <a:off x="4133607" y="955967"/>
            <a:ext cx="614137" cy="17294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5" name="Rectangle: Rounded Corners 24">
            <a:extLst>
              <a:ext uri="{FF2B5EF4-FFF2-40B4-BE49-F238E27FC236}">
                <a16:creationId xmlns:a16="http://schemas.microsoft.com/office/drawing/2014/main" id="{95F9DC30-69D5-4C18-A581-0E49008C18B1}"/>
              </a:ext>
            </a:extLst>
          </p:cNvPr>
          <p:cNvSpPr/>
          <p:nvPr/>
        </p:nvSpPr>
        <p:spPr>
          <a:xfrm>
            <a:off x="4356751" y="4342430"/>
            <a:ext cx="781986" cy="17294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13" name="Chart 44"/>
          <p:cNvGraphicFramePr/>
          <p:nvPr>
            <p:extLst>
              <p:ext uri="{D42A27DB-BD31-4B8C-83A1-F6EECF244321}">
                <p14:modId xmlns:p14="http://schemas.microsoft.com/office/powerpoint/2010/main" val="4229218061"/>
              </p:ext>
            </p:extLst>
          </p:nvPr>
        </p:nvGraphicFramePr>
        <p:xfrm>
          <a:off x="179512" y="563932"/>
          <a:ext cx="7056784" cy="4432391"/>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2">
            <a:extLst>
              <a:ext uri="{FF2B5EF4-FFF2-40B4-BE49-F238E27FC236}">
                <a16:creationId xmlns:a16="http://schemas.microsoft.com/office/drawing/2014/main" id="{CEC8DEDD-7F3F-2971-33A9-2B952E3318D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48AACD2-6253-ED42-86AF-246FA4AE68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890963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4">
            <a:extLst>
              <a:ext uri="{FF2B5EF4-FFF2-40B4-BE49-F238E27FC236}">
                <a16:creationId xmlns:a16="http://schemas.microsoft.com/office/drawing/2014/main" id="{902939BA-A207-7E19-2D54-EC7DF2298251}"/>
              </a:ext>
            </a:extLst>
          </p:cNvPr>
          <p:cNvGraphicFramePr/>
          <p:nvPr>
            <p:extLst>
              <p:ext uri="{D42A27DB-BD31-4B8C-83A1-F6EECF244321}">
                <p14:modId xmlns:p14="http://schemas.microsoft.com/office/powerpoint/2010/main" val="259642603"/>
              </p:ext>
            </p:extLst>
          </p:nvPr>
        </p:nvGraphicFramePr>
        <p:xfrm>
          <a:off x="179984" y="483518"/>
          <a:ext cx="4392016" cy="4432391"/>
        </p:xfrm>
        <a:graphic>
          <a:graphicData uri="http://schemas.openxmlformats.org/drawingml/2006/chart">
            <c:chart xmlns:c="http://schemas.openxmlformats.org/drawingml/2006/chart" xmlns:r="http://schemas.openxmlformats.org/officeDocument/2006/relationships" r:id="rId3"/>
          </a:graphicData>
        </a:graphic>
      </p:graphicFrame>
      <p:sp>
        <p:nvSpPr>
          <p:cNvPr id="169" name="Szövegdoboz 135"/>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N=1000 | </a:t>
            </a:r>
            <a:r>
              <a:rPr lang="hu-HU" sz="900" kern="0" dirty="0">
                <a:solidFill>
                  <a:srgbClr val="222223"/>
                </a:solidFill>
              </a:rPr>
              <a:t>B</a:t>
            </a:r>
            <a:r>
              <a:rPr lang="en-GB" sz="900" kern="0" dirty="0" err="1">
                <a:solidFill>
                  <a:srgbClr val="222223"/>
                </a:solidFill>
              </a:rPr>
              <a:t>ase</a:t>
            </a:r>
            <a:r>
              <a:rPr lang="hu-HU" sz="900" kern="0" dirty="0">
                <a:solidFill>
                  <a:srgbClr val="222223"/>
                </a:solidFill>
              </a:rPr>
              <a:t>: </a:t>
            </a:r>
            <a:r>
              <a:rPr lang="en-GB" sz="900" kern="0" dirty="0">
                <a:solidFill>
                  <a:srgbClr val="222223"/>
                </a:solidFill>
              </a:rPr>
              <a:t>Total sample</a:t>
            </a:r>
            <a:r>
              <a:rPr lang="hu-HU" sz="900" kern="0" dirty="0">
                <a:solidFill>
                  <a:srgbClr val="222223"/>
                </a:solidFill>
              </a:rPr>
              <a:t>; </a:t>
            </a:r>
            <a:r>
              <a:rPr lang="en-GB" sz="900" kern="0" dirty="0">
                <a:solidFill>
                  <a:srgbClr val="222223"/>
                </a:solidFill>
              </a:rPr>
              <a:t>Male</a:t>
            </a:r>
            <a:r>
              <a:rPr lang="hu-HU" sz="900" kern="0" dirty="0">
                <a:solidFill>
                  <a:srgbClr val="222223"/>
                </a:solidFill>
              </a:rPr>
              <a:t> n=510, </a:t>
            </a:r>
            <a:r>
              <a:rPr lang="en-GB" sz="900" kern="0" dirty="0">
                <a:solidFill>
                  <a:srgbClr val="222223"/>
                </a:solidFill>
              </a:rPr>
              <a:t>Female</a:t>
            </a:r>
            <a:r>
              <a:rPr lang="hu-HU" sz="900" kern="0" dirty="0">
                <a:solidFill>
                  <a:srgbClr val="222223"/>
                </a:solidFill>
              </a:rPr>
              <a:t> n=490; </a:t>
            </a:r>
            <a:r>
              <a:rPr lang="en-GB" sz="900" kern="0" dirty="0">
                <a:solidFill>
                  <a:srgbClr val="222223"/>
                </a:solidFill>
              </a:rPr>
              <a:t>age group </a:t>
            </a:r>
            <a:r>
              <a:rPr lang="hu-HU" sz="900" kern="0" dirty="0">
                <a:solidFill>
                  <a:srgbClr val="222223"/>
                </a:solidFill>
              </a:rPr>
              <a:t>21-27 n=430,</a:t>
            </a:r>
            <a:r>
              <a:rPr lang="en-GB" sz="900" kern="0" dirty="0">
                <a:solidFill>
                  <a:srgbClr val="222223"/>
                </a:solidFill>
              </a:rPr>
              <a:t> age group</a:t>
            </a:r>
            <a:r>
              <a:rPr lang="hu-HU" sz="900" kern="0" dirty="0">
                <a:solidFill>
                  <a:srgbClr val="222223"/>
                </a:solidFill>
              </a:rPr>
              <a:t> 28-35 n=570 </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170" name="Title 3"/>
          <p:cNvSpPr>
            <a:spLocks noGrp="1"/>
          </p:cNvSpPr>
          <p:nvPr>
            <p:ph type="title"/>
          </p:nvPr>
        </p:nvSpPr>
        <p:spPr>
          <a:xfrm>
            <a:off x="179984" y="-19088"/>
            <a:ext cx="8680422" cy="469722"/>
          </a:xfrm>
        </p:spPr>
        <p:txBody>
          <a:bodyPr>
            <a:noAutofit/>
          </a:bodyPr>
          <a:lstStyle/>
          <a:p>
            <a:r>
              <a:rPr lang="hu-HU" sz="2900" dirty="0" err="1"/>
              <a:t>Affinity</a:t>
            </a:r>
            <a:r>
              <a:rPr lang="hu-HU" sz="2900" dirty="0"/>
              <a:t> </a:t>
            </a:r>
            <a:r>
              <a:rPr lang="hu-HU" sz="2900" dirty="0" err="1"/>
              <a:t>indicators</a:t>
            </a:r>
            <a:r>
              <a:rPr lang="hu-HU" sz="2900" dirty="0"/>
              <a:t>: </a:t>
            </a:r>
            <a:r>
              <a:rPr lang="hu-HU" sz="2900" dirty="0" err="1"/>
              <a:t>age</a:t>
            </a:r>
            <a:r>
              <a:rPr lang="hu-HU" sz="2900" dirty="0"/>
              <a:t> and gender</a:t>
            </a:r>
          </a:p>
        </p:txBody>
      </p:sp>
      <p:sp>
        <p:nvSpPr>
          <p:cNvPr id="3" name="TextBox 2"/>
          <p:cNvSpPr txBox="1"/>
          <p:nvPr/>
        </p:nvSpPr>
        <p:spPr>
          <a:xfrm>
            <a:off x="2411760" y="598992"/>
            <a:ext cx="777092" cy="523220"/>
          </a:xfrm>
          <a:prstGeom prst="rect">
            <a:avLst/>
          </a:prstGeom>
        </p:spPr>
        <p:txBody>
          <a:bodyPr wrap="square" rtlCol="0">
            <a:spAutoFit/>
          </a:bodyPr>
          <a:lstStyle/>
          <a:p>
            <a:pPr algn="ctr"/>
            <a:r>
              <a:rPr lang="en-GB" sz="1400" b="1" dirty="0">
                <a:solidFill>
                  <a:srgbClr val="00B7C0"/>
                </a:solidFill>
                <a:latin typeface="Calibri" pitchFamily="34" charset="0"/>
                <a:cs typeface="Arial" pitchFamily="34" charset="0"/>
              </a:rPr>
              <a:t>Male</a:t>
            </a:r>
            <a:endParaRPr lang="hu-HU" sz="1400" b="1" dirty="0">
              <a:solidFill>
                <a:srgbClr val="00B7C0"/>
              </a:solidFill>
              <a:latin typeface="Calibri" pitchFamily="34" charset="0"/>
              <a:cs typeface="Arial" pitchFamily="34" charset="0"/>
            </a:endParaRPr>
          </a:p>
          <a:p>
            <a:pPr algn="ctr"/>
            <a:r>
              <a:rPr lang="en-GB" sz="1400" b="1" dirty="0">
                <a:solidFill>
                  <a:srgbClr val="FF4343"/>
                </a:solidFill>
                <a:latin typeface="Calibri" pitchFamily="34" charset="0"/>
                <a:cs typeface="Arial" pitchFamily="34" charset="0"/>
              </a:rPr>
              <a:t>Female</a:t>
            </a:r>
            <a:endParaRPr lang="hu-HU" sz="1400" b="1" dirty="0">
              <a:solidFill>
                <a:srgbClr val="FF4343"/>
              </a:solidFill>
              <a:latin typeface="Calibri" pitchFamily="34" charset="0"/>
              <a:cs typeface="Arial" pitchFamily="34" charset="0"/>
            </a:endParaRPr>
          </a:p>
        </p:txBody>
      </p:sp>
      <p:graphicFrame>
        <p:nvGraphicFramePr>
          <p:cNvPr id="24" name="Chart 44"/>
          <p:cNvGraphicFramePr/>
          <p:nvPr>
            <p:extLst>
              <p:ext uri="{D42A27DB-BD31-4B8C-83A1-F6EECF244321}">
                <p14:modId xmlns:p14="http://schemas.microsoft.com/office/powerpoint/2010/main" val="3925841514"/>
              </p:ext>
            </p:extLst>
          </p:nvPr>
        </p:nvGraphicFramePr>
        <p:xfrm>
          <a:off x="4824536" y="482260"/>
          <a:ext cx="4283968" cy="4432391"/>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6588224" y="603853"/>
            <a:ext cx="648072" cy="523220"/>
          </a:xfrm>
          <a:prstGeom prst="rect">
            <a:avLst/>
          </a:prstGeom>
        </p:spPr>
        <p:txBody>
          <a:bodyPr wrap="square" rtlCol="0">
            <a:spAutoFit/>
          </a:bodyPr>
          <a:lstStyle/>
          <a:p>
            <a:pPr algn="ctr"/>
            <a:r>
              <a:rPr lang="hu-HU" sz="1400" b="1" dirty="0">
                <a:solidFill>
                  <a:srgbClr val="00B7C0"/>
                </a:solidFill>
                <a:latin typeface="Calibri" pitchFamily="34" charset="0"/>
                <a:cs typeface="Arial" pitchFamily="34" charset="0"/>
              </a:rPr>
              <a:t>21-2</a:t>
            </a:r>
            <a:r>
              <a:rPr lang="en-GB" sz="1400" b="1" dirty="0">
                <a:solidFill>
                  <a:srgbClr val="00B7C0"/>
                </a:solidFill>
                <a:latin typeface="Calibri" pitchFamily="34" charset="0"/>
                <a:cs typeface="Arial" pitchFamily="34" charset="0"/>
              </a:rPr>
              <a:t>7</a:t>
            </a:r>
            <a:endParaRPr lang="hu-HU" sz="1400" b="1" dirty="0">
              <a:solidFill>
                <a:srgbClr val="00B7C0"/>
              </a:solidFill>
              <a:latin typeface="Calibri" pitchFamily="34" charset="0"/>
              <a:cs typeface="Arial" pitchFamily="34" charset="0"/>
            </a:endParaRPr>
          </a:p>
          <a:p>
            <a:pPr algn="ctr"/>
            <a:r>
              <a:rPr lang="hu-HU" sz="1400" b="1" dirty="0">
                <a:solidFill>
                  <a:srgbClr val="FF4343"/>
                </a:solidFill>
                <a:latin typeface="Calibri" pitchFamily="34" charset="0"/>
                <a:cs typeface="Arial" pitchFamily="34" charset="0"/>
              </a:rPr>
              <a:t>28-35</a:t>
            </a:r>
          </a:p>
        </p:txBody>
      </p:sp>
      <p:sp>
        <p:nvSpPr>
          <p:cNvPr id="2" name="TextBox 1"/>
          <p:cNvSpPr txBox="1">
            <a:spLocks/>
          </p:cNvSpPr>
          <p:nvPr/>
        </p:nvSpPr>
        <p:spPr>
          <a:xfrm>
            <a:off x="580298" y="583809"/>
            <a:ext cx="1759454" cy="4276578"/>
          </a:xfrm>
          <a:prstGeom prst="rect">
            <a:avLst/>
          </a:prstGeom>
          <a:solidFill>
            <a:srgbClr val="FF4343">
              <a:alpha val="5000"/>
            </a:srgbClr>
          </a:solidFill>
        </p:spPr>
        <p:txBody>
          <a:bodyPr wrap="square" rtlCol="0">
            <a:noAutofit/>
          </a:bodyPr>
          <a:lstStyle/>
          <a:p>
            <a:r>
              <a:rPr lang="en-GB" sz="900" dirty="0">
                <a:solidFill>
                  <a:srgbClr val="404040"/>
                </a:solidFill>
                <a:latin typeface="Calibri" pitchFamily="34" charset="0"/>
                <a:cs typeface="Arial" pitchFamily="34" charset="0"/>
              </a:rPr>
              <a:t>Female topics</a:t>
            </a:r>
            <a:endParaRPr lang="hu-HU" sz="900" dirty="0">
              <a:solidFill>
                <a:srgbClr val="404040"/>
              </a:solidFill>
              <a:latin typeface="Calibri" pitchFamily="34" charset="0"/>
              <a:cs typeface="Arial" pitchFamily="34" charset="0"/>
            </a:endParaRPr>
          </a:p>
        </p:txBody>
      </p:sp>
      <p:sp>
        <p:nvSpPr>
          <p:cNvPr id="27" name="TextBox 26"/>
          <p:cNvSpPr txBox="1">
            <a:spLocks/>
          </p:cNvSpPr>
          <p:nvPr/>
        </p:nvSpPr>
        <p:spPr>
          <a:xfrm>
            <a:off x="3312368" y="598992"/>
            <a:ext cx="1136116" cy="4276579"/>
          </a:xfrm>
          <a:prstGeom prst="rect">
            <a:avLst/>
          </a:prstGeom>
          <a:solidFill>
            <a:srgbClr val="00B7C0">
              <a:alpha val="5000"/>
            </a:srgbClr>
          </a:solidFill>
        </p:spPr>
        <p:txBody>
          <a:bodyPr wrap="square" rtlCol="0">
            <a:noAutofit/>
          </a:bodyPr>
          <a:lstStyle/>
          <a:p>
            <a:pPr algn="r"/>
            <a:r>
              <a:rPr lang="en-GB" sz="900" dirty="0">
                <a:solidFill>
                  <a:srgbClr val="404040"/>
                </a:solidFill>
                <a:latin typeface="Calibri" pitchFamily="34" charset="0"/>
                <a:cs typeface="Arial" pitchFamily="34" charset="0"/>
              </a:rPr>
              <a:t>Male</a:t>
            </a:r>
            <a:r>
              <a:rPr lang="hu-HU" sz="900" dirty="0">
                <a:solidFill>
                  <a:srgbClr val="404040"/>
                </a:solidFill>
                <a:latin typeface="Calibri" pitchFamily="34" charset="0"/>
                <a:cs typeface="Arial" pitchFamily="34" charset="0"/>
              </a:rPr>
              <a:t> t</a:t>
            </a:r>
            <a:r>
              <a:rPr lang="en-GB" sz="900" dirty="0" err="1">
                <a:solidFill>
                  <a:srgbClr val="404040"/>
                </a:solidFill>
                <a:latin typeface="Calibri" pitchFamily="34" charset="0"/>
                <a:cs typeface="Arial" pitchFamily="34" charset="0"/>
              </a:rPr>
              <a:t>opics</a:t>
            </a:r>
            <a:endParaRPr lang="hu-HU" sz="900" dirty="0">
              <a:solidFill>
                <a:srgbClr val="404040"/>
              </a:solidFill>
              <a:latin typeface="Calibri" pitchFamily="34" charset="0"/>
              <a:cs typeface="Arial" pitchFamily="34" charset="0"/>
            </a:endParaRPr>
          </a:p>
        </p:txBody>
      </p:sp>
      <p:sp>
        <p:nvSpPr>
          <p:cNvPr id="28" name="TextBox 27"/>
          <p:cNvSpPr txBox="1">
            <a:spLocks/>
          </p:cNvSpPr>
          <p:nvPr/>
        </p:nvSpPr>
        <p:spPr>
          <a:xfrm>
            <a:off x="8676456" y="637830"/>
            <a:ext cx="287560" cy="4276578"/>
          </a:xfrm>
          <a:prstGeom prst="rect">
            <a:avLst/>
          </a:prstGeom>
          <a:solidFill>
            <a:srgbClr val="00B7C0">
              <a:alpha val="5000"/>
            </a:srgbClr>
          </a:solidFill>
        </p:spPr>
        <p:txBody>
          <a:bodyPr wrap="square" rtlCol="0">
            <a:noAutofit/>
          </a:bodyPr>
          <a:lstStyle/>
          <a:p>
            <a:r>
              <a:rPr lang="hu-HU" sz="900" dirty="0">
                <a:solidFill>
                  <a:srgbClr val="404040"/>
                </a:solidFill>
                <a:latin typeface="Calibri" pitchFamily="34" charset="0"/>
                <a:cs typeface="Arial" pitchFamily="34" charset="0"/>
              </a:rPr>
              <a:t>Z </a:t>
            </a:r>
            <a:r>
              <a:rPr lang="en-GB" sz="900" dirty="0">
                <a:solidFill>
                  <a:srgbClr val="404040"/>
                </a:solidFill>
                <a:latin typeface="Calibri" pitchFamily="34" charset="0"/>
                <a:cs typeface="Arial" pitchFamily="34" charset="0"/>
              </a:rPr>
              <a:t>topics</a:t>
            </a:r>
            <a:endParaRPr lang="hu-HU" sz="900" dirty="0">
              <a:solidFill>
                <a:srgbClr val="404040"/>
              </a:solidFill>
              <a:latin typeface="Calibri" pitchFamily="34" charset="0"/>
              <a:cs typeface="Arial" pitchFamily="34" charset="0"/>
            </a:endParaRPr>
          </a:p>
        </p:txBody>
      </p:sp>
      <p:sp>
        <p:nvSpPr>
          <p:cNvPr id="29" name="TextBox 28"/>
          <p:cNvSpPr txBox="1">
            <a:spLocks/>
          </p:cNvSpPr>
          <p:nvPr/>
        </p:nvSpPr>
        <p:spPr>
          <a:xfrm>
            <a:off x="5224261" y="598992"/>
            <a:ext cx="746909" cy="4276579"/>
          </a:xfrm>
          <a:prstGeom prst="rect">
            <a:avLst/>
          </a:prstGeom>
          <a:solidFill>
            <a:srgbClr val="FF4343">
              <a:alpha val="5000"/>
            </a:srgbClr>
          </a:solidFill>
        </p:spPr>
        <p:txBody>
          <a:bodyPr wrap="square" rtlCol="0">
            <a:noAutofit/>
          </a:bodyPr>
          <a:lstStyle/>
          <a:p>
            <a:pPr algn="r"/>
            <a:r>
              <a:rPr lang="hu-HU" sz="900" dirty="0">
                <a:solidFill>
                  <a:srgbClr val="404040"/>
                </a:solidFill>
                <a:latin typeface="Calibri" pitchFamily="34" charset="0"/>
                <a:cs typeface="Arial" pitchFamily="34" charset="0"/>
              </a:rPr>
              <a:t> Y </a:t>
            </a:r>
            <a:r>
              <a:rPr lang="en-GB" sz="900" dirty="0">
                <a:solidFill>
                  <a:srgbClr val="404040"/>
                </a:solidFill>
                <a:latin typeface="Calibri" pitchFamily="34" charset="0"/>
                <a:cs typeface="Arial" pitchFamily="34" charset="0"/>
              </a:rPr>
              <a:t>topics</a:t>
            </a:r>
            <a:endParaRPr lang="hu-HU" sz="900" dirty="0">
              <a:solidFill>
                <a:srgbClr val="404040"/>
              </a:solidFill>
              <a:latin typeface="Calibri" pitchFamily="34" charset="0"/>
              <a:cs typeface="Arial" pitchFamily="34" charset="0"/>
            </a:endParaRPr>
          </a:p>
        </p:txBody>
      </p:sp>
      <p:pic>
        <p:nvPicPr>
          <p:cNvPr id="4" name="Picture 2">
            <a:extLst>
              <a:ext uri="{FF2B5EF4-FFF2-40B4-BE49-F238E27FC236}">
                <a16:creationId xmlns:a16="http://schemas.microsoft.com/office/drawing/2014/main" id="{AAD80442-C577-0ED1-2FB4-D87964B712B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65FD89F-5A8C-F387-E077-A6A0F17E64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111456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4">
            <a:extLst>
              <a:ext uri="{FF2B5EF4-FFF2-40B4-BE49-F238E27FC236}">
                <a16:creationId xmlns:a16="http://schemas.microsoft.com/office/drawing/2014/main" id="{902939BA-A207-7E19-2D54-EC7DF2298251}"/>
              </a:ext>
            </a:extLst>
          </p:cNvPr>
          <p:cNvGraphicFramePr/>
          <p:nvPr>
            <p:extLst>
              <p:ext uri="{D42A27DB-BD31-4B8C-83A1-F6EECF244321}">
                <p14:modId xmlns:p14="http://schemas.microsoft.com/office/powerpoint/2010/main" val="3053405924"/>
              </p:ext>
            </p:extLst>
          </p:nvPr>
        </p:nvGraphicFramePr>
        <p:xfrm>
          <a:off x="179984" y="483518"/>
          <a:ext cx="4392016" cy="4432391"/>
        </p:xfrm>
        <a:graphic>
          <a:graphicData uri="http://schemas.openxmlformats.org/drawingml/2006/chart">
            <c:chart xmlns:c="http://schemas.openxmlformats.org/drawingml/2006/chart" xmlns:r="http://schemas.openxmlformats.org/officeDocument/2006/relationships" r:id="rId3"/>
          </a:graphicData>
        </a:graphic>
      </p:graphicFrame>
      <p:sp>
        <p:nvSpPr>
          <p:cNvPr id="169" name="Szövegdoboz 135"/>
          <p:cNvSpPr txBox="1"/>
          <p:nvPr/>
        </p:nvSpPr>
        <p:spPr>
          <a:xfrm>
            <a:off x="395536" y="4968864"/>
            <a:ext cx="8084344" cy="138499"/>
          </a:xfrm>
          <a:prstGeom prst="rect">
            <a:avLst/>
          </a:prstGeom>
        </p:spPr>
        <p:txBody>
          <a:bodyPr vert="horz" wrap="square" lIns="0" tIns="0" rIns="0" bIns="0" rtlCol="0">
            <a:spAutoFit/>
          </a:bodyPr>
          <a:lstStyle/>
          <a:p>
            <a:pPr marL="4763" lvl="0" defTabSz="914400">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N=1000 | </a:t>
            </a:r>
            <a:r>
              <a:rPr lang="hu-HU" sz="900" kern="0" dirty="0">
                <a:solidFill>
                  <a:srgbClr val="222223"/>
                </a:solidFill>
              </a:rPr>
              <a:t>B</a:t>
            </a:r>
            <a:r>
              <a:rPr lang="en-GB" sz="900" kern="0" dirty="0" err="1">
                <a:solidFill>
                  <a:srgbClr val="222223"/>
                </a:solidFill>
              </a:rPr>
              <a:t>ase</a:t>
            </a:r>
            <a:r>
              <a:rPr lang="hu-HU" sz="900" kern="0" dirty="0">
                <a:solidFill>
                  <a:srgbClr val="222223"/>
                </a:solidFill>
              </a:rPr>
              <a:t>: </a:t>
            </a:r>
            <a:r>
              <a:rPr lang="en-GB" sz="900" kern="0" dirty="0">
                <a:solidFill>
                  <a:srgbClr val="222223"/>
                </a:solidFill>
              </a:rPr>
              <a:t>Total</a:t>
            </a:r>
            <a:r>
              <a:rPr lang="hu-HU" sz="900" kern="0" dirty="0">
                <a:solidFill>
                  <a:srgbClr val="222223"/>
                </a:solidFill>
              </a:rPr>
              <a:t> </a:t>
            </a:r>
            <a:r>
              <a:rPr lang="en-GB" sz="900" kern="0" dirty="0">
                <a:solidFill>
                  <a:srgbClr val="222223"/>
                </a:solidFill>
              </a:rPr>
              <a:t>sample</a:t>
            </a:r>
            <a:r>
              <a:rPr lang="hu-HU" sz="900" kern="0" dirty="0">
                <a:solidFill>
                  <a:srgbClr val="222223"/>
                </a:solidFill>
              </a:rPr>
              <a:t>; </a:t>
            </a:r>
            <a:r>
              <a:rPr lang="en-GB" sz="900" kern="0" dirty="0">
                <a:solidFill>
                  <a:srgbClr val="222223"/>
                </a:solidFill>
              </a:rPr>
              <a:t>age group </a:t>
            </a:r>
            <a:r>
              <a:rPr lang="hu-HU" sz="900" kern="0" dirty="0">
                <a:solidFill>
                  <a:srgbClr val="222223"/>
                </a:solidFill>
              </a:rPr>
              <a:t>21-</a:t>
            </a:r>
            <a:r>
              <a:rPr lang="en-GB" sz="900" kern="0" dirty="0">
                <a:solidFill>
                  <a:srgbClr val="222223"/>
                </a:solidFill>
              </a:rPr>
              <a:t>35</a:t>
            </a:r>
            <a:r>
              <a:rPr lang="hu-HU" sz="900" kern="0" dirty="0">
                <a:solidFill>
                  <a:srgbClr val="222223"/>
                </a:solidFill>
              </a:rPr>
              <a:t> n=</a:t>
            </a:r>
            <a:r>
              <a:rPr lang="en-GB" sz="900" kern="0" dirty="0">
                <a:solidFill>
                  <a:srgbClr val="222223"/>
                </a:solidFill>
              </a:rPr>
              <a:t>100</a:t>
            </a:r>
            <a:r>
              <a:rPr lang="hu-HU" sz="900" kern="0" dirty="0">
                <a:solidFill>
                  <a:srgbClr val="222223"/>
                </a:solidFill>
              </a:rPr>
              <a:t>0,</a:t>
            </a:r>
            <a:r>
              <a:rPr lang="en-GB" sz="900" kern="0" dirty="0">
                <a:solidFill>
                  <a:srgbClr val="222223"/>
                </a:solidFill>
              </a:rPr>
              <a:t> age group</a:t>
            </a:r>
            <a:r>
              <a:rPr lang="hu-HU" sz="900" kern="0" dirty="0">
                <a:solidFill>
                  <a:srgbClr val="222223"/>
                </a:solidFill>
              </a:rPr>
              <a:t> </a:t>
            </a:r>
            <a:r>
              <a:rPr lang="en-GB" sz="900" kern="0" dirty="0">
                <a:solidFill>
                  <a:srgbClr val="222223"/>
                </a:solidFill>
              </a:rPr>
              <a:t>36-59</a:t>
            </a:r>
            <a:r>
              <a:rPr lang="hu-HU" sz="900" kern="0" dirty="0">
                <a:solidFill>
                  <a:srgbClr val="222223"/>
                </a:solidFill>
              </a:rPr>
              <a:t> n=</a:t>
            </a:r>
            <a:r>
              <a:rPr lang="en-GB" sz="900" kern="0" dirty="0">
                <a:solidFill>
                  <a:srgbClr val="222223"/>
                </a:solidFill>
              </a:rPr>
              <a:t>409, age group 60+ n=282</a:t>
            </a:r>
            <a:r>
              <a:rPr lang="hu-HU" sz="900" kern="0" dirty="0">
                <a:solidFill>
                  <a:srgbClr val="222223"/>
                </a:solidFill>
              </a:rPr>
              <a:t> </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170" name="Title 3"/>
          <p:cNvSpPr>
            <a:spLocks noGrp="1"/>
          </p:cNvSpPr>
          <p:nvPr>
            <p:ph type="title"/>
          </p:nvPr>
        </p:nvSpPr>
        <p:spPr>
          <a:xfrm>
            <a:off x="179984" y="-19088"/>
            <a:ext cx="8680422" cy="469722"/>
          </a:xfrm>
        </p:spPr>
        <p:txBody>
          <a:bodyPr>
            <a:noAutofit/>
          </a:bodyPr>
          <a:lstStyle/>
          <a:p>
            <a:r>
              <a:rPr lang="hu-HU" sz="2900" dirty="0" err="1"/>
              <a:t>Affini</a:t>
            </a:r>
            <a:r>
              <a:rPr lang="en-GB" sz="2900" dirty="0"/>
              <a:t>ty</a:t>
            </a:r>
            <a:r>
              <a:rPr lang="hu-HU" sz="2900" dirty="0"/>
              <a:t> </a:t>
            </a:r>
            <a:r>
              <a:rPr lang="en-GB" sz="2900" dirty="0"/>
              <a:t>indicators</a:t>
            </a:r>
            <a:r>
              <a:rPr lang="hu-HU" sz="2900" dirty="0"/>
              <a:t>: </a:t>
            </a:r>
            <a:r>
              <a:rPr lang="en-GB" sz="2900" dirty="0"/>
              <a:t>36-59 and over 60</a:t>
            </a:r>
            <a:endParaRPr lang="hu-HU" sz="2900" dirty="0"/>
          </a:p>
        </p:txBody>
      </p:sp>
      <p:sp>
        <p:nvSpPr>
          <p:cNvPr id="3" name="TextBox 2"/>
          <p:cNvSpPr txBox="1"/>
          <p:nvPr/>
        </p:nvSpPr>
        <p:spPr>
          <a:xfrm>
            <a:off x="2411760" y="598992"/>
            <a:ext cx="648072" cy="523220"/>
          </a:xfrm>
          <a:prstGeom prst="rect">
            <a:avLst/>
          </a:prstGeom>
        </p:spPr>
        <p:txBody>
          <a:bodyPr wrap="square" rtlCol="0">
            <a:spAutoFit/>
          </a:bodyPr>
          <a:lstStyle/>
          <a:p>
            <a:pPr algn="ctr"/>
            <a:r>
              <a:rPr lang="hu-HU" sz="1400" b="1" dirty="0">
                <a:solidFill>
                  <a:srgbClr val="00B7C0"/>
                </a:solidFill>
                <a:latin typeface="Calibri" pitchFamily="34" charset="0"/>
                <a:cs typeface="Arial" pitchFamily="34" charset="0"/>
              </a:rPr>
              <a:t>21-35</a:t>
            </a:r>
          </a:p>
          <a:p>
            <a:pPr algn="ctr"/>
            <a:r>
              <a:rPr lang="hu-HU" sz="1400" b="1" dirty="0">
                <a:solidFill>
                  <a:srgbClr val="FF4343"/>
                </a:solidFill>
                <a:latin typeface="Calibri" pitchFamily="34" charset="0"/>
                <a:cs typeface="Arial" pitchFamily="34" charset="0"/>
              </a:rPr>
              <a:t>36-59</a:t>
            </a:r>
          </a:p>
        </p:txBody>
      </p:sp>
      <p:graphicFrame>
        <p:nvGraphicFramePr>
          <p:cNvPr id="24" name="Chart 44"/>
          <p:cNvGraphicFramePr/>
          <p:nvPr>
            <p:extLst>
              <p:ext uri="{D42A27DB-BD31-4B8C-83A1-F6EECF244321}">
                <p14:modId xmlns:p14="http://schemas.microsoft.com/office/powerpoint/2010/main" val="2774646104"/>
              </p:ext>
            </p:extLst>
          </p:nvPr>
        </p:nvGraphicFramePr>
        <p:xfrm>
          <a:off x="4824536" y="482260"/>
          <a:ext cx="4283968" cy="4432391"/>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6588224" y="603853"/>
            <a:ext cx="648072" cy="523220"/>
          </a:xfrm>
          <a:prstGeom prst="rect">
            <a:avLst/>
          </a:prstGeom>
        </p:spPr>
        <p:txBody>
          <a:bodyPr wrap="square" rtlCol="0">
            <a:spAutoFit/>
          </a:bodyPr>
          <a:lstStyle/>
          <a:p>
            <a:pPr algn="ctr"/>
            <a:r>
              <a:rPr lang="hu-HU" sz="1400" b="1" dirty="0">
                <a:solidFill>
                  <a:srgbClr val="00B7C0"/>
                </a:solidFill>
                <a:latin typeface="Calibri" pitchFamily="34" charset="0"/>
                <a:cs typeface="Arial" pitchFamily="34" charset="0"/>
              </a:rPr>
              <a:t>21-35</a:t>
            </a:r>
          </a:p>
          <a:p>
            <a:pPr algn="ctr"/>
            <a:r>
              <a:rPr lang="hu-HU" sz="1400" b="1" dirty="0">
                <a:solidFill>
                  <a:srgbClr val="FF4343"/>
                </a:solidFill>
                <a:latin typeface="Calibri" pitchFamily="34" charset="0"/>
                <a:cs typeface="Arial" pitchFamily="34" charset="0"/>
              </a:rPr>
              <a:t>60+</a:t>
            </a:r>
          </a:p>
        </p:txBody>
      </p:sp>
      <p:sp>
        <p:nvSpPr>
          <p:cNvPr id="2" name="TextBox 1"/>
          <p:cNvSpPr txBox="1">
            <a:spLocks/>
          </p:cNvSpPr>
          <p:nvPr/>
        </p:nvSpPr>
        <p:spPr>
          <a:xfrm>
            <a:off x="580299" y="583809"/>
            <a:ext cx="535318" cy="4276578"/>
          </a:xfrm>
          <a:prstGeom prst="rect">
            <a:avLst/>
          </a:prstGeom>
          <a:solidFill>
            <a:srgbClr val="FF4343">
              <a:alpha val="5000"/>
            </a:srgbClr>
          </a:solidFill>
        </p:spPr>
        <p:txBody>
          <a:bodyPr wrap="square" rtlCol="0">
            <a:noAutofit/>
          </a:bodyPr>
          <a:lstStyle/>
          <a:p>
            <a:r>
              <a:rPr lang="hu-HU" sz="900" dirty="0">
                <a:solidFill>
                  <a:srgbClr val="404040"/>
                </a:solidFill>
                <a:latin typeface="Calibri" pitchFamily="34" charset="0"/>
                <a:cs typeface="Arial" pitchFamily="34" charset="0"/>
              </a:rPr>
              <a:t>36-59 t</a:t>
            </a:r>
            <a:r>
              <a:rPr lang="en-GB" sz="900" dirty="0" err="1">
                <a:solidFill>
                  <a:srgbClr val="404040"/>
                </a:solidFill>
                <a:latin typeface="Calibri" pitchFamily="34" charset="0"/>
                <a:cs typeface="Arial" pitchFamily="34" charset="0"/>
              </a:rPr>
              <a:t>opics</a:t>
            </a:r>
            <a:endParaRPr lang="hu-HU" sz="900" dirty="0">
              <a:solidFill>
                <a:srgbClr val="404040"/>
              </a:solidFill>
              <a:latin typeface="Calibri" pitchFamily="34" charset="0"/>
              <a:cs typeface="Arial" pitchFamily="34" charset="0"/>
            </a:endParaRPr>
          </a:p>
        </p:txBody>
      </p:sp>
      <p:sp>
        <p:nvSpPr>
          <p:cNvPr id="29" name="TextBox 28"/>
          <p:cNvSpPr txBox="1">
            <a:spLocks/>
          </p:cNvSpPr>
          <p:nvPr/>
        </p:nvSpPr>
        <p:spPr>
          <a:xfrm>
            <a:off x="5224262" y="598992"/>
            <a:ext cx="771886" cy="4276579"/>
          </a:xfrm>
          <a:prstGeom prst="rect">
            <a:avLst/>
          </a:prstGeom>
          <a:solidFill>
            <a:srgbClr val="FF4343">
              <a:alpha val="5000"/>
            </a:srgbClr>
          </a:solidFill>
        </p:spPr>
        <p:txBody>
          <a:bodyPr wrap="square" rtlCol="0">
            <a:noAutofit/>
          </a:bodyPr>
          <a:lstStyle/>
          <a:p>
            <a:r>
              <a:rPr lang="hu-HU" sz="900" dirty="0">
                <a:solidFill>
                  <a:srgbClr val="404040"/>
                </a:solidFill>
                <a:latin typeface="Calibri" pitchFamily="34" charset="0"/>
                <a:cs typeface="Arial" pitchFamily="34" charset="0"/>
              </a:rPr>
              <a:t> </a:t>
            </a:r>
            <a:r>
              <a:rPr lang="en-GB" sz="900" dirty="0">
                <a:solidFill>
                  <a:srgbClr val="404040"/>
                </a:solidFill>
                <a:latin typeface="Calibri" pitchFamily="34" charset="0"/>
                <a:cs typeface="Arial" pitchFamily="34" charset="0"/>
              </a:rPr>
              <a:t>60+</a:t>
            </a:r>
            <a:r>
              <a:rPr lang="hu-HU" sz="900" dirty="0">
                <a:solidFill>
                  <a:srgbClr val="404040"/>
                </a:solidFill>
                <a:latin typeface="Calibri" pitchFamily="34" charset="0"/>
                <a:cs typeface="Arial" pitchFamily="34" charset="0"/>
              </a:rPr>
              <a:t> t</a:t>
            </a:r>
            <a:r>
              <a:rPr lang="en-GB" sz="900" dirty="0" err="1">
                <a:solidFill>
                  <a:srgbClr val="404040"/>
                </a:solidFill>
                <a:latin typeface="Calibri" pitchFamily="34" charset="0"/>
                <a:cs typeface="Arial" pitchFamily="34" charset="0"/>
              </a:rPr>
              <a:t>opics</a:t>
            </a:r>
            <a:endParaRPr lang="hu-HU" sz="900" dirty="0">
              <a:solidFill>
                <a:srgbClr val="404040"/>
              </a:solidFill>
              <a:latin typeface="Calibri" pitchFamily="34" charset="0"/>
              <a:cs typeface="Arial" pitchFamily="34" charset="0"/>
            </a:endParaRPr>
          </a:p>
        </p:txBody>
      </p:sp>
      <p:sp>
        <p:nvSpPr>
          <p:cNvPr id="27" name="TextBox 26"/>
          <p:cNvSpPr txBox="1">
            <a:spLocks/>
          </p:cNvSpPr>
          <p:nvPr/>
        </p:nvSpPr>
        <p:spPr>
          <a:xfrm>
            <a:off x="2195736" y="598992"/>
            <a:ext cx="2252747" cy="4276579"/>
          </a:xfrm>
          <a:prstGeom prst="rect">
            <a:avLst/>
          </a:prstGeom>
          <a:solidFill>
            <a:srgbClr val="00B7C0">
              <a:alpha val="5000"/>
            </a:srgbClr>
          </a:solidFill>
        </p:spPr>
        <p:txBody>
          <a:bodyPr wrap="square" rtlCol="0">
            <a:noAutofit/>
          </a:bodyPr>
          <a:lstStyle/>
          <a:p>
            <a:pPr algn="r"/>
            <a:r>
              <a:rPr lang="hu-HU" sz="900" dirty="0">
                <a:solidFill>
                  <a:srgbClr val="404040"/>
                </a:solidFill>
                <a:latin typeface="Calibri" pitchFamily="34" charset="0"/>
                <a:cs typeface="Arial" pitchFamily="34" charset="0"/>
              </a:rPr>
              <a:t>2</a:t>
            </a:r>
            <a:r>
              <a:rPr lang="en-GB" sz="900" dirty="0">
                <a:solidFill>
                  <a:srgbClr val="404040"/>
                </a:solidFill>
                <a:latin typeface="Calibri" pitchFamily="34" charset="0"/>
                <a:cs typeface="Arial" pitchFamily="34" charset="0"/>
              </a:rPr>
              <a:t>1</a:t>
            </a:r>
            <a:r>
              <a:rPr lang="hu-HU" sz="900" dirty="0">
                <a:solidFill>
                  <a:srgbClr val="404040"/>
                </a:solidFill>
                <a:latin typeface="Calibri" pitchFamily="34" charset="0"/>
                <a:cs typeface="Arial" pitchFamily="34" charset="0"/>
              </a:rPr>
              <a:t>-</a:t>
            </a:r>
            <a:r>
              <a:rPr lang="en-GB" sz="900" dirty="0">
                <a:solidFill>
                  <a:srgbClr val="404040"/>
                </a:solidFill>
                <a:latin typeface="Calibri" pitchFamily="34" charset="0"/>
                <a:cs typeface="Arial" pitchFamily="34" charset="0"/>
              </a:rPr>
              <a:t>35</a:t>
            </a:r>
            <a:r>
              <a:rPr lang="hu-HU" sz="900" dirty="0">
                <a:solidFill>
                  <a:srgbClr val="404040"/>
                </a:solidFill>
                <a:latin typeface="Calibri" pitchFamily="34" charset="0"/>
                <a:cs typeface="Arial" pitchFamily="34" charset="0"/>
              </a:rPr>
              <a:t> t</a:t>
            </a:r>
            <a:r>
              <a:rPr lang="en-GB" sz="900" dirty="0" err="1">
                <a:solidFill>
                  <a:srgbClr val="404040"/>
                </a:solidFill>
                <a:latin typeface="Calibri" pitchFamily="34" charset="0"/>
                <a:cs typeface="Arial" pitchFamily="34" charset="0"/>
              </a:rPr>
              <a:t>opics</a:t>
            </a:r>
            <a:endParaRPr lang="hu-HU" sz="900" dirty="0">
              <a:solidFill>
                <a:srgbClr val="404040"/>
              </a:solidFill>
              <a:latin typeface="Calibri" pitchFamily="34" charset="0"/>
              <a:cs typeface="Arial" pitchFamily="34" charset="0"/>
            </a:endParaRPr>
          </a:p>
        </p:txBody>
      </p:sp>
      <p:sp>
        <p:nvSpPr>
          <p:cNvPr id="28" name="TextBox 27"/>
          <p:cNvSpPr txBox="1">
            <a:spLocks/>
          </p:cNvSpPr>
          <p:nvPr/>
        </p:nvSpPr>
        <p:spPr>
          <a:xfrm>
            <a:off x="6804248" y="637830"/>
            <a:ext cx="2159768" cy="4276578"/>
          </a:xfrm>
          <a:prstGeom prst="rect">
            <a:avLst/>
          </a:prstGeom>
          <a:solidFill>
            <a:srgbClr val="00B7C0">
              <a:alpha val="5000"/>
            </a:srgbClr>
          </a:solidFill>
        </p:spPr>
        <p:txBody>
          <a:bodyPr wrap="square" rtlCol="0">
            <a:noAutofit/>
          </a:bodyPr>
          <a:lstStyle/>
          <a:p>
            <a:pPr algn="r"/>
            <a:r>
              <a:rPr lang="en-GB" sz="900" dirty="0">
                <a:solidFill>
                  <a:srgbClr val="404040"/>
                </a:solidFill>
                <a:latin typeface="Calibri" pitchFamily="34" charset="0"/>
                <a:cs typeface="Arial" pitchFamily="34" charset="0"/>
              </a:rPr>
              <a:t>21-35</a:t>
            </a:r>
            <a:r>
              <a:rPr lang="hu-HU" sz="900" dirty="0">
                <a:solidFill>
                  <a:srgbClr val="404040"/>
                </a:solidFill>
                <a:latin typeface="Calibri" pitchFamily="34" charset="0"/>
                <a:cs typeface="Arial" pitchFamily="34" charset="0"/>
              </a:rPr>
              <a:t> t</a:t>
            </a:r>
            <a:r>
              <a:rPr lang="en-GB" sz="900" dirty="0" err="1">
                <a:solidFill>
                  <a:srgbClr val="404040"/>
                </a:solidFill>
                <a:latin typeface="Calibri" pitchFamily="34" charset="0"/>
                <a:cs typeface="Arial" pitchFamily="34" charset="0"/>
              </a:rPr>
              <a:t>opics</a:t>
            </a:r>
            <a:endParaRPr lang="hu-HU" sz="900" dirty="0">
              <a:solidFill>
                <a:srgbClr val="404040"/>
              </a:solidFill>
              <a:latin typeface="Calibri" pitchFamily="34" charset="0"/>
              <a:cs typeface="Arial" pitchFamily="34" charset="0"/>
            </a:endParaRPr>
          </a:p>
        </p:txBody>
      </p:sp>
      <p:sp>
        <p:nvSpPr>
          <p:cNvPr id="4" name="TextBox 3">
            <a:extLst>
              <a:ext uri="{FF2B5EF4-FFF2-40B4-BE49-F238E27FC236}">
                <a16:creationId xmlns:a16="http://schemas.microsoft.com/office/drawing/2014/main" id="{0315CF43-0A0A-5F2C-DECA-26C72B93B91A}"/>
              </a:ext>
            </a:extLst>
          </p:cNvPr>
          <p:cNvSpPr txBox="1"/>
          <p:nvPr/>
        </p:nvSpPr>
        <p:spPr>
          <a:xfrm>
            <a:off x="8099920" y="101864"/>
            <a:ext cx="1044080" cy="461665"/>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err="1">
                <a:ln>
                  <a:noFill/>
                </a:ln>
                <a:solidFill>
                  <a:srgbClr val="008E94"/>
                </a:solidFill>
                <a:effectLst/>
                <a:uLnTx/>
                <a:uFillTx/>
                <a:latin typeface="Calibri" pitchFamily="34" charset="0"/>
                <a:ea typeface="+mn-ea"/>
                <a:cs typeface="Arial" pitchFamily="34" charset="0"/>
              </a:rPr>
              <a:t>Omnibus</a:t>
            </a:r>
            <a:endParaRPr kumimoji="0" lang="hu-HU" sz="12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data</a:t>
            </a:r>
            <a:endParaRPr kumimoji="0" lang="hu-HU" sz="12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sp>
        <p:nvSpPr>
          <p:cNvPr id="6" name="TextBox 5">
            <a:extLst>
              <a:ext uri="{FF2B5EF4-FFF2-40B4-BE49-F238E27FC236}">
                <a16:creationId xmlns:a16="http://schemas.microsoft.com/office/drawing/2014/main" id="{2C2E65E7-695E-1A4E-66C5-385389903CA3}"/>
              </a:ext>
            </a:extLst>
          </p:cNvPr>
          <p:cNvSpPr txBox="1"/>
          <p:nvPr/>
        </p:nvSpPr>
        <p:spPr>
          <a:xfrm>
            <a:off x="7843112" y="-59447"/>
            <a:ext cx="256807" cy="769441"/>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a:t>
            </a:r>
            <a:endParaRPr kumimoji="0" lang="hu-HU" sz="44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pic>
        <p:nvPicPr>
          <p:cNvPr id="7" name="Picture 2">
            <a:extLst>
              <a:ext uri="{FF2B5EF4-FFF2-40B4-BE49-F238E27FC236}">
                <a16:creationId xmlns:a16="http://schemas.microsoft.com/office/drawing/2014/main" id="{8E7A12B0-522A-E361-33A3-ECCD5E6593C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B9C292D-741B-301E-FB16-B104022CD3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892331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zövegdoboz 135"/>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N=1000 | </a:t>
            </a:r>
            <a:r>
              <a:rPr lang="hu-HU" sz="900" kern="0" dirty="0">
                <a:solidFill>
                  <a:srgbClr val="222223"/>
                </a:solidFill>
              </a:rPr>
              <a:t>B</a:t>
            </a:r>
            <a:r>
              <a:rPr lang="en-GB" sz="900" kern="0" dirty="0" err="1">
                <a:solidFill>
                  <a:srgbClr val="222223"/>
                </a:solidFill>
              </a:rPr>
              <a:t>ase</a:t>
            </a:r>
            <a:r>
              <a:rPr lang="hu-HU" sz="900" kern="0" dirty="0">
                <a:solidFill>
                  <a:srgbClr val="222223"/>
                </a:solidFill>
              </a:rPr>
              <a:t>: </a:t>
            </a:r>
            <a:r>
              <a:rPr lang="en-GB" sz="900" kern="0" dirty="0">
                <a:solidFill>
                  <a:srgbClr val="222223"/>
                </a:solidFill>
              </a:rPr>
              <a:t>Total sample</a:t>
            </a:r>
            <a:r>
              <a:rPr lang="hu-HU" sz="900" kern="0" dirty="0">
                <a:solidFill>
                  <a:srgbClr val="222223"/>
                </a:solidFill>
              </a:rPr>
              <a:t>; </a:t>
            </a:r>
            <a:r>
              <a:rPr lang="en-GB" sz="900" kern="0" dirty="0">
                <a:solidFill>
                  <a:srgbClr val="222223"/>
                </a:solidFill>
              </a:rPr>
              <a:t>Parent</a:t>
            </a:r>
            <a:r>
              <a:rPr lang="hu-HU" sz="900" kern="0" dirty="0">
                <a:solidFill>
                  <a:srgbClr val="222223"/>
                </a:solidFill>
              </a:rPr>
              <a:t> n=342, N</a:t>
            </a:r>
            <a:r>
              <a:rPr lang="en-GB" sz="900" kern="0" dirty="0" err="1">
                <a:solidFill>
                  <a:srgbClr val="222223"/>
                </a:solidFill>
              </a:rPr>
              <a:t>ot</a:t>
            </a:r>
            <a:r>
              <a:rPr lang="en-GB" sz="900" kern="0" dirty="0">
                <a:solidFill>
                  <a:srgbClr val="222223"/>
                </a:solidFill>
              </a:rPr>
              <a:t> parent</a:t>
            </a:r>
            <a:r>
              <a:rPr lang="hu-HU" sz="900" kern="0" dirty="0">
                <a:solidFill>
                  <a:srgbClr val="222223"/>
                </a:solidFill>
              </a:rPr>
              <a:t> n=658; </a:t>
            </a:r>
            <a:r>
              <a:rPr lang="en-GB" sz="900" kern="0" dirty="0">
                <a:solidFill>
                  <a:srgbClr val="222223"/>
                </a:solidFill>
              </a:rPr>
              <a:t>Good standard of life</a:t>
            </a:r>
            <a:r>
              <a:rPr lang="hu-HU" sz="900" kern="0" dirty="0">
                <a:solidFill>
                  <a:srgbClr val="222223"/>
                </a:solidFill>
              </a:rPr>
              <a:t> n=324, </a:t>
            </a:r>
            <a:r>
              <a:rPr lang="en-GB" sz="900" kern="0" dirty="0">
                <a:solidFill>
                  <a:srgbClr val="222223"/>
                </a:solidFill>
              </a:rPr>
              <a:t>Indigent</a:t>
            </a:r>
            <a:r>
              <a:rPr lang="hu-HU" sz="900" kern="0" dirty="0">
                <a:solidFill>
                  <a:srgbClr val="222223"/>
                </a:solidFill>
              </a:rPr>
              <a:t> n=659</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170" name="Title 3"/>
          <p:cNvSpPr>
            <a:spLocks noGrp="1"/>
          </p:cNvSpPr>
          <p:nvPr>
            <p:ph type="title"/>
          </p:nvPr>
        </p:nvSpPr>
        <p:spPr>
          <a:xfrm>
            <a:off x="179984" y="-19088"/>
            <a:ext cx="8680422" cy="469722"/>
          </a:xfrm>
        </p:spPr>
        <p:txBody>
          <a:bodyPr>
            <a:noAutofit/>
          </a:bodyPr>
          <a:lstStyle/>
          <a:p>
            <a:r>
              <a:rPr lang="hu-HU" sz="2900" dirty="0" err="1"/>
              <a:t>Affinity</a:t>
            </a:r>
            <a:r>
              <a:rPr lang="hu-HU" sz="2900" dirty="0"/>
              <a:t> </a:t>
            </a:r>
            <a:r>
              <a:rPr lang="hu-HU" sz="2900" dirty="0" err="1"/>
              <a:t>indicators</a:t>
            </a:r>
            <a:r>
              <a:rPr lang="hu-HU" sz="2900" dirty="0"/>
              <a:t>: </a:t>
            </a:r>
            <a:r>
              <a:rPr lang="hu-HU" sz="2900" dirty="0" err="1"/>
              <a:t>parenthood</a:t>
            </a:r>
            <a:r>
              <a:rPr lang="hu-HU" sz="2900" dirty="0"/>
              <a:t> and standard of life</a:t>
            </a:r>
          </a:p>
        </p:txBody>
      </p:sp>
      <p:graphicFrame>
        <p:nvGraphicFramePr>
          <p:cNvPr id="13" name="Chart 44"/>
          <p:cNvGraphicFramePr/>
          <p:nvPr>
            <p:extLst>
              <p:ext uri="{D42A27DB-BD31-4B8C-83A1-F6EECF244321}">
                <p14:modId xmlns:p14="http://schemas.microsoft.com/office/powerpoint/2010/main" val="4265829072"/>
              </p:ext>
            </p:extLst>
          </p:nvPr>
        </p:nvGraphicFramePr>
        <p:xfrm>
          <a:off x="252222" y="411511"/>
          <a:ext cx="3960440" cy="450002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763688" y="598992"/>
            <a:ext cx="914509" cy="461665"/>
          </a:xfrm>
          <a:prstGeom prst="rect">
            <a:avLst/>
          </a:prstGeom>
        </p:spPr>
        <p:txBody>
          <a:bodyPr wrap="square" rtlCol="0">
            <a:spAutoFit/>
          </a:bodyPr>
          <a:lstStyle/>
          <a:p>
            <a:pPr algn="ctr"/>
            <a:r>
              <a:rPr lang="en-GB" sz="1200" b="1" dirty="0">
                <a:solidFill>
                  <a:srgbClr val="00B7C0"/>
                </a:solidFill>
                <a:latin typeface="Calibri" pitchFamily="34" charset="0"/>
                <a:cs typeface="Arial" pitchFamily="34" charset="0"/>
              </a:rPr>
              <a:t>Parent</a:t>
            </a:r>
            <a:endParaRPr lang="hu-HU" sz="1200" b="1" dirty="0">
              <a:solidFill>
                <a:srgbClr val="00B7C0"/>
              </a:solidFill>
              <a:latin typeface="Calibri" pitchFamily="34" charset="0"/>
              <a:cs typeface="Arial" pitchFamily="34" charset="0"/>
            </a:endParaRPr>
          </a:p>
          <a:p>
            <a:pPr algn="ctr"/>
            <a:r>
              <a:rPr lang="en-GB" sz="1200" b="1" dirty="0">
                <a:solidFill>
                  <a:srgbClr val="FF4343"/>
                </a:solidFill>
                <a:latin typeface="Calibri" pitchFamily="34" charset="0"/>
                <a:cs typeface="Arial" pitchFamily="34" charset="0"/>
              </a:rPr>
              <a:t>Not parent</a:t>
            </a:r>
            <a:endParaRPr lang="hu-HU" sz="1200" b="1" dirty="0">
              <a:solidFill>
                <a:srgbClr val="FF4343"/>
              </a:solidFill>
              <a:latin typeface="Calibri" pitchFamily="34" charset="0"/>
              <a:cs typeface="Arial" pitchFamily="34" charset="0"/>
            </a:endParaRPr>
          </a:p>
        </p:txBody>
      </p:sp>
      <p:graphicFrame>
        <p:nvGraphicFramePr>
          <p:cNvPr id="24" name="Chart 44"/>
          <p:cNvGraphicFramePr/>
          <p:nvPr>
            <p:extLst>
              <p:ext uri="{D42A27DB-BD31-4B8C-83A1-F6EECF244321}">
                <p14:modId xmlns:p14="http://schemas.microsoft.com/office/powerpoint/2010/main" val="2500120182"/>
              </p:ext>
            </p:extLst>
          </p:nvPr>
        </p:nvGraphicFramePr>
        <p:xfrm>
          <a:off x="4860032" y="482260"/>
          <a:ext cx="3960440" cy="4432391"/>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6300191" y="583808"/>
            <a:ext cx="1152128" cy="646331"/>
          </a:xfrm>
          <a:prstGeom prst="rect">
            <a:avLst/>
          </a:prstGeom>
        </p:spPr>
        <p:txBody>
          <a:bodyPr wrap="square" rtlCol="0">
            <a:spAutoFit/>
          </a:bodyPr>
          <a:lstStyle/>
          <a:p>
            <a:pPr algn="ctr"/>
            <a:r>
              <a:rPr lang="en-GB" sz="1200" b="1" dirty="0">
                <a:solidFill>
                  <a:srgbClr val="00B7C0"/>
                </a:solidFill>
                <a:latin typeface="Calibri" pitchFamily="34" charset="0"/>
                <a:cs typeface="Arial" pitchFamily="34" charset="0"/>
              </a:rPr>
              <a:t>Good standard of life</a:t>
            </a:r>
            <a:endParaRPr lang="hu-HU" sz="1200" b="1" dirty="0">
              <a:solidFill>
                <a:srgbClr val="00B7C0"/>
              </a:solidFill>
              <a:latin typeface="Calibri" pitchFamily="34" charset="0"/>
              <a:cs typeface="Arial" pitchFamily="34" charset="0"/>
            </a:endParaRPr>
          </a:p>
          <a:p>
            <a:pPr algn="ctr"/>
            <a:r>
              <a:rPr lang="en-GB" sz="1200" b="1" dirty="0">
                <a:solidFill>
                  <a:srgbClr val="FF4343"/>
                </a:solidFill>
                <a:latin typeface="Calibri" pitchFamily="34" charset="0"/>
                <a:cs typeface="Arial" pitchFamily="34" charset="0"/>
              </a:rPr>
              <a:t>Indigent</a:t>
            </a:r>
            <a:endParaRPr lang="hu-HU" sz="1200" b="1" dirty="0">
              <a:solidFill>
                <a:srgbClr val="FF4343"/>
              </a:solidFill>
              <a:latin typeface="Calibri" pitchFamily="34" charset="0"/>
              <a:cs typeface="Arial" pitchFamily="34" charset="0"/>
            </a:endParaRPr>
          </a:p>
        </p:txBody>
      </p:sp>
      <p:sp>
        <p:nvSpPr>
          <p:cNvPr id="27" name="TextBox 26"/>
          <p:cNvSpPr txBox="1">
            <a:spLocks/>
          </p:cNvSpPr>
          <p:nvPr/>
        </p:nvSpPr>
        <p:spPr>
          <a:xfrm>
            <a:off x="3491879" y="583808"/>
            <a:ext cx="613775" cy="4276579"/>
          </a:xfrm>
          <a:prstGeom prst="rect">
            <a:avLst/>
          </a:prstGeom>
          <a:solidFill>
            <a:srgbClr val="00B7C0">
              <a:alpha val="5000"/>
            </a:srgbClr>
          </a:solidFill>
        </p:spPr>
        <p:txBody>
          <a:bodyPr wrap="square" lIns="0" tIns="0" rIns="0" bIns="0" rtlCol="0">
            <a:noAutofit/>
          </a:bodyPr>
          <a:lstStyle/>
          <a:p>
            <a:pPr algn="r"/>
            <a:r>
              <a:rPr lang="en-GB" sz="900" dirty="0">
                <a:solidFill>
                  <a:srgbClr val="404040"/>
                </a:solidFill>
                <a:latin typeface="Calibri" pitchFamily="34" charset="0"/>
                <a:cs typeface="Arial" pitchFamily="34" charset="0"/>
              </a:rPr>
              <a:t>Interests of parents</a:t>
            </a:r>
            <a:endParaRPr lang="hu-HU" sz="900" dirty="0">
              <a:solidFill>
                <a:srgbClr val="404040"/>
              </a:solidFill>
              <a:latin typeface="Calibri" pitchFamily="34" charset="0"/>
              <a:cs typeface="Arial" pitchFamily="34" charset="0"/>
            </a:endParaRPr>
          </a:p>
        </p:txBody>
      </p:sp>
      <p:sp>
        <p:nvSpPr>
          <p:cNvPr id="28" name="TextBox 27"/>
          <p:cNvSpPr txBox="1">
            <a:spLocks/>
          </p:cNvSpPr>
          <p:nvPr/>
        </p:nvSpPr>
        <p:spPr>
          <a:xfrm>
            <a:off x="7956376" y="583809"/>
            <a:ext cx="739360" cy="4276578"/>
          </a:xfrm>
          <a:prstGeom prst="rect">
            <a:avLst/>
          </a:prstGeom>
          <a:solidFill>
            <a:srgbClr val="00B7C0">
              <a:alpha val="5000"/>
            </a:srgbClr>
          </a:solidFill>
        </p:spPr>
        <p:txBody>
          <a:bodyPr wrap="square" rtlCol="0">
            <a:noAutofit/>
          </a:bodyPr>
          <a:lstStyle/>
          <a:p>
            <a:r>
              <a:rPr lang="en-GB" sz="900" dirty="0">
                <a:solidFill>
                  <a:srgbClr val="404040"/>
                </a:solidFill>
                <a:latin typeface="Calibri" pitchFamily="34" charset="0"/>
                <a:cs typeface="Arial" pitchFamily="34" charset="0"/>
              </a:rPr>
              <a:t>Interests with good standard of life</a:t>
            </a:r>
            <a:endParaRPr lang="hu-HU" sz="900" dirty="0">
              <a:solidFill>
                <a:srgbClr val="404040"/>
              </a:solidFill>
              <a:latin typeface="Calibri" pitchFamily="34" charset="0"/>
              <a:cs typeface="Arial" pitchFamily="34" charset="0"/>
            </a:endParaRPr>
          </a:p>
        </p:txBody>
      </p:sp>
      <p:pic>
        <p:nvPicPr>
          <p:cNvPr id="2" name="Picture 2">
            <a:extLst>
              <a:ext uri="{FF2B5EF4-FFF2-40B4-BE49-F238E27FC236}">
                <a16:creationId xmlns:a16="http://schemas.microsoft.com/office/drawing/2014/main" id="{BD7EB11E-7DEB-7872-33F9-D089E9A09E3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8C094EF-C946-2256-B88D-4EDFD68211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63329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hu-HU" dirty="0"/>
              <a:t>Agenda</a:t>
            </a:r>
            <a:endParaRPr lang="en-GB" dirty="0"/>
          </a:p>
        </p:txBody>
      </p:sp>
      <p:sp>
        <p:nvSpPr>
          <p:cNvPr id="11" name="Oval 39"/>
          <p:cNvSpPr/>
          <p:nvPr/>
        </p:nvSpPr>
        <p:spPr>
          <a:xfrm>
            <a:off x="326833" y="915566"/>
            <a:ext cx="720000" cy="720000"/>
          </a:xfrm>
          <a:prstGeom prst="ellipse">
            <a:avLst/>
          </a:prstGeom>
          <a:solidFill>
            <a:schemeClr val="accent2"/>
          </a:solidFill>
          <a:ln/>
        </p:spPr>
        <p:style>
          <a:lnRef idx="3">
            <a:schemeClr val="lt1"/>
          </a:lnRef>
          <a:fillRef idx="1">
            <a:schemeClr val="dk1"/>
          </a:fillRef>
          <a:effectRef idx="1">
            <a:schemeClr val="dk1"/>
          </a:effectRef>
          <a:fontRef idx="minor">
            <a:schemeClr val="lt1"/>
          </a:fontRef>
        </p:style>
        <p:txBody>
          <a:bodyPr lIns="91438" tIns="45719" rIns="91438" bIns="45719" rtlCol="0" anchor="ctr"/>
          <a:lstStyle/>
          <a:p>
            <a:pPr algn="ctr"/>
            <a:r>
              <a:rPr lang="en-GB" sz="2400" b="1" dirty="0">
                <a:solidFill>
                  <a:schemeClr val="bg1"/>
                </a:solidFill>
              </a:rPr>
              <a:t>0</a:t>
            </a:r>
            <a:r>
              <a:rPr lang="hu-HU" sz="2400" b="1" dirty="0">
                <a:solidFill>
                  <a:schemeClr val="bg1"/>
                </a:solidFill>
              </a:rPr>
              <a:t>5</a:t>
            </a:r>
            <a:endParaRPr lang="en-GB" sz="2000" b="1" dirty="0">
              <a:solidFill>
                <a:schemeClr val="bg1"/>
              </a:solidFill>
            </a:endParaRPr>
          </a:p>
        </p:txBody>
      </p:sp>
      <p:grpSp>
        <p:nvGrpSpPr>
          <p:cNvPr id="12" name="Group 2"/>
          <p:cNvGrpSpPr/>
          <p:nvPr/>
        </p:nvGrpSpPr>
        <p:grpSpPr>
          <a:xfrm>
            <a:off x="1215766" y="1028789"/>
            <a:ext cx="3068203" cy="493554"/>
            <a:chOff x="1161413" y="1276518"/>
            <a:chExt cx="2912953" cy="493554"/>
          </a:xfrm>
        </p:grpSpPr>
        <p:sp>
          <p:nvSpPr>
            <p:cNvPr id="13" name="TextBox 54"/>
            <p:cNvSpPr txBox="1"/>
            <p:nvPr/>
          </p:nvSpPr>
          <p:spPr>
            <a:xfrm>
              <a:off x="1161414" y="1332282"/>
              <a:ext cx="2912952" cy="387798"/>
            </a:xfrm>
            <a:prstGeom prst="rect">
              <a:avLst/>
            </a:prstGeom>
            <a:noFill/>
          </p:spPr>
          <p:txBody>
            <a:bodyPr wrap="square" lIns="0" tIns="0" rIns="0" bIns="0" rtlCol="0" anchor="ctr">
              <a:spAutoFit/>
            </a:bodyPr>
            <a:lstStyle/>
            <a:p>
              <a:pPr>
                <a:lnSpc>
                  <a:spcPct val="90000"/>
                </a:lnSpc>
              </a:pPr>
              <a:r>
                <a:rPr lang="hu-HU" sz="1400" dirty="0" err="1">
                  <a:solidFill>
                    <a:schemeClr val="tx2">
                      <a:lumMod val="75000"/>
                      <a:lumOff val="25000"/>
                    </a:schemeClr>
                  </a:solidFill>
                  <a:latin typeface="Calibri" panose="020F0502020204030204" pitchFamily="34" charset="0"/>
                  <a:cs typeface="Calibri" panose="020F0502020204030204" pitchFamily="34" charset="0"/>
                </a:rPr>
                <a:t>Background</a:t>
              </a:r>
              <a:r>
                <a:rPr lang="hu-HU" sz="1400" dirty="0">
                  <a:solidFill>
                    <a:schemeClr val="tx2">
                      <a:lumMod val="75000"/>
                      <a:lumOff val="25000"/>
                    </a:schemeClr>
                  </a:solidFill>
                  <a:latin typeface="Calibri" panose="020F0502020204030204" pitchFamily="34" charset="0"/>
                  <a:cs typeface="Calibri" panose="020F0502020204030204" pitchFamily="34" charset="0"/>
                </a:rPr>
                <a:t> of </a:t>
              </a:r>
              <a:r>
                <a:rPr lang="hu-HU" sz="1400" dirty="0" err="1">
                  <a:solidFill>
                    <a:schemeClr val="tx2">
                      <a:lumMod val="75000"/>
                      <a:lumOff val="25000"/>
                    </a:schemeClr>
                  </a:solidFill>
                  <a:latin typeface="Calibri" panose="020F0502020204030204" pitchFamily="34" charset="0"/>
                  <a:cs typeface="Calibri" panose="020F0502020204030204" pitchFamily="34" charset="0"/>
                </a:rPr>
                <a:t>research</a:t>
              </a:r>
              <a:r>
                <a:rPr lang="hu-HU" sz="1400" dirty="0">
                  <a:solidFill>
                    <a:schemeClr val="tx2">
                      <a:lumMod val="75000"/>
                      <a:lumOff val="25000"/>
                    </a:schemeClr>
                  </a:solidFill>
                  <a:latin typeface="Calibri" panose="020F0502020204030204" pitchFamily="34" charset="0"/>
                  <a:cs typeface="Calibri" panose="020F0502020204030204" pitchFamily="34" charset="0"/>
                </a:rPr>
                <a:t>, </a:t>
              </a:r>
              <a:r>
                <a:rPr lang="hu-HU" sz="1400" dirty="0" err="1">
                  <a:solidFill>
                    <a:schemeClr val="tx2">
                      <a:lumMod val="75000"/>
                      <a:lumOff val="25000"/>
                    </a:schemeClr>
                  </a:solidFill>
                  <a:latin typeface="Calibri" panose="020F0502020204030204" pitchFamily="34" charset="0"/>
                  <a:cs typeface="Calibri" panose="020F0502020204030204" pitchFamily="34" charset="0"/>
                </a:rPr>
                <a:t>demographics</a:t>
              </a:r>
              <a:r>
                <a:rPr lang="hu-HU" sz="1400" dirty="0">
                  <a:solidFill>
                    <a:schemeClr val="tx2">
                      <a:lumMod val="75000"/>
                      <a:lumOff val="25000"/>
                    </a:schemeClr>
                  </a:solidFill>
                  <a:latin typeface="Calibri" panose="020F0502020204030204" pitchFamily="34" charset="0"/>
                  <a:cs typeface="Calibri" panose="020F0502020204030204" pitchFamily="34" charset="0"/>
                </a:rPr>
                <a:t> and </a:t>
              </a:r>
              <a:r>
                <a:rPr lang="hu-HU" sz="1400" dirty="0" err="1">
                  <a:solidFill>
                    <a:schemeClr val="tx2">
                      <a:lumMod val="75000"/>
                      <a:lumOff val="25000"/>
                    </a:schemeClr>
                  </a:solidFill>
                  <a:latin typeface="Calibri" panose="020F0502020204030204" pitchFamily="34" charset="0"/>
                  <a:cs typeface="Calibri" panose="020F0502020204030204" pitchFamily="34" charset="0"/>
                </a:rPr>
                <a:t>summary</a:t>
              </a:r>
              <a:r>
                <a:rPr lang="hu-HU" sz="1400" dirty="0">
                  <a:solidFill>
                    <a:schemeClr val="tx2">
                      <a:lumMod val="75000"/>
                      <a:lumOff val="25000"/>
                    </a:schemeClr>
                  </a:solidFill>
                  <a:latin typeface="Calibri" panose="020F0502020204030204" pitchFamily="34" charset="0"/>
                  <a:cs typeface="Calibri" panose="020F0502020204030204" pitchFamily="34" charset="0"/>
                </a:rPr>
                <a:t> of results</a:t>
              </a:r>
              <a:endParaRPr lang="en-GB" sz="1400" dirty="0">
                <a:solidFill>
                  <a:schemeClr val="tx2">
                    <a:lumMod val="75000"/>
                    <a:lumOff val="25000"/>
                  </a:schemeClr>
                </a:solidFill>
                <a:latin typeface="Calibri" panose="020F0502020204030204" pitchFamily="34" charset="0"/>
                <a:cs typeface="Calibri" panose="020F0502020204030204" pitchFamily="34" charset="0"/>
              </a:endParaRPr>
            </a:p>
          </p:txBody>
        </p:sp>
        <p:cxnSp>
          <p:nvCxnSpPr>
            <p:cNvPr id="14" name="Straight Connector 5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6" name="Oval 84"/>
          <p:cNvSpPr/>
          <p:nvPr/>
        </p:nvSpPr>
        <p:spPr>
          <a:xfrm>
            <a:off x="326832" y="1774882"/>
            <a:ext cx="720000" cy="720000"/>
          </a:xfrm>
          <a:prstGeom prst="ellipse">
            <a:avLst/>
          </a:prstGeom>
          <a:solidFill>
            <a:schemeClr val="accent3"/>
          </a:solidFill>
          <a:ln/>
        </p:spPr>
        <p:style>
          <a:lnRef idx="3">
            <a:schemeClr val="lt1"/>
          </a:lnRef>
          <a:fillRef idx="1">
            <a:schemeClr val="accent1"/>
          </a:fillRef>
          <a:effectRef idx="1">
            <a:schemeClr val="accent1"/>
          </a:effectRef>
          <a:fontRef idx="minor">
            <a:schemeClr val="lt1"/>
          </a:fontRef>
        </p:style>
        <p:txBody>
          <a:bodyPr lIns="91438" tIns="45719" rIns="91438" bIns="45719" rtlCol="0" anchor="ctr"/>
          <a:lstStyle/>
          <a:p>
            <a:pPr algn="ctr"/>
            <a:r>
              <a:rPr lang="hu-HU" sz="2400" b="1" dirty="0">
                <a:solidFill>
                  <a:schemeClr val="bg1"/>
                </a:solidFill>
              </a:rPr>
              <a:t>11</a:t>
            </a:r>
            <a:endParaRPr lang="en-GB" sz="2000" b="1" dirty="0">
              <a:solidFill>
                <a:schemeClr val="bg1"/>
              </a:solidFill>
            </a:endParaRPr>
          </a:p>
        </p:txBody>
      </p:sp>
      <p:grpSp>
        <p:nvGrpSpPr>
          <p:cNvPr id="17" name="Group 85"/>
          <p:cNvGrpSpPr/>
          <p:nvPr/>
        </p:nvGrpSpPr>
        <p:grpSpPr>
          <a:xfrm>
            <a:off x="1215765" y="1888105"/>
            <a:ext cx="3068203" cy="493554"/>
            <a:chOff x="1161413" y="1276518"/>
            <a:chExt cx="2912953" cy="493554"/>
          </a:xfrm>
        </p:grpSpPr>
        <p:sp>
          <p:nvSpPr>
            <p:cNvPr id="18" name="TextBox 86"/>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hu-HU" sz="1400" dirty="0" err="1">
                  <a:solidFill>
                    <a:schemeClr val="tx2">
                      <a:lumMod val="75000"/>
                      <a:lumOff val="25000"/>
                    </a:schemeClr>
                  </a:solidFill>
                  <a:latin typeface="Calibri" panose="020F0502020204030204" pitchFamily="34" charset="0"/>
                  <a:cs typeface="Calibri" panose="020F0502020204030204" pitchFamily="34" charset="0"/>
                </a:rPr>
                <a:t>Areas</a:t>
              </a:r>
              <a:r>
                <a:rPr lang="hu-HU" sz="1400" dirty="0">
                  <a:solidFill>
                    <a:schemeClr val="tx2">
                      <a:lumMod val="75000"/>
                      <a:lumOff val="25000"/>
                    </a:schemeClr>
                  </a:solidFill>
                  <a:latin typeface="Calibri" panose="020F0502020204030204" pitchFamily="34" charset="0"/>
                  <a:cs typeface="Calibri" panose="020F0502020204030204" pitchFamily="34" charset="0"/>
                </a:rPr>
                <a:t> of interest</a:t>
              </a:r>
              <a:endParaRPr lang="en-GB" sz="1400" dirty="0">
                <a:solidFill>
                  <a:schemeClr val="tx2">
                    <a:lumMod val="75000"/>
                    <a:lumOff val="25000"/>
                  </a:schemeClr>
                </a:solidFill>
                <a:latin typeface="Calibri" panose="020F0502020204030204" pitchFamily="34" charset="0"/>
                <a:cs typeface="Calibri" panose="020F0502020204030204" pitchFamily="34" charset="0"/>
              </a:endParaRPr>
            </a:p>
          </p:txBody>
        </p:sp>
        <p:cxnSp>
          <p:nvCxnSpPr>
            <p:cNvPr id="19" name="Straight Connector 87"/>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88"/>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1" name="Oval 90"/>
          <p:cNvSpPr/>
          <p:nvPr/>
        </p:nvSpPr>
        <p:spPr>
          <a:xfrm>
            <a:off x="326833" y="2647282"/>
            <a:ext cx="720000" cy="720000"/>
          </a:xfrm>
          <a:prstGeom prst="ellipse">
            <a:avLst/>
          </a:prstGeom>
          <a:solidFill>
            <a:schemeClr val="accent1"/>
          </a:solidFill>
          <a:ln/>
        </p:spPr>
        <p:style>
          <a:lnRef idx="3">
            <a:schemeClr val="lt1"/>
          </a:lnRef>
          <a:fillRef idx="1">
            <a:schemeClr val="accent2"/>
          </a:fillRef>
          <a:effectRef idx="1">
            <a:schemeClr val="accent2"/>
          </a:effectRef>
          <a:fontRef idx="minor">
            <a:schemeClr val="lt1"/>
          </a:fontRef>
        </p:style>
        <p:txBody>
          <a:bodyPr lIns="91438" tIns="45719" rIns="91438" bIns="45719" rtlCol="0" anchor="ctr"/>
          <a:lstStyle/>
          <a:p>
            <a:pPr algn="ctr"/>
            <a:r>
              <a:rPr lang="en-GB" sz="2400" b="1" dirty="0">
                <a:solidFill>
                  <a:schemeClr val="bg1"/>
                </a:solidFill>
              </a:rPr>
              <a:t>20</a:t>
            </a:r>
            <a:endParaRPr lang="en-GB" sz="2000" b="1" dirty="0">
              <a:solidFill>
                <a:schemeClr val="bg1"/>
              </a:solidFill>
            </a:endParaRPr>
          </a:p>
        </p:txBody>
      </p:sp>
      <p:grpSp>
        <p:nvGrpSpPr>
          <p:cNvPr id="22" name="Group 91"/>
          <p:cNvGrpSpPr/>
          <p:nvPr/>
        </p:nvGrpSpPr>
        <p:grpSpPr>
          <a:xfrm>
            <a:off x="1215766" y="2760505"/>
            <a:ext cx="3068203" cy="493554"/>
            <a:chOff x="1161413" y="1276518"/>
            <a:chExt cx="2912953" cy="493554"/>
          </a:xfrm>
        </p:grpSpPr>
        <p:sp>
          <p:nvSpPr>
            <p:cNvPr id="23" name="TextBox 92"/>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hu-HU" sz="1400" dirty="0">
                  <a:solidFill>
                    <a:schemeClr val="tx2">
                      <a:lumMod val="75000"/>
                      <a:lumOff val="25000"/>
                    </a:schemeClr>
                  </a:solidFill>
                  <a:latin typeface="Calibri" panose="020F0502020204030204" pitchFamily="34" charset="0"/>
                  <a:cs typeface="Calibri" panose="020F0502020204030204" pitchFamily="34" charset="0"/>
                </a:rPr>
                <a:t>General </a:t>
              </a:r>
              <a:r>
                <a:rPr lang="hu-HU" sz="1400" dirty="0" err="1">
                  <a:solidFill>
                    <a:schemeClr val="tx2">
                      <a:lumMod val="75000"/>
                      <a:lumOff val="25000"/>
                    </a:schemeClr>
                  </a:solidFill>
                  <a:latin typeface="Calibri" panose="020F0502020204030204" pitchFamily="34" charset="0"/>
                  <a:cs typeface="Calibri" panose="020F0502020204030204" pitchFamily="34" charset="0"/>
                </a:rPr>
                <a:t>media</a:t>
              </a:r>
              <a:r>
                <a:rPr lang="hu-HU" sz="1400" dirty="0">
                  <a:solidFill>
                    <a:schemeClr val="tx2">
                      <a:lumMod val="75000"/>
                      <a:lumOff val="25000"/>
                    </a:schemeClr>
                  </a:solidFill>
                  <a:latin typeface="Calibri" panose="020F0502020204030204" pitchFamily="34" charset="0"/>
                  <a:cs typeface="Calibri" panose="020F0502020204030204" pitchFamily="34" charset="0"/>
                </a:rPr>
                <a:t> </a:t>
              </a:r>
              <a:r>
                <a:rPr lang="hu-HU" sz="1400" dirty="0" err="1">
                  <a:solidFill>
                    <a:schemeClr val="tx2">
                      <a:lumMod val="75000"/>
                      <a:lumOff val="25000"/>
                    </a:schemeClr>
                  </a:solidFill>
                  <a:latin typeface="Calibri" panose="020F0502020204030204" pitchFamily="34" charset="0"/>
                  <a:cs typeface="Calibri" panose="020F0502020204030204" pitchFamily="34" charset="0"/>
                </a:rPr>
                <a:t>consumption</a:t>
              </a:r>
              <a:endParaRPr lang="en-GB" sz="1400" dirty="0">
                <a:solidFill>
                  <a:schemeClr val="tx2">
                    <a:lumMod val="75000"/>
                    <a:lumOff val="25000"/>
                  </a:schemeClr>
                </a:solidFill>
                <a:latin typeface="Calibri" panose="020F0502020204030204" pitchFamily="34" charset="0"/>
                <a:cs typeface="Calibri" panose="020F0502020204030204" pitchFamily="34" charset="0"/>
              </a:endParaRPr>
            </a:p>
          </p:txBody>
        </p:sp>
        <p:cxnSp>
          <p:nvCxnSpPr>
            <p:cNvPr id="24" name="Straight Connector 9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9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1" name="Oval 102"/>
          <p:cNvSpPr/>
          <p:nvPr/>
        </p:nvSpPr>
        <p:spPr>
          <a:xfrm>
            <a:off x="4716016" y="1414882"/>
            <a:ext cx="720000" cy="720000"/>
          </a:xfrm>
          <a:prstGeom prst="ellipse">
            <a:avLst/>
          </a:prstGeom>
          <a:solidFill>
            <a:schemeClr val="accent4"/>
          </a:solidFill>
          <a:ln/>
        </p:spPr>
        <p:style>
          <a:lnRef idx="3">
            <a:schemeClr val="lt1"/>
          </a:lnRef>
          <a:fillRef idx="1">
            <a:schemeClr val="accent4"/>
          </a:fillRef>
          <a:effectRef idx="1">
            <a:schemeClr val="accent4"/>
          </a:effectRef>
          <a:fontRef idx="minor">
            <a:schemeClr val="lt1"/>
          </a:fontRef>
        </p:style>
        <p:txBody>
          <a:bodyPr lIns="91438" tIns="45719" rIns="91438" bIns="45719" rtlCol="0" anchor="ctr"/>
          <a:lstStyle/>
          <a:p>
            <a:pPr algn="ctr"/>
            <a:r>
              <a:rPr lang="en-GB" sz="2400" b="1" dirty="0">
                <a:solidFill>
                  <a:schemeClr val="bg1"/>
                </a:solidFill>
              </a:rPr>
              <a:t>45</a:t>
            </a:r>
            <a:endParaRPr lang="en-GB" sz="2000" b="1" dirty="0">
              <a:solidFill>
                <a:schemeClr val="bg1"/>
              </a:solidFill>
            </a:endParaRPr>
          </a:p>
        </p:txBody>
      </p:sp>
      <p:grpSp>
        <p:nvGrpSpPr>
          <p:cNvPr id="32" name="Group 103"/>
          <p:cNvGrpSpPr/>
          <p:nvPr/>
        </p:nvGrpSpPr>
        <p:grpSpPr>
          <a:xfrm>
            <a:off x="5604949" y="1524859"/>
            <a:ext cx="3068203" cy="493554"/>
            <a:chOff x="1161413" y="1276518"/>
            <a:chExt cx="2912953" cy="493554"/>
          </a:xfrm>
        </p:grpSpPr>
        <p:sp>
          <p:nvSpPr>
            <p:cNvPr id="33" name="TextBox 104"/>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hu-HU" sz="1400" dirty="0">
                  <a:solidFill>
                    <a:schemeClr val="tx2">
                      <a:lumMod val="75000"/>
                      <a:lumOff val="25000"/>
                    </a:schemeClr>
                  </a:solidFill>
                </a:rPr>
                <a:t>TV </a:t>
              </a:r>
              <a:r>
                <a:rPr lang="hu-HU" sz="1400" dirty="0" err="1">
                  <a:solidFill>
                    <a:schemeClr val="tx2">
                      <a:lumMod val="75000"/>
                      <a:lumOff val="25000"/>
                    </a:schemeClr>
                  </a:solidFill>
                </a:rPr>
                <a:t>subscription</a:t>
              </a:r>
              <a:endParaRPr lang="en-GB" sz="1400" dirty="0">
                <a:solidFill>
                  <a:schemeClr val="tx2">
                    <a:lumMod val="75000"/>
                    <a:lumOff val="25000"/>
                  </a:schemeClr>
                </a:solidFill>
              </a:endParaRPr>
            </a:p>
          </p:txBody>
        </p:sp>
        <p:cxnSp>
          <p:nvCxnSpPr>
            <p:cNvPr id="34" name="Straight Connector 10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10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8" name="Oval 102"/>
          <p:cNvSpPr/>
          <p:nvPr/>
        </p:nvSpPr>
        <p:spPr>
          <a:xfrm>
            <a:off x="4716016" y="2274280"/>
            <a:ext cx="720000" cy="720000"/>
          </a:xfrm>
          <a:prstGeom prst="ellipse">
            <a:avLst/>
          </a:prstGeom>
          <a:solidFill>
            <a:srgbClr val="00B7C0"/>
          </a:solidFill>
          <a:ln/>
        </p:spPr>
        <p:style>
          <a:lnRef idx="3">
            <a:schemeClr val="lt1"/>
          </a:lnRef>
          <a:fillRef idx="1">
            <a:schemeClr val="accent4"/>
          </a:fillRef>
          <a:effectRef idx="1">
            <a:schemeClr val="accent4"/>
          </a:effectRef>
          <a:fontRef idx="minor">
            <a:schemeClr val="lt1"/>
          </a:fontRef>
        </p:style>
        <p:txBody>
          <a:bodyPr lIns="91438" tIns="45719" rIns="91438" bIns="45719" rtlCol="0" anchor="ctr"/>
          <a:lstStyle/>
          <a:p>
            <a:pPr algn="ctr"/>
            <a:r>
              <a:rPr lang="en-GB" sz="2400" b="1" dirty="0">
                <a:solidFill>
                  <a:schemeClr val="bg1"/>
                </a:solidFill>
              </a:rPr>
              <a:t>52</a:t>
            </a:r>
            <a:endParaRPr lang="en-GB" sz="2000" b="1" dirty="0">
              <a:solidFill>
                <a:schemeClr val="bg1"/>
              </a:solidFill>
            </a:endParaRPr>
          </a:p>
        </p:txBody>
      </p:sp>
      <p:grpSp>
        <p:nvGrpSpPr>
          <p:cNvPr id="59" name="Group 103"/>
          <p:cNvGrpSpPr/>
          <p:nvPr/>
        </p:nvGrpSpPr>
        <p:grpSpPr>
          <a:xfrm>
            <a:off x="5604949" y="2387503"/>
            <a:ext cx="3068203" cy="493554"/>
            <a:chOff x="1161413" y="1276518"/>
            <a:chExt cx="2912953" cy="493554"/>
          </a:xfrm>
        </p:grpSpPr>
        <p:sp>
          <p:nvSpPr>
            <p:cNvPr id="60" name="TextBox 104"/>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hu-HU" sz="1400" dirty="0">
                  <a:solidFill>
                    <a:schemeClr val="tx2">
                      <a:lumMod val="75000"/>
                      <a:lumOff val="25000"/>
                    </a:schemeClr>
                  </a:solidFill>
                  <a:latin typeface="Calibri" panose="020F0502020204030204" pitchFamily="34" charset="0"/>
                  <a:cs typeface="Calibri" panose="020F0502020204030204" pitchFamily="34" charset="0"/>
                </a:rPr>
                <a:t>TV </a:t>
              </a:r>
              <a:r>
                <a:rPr lang="hu-HU" sz="1400" dirty="0" err="1">
                  <a:solidFill>
                    <a:schemeClr val="tx2">
                      <a:lumMod val="75000"/>
                      <a:lumOff val="25000"/>
                    </a:schemeClr>
                  </a:solidFill>
                  <a:latin typeface="Calibri" panose="020F0502020204030204" pitchFamily="34" charset="0"/>
                  <a:cs typeface="Calibri" panose="020F0502020204030204" pitchFamily="34" charset="0"/>
                </a:rPr>
                <a:t>content</a:t>
              </a:r>
              <a:endParaRPr lang="en-GB" sz="1400" dirty="0">
                <a:solidFill>
                  <a:schemeClr val="tx2">
                    <a:lumMod val="75000"/>
                    <a:lumOff val="25000"/>
                  </a:schemeClr>
                </a:solidFill>
                <a:latin typeface="Calibri" panose="020F0502020204030204" pitchFamily="34" charset="0"/>
                <a:cs typeface="Calibri" panose="020F0502020204030204" pitchFamily="34" charset="0"/>
              </a:endParaRPr>
            </a:p>
          </p:txBody>
        </p:sp>
        <p:cxnSp>
          <p:nvCxnSpPr>
            <p:cNvPr id="61" name="Straight Connector 105"/>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106"/>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8" name="Oval 90"/>
          <p:cNvSpPr/>
          <p:nvPr/>
        </p:nvSpPr>
        <p:spPr>
          <a:xfrm>
            <a:off x="4719320" y="3147894"/>
            <a:ext cx="720000" cy="720000"/>
          </a:xfrm>
          <a:prstGeom prst="ellipse">
            <a:avLst/>
          </a:prstGeom>
          <a:solidFill>
            <a:srgbClr val="FF4343"/>
          </a:solidFill>
          <a:ln/>
        </p:spPr>
        <p:style>
          <a:lnRef idx="3">
            <a:schemeClr val="lt1"/>
          </a:lnRef>
          <a:fillRef idx="1">
            <a:schemeClr val="accent2"/>
          </a:fillRef>
          <a:effectRef idx="1">
            <a:schemeClr val="accent2"/>
          </a:effectRef>
          <a:fontRef idx="minor">
            <a:schemeClr val="lt1"/>
          </a:fontRef>
        </p:style>
        <p:txBody>
          <a:bodyPr lIns="91438" tIns="45719" rIns="91438" bIns="45719" rtlCol="0" anchor="ctr"/>
          <a:lstStyle/>
          <a:p>
            <a:pPr algn="ctr"/>
            <a:r>
              <a:rPr lang="hu-HU" sz="2400" b="1" dirty="0">
                <a:solidFill>
                  <a:schemeClr val="bg1"/>
                </a:solidFill>
              </a:rPr>
              <a:t>6</a:t>
            </a:r>
            <a:r>
              <a:rPr lang="en-GB" sz="2400" b="1" dirty="0">
                <a:solidFill>
                  <a:schemeClr val="bg1"/>
                </a:solidFill>
              </a:rPr>
              <a:t>9</a:t>
            </a:r>
            <a:endParaRPr lang="en-GB" sz="2000" b="1" dirty="0">
              <a:solidFill>
                <a:schemeClr val="bg1"/>
              </a:solidFill>
            </a:endParaRPr>
          </a:p>
        </p:txBody>
      </p:sp>
      <p:grpSp>
        <p:nvGrpSpPr>
          <p:cNvPr id="29" name="Group 91"/>
          <p:cNvGrpSpPr/>
          <p:nvPr/>
        </p:nvGrpSpPr>
        <p:grpSpPr>
          <a:xfrm>
            <a:off x="5608253" y="3261117"/>
            <a:ext cx="3068203" cy="493554"/>
            <a:chOff x="1161413" y="1276518"/>
            <a:chExt cx="2912953" cy="493554"/>
          </a:xfrm>
        </p:grpSpPr>
        <p:sp>
          <p:nvSpPr>
            <p:cNvPr id="30" name="TextBox 92"/>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hu-HU" sz="1400" dirty="0" err="1">
                  <a:solidFill>
                    <a:schemeClr val="tx2">
                      <a:lumMod val="75000"/>
                      <a:lumOff val="25000"/>
                    </a:schemeClr>
                  </a:solidFill>
                  <a:latin typeface="Calibri" panose="020F0502020204030204" pitchFamily="34" charset="0"/>
                  <a:cs typeface="Calibri" panose="020F0502020204030204" pitchFamily="34" charset="0"/>
                </a:rPr>
                <a:t>Attitude</a:t>
              </a:r>
              <a:r>
                <a:rPr lang="hu-HU" sz="1400" dirty="0">
                  <a:solidFill>
                    <a:schemeClr val="tx2">
                      <a:lumMod val="75000"/>
                      <a:lumOff val="25000"/>
                    </a:schemeClr>
                  </a:solidFill>
                  <a:latin typeface="Calibri" panose="020F0502020204030204" pitchFamily="34" charset="0"/>
                  <a:cs typeface="Calibri" panose="020F0502020204030204" pitchFamily="34" charset="0"/>
                </a:rPr>
                <a:t> </a:t>
              </a:r>
              <a:r>
                <a:rPr lang="hu-HU" sz="1400" dirty="0" err="1">
                  <a:solidFill>
                    <a:schemeClr val="tx2">
                      <a:lumMod val="75000"/>
                      <a:lumOff val="25000"/>
                    </a:schemeClr>
                  </a:solidFill>
                  <a:latin typeface="Calibri" panose="020F0502020204030204" pitchFamily="34" charset="0"/>
                  <a:cs typeface="Calibri" panose="020F0502020204030204" pitchFamily="34" charset="0"/>
                </a:rPr>
                <a:t>for</a:t>
              </a:r>
              <a:r>
                <a:rPr lang="hu-HU" sz="1400" dirty="0">
                  <a:solidFill>
                    <a:schemeClr val="tx2">
                      <a:lumMod val="75000"/>
                      <a:lumOff val="25000"/>
                    </a:schemeClr>
                  </a:solidFill>
                  <a:latin typeface="Calibri" panose="020F0502020204030204" pitchFamily="34" charset="0"/>
                  <a:cs typeface="Calibri" panose="020F0502020204030204" pitchFamily="34" charset="0"/>
                </a:rPr>
                <a:t> </a:t>
              </a:r>
              <a:r>
                <a:rPr lang="hu-HU" sz="1400" dirty="0" err="1">
                  <a:solidFill>
                    <a:schemeClr val="tx2">
                      <a:lumMod val="75000"/>
                      <a:lumOff val="25000"/>
                    </a:schemeClr>
                  </a:solidFill>
                  <a:latin typeface="Calibri" panose="020F0502020204030204" pitchFamily="34" charset="0"/>
                  <a:cs typeface="Calibri" panose="020F0502020204030204" pitchFamily="34" charset="0"/>
                </a:rPr>
                <a:t>commercials</a:t>
              </a:r>
              <a:endParaRPr lang="en-GB" sz="1400" dirty="0">
                <a:solidFill>
                  <a:schemeClr val="tx2">
                    <a:lumMod val="75000"/>
                    <a:lumOff val="25000"/>
                  </a:schemeClr>
                </a:solidFill>
                <a:latin typeface="Calibri" panose="020F0502020204030204" pitchFamily="34" charset="0"/>
                <a:cs typeface="Calibri" panose="020F0502020204030204" pitchFamily="34" charset="0"/>
              </a:endParaRPr>
            </a:p>
          </p:txBody>
        </p:sp>
        <p:cxnSp>
          <p:nvCxnSpPr>
            <p:cNvPr id="36" name="Straight Connector 9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 name="Straight Connector 9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8" name="Oval 90"/>
          <p:cNvSpPr/>
          <p:nvPr/>
        </p:nvSpPr>
        <p:spPr>
          <a:xfrm>
            <a:off x="326833" y="3573868"/>
            <a:ext cx="720000" cy="720000"/>
          </a:xfrm>
          <a:prstGeom prst="ellipse">
            <a:avLst/>
          </a:prstGeom>
          <a:solidFill>
            <a:schemeClr val="accent5"/>
          </a:solidFill>
          <a:ln/>
        </p:spPr>
        <p:style>
          <a:lnRef idx="3">
            <a:schemeClr val="lt1"/>
          </a:lnRef>
          <a:fillRef idx="1">
            <a:schemeClr val="accent2"/>
          </a:fillRef>
          <a:effectRef idx="1">
            <a:schemeClr val="accent2"/>
          </a:effectRef>
          <a:fontRef idx="minor">
            <a:schemeClr val="lt1"/>
          </a:fontRef>
        </p:style>
        <p:txBody>
          <a:bodyPr lIns="91438" tIns="45719" rIns="91438" bIns="45719" rtlCol="0" anchor="ctr"/>
          <a:lstStyle/>
          <a:p>
            <a:pPr algn="ctr"/>
            <a:r>
              <a:rPr lang="en-GB" sz="2400" b="1" dirty="0">
                <a:solidFill>
                  <a:schemeClr val="bg1"/>
                </a:solidFill>
              </a:rPr>
              <a:t>30</a:t>
            </a:r>
            <a:endParaRPr lang="en-GB" sz="2000" b="1" dirty="0">
              <a:solidFill>
                <a:schemeClr val="bg1"/>
              </a:solidFill>
            </a:endParaRPr>
          </a:p>
        </p:txBody>
      </p:sp>
      <p:grpSp>
        <p:nvGrpSpPr>
          <p:cNvPr id="39" name="Group 91"/>
          <p:cNvGrpSpPr/>
          <p:nvPr/>
        </p:nvGrpSpPr>
        <p:grpSpPr>
          <a:xfrm>
            <a:off x="1215766" y="3687091"/>
            <a:ext cx="3068203" cy="493554"/>
            <a:chOff x="1161413" y="1276518"/>
            <a:chExt cx="2912953" cy="493554"/>
          </a:xfrm>
        </p:grpSpPr>
        <p:sp>
          <p:nvSpPr>
            <p:cNvPr id="40" name="TextBox 92"/>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hu-HU" sz="1400" dirty="0" err="1">
                  <a:solidFill>
                    <a:schemeClr val="tx2">
                      <a:lumMod val="75000"/>
                      <a:lumOff val="25000"/>
                    </a:schemeClr>
                  </a:solidFill>
                  <a:latin typeface="Calibri" panose="020F0502020204030204" pitchFamily="34" charset="0"/>
                  <a:cs typeface="Calibri" panose="020F0502020204030204" pitchFamily="34" charset="0"/>
                </a:rPr>
                <a:t>Usage</a:t>
              </a:r>
              <a:r>
                <a:rPr lang="hu-HU" sz="1400" dirty="0">
                  <a:solidFill>
                    <a:schemeClr val="tx2">
                      <a:lumMod val="75000"/>
                      <a:lumOff val="25000"/>
                    </a:schemeClr>
                  </a:solidFill>
                  <a:latin typeface="Calibri" panose="020F0502020204030204" pitchFamily="34" charset="0"/>
                  <a:cs typeface="Calibri" panose="020F0502020204030204" pitchFamily="34" charset="0"/>
                </a:rPr>
                <a:t> of </a:t>
              </a:r>
              <a:r>
                <a:rPr lang="hu-HU" sz="1400" dirty="0" err="1">
                  <a:solidFill>
                    <a:schemeClr val="tx2">
                      <a:lumMod val="75000"/>
                      <a:lumOff val="25000"/>
                    </a:schemeClr>
                  </a:solidFill>
                  <a:latin typeface="Calibri" panose="020F0502020204030204" pitchFamily="34" charset="0"/>
                  <a:cs typeface="Calibri" panose="020F0502020204030204" pitchFamily="34" charset="0"/>
                </a:rPr>
                <a:t>devices</a:t>
              </a:r>
              <a:endParaRPr lang="hu-HU" sz="1400" dirty="0">
                <a:solidFill>
                  <a:schemeClr val="tx2">
                    <a:lumMod val="75000"/>
                    <a:lumOff val="25000"/>
                  </a:schemeClr>
                </a:solidFill>
                <a:latin typeface="Calibri" panose="020F0502020204030204" pitchFamily="34" charset="0"/>
                <a:cs typeface="Calibri" panose="020F0502020204030204" pitchFamily="34" charset="0"/>
              </a:endParaRPr>
            </a:p>
          </p:txBody>
        </p:sp>
        <p:cxnSp>
          <p:nvCxnSpPr>
            <p:cNvPr id="41" name="Straight Connector 9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9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4" name="Picture 2">
            <a:extLst>
              <a:ext uri="{FF2B5EF4-FFF2-40B4-BE49-F238E27FC236}">
                <a16:creationId xmlns:a16="http://schemas.microsoft.com/office/drawing/2014/main" id="{E6F22CFF-3762-181F-6830-09B3D7C6A7D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EB8D185-C164-66C9-A551-E74BE15E9D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119272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hu-HU" dirty="0">
                <a:effectLst>
                  <a:outerShdw blurRad="38100" dist="38100" dir="2700000" algn="tl">
                    <a:srgbClr val="000000">
                      <a:alpha val="43137"/>
                    </a:srgbClr>
                  </a:outerShdw>
                </a:effectLst>
              </a:rPr>
              <a:t>GENERAL MEDIA CONSUMPTION</a:t>
            </a:r>
            <a:endParaRPr lang="hu-HU" sz="2000" dirty="0">
              <a:effectLst>
                <a:outerShdw blurRad="38100" dist="38100" dir="2700000" algn="tl">
                  <a:srgbClr val="000000">
                    <a:alpha val="43137"/>
                  </a:srgbClr>
                </a:outerShdw>
              </a:effectLst>
            </a:endParaRPr>
          </a:p>
        </p:txBody>
      </p:sp>
      <p:pic>
        <p:nvPicPr>
          <p:cNvPr id="6" name="Kép helye 5"/>
          <p:cNvPicPr>
            <a:picLocks noGrp="1" noChangeAspect="1"/>
          </p:cNvPicPr>
          <p:nvPr>
            <p:ph type="pic" sz="quarter" idx="15"/>
          </p:nvPr>
        </p:nvPicPr>
        <p:blipFill>
          <a:blip r:embed="rId2" cstate="email">
            <a:extLst>
              <a:ext uri="{28A0092B-C50C-407E-A947-70E740481C1C}">
                <a14:useLocalDpi xmlns:a14="http://schemas.microsoft.com/office/drawing/2010/main" val="0"/>
              </a:ext>
            </a:extLst>
          </a:blip>
          <a:srcRect/>
          <a:stretch>
            <a:fillRect/>
          </a:stretch>
        </p:blipFill>
        <p:spPr/>
      </p:pic>
      <p:pic>
        <p:nvPicPr>
          <p:cNvPr id="3" name="Picture 2">
            <a:extLst>
              <a:ext uri="{FF2B5EF4-FFF2-40B4-BE49-F238E27FC236}">
                <a16:creationId xmlns:a16="http://schemas.microsoft.com/office/drawing/2014/main" id="{63648B47-3220-A3B6-D2A0-AF37983984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4971BBE-6BAB-3253-0DD2-002369615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835735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3"/>
          <p:cNvSpPr>
            <a:spLocks noGrp="1"/>
          </p:cNvSpPr>
          <p:nvPr>
            <p:ph type="title"/>
          </p:nvPr>
        </p:nvSpPr>
        <p:spPr>
          <a:xfrm>
            <a:off x="179984" y="-19088"/>
            <a:ext cx="8680422" cy="469722"/>
          </a:xfrm>
        </p:spPr>
        <p:txBody>
          <a:bodyPr>
            <a:noAutofit/>
          </a:bodyPr>
          <a:lstStyle/>
          <a:p>
            <a:r>
              <a:rPr lang="hu-HU" sz="2900" dirty="0" err="1"/>
              <a:t>Conclusions</a:t>
            </a:r>
            <a:r>
              <a:rPr lang="hu-HU" sz="2900" dirty="0"/>
              <a:t> </a:t>
            </a:r>
            <a:r>
              <a:rPr lang="hu-HU" sz="2900" dirty="0" err="1"/>
              <a:t>from</a:t>
            </a:r>
            <a:r>
              <a:rPr lang="hu-HU" sz="2900" dirty="0"/>
              <a:t> </a:t>
            </a:r>
            <a:r>
              <a:rPr lang="hu-HU" sz="2900" dirty="0" err="1"/>
              <a:t>this</a:t>
            </a:r>
            <a:r>
              <a:rPr lang="hu-HU" sz="2900" dirty="0"/>
              <a:t> </a:t>
            </a:r>
            <a:r>
              <a:rPr lang="hu-HU" sz="2900" dirty="0" err="1"/>
              <a:t>chapter</a:t>
            </a:r>
            <a:endParaRPr lang="hu-HU" sz="2900" dirty="0"/>
          </a:p>
        </p:txBody>
      </p:sp>
      <p:graphicFrame>
        <p:nvGraphicFramePr>
          <p:cNvPr id="79" name="Chart 4"/>
          <p:cNvGraphicFramePr>
            <a:graphicFrameLocks noChangeAspect="1"/>
          </p:cNvGraphicFramePr>
          <p:nvPr>
            <p:extLst>
              <p:ext uri="{D42A27DB-BD31-4B8C-83A1-F6EECF244321}">
                <p14:modId xmlns:p14="http://schemas.microsoft.com/office/powerpoint/2010/main" val="2828307928"/>
              </p:ext>
            </p:extLst>
          </p:nvPr>
        </p:nvGraphicFramePr>
        <p:xfrm>
          <a:off x="4139952" y="411510"/>
          <a:ext cx="4523516" cy="4481462"/>
        </p:xfrm>
        <a:graphic>
          <a:graphicData uri="http://schemas.openxmlformats.org/drawingml/2006/chart">
            <c:chart xmlns:c="http://schemas.openxmlformats.org/drawingml/2006/chart" xmlns:r="http://schemas.openxmlformats.org/officeDocument/2006/relationships" r:id="rId3"/>
          </a:graphicData>
        </a:graphic>
      </p:graphicFrame>
      <p:sp>
        <p:nvSpPr>
          <p:cNvPr id="80" name="Szövegdoboz 81"/>
          <p:cNvSpPr txBox="1"/>
          <p:nvPr/>
        </p:nvSpPr>
        <p:spPr>
          <a:xfrm>
            <a:off x="4957206" y="2316817"/>
            <a:ext cx="33110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0" cap="none" spc="0" normalizeH="0" baseline="0" noProof="0" dirty="0">
                <a:ln>
                  <a:noFill/>
                </a:ln>
                <a:solidFill>
                  <a:srgbClr val="A1C46B"/>
                </a:solidFill>
                <a:effectLst/>
                <a:uLnTx/>
                <a:uFillTx/>
                <a:latin typeface="Calibri"/>
                <a:ea typeface="+mn-ea"/>
                <a:cs typeface="+mn-cs"/>
              </a:rPr>
              <a:t>TV </a:t>
            </a:r>
            <a:r>
              <a:rPr kumimoji="0" lang="en-GB" sz="2000" b="1" i="0" u="none" strike="noStrike" kern="0" cap="none" spc="0" normalizeH="0" baseline="0" noProof="0" dirty="0">
                <a:ln>
                  <a:noFill/>
                </a:ln>
                <a:solidFill>
                  <a:srgbClr val="A1C46B"/>
                </a:solidFill>
                <a:effectLst/>
                <a:uLnTx/>
                <a:uFillTx/>
                <a:latin typeface="Calibri"/>
                <a:ea typeface="+mn-ea"/>
                <a:cs typeface="+mn-cs"/>
              </a:rPr>
              <a:t>reach</a:t>
            </a:r>
            <a:br>
              <a:rPr kumimoji="0" lang="hu-HU" sz="2000" b="1" i="0" u="none" strike="noStrike" kern="0" cap="none" spc="0" normalizeH="0" baseline="0" noProof="0" dirty="0">
                <a:ln>
                  <a:noFill/>
                </a:ln>
                <a:solidFill>
                  <a:srgbClr val="A1C46B"/>
                </a:solidFill>
                <a:effectLst/>
                <a:uLnTx/>
                <a:uFillTx/>
                <a:latin typeface="Calibri"/>
                <a:ea typeface="+mn-ea"/>
                <a:cs typeface="+mn-cs"/>
              </a:rPr>
            </a:br>
            <a:r>
              <a:rPr kumimoji="0" lang="hu-HU" sz="2800" b="1" i="0" u="none" strike="noStrike" kern="0" cap="none" spc="0" normalizeH="0" baseline="0" noProof="0" dirty="0">
                <a:ln>
                  <a:noFill/>
                </a:ln>
                <a:solidFill>
                  <a:srgbClr val="A1C46B"/>
                </a:solidFill>
                <a:effectLst/>
                <a:uLnTx/>
                <a:uFillTx/>
                <a:latin typeface="Calibri"/>
                <a:ea typeface="+mn-ea"/>
                <a:cs typeface="+mn-cs"/>
              </a:rPr>
              <a:t>8</a:t>
            </a:r>
            <a:r>
              <a:rPr kumimoji="0" lang="en-GB" sz="2800" b="1" i="0" u="none" strike="noStrike" kern="0" cap="none" spc="0" normalizeH="0" baseline="0" noProof="0" dirty="0">
                <a:ln>
                  <a:noFill/>
                </a:ln>
                <a:solidFill>
                  <a:srgbClr val="A1C46B"/>
                </a:solidFill>
                <a:effectLst/>
                <a:uLnTx/>
                <a:uFillTx/>
                <a:latin typeface="Calibri"/>
                <a:ea typeface="+mn-ea"/>
                <a:cs typeface="+mn-cs"/>
              </a:rPr>
              <a:t>4</a:t>
            </a:r>
            <a:r>
              <a:rPr kumimoji="0" lang="hu-HU" sz="2800" b="1" i="0" u="none" strike="noStrike" kern="0" cap="none" spc="0" normalizeH="0" baseline="0" noProof="0" dirty="0">
                <a:ln>
                  <a:noFill/>
                </a:ln>
                <a:solidFill>
                  <a:srgbClr val="A1C46B"/>
                </a:solidFill>
                <a:effectLst/>
                <a:uLnTx/>
                <a:uFillTx/>
                <a:latin typeface="Calibri"/>
                <a:ea typeface="+mn-ea"/>
                <a:cs typeface="+mn-cs"/>
              </a:rPr>
              <a:t>%</a:t>
            </a:r>
            <a:endParaRPr kumimoji="0" lang="hu-HU" sz="2000" b="1" i="0" u="none" strike="noStrike" kern="0" cap="none" spc="0" normalizeH="0" baseline="0" noProof="0" dirty="0">
              <a:ln>
                <a:noFill/>
              </a:ln>
              <a:solidFill>
                <a:srgbClr val="A1C46B"/>
              </a:solidFill>
              <a:effectLst/>
              <a:uLnTx/>
              <a:uFillTx/>
              <a:latin typeface="Calibri"/>
              <a:ea typeface="+mn-ea"/>
              <a:cs typeface="+mn-cs"/>
            </a:endParaRPr>
          </a:p>
        </p:txBody>
      </p:sp>
      <p:sp>
        <p:nvSpPr>
          <p:cNvPr id="81" name="Szövegdoboz 26"/>
          <p:cNvSpPr txBox="1"/>
          <p:nvPr/>
        </p:nvSpPr>
        <p:spPr>
          <a:xfrm>
            <a:off x="464620" y="1971848"/>
            <a:ext cx="3881632" cy="1777410"/>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 proportion of those in the surveyed age group, now aged 21-35, who are available via television has fallen slightly, but a significant proportion still watch it. Different uses of the internet are the most popular, especially social media and browsing in general.</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endParaRPr kumimoji="0" lang="en-GB" sz="1050" b="0" i="0" u="none" strike="noStrike" kern="0" cap="none" spc="0" normalizeH="0" baseline="0" noProof="0" dirty="0">
              <a:ln>
                <a:noFill/>
              </a:ln>
              <a:solidFill>
                <a:srgbClr val="58595B"/>
              </a:solidFill>
              <a:effectLst/>
              <a:uLnTx/>
              <a:uFillTx/>
              <a:latin typeface="Calibri"/>
              <a:ea typeface="+mn-ea"/>
              <a:cs typeface="+mn-cs"/>
            </a:endParaRPr>
          </a:p>
          <a:p>
            <a:pPr marL="4763"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58595B"/>
              </a:solidFill>
              <a:effectLst/>
              <a:uLnTx/>
              <a:uFillTx/>
              <a:latin typeface="Calibri"/>
              <a:ea typeface="+mn-ea"/>
              <a:cs typeface="+mn-cs"/>
            </a:endParaRPr>
          </a:p>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 radio listener base is stable, while the proportion of print media readers has decreased in the age group observed. In contrast to the previous findings, age has less of an impact on time spent in front of the TV, while changes in life situation have a clear impact: parents appear to spend a higher proportion of time in front of the TV and for longer periods.</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pic>
        <p:nvPicPr>
          <p:cNvPr id="2" name="Picture 2">
            <a:extLst>
              <a:ext uri="{FF2B5EF4-FFF2-40B4-BE49-F238E27FC236}">
                <a16:creationId xmlns:a16="http://schemas.microsoft.com/office/drawing/2014/main" id="{CF6E0300-9824-8020-E4F7-49B468279BC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D909A9C-A788-9D17-CC6C-B6449BD759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201411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B29D71D-4D7C-F0EF-DAF3-E0DB91AA708D}"/>
              </a:ext>
            </a:extLst>
          </p:cNvPr>
          <p:cNvGrpSpPr/>
          <p:nvPr/>
        </p:nvGrpSpPr>
        <p:grpSpPr>
          <a:xfrm>
            <a:off x="0" y="627534"/>
            <a:ext cx="9144000" cy="3702695"/>
            <a:chOff x="0" y="627534"/>
            <a:chExt cx="9144000" cy="3702695"/>
          </a:xfrm>
        </p:grpSpPr>
        <p:grpSp>
          <p:nvGrpSpPr>
            <p:cNvPr id="33" name="Group 23"/>
            <p:cNvGrpSpPr/>
            <p:nvPr/>
          </p:nvGrpSpPr>
          <p:grpSpPr>
            <a:xfrm>
              <a:off x="0" y="627534"/>
              <a:ext cx="9144000" cy="3665176"/>
              <a:chOff x="0" y="0"/>
              <a:chExt cx="13004800" cy="2189557"/>
            </a:xfrm>
          </p:grpSpPr>
          <p:sp>
            <p:nvSpPr>
              <p:cNvPr id="47" name="Shape 20"/>
              <p:cNvSpPr/>
              <p:nvPr/>
            </p:nvSpPr>
            <p:spPr>
              <a:xfrm>
                <a:off x="0" y="0"/>
                <a:ext cx="4476292" cy="1862485"/>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49" name="Shape 21"/>
              <p:cNvSpPr/>
              <p:nvPr/>
            </p:nvSpPr>
            <p:spPr>
              <a:xfrm>
                <a:off x="4470579" y="0"/>
                <a:ext cx="1147639" cy="21895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4107"/>
                    </a:lnTo>
                    <a:lnTo>
                      <a:pt x="21600" y="18141"/>
                    </a:lnTo>
                    <a:lnTo>
                      <a:pt x="0" y="21600"/>
                    </a:lnTo>
                    <a:lnTo>
                      <a:pt x="0" y="0"/>
                    </a:lnTo>
                    <a:close/>
                  </a:path>
                </a:pathLst>
              </a:custGeom>
              <a:solidFill>
                <a:srgbClr val="ED6737"/>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50" name="Shape 22"/>
              <p:cNvSpPr/>
              <p:nvPr/>
            </p:nvSpPr>
            <p:spPr>
              <a:xfrm>
                <a:off x="5550446" y="419353"/>
                <a:ext cx="7454354" cy="1443132"/>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8" name="Rectangle 7">
              <a:extLst>
                <a:ext uri="{FF2B5EF4-FFF2-40B4-BE49-F238E27FC236}">
                  <a16:creationId xmlns:a16="http://schemas.microsoft.com/office/drawing/2014/main" id="{71164E04-6B0B-7741-38C5-D9C4C6A5F245}"/>
                </a:ext>
              </a:extLst>
            </p:cNvPr>
            <p:cNvSpPr/>
            <p:nvPr/>
          </p:nvSpPr>
          <p:spPr>
            <a:xfrm>
              <a:off x="2969133" y="3746931"/>
              <a:ext cx="1151238" cy="583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grpSp>
      <p:graphicFrame>
        <p:nvGraphicFramePr>
          <p:cNvPr id="4" name="Táblázat 3"/>
          <p:cNvGraphicFramePr>
            <a:graphicFrameLocks noGrp="1"/>
          </p:cNvGraphicFramePr>
          <p:nvPr/>
        </p:nvGraphicFramePr>
        <p:xfrm>
          <a:off x="4159671" y="699542"/>
          <a:ext cx="4673955" cy="472173"/>
        </p:xfrm>
        <a:graphic>
          <a:graphicData uri="http://schemas.openxmlformats.org/drawingml/2006/table">
            <a:tbl>
              <a:tblPr firstRow="1" bandRow="1">
                <a:tableStyleId>{5C22544A-7EE6-4342-B048-85BDC9FD1C3A}</a:tableStyleId>
              </a:tblPr>
              <a:tblGrid>
                <a:gridCol w="934791">
                  <a:extLst>
                    <a:ext uri="{9D8B030D-6E8A-4147-A177-3AD203B41FA5}">
                      <a16:colId xmlns:a16="http://schemas.microsoft.com/office/drawing/2014/main" val="982809133"/>
                    </a:ext>
                  </a:extLst>
                </a:gridCol>
                <a:gridCol w="823841">
                  <a:extLst>
                    <a:ext uri="{9D8B030D-6E8A-4147-A177-3AD203B41FA5}">
                      <a16:colId xmlns:a16="http://schemas.microsoft.com/office/drawing/2014/main" val="3968493960"/>
                    </a:ext>
                  </a:extLst>
                </a:gridCol>
                <a:gridCol w="1045741">
                  <a:extLst>
                    <a:ext uri="{9D8B030D-6E8A-4147-A177-3AD203B41FA5}">
                      <a16:colId xmlns:a16="http://schemas.microsoft.com/office/drawing/2014/main" val="461491417"/>
                    </a:ext>
                  </a:extLst>
                </a:gridCol>
                <a:gridCol w="934791">
                  <a:extLst>
                    <a:ext uri="{9D8B030D-6E8A-4147-A177-3AD203B41FA5}">
                      <a16:colId xmlns:a16="http://schemas.microsoft.com/office/drawing/2014/main" val="2191302490"/>
                    </a:ext>
                  </a:extLst>
                </a:gridCol>
                <a:gridCol w="934791">
                  <a:extLst>
                    <a:ext uri="{9D8B030D-6E8A-4147-A177-3AD203B41FA5}">
                      <a16:colId xmlns:a16="http://schemas.microsoft.com/office/drawing/2014/main" val="3433672654"/>
                    </a:ext>
                  </a:extLst>
                </a:gridCol>
              </a:tblGrid>
              <a:tr h="472173">
                <a:tc>
                  <a:txBody>
                    <a:bodyPr/>
                    <a:lstStyle/>
                    <a:p>
                      <a:pPr algn="ctr"/>
                      <a:r>
                        <a:rPr lang="en-GB" sz="1100" b="0" dirty="0">
                          <a:solidFill>
                            <a:srgbClr val="404040"/>
                          </a:solidFill>
                        </a:rPr>
                        <a:t>Several times a day</a:t>
                      </a:r>
                      <a:endParaRPr lang="hu-HU" sz="1100" b="0" dirty="0">
                        <a:solidFill>
                          <a:srgbClr val="404040"/>
                        </a:solidFill>
                      </a:endParaRPr>
                    </a:p>
                  </a:txBody>
                  <a:tcPr anchor="ctr">
                    <a:solidFill>
                      <a:schemeClr val="accent1">
                        <a:alpha val="0"/>
                      </a:schemeClr>
                    </a:solidFill>
                  </a:tcPr>
                </a:tc>
                <a:tc>
                  <a:txBody>
                    <a:bodyPr/>
                    <a:lstStyle/>
                    <a:p>
                      <a:pPr algn="ctr"/>
                      <a:r>
                        <a:rPr lang="en-GB" sz="1100" b="0" dirty="0">
                          <a:solidFill>
                            <a:srgbClr val="404040"/>
                          </a:solidFill>
                        </a:rPr>
                        <a:t>Every day</a:t>
                      </a:r>
                      <a:endParaRPr lang="hu-HU" sz="1100" b="0" dirty="0">
                        <a:solidFill>
                          <a:srgbClr val="404040"/>
                        </a:solidFill>
                      </a:endParaRPr>
                    </a:p>
                  </a:txBody>
                  <a:tcPr anchor="ctr">
                    <a:solidFill>
                      <a:schemeClr val="accent1">
                        <a:alpha val="0"/>
                      </a:schemeClr>
                    </a:solidFill>
                  </a:tcPr>
                </a:tc>
                <a:tc>
                  <a:txBody>
                    <a:bodyPr/>
                    <a:lstStyle/>
                    <a:p>
                      <a:pPr algn="ctr"/>
                      <a:r>
                        <a:rPr lang="en-GB" sz="1100" b="0" dirty="0">
                          <a:solidFill>
                            <a:srgbClr val="404040"/>
                          </a:solidFill>
                        </a:rPr>
                        <a:t>More than once a week</a:t>
                      </a:r>
                      <a:endParaRPr lang="hu-HU" sz="1100" b="0" dirty="0">
                        <a:solidFill>
                          <a:srgbClr val="404040"/>
                        </a:solidFill>
                      </a:endParaRPr>
                    </a:p>
                  </a:txBody>
                  <a:tcPr anchor="ctr">
                    <a:solidFill>
                      <a:schemeClr val="accent1">
                        <a:alpha val="0"/>
                      </a:schemeClr>
                    </a:solidFill>
                  </a:tcPr>
                </a:tc>
                <a:tc>
                  <a:txBody>
                    <a:bodyPr/>
                    <a:lstStyle/>
                    <a:p>
                      <a:pPr algn="ctr"/>
                      <a:r>
                        <a:rPr lang="en-GB" sz="1100" b="0" dirty="0">
                          <a:solidFill>
                            <a:srgbClr val="404040"/>
                          </a:solidFill>
                        </a:rPr>
                        <a:t>Less than that</a:t>
                      </a:r>
                      <a:endParaRPr lang="hu-HU" sz="1100" b="0" dirty="0">
                        <a:solidFill>
                          <a:srgbClr val="404040"/>
                        </a:solidFill>
                      </a:endParaRPr>
                    </a:p>
                  </a:txBody>
                  <a:tcPr anchor="ctr">
                    <a:solidFill>
                      <a:schemeClr val="accent1">
                        <a:alpha val="0"/>
                      </a:schemeClr>
                    </a:solidFill>
                  </a:tcPr>
                </a:tc>
                <a:tc>
                  <a:txBody>
                    <a:bodyPr/>
                    <a:lstStyle/>
                    <a:p>
                      <a:pPr algn="ctr"/>
                      <a:r>
                        <a:rPr lang="en-GB" sz="1100" b="0" dirty="0">
                          <a:solidFill>
                            <a:srgbClr val="404040"/>
                          </a:solidFill>
                        </a:rPr>
                        <a:t>Never</a:t>
                      </a:r>
                      <a:endParaRPr lang="hu-HU" sz="1100" b="0" dirty="0">
                        <a:solidFill>
                          <a:srgbClr val="404040"/>
                        </a:solidFill>
                      </a:endParaRPr>
                    </a:p>
                  </a:txBody>
                  <a:tcPr anchor="ctr">
                    <a:solidFill>
                      <a:schemeClr val="accent1">
                        <a:alpha val="0"/>
                      </a:schemeClr>
                    </a:solidFill>
                  </a:tcPr>
                </a:tc>
                <a:extLst>
                  <a:ext uri="{0D108BD9-81ED-4DB2-BD59-A6C34878D82A}">
                    <a16:rowId xmlns:a16="http://schemas.microsoft.com/office/drawing/2014/main" val="4250581369"/>
                  </a:ext>
                </a:extLst>
              </a:tr>
            </a:tbl>
          </a:graphicData>
        </a:graphic>
      </p:graphicFrame>
      <p:sp>
        <p:nvSpPr>
          <p:cNvPr id="48" name="Title 3"/>
          <p:cNvSpPr>
            <a:spLocks noGrp="1"/>
          </p:cNvSpPr>
          <p:nvPr>
            <p:ph type="title"/>
          </p:nvPr>
        </p:nvSpPr>
        <p:spPr>
          <a:xfrm>
            <a:off x="179984" y="-19088"/>
            <a:ext cx="8680422" cy="469722"/>
          </a:xfrm>
        </p:spPr>
        <p:txBody>
          <a:bodyPr>
            <a:noAutofit/>
          </a:bodyPr>
          <a:lstStyle/>
          <a:p>
            <a:r>
              <a:rPr lang="hu-HU" sz="2900" dirty="0"/>
              <a:t>Internet</a:t>
            </a:r>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en-GB" sz="1000" i="1" dirty="0">
                <a:solidFill>
                  <a:schemeClr val="bg1">
                    <a:lumMod val="50000"/>
                  </a:schemeClr>
                </a:solidFill>
              </a:rPr>
              <a:t>How often do you…</a:t>
            </a:r>
            <a:r>
              <a:rPr lang="hu-HU" sz="1000" i="1" dirty="0">
                <a:solidFill>
                  <a:schemeClr val="bg1">
                    <a:lumMod val="50000"/>
                  </a:schemeClr>
                </a:solidFill>
              </a:rPr>
              <a:t>?</a:t>
            </a:r>
          </a:p>
        </p:txBody>
      </p:sp>
      <p:sp>
        <p:nvSpPr>
          <p:cNvPr id="72" name="Shape 24"/>
          <p:cNvSpPr/>
          <p:nvPr/>
        </p:nvSpPr>
        <p:spPr>
          <a:xfrm>
            <a:off x="5256769" y="1347614"/>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73" name="Shape 24"/>
          <p:cNvSpPr/>
          <p:nvPr/>
        </p:nvSpPr>
        <p:spPr>
          <a:xfrm>
            <a:off x="6196068" y="1347615"/>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74" name="Shape 24"/>
          <p:cNvSpPr/>
          <p:nvPr/>
        </p:nvSpPr>
        <p:spPr>
          <a:xfrm>
            <a:off x="7135367" y="1351886"/>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75" name="Shape 24"/>
          <p:cNvSpPr/>
          <p:nvPr/>
        </p:nvSpPr>
        <p:spPr>
          <a:xfrm>
            <a:off x="8059046" y="1357109"/>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76" name="Shape 24"/>
          <p:cNvSpPr/>
          <p:nvPr/>
        </p:nvSpPr>
        <p:spPr>
          <a:xfrm>
            <a:off x="4313220" y="1349123"/>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2" name="Szövegdoboz 1"/>
          <p:cNvSpPr txBox="1"/>
          <p:nvPr/>
        </p:nvSpPr>
        <p:spPr>
          <a:xfrm>
            <a:off x="4312857" y="1406608"/>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57</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77" name="Szövegdoboz 76"/>
          <p:cNvSpPr txBox="1"/>
          <p:nvPr/>
        </p:nvSpPr>
        <p:spPr>
          <a:xfrm>
            <a:off x="5268918" y="1426933"/>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a:t>
            </a: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8</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78" name="Szövegdoboz 77"/>
          <p:cNvSpPr txBox="1"/>
          <p:nvPr/>
        </p:nvSpPr>
        <p:spPr>
          <a:xfrm>
            <a:off x="6267009" y="1406298"/>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9</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79" name="Szövegdoboz 78"/>
          <p:cNvSpPr txBox="1"/>
          <p:nvPr/>
        </p:nvSpPr>
        <p:spPr>
          <a:xfrm>
            <a:off x="7207559" y="1394659"/>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4</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80" name="Szövegdoboz 79"/>
          <p:cNvSpPr txBox="1"/>
          <p:nvPr/>
        </p:nvSpPr>
        <p:spPr>
          <a:xfrm>
            <a:off x="8160705" y="1395295"/>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grpSp>
        <p:nvGrpSpPr>
          <p:cNvPr id="69" name="Group 95"/>
          <p:cNvGrpSpPr>
            <a:grpSpLocks noChangeAspect="1"/>
          </p:cNvGrpSpPr>
          <p:nvPr/>
        </p:nvGrpSpPr>
        <p:grpSpPr>
          <a:xfrm>
            <a:off x="77817" y="711413"/>
            <a:ext cx="853291" cy="618090"/>
            <a:chOff x="5673725" y="3644900"/>
            <a:chExt cx="990600" cy="717550"/>
          </a:xfrm>
          <a:solidFill>
            <a:schemeClr val="bg1"/>
          </a:solidFill>
        </p:grpSpPr>
        <p:sp>
          <p:nvSpPr>
            <p:cNvPr id="70" name="Freeform 16"/>
            <p:cNvSpPr>
              <a:spLocks noEditPoints="1"/>
            </p:cNvSpPr>
            <p:nvPr/>
          </p:nvSpPr>
          <p:spPr bwMode="auto">
            <a:xfrm>
              <a:off x="5673725" y="3644900"/>
              <a:ext cx="990600" cy="717550"/>
            </a:xfrm>
            <a:custGeom>
              <a:avLst/>
              <a:gdLst/>
              <a:ahLst/>
              <a:cxnLst>
                <a:cxn ang="0">
                  <a:pos x="564" y="20"/>
                </a:cxn>
                <a:cxn ang="0">
                  <a:pos x="558" y="6"/>
                </a:cxn>
                <a:cxn ang="0">
                  <a:pos x="82" y="0"/>
                </a:cxn>
                <a:cxn ang="0">
                  <a:pos x="68" y="6"/>
                </a:cxn>
                <a:cxn ang="0">
                  <a:pos x="62" y="376"/>
                </a:cxn>
                <a:cxn ang="0">
                  <a:pos x="24" y="376"/>
                </a:cxn>
                <a:cxn ang="0">
                  <a:pos x="2" y="394"/>
                </a:cxn>
                <a:cxn ang="0">
                  <a:pos x="0" y="422"/>
                </a:cxn>
                <a:cxn ang="0">
                  <a:pos x="2" y="434"/>
                </a:cxn>
                <a:cxn ang="0">
                  <a:pos x="24" y="450"/>
                </a:cxn>
                <a:cxn ang="0">
                  <a:pos x="594" y="452"/>
                </a:cxn>
                <a:cxn ang="0">
                  <a:pos x="614" y="442"/>
                </a:cxn>
                <a:cxn ang="0">
                  <a:pos x="624" y="422"/>
                </a:cxn>
                <a:cxn ang="0">
                  <a:pos x="622" y="400"/>
                </a:cxn>
                <a:cxn ang="0">
                  <a:pos x="606" y="378"/>
                </a:cxn>
                <a:cxn ang="0">
                  <a:pos x="594" y="376"/>
                </a:cxn>
                <a:cxn ang="0">
                  <a:pos x="80" y="20"/>
                </a:cxn>
                <a:cxn ang="0">
                  <a:pos x="542" y="18"/>
                </a:cxn>
                <a:cxn ang="0">
                  <a:pos x="544" y="380"/>
                </a:cxn>
                <a:cxn ang="0">
                  <a:pos x="82" y="382"/>
                </a:cxn>
                <a:cxn ang="0">
                  <a:pos x="272" y="426"/>
                </a:cxn>
                <a:cxn ang="0">
                  <a:pos x="262" y="422"/>
                </a:cxn>
                <a:cxn ang="0">
                  <a:pos x="260" y="414"/>
                </a:cxn>
                <a:cxn ang="0">
                  <a:pos x="266" y="402"/>
                </a:cxn>
                <a:cxn ang="0">
                  <a:pos x="276" y="402"/>
                </a:cxn>
                <a:cxn ang="0">
                  <a:pos x="284" y="414"/>
                </a:cxn>
                <a:cxn ang="0">
                  <a:pos x="280" y="422"/>
                </a:cxn>
                <a:cxn ang="0">
                  <a:pos x="272" y="426"/>
                </a:cxn>
                <a:cxn ang="0">
                  <a:pos x="306" y="426"/>
                </a:cxn>
                <a:cxn ang="0">
                  <a:pos x="300" y="414"/>
                </a:cxn>
                <a:cxn ang="0">
                  <a:pos x="302" y="406"/>
                </a:cxn>
                <a:cxn ang="0">
                  <a:pos x="312" y="402"/>
                </a:cxn>
                <a:cxn ang="0">
                  <a:pos x="324" y="408"/>
                </a:cxn>
                <a:cxn ang="0">
                  <a:pos x="324" y="418"/>
                </a:cxn>
                <a:cxn ang="0">
                  <a:pos x="312" y="426"/>
                </a:cxn>
                <a:cxn ang="0">
                  <a:pos x="352" y="426"/>
                </a:cxn>
                <a:cxn ang="0">
                  <a:pos x="340" y="418"/>
                </a:cxn>
                <a:cxn ang="0">
                  <a:pos x="340" y="408"/>
                </a:cxn>
                <a:cxn ang="0">
                  <a:pos x="352" y="402"/>
                </a:cxn>
                <a:cxn ang="0">
                  <a:pos x="360" y="406"/>
                </a:cxn>
                <a:cxn ang="0">
                  <a:pos x="364" y="414"/>
                </a:cxn>
                <a:cxn ang="0">
                  <a:pos x="356" y="426"/>
                </a:cxn>
                <a:cxn ang="0">
                  <a:pos x="568" y="426"/>
                </a:cxn>
                <a:cxn ang="0">
                  <a:pos x="568" y="402"/>
                </a:cxn>
              </a:cxnLst>
              <a:rect l="0" t="0" r="r" b="b"/>
              <a:pathLst>
                <a:path w="624" h="452">
                  <a:moveTo>
                    <a:pt x="594" y="376"/>
                  </a:moveTo>
                  <a:lnTo>
                    <a:pt x="564" y="376"/>
                  </a:lnTo>
                  <a:lnTo>
                    <a:pt x="564" y="20"/>
                  </a:lnTo>
                  <a:lnTo>
                    <a:pt x="564" y="20"/>
                  </a:lnTo>
                  <a:lnTo>
                    <a:pt x="562" y="12"/>
                  </a:lnTo>
                  <a:lnTo>
                    <a:pt x="558" y="6"/>
                  </a:lnTo>
                  <a:lnTo>
                    <a:pt x="550" y="2"/>
                  </a:lnTo>
                  <a:lnTo>
                    <a:pt x="542" y="0"/>
                  </a:lnTo>
                  <a:lnTo>
                    <a:pt x="82" y="0"/>
                  </a:lnTo>
                  <a:lnTo>
                    <a:pt x="82" y="0"/>
                  </a:lnTo>
                  <a:lnTo>
                    <a:pt x="74" y="2"/>
                  </a:lnTo>
                  <a:lnTo>
                    <a:pt x="68" y="6"/>
                  </a:lnTo>
                  <a:lnTo>
                    <a:pt x="62" y="12"/>
                  </a:lnTo>
                  <a:lnTo>
                    <a:pt x="62" y="20"/>
                  </a:lnTo>
                  <a:lnTo>
                    <a:pt x="62" y="376"/>
                  </a:lnTo>
                  <a:lnTo>
                    <a:pt x="30" y="376"/>
                  </a:lnTo>
                  <a:lnTo>
                    <a:pt x="30" y="376"/>
                  </a:lnTo>
                  <a:lnTo>
                    <a:pt x="24" y="376"/>
                  </a:lnTo>
                  <a:lnTo>
                    <a:pt x="18" y="378"/>
                  </a:lnTo>
                  <a:lnTo>
                    <a:pt x="8" y="384"/>
                  </a:lnTo>
                  <a:lnTo>
                    <a:pt x="2" y="394"/>
                  </a:lnTo>
                  <a:lnTo>
                    <a:pt x="0" y="400"/>
                  </a:lnTo>
                  <a:lnTo>
                    <a:pt x="0" y="406"/>
                  </a:lnTo>
                  <a:lnTo>
                    <a:pt x="0" y="422"/>
                  </a:lnTo>
                  <a:lnTo>
                    <a:pt x="0" y="422"/>
                  </a:lnTo>
                  <a:lnTo>
                    <a:pt x="0" y="428"/>
                  </a:lnTo>
                  <a:lnTo>
                    <a:pt x="2" y="434"/>
                  </a:lnTo>
                  <a:lnTo>
                    <a:pt x="8" y="442"/>
                  </a:lnTo>
                  <a:lnTo>
                    <a:pt x="18" y="450"/>
                  </a:lnTo>
                  <a:lnTo>
                    <a:pt x="24" y="450"/>
                  </a:lnTo>
                  <a:lnTo>
                    <a:pt x="30" y="452"/>
                  </a:lnTo>
                  <a:lnTo>
                    <a:pt x="594" y="452"/>
                  </a:lnTo>
                  <a:lnTo>
                    <a:pt x="594" y="452"/>
                  </a:lnTo>
                  <a:lnTo>
                    <a:pt x="600" y="450"/>
                  </a:lnTo>
                  <a:lnTo>
                    <a:pt x="606" y="450"/>
                  </a:lnTo>
                  <a:lnTo>
                    <a:pt x="614" y="442"/>
                  </a:lnTo>
                  <a:lnTo>
                    <a:pt x="620" y="434"/>
                  </a:lnTo>
                  <a:lnTo>
                    <a:pt x="622" y="428"/>
                  </a:lnTo>
                  <a:lnTo>
                    <a:pt x="624" y="422"/>
                  </a:lnTo>
                  <a:lnTo>
                    <a:pt x="624" y="406"/>
                  </a:lnTo>
                  <a:lnTo>
                    <a:pt x="624" y="406"/>
                  </a:lnTo>
                  <a:lnTo>
                    <a:pt x="622" y="400"/>
                  </a:lnTo>
                  <a:lnTo>
                    <a:pt x="620" y="394"/>
                  </a:lnTo>
                  <a:lnTo>
                    <a:pt x="614" y="384"/>
                  </a:lnTo>
                  <a:lnTo>
                    <a:pt x="606" y="378"/>
                  </a:lnTo>
                  <a:lnTo>
                    <a:pt x="600" y="376"/>
                  </a:lnTo>
                  <a:lnTo>
                    <a:pt x="594" y="376"/>
                  </a:lnTo>
                  <a:lnTo>
                    <a:pt x="594" y="376"/>
                  </a:lnTo>
                  <a:close/>
                  <a:moveTo>
                    <a:pt x="80" y="380"/>
                  </a:moveTo>
                  <a:lnTo>
                    <a:pt x="80" y="20"/>
                  </a:lnTo>
                  <a:lnTo>
                    <a:pt x="80" y="20"/>
                  </a:lnTo>
                  <a:lnTo>
                    <a:pt x="82" y="18"/>
                  </a:lnTo>
                  <a:lnTo>
                    <a:pt x="542" y="18"/>
                  </a:lnTo>
                  <a:lnTo>
                    <a:pt x="542" y="18"/>
                  </a:lnTo>
                  <a:lnTo>
                    <a:pt x="544" y="20"/>
                  </a:lnTo>
                  <a:lnTo>
                    <a:pt x="544" y="380"/>
                  </a:lnTo>
                  <a:lnTo>
                    <a:pt x="544" y="380"/>
                  </a:lnTo>
                  <a:lnTo>
                    <a:pt x="542" y="382"/>
                  </a:lnTo>
                  <a:lnTo>
                    <a:pt x="82" y="382"/>
                  </a:lnTo>
                  <a:lnTo>
                    <a:pt x="82" y="382"/>
                  </a:lnTo>
                  <a:lnTo>
                    <a:pt x="80" y="380"/>
                  </a:lnTo>
                  <a:lnTo>
                    <a:pt x="80" y="380"/>
                  </a:lnTo>
                  <a:close/>
                  <a:moveTo>
                    <a:pt x="272" y="426"/>
                  </a:moveTo>
                  <a:lnTo>
                    <a:pt x="272" y="426"/>
                  </a:lnTo>
                  <a:lnTo>
                    <a:pt x="266" y="426"/>
                  </a:lnTo>
                  <a:lnTo>
                    <a:pt x="262" y="422"/>
                  </a:lnTo>
                  <a:lnTo>
                    <a:pt x="260" y="418"/>
                  </a:lnTo>
                  <a:lnTo>
                    <a:pt x="260" y="414"/>
                  </a:lnTo>
                  <a:lnTo>
                    <a:pt x="260" y="414"/>
                  </a:lnTo>
                  <a:lnTo>
                    <a:pt x="260" y="408"/>
                  </a:lnTo>
                  <a:lnTo>
                    <a:pt x="262" y="406"/>
                  </a:lnTo>
                  <a:lnTo>
                    <a:pt x="266" y="402"/>
                  </a:lnTo>
                  <a:lnTo>
                    <a:pt x="272" y="402"/>
                  </a:lnTo>
                  <a:lnTo>
                    <a:pt x="272" y="402"/>
                  </a:lnTo>
                  <a:lnTo>
                    <a:pt x="276" y="402"/>
                  </a:lnTo>
                  <a:lnTo>
                    <a:pt x="280" y="406"/>
                  </a:lnTo>
                  <a:lnTo>
                    <a:pt x="284" y="408"/>
                  </a:lnTo>
                  <a:lnTo>
                    <a:pt x="284" y="414"/>
                  </a:lnTo>
                  <a:lnTo>
                    <a:pt x="284" y="414"/>
                  </a:lnTo>
                  <a:lnTo>
                    <a:pt x="284" y="418"/>
                  </a:lnTo>
                  <a:lnTo>
                    <a:pt x="280" y="422"/>
                  </a:lnTo>
                  <a:lnTo>
                    <a:pt x="276" y="426"/>
                  </a:lnTo>
                  <a:lnTo>
                    <a:pt x="272" y="426"/>
                  </a:lnTo>
                  <a:lnTo>
                    <a:pt x="272" y="426"/>
                  </a:lnTo>
                  <a:close/>
                  <a:moveTo>
                    <a:pt x="312" y="426"/>
                  </a:moveTo>
                  <a:lnTo>
                    <a:pt x="312" y="426"/>
                  </a:lnTo>
                  <a:lnTo>
                    <a:pt x="306" y="426"/>
                  </a:lnTo>
                  <a:lnTo>
                    <a:pt x="302" y="422"/>
                  </a:lnTo>
                  <a:lnTo>
                    <a:pt x="300" y="418"/>
                  </a:lnTo>
                  <a:lnTo>
                    <a:pt x="300" y="414"/>
                  </a:lnTo>
                  <a:lnTo>
                    <a:pt x="300" y="414"/>
                  </a:lnTo>
                  <a:lnTo>
                    <a:pt x="300" y="408"/>
                  </a:lnTo>
                  <a:lnTo>
                    <a:pt x="302" y="406"/>
                  </a:lnTo>
                  <a:lnTo>
                    <a:pt x="306" y="402"/>
                  </a:lnTo>
                  <a:lnTo>
                    <a:pt x="312" y="402"/>
                  </a:lnTo>
                  <a:lnTo>
                    <a:pt x="312" y="402"/>
                  </a:lnTo>
                  <a:lnTo>
                    <a:pt x="316" y="402"/>
                  </a:lnTo>
                  <a:lnTo>
                    <a:pt x="320" y="406"/>
                  </a:lnTo>
                  <a:lnTo>
                    <a:pt x="324" y="408"/>
                  </a:lnTo>
                  <a:lnTo>
                    <a:pt x="324" y="414"/>
                  </a:lnTo>
                  <a:lnTo>
                    <a:pt x="324" y="414"/>
                  </a:lnTo>
                  <a:lnTo>
                    <a:pt x="324" y="418"/>
                  </a:lnTo>
                  <a:lnTo>
                    <a:pt x="320" y="422"/>
                  </a:lnTo>
                  <a:lnTo>
                    <a:pt x="316" y="426"/>
                  </a:lnTo>
                  <a:lnTo>
                    <a:pt x="312" y="426"/>
                  </a:lnTo>
                  <a:lnTo>
                    <a:pt x="312" y="426"/>
                  </a:lnTo>
                  <a:close/>
                  <a:moveTo>
                    <a:pt x="352" y="426"/>
                  </a:moveTo>
                  <a:lnTo>
                    <a:pt x="352" y="426"/>
                  </a:lnTo>
                  <a:lnTo>
                    <a:pt x="348" y="426"/>
                  </a:lnTo>
                  <a:lnTo>
                    <a:pt x="344" y="422"/>
                  </a:lnTo>
                  <a:lnTo>
                    <a:pt x="340" y="418"/>
                  </a:lnTo>
                  <a:lnTo>
                    <a:pt x="340" y="414"/>
                  </a:lnTo>
                  <a:lnTo>
                    <a:pt x="340" y="414"/>
                  </a:lnTo>
                  <a:lnTo>
                    <a:pt x="340" y="408"/>
                  </a:lnTo>
                  <a:lnTo>
                    <a:pt x="344" y="406"/>
                  </a:lnTo>
                  <a:lnTo>
                    <a:pt x="348" y="402"/>
                  </a:lnTo>
                  <a:lnTo>
                    <a:pt x="352" y="402"/>
                  </a:lnTo>
                  <a:lnTo>
                    <a:pt x="352" y="402"/>
                  </a:lnTo>
                  <a:lnTo>
                    <a:pt x="356" y="402"/>
                  </a:lnTo>
                  <a:lnTo>
                    <a:pt x="360" y="406"/>
                  </a:lnTo>
                  <a:lnTo>
                    <a:pt x="364" y="408"/>
                  </a:lnTo>
                  <a:lnTo>
                    <a:pt x="364" y="414"/>
                  </a:lnTo>
                  <a:lnTo>
                    <a:pt x="364" y="414"/>
                  </a:lnTo>
                  <a:lnTo>
                    <a:pt x="364" y="418"/>
                  </a:lnTo>
                  <a:lnTo>
                    <a:pt x="360" y="422"/>
                  </a:lnTo>
                  <a:lnTo>
                    <a:pt x="356" y="426"/>
                  </a:lnTo>
                  <a:lnTo>
                    <a:pt x="352" y="426"/>
                  </a:lnTo>
                  <a:lnTo>
                    <a:pt x="352" y="426"/>
                  </a:lnTo>
                  <a:close/>
                  <a:moveTo>
                    <a:pt x="568" y="426"/>
                  </a:moveTo>
                  <a:lnTo>
                    <a:pt x="446" y="426"/>
                  </a:lnTo>
                  <a:lnTo>
                    <a:pt x="446" y="402"/>
                  </a:lnTo>
                  <a:lnTo>
                    <a:pt x="568" y="402"/>
                  </a:lnTo>
                  <a:lnTo>
                    <a:pt x="568" y="4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1" name="Freeform 17"/>
            <p:cNvSpPr>
              <a:spLocks/>
            </p:cNvSpPr>
            <p:nvPr/>
          </p:nvSpPr>
          <p:spPr bwMode="auto">
            <a:xfrm>
              <a:off x="5972175" y="3759200"/>
              <a:ext cx="393700" cy="98425"/>
            </a:xfrm>
            <a:custGeom>
              <a:avLst/>
              <a:gdLst/>
              <a:ahLst/>
              <a:cxnLst>
                <a:cxn ang="0">
                  <a:pos x="0" y="44"/>
                </a:cxn>
                <a:cxn ang="0">
                  <a:pos x="10" y="62"/>
                </a:cxn>
                <a:cxn ang="0">
                  <a:pos x="10" y="62"/>
                </a:cxn>
                <a:cxn ang="0">
                  <a:pos x="22" y="52"/>
                </a:cxn>
                <a:cxn ang="0">
                  <a:pos x="36" y="44"/>
                </a:cxn>
                <a:cxn ang="0">
                  <a:pos x="50" y="36"/>
                </a:cxn>
                <a:cxn ang="0">
                  <a:pos x="64" y="30"/>
                </a:cxn>
                <a:cxn ang="0">
                  <a:pos x="78" y="26"/>
                </a:cxn>
                <a:cxn ang="0">
                  <a:pos x="94" y="22"/>
                </a:cxn>
                <a:cxn ang="0">
                  <a:pos x="108" y="20"/>
                </a:cxn>
                <a:cxn ang="0">
                  <a:pos x="124" y="20"/>
                </a:cxn>
                <a:cxn ang="0">
                  <a:pos x="138" y="20"/>
                </a:cxn>
                <a:cxn ang="0">
                  <a:pos x="154" y="22"/>
                </a:cxn>
                <a:cxn ang="0">
                  <a:pos x="170" y="26"/>
                </a:cxn>
                <a:cxn ang="0">
                  <a:pos x="184" y="30"/>
                </a:cxn>
                <a:cxn ang="0">
                  <a:pos x="198" y="36"/>
                </a:cxn>
                <a:cxn ang="0">
                  <a:pos x="212" y="42"/>
                </a:cxn>
                <a:cxn ang="0">
                  <a:pos x="226" y="50"/>
                </a:cxn>
                <a:cxn ang="0">
                  <a:pos x="238" y="60"/>
                </a:cxn>
                <a:cxn ang="0">
                  <a:pos x="248" y="44"/>
                </a:cxn>
                <a:cxn ang="0">
                  <a:pos x="248" y="44"/>
                </a:cxn>
                <a:cxn ang="0">
                  <a:pos x="234" y="32"/>
                </a:cxn>
                <a:cxn ang="0">
                  <a:pos x="220" y="24"/>
                </a:cxn>
                <a:cxn ang="0">
                  <a:pos x="204" y="16"/>
                </a:cxn>
                <a:cxn ang="0">
                  <a:pos x="188" y="10"/>
                </a:cxn>
                <a:cxn ang="0">
                  <a:pos x="172" y="6"/>
                </a:cxn>
                <a:cxn ang="0">
                  <a:pos x="156" y="2"/>
                </a:cxn>
                <a:cxn ang="0">
                  <a:pos x="140" y="0"/>
                </a:cxn>
                <a:cxn ang="0">
                  <a:pos x="124" y="0"/>
                </a:cxn>
                <a:cxn ang="0">
                  <a:pos x="108" y="0"/>
                </a:cxn>
                <a:cxn ang="0">
                  <a:pos x="90" y="2"/>
                </a:cxn>
                <a:cxn ang="0">
                  <a:pos x="74" y="6"/>
                </a:cxn>
                <a:cxn ang="0">
                  <a:pos x="58" y="10"/>
                </a:cxn>
                <a:cxn ang="0">
                  <a:pos x="42" y="18"/>
                </a:cxn>
                <a:cxn ang="0">
                  <a:pos x="28" y="24"/>
                </a:cxn>
                <a:cxn ang="0">
                  <a:pos x="14" y="34"/>
                </a:cxn>
                <a:cxn ang="0">
                  <a:pos x="0" y="44"/>
                </a:cxn>
                <a:cxn ang="0">
                  <a:pos x="0" y="44"/>
                </a:cxn>
              </a:cxnLst>
              <a:rect l="0" t="0" r="r" b="b"/>
              <a:pathLst>
                <a:path w="248" h="62">
                  <a:moveTo>
                    <a:pt x="0" y="44"/>
                  </a:moveTo>
                  <a:lnTo>
                    <a:pt x="10" y="62"/>
                  </a:lnTo>
                  <a:lnTo>
                    <a:pt x="10" y="62"/>
                  </a:lnTo>
                  <a:lnTo>
                    <a:pt x="22" y="52"/>
                  </a:lnTo>
                  <a:lnTo>
                    <a:pt x="36" y="44"/>
                  </a:lnTo>
                  <a:lnTo>
                    <a:pt x="50" y="36"/>
                  </a:lnTo>
                  <a:lnTo>
                    <a:pt x="64" y="30"/>
                  </a:lnTo>
                  <a:lnTo>
                    <a:pt x="78" y="26"/>
                  </a:lnTo>
                  <a:lnTo>
                    <a:pt x="94" y="22"/>
                  </a:lnTo>
                  <a:lnTo>
                    <a:pt x="108" y="20"/>
                  </a:lnTo>
                  <a:lnTo>
                    <a:pt x="124" y="20"/>
                  </a:lnTo>
                  <a:lnTo>
                    <a:pt x="138" y="20"/>
                  </a:lnTo>
                  <a:lnTo>
                    <a:pt x="154" y="22"/>
                  </a:lnTo>
                  <a:lnTo>
                    <a:pt x="170" y="26"/>
                  </a:lnTo>
                  <a:lnTo>
                    <a:pt x="184" y="30"/>
                  </a:lnTo>
                  <a:lnTo>
                    <a:pt x="198" y="36"/>
                  </a:lnTo>
                  <a:lnTo>
                    <a:pt x="212" y="42"/>
                  </a:lnTo>
                  <a:lnTo>
                    <a:pt x="226" y="50"/>
                  </a:lnTo>
                  <a:lnTo>
                    <a:pt x="238" y="60"/>
                  </a:lnTo>
                  <a:lnTo>
                    <a:pt x="248" y="44"/>
                  </a:lnTo>
                  <a:lnTo>
                    <a:pt x="248" y="44"/>
                  </a:lnTo>
                  <a:lnTo>
                    <a:pt x="234" y="32"/>
                  </a:lnTo>
                  <a:lnTo>
                    <a:pt x="220" y="24"/>
                  </a:lnTo>
                  <a:lnTo>
                    <a:pt x="204" y="16"/>
                  </a:lnTo>
                  <a:lnTo>
                    <a:pt x="188" y="10"/>
                  </a:lnTo>
                  <a:lnTo>
                    <a:pt x="172" y="6"/>
                  </a:lnTo>
                  <a:lnTo>
                    <a:pt x="156" y="2"/>
                  </a:lnTo>
                  <a:lnTo>
                    <a:pt x="140" y="0"/>
                  </a:lnTo>
                  <a:lnTo>
                    <a:pt x="124" y="0"/>
                  </a:lnTo>
                  <a:lnTo>
                    <a:pt x="108" y="0"/>
                  </a:lnTo>
                  <a:lnTo>
                    <a:pt x="90" y="2"/>
                  </a:lnTo>
                  <a:lnTo>
                    <a:pt x="74" y="6"/>
                  </a:lnTo>
                  <a:lnTo>
                    <a:pt x="58" y="10"/>
                  </a:lnTo>
                  <a:lnTo>
                    <a:pt x="42" y="18"/>
                  </a:lnTo>
                  <a:lnTo>
                    <a:pt x="28" y="24"/>
                  </a:lnTo>
                  <a:lnTo>
                    <a:pt x="14" y="34"/>
                  </a:lnTo>
                  <a:lnTo>
                    <a:pt x="0" y="44"/>
                  </a:lnTo>
                  <a:lnTo>
                    <a:pt x="0"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3" name="Freeform 18"/>
            <p:cNvSpPr>
              <a:spLocks/>
            </p:cNvSpPr>
            <p:nvPr/>
          </p:nvSpPr>
          <p:spPr bwMode="auto">
            <a:xfrm>
              <a:off x="6130925" y="4038600"/>
              <a:ext cx="76200" cy="76200"/>
            </a:xfrm>
            <a:custGeom>
              <a:avLst/>
              <a:gdLst/>
              <a:ahLst/>
              <a:cxnLst>
                <a:cxn ang="0">
                  <a:pos x="24" y="0"/>
                </a:cxn>
                <a:cxn ang="0">
                  <a:pos x="24" y="0"/>
                </a:cxn>
                <a:cxn ang="0">
                  <a:pos x="14" y="2"/>
                </a:cxn>
                <a:cxn ang="0">
                  <a:pos x="8" y="6"/>
                </a:cxn>
                <a:cxn ang="0">
                  <a:pos x="2" y="14"/>
                </a:cxn>
                <a:cxn ang="0">
                  <a:pos x="0" y="24"/>
                </a:cxn>
                <a:cxn ang="0">
                  <a:pos x="0" y="24"/>
                </a:cxn>
                <a:cxn ang="0">
                  <a:pos x="2" y="32"/>
                </a:cxn>
                <a:cxn ang="0">
                  <a:pos x="8" y="40"/>
                </a:cxn>
                <a:cxn ang="0">
                  <a:pos x="14" y="46"/>
                </a:cxn>
                <a:cxn ang="0">
                  <a:pos x="24" y="48"/>
                </a:cxn>
                <a:cxn ang="0">
                  <a:pos x="24" y="48"/>
                </a:cxn>
                <a:cxn ang="0">
                  <a:pos x="34" y="46"/>
                </a:cxn>
                <a:cxn ang="0">
                  <a:pos x="42" y="40"/>
                </a:cxn>
                <a:cxn ang="0">
                  <a:pos x="46" y="32"/>
                </a:cxn>
                <a:cxn ang="0">
                  <a:pos x="48" y="24"/>
                </a:cxn>
                <a:cxn ang="0">
                  <a:pos x="48" y="24"/>
                </a:cxn>
                <a:cxn ang="0">
                  <a:pos x="46" y="14"/>
                </a:cxn>
                <a:cxn ang="0">
                  <a:pos x="42" y="6"/>
                </a:cxn>
                <a:cxn ang="0">
                  <a:pos x="34" y="2"/>
                </a:cxn>
                <a:cxn ang="0">
                  <a:pos x="24" y="0"/>
                </a:cxn>
                <a:cxn ang="0">
                  <a:pos x="24" y="0"/>
                </a:cxn>
              </a:cxnLst>
              <a:rect l="0" t="0" r="r" b="b"/>
              <a:pathLst>
                <a:path w="48" h="48">
                  <a:moveTo>
                    <a:pt x="24" y="0"/>
                  </a:moveTo>
                  <a:lnTo>
                    <a:pt x="24" y="0"/>
                  </a:lnTo>
                  <a:lnTo>
                    <a:pt x="14" y="2"/>
                  </a:lnTo>
                  <a:lnTo>
                    <a:pt x="8" y="6"/>
                  </a:lnTo>
                  <a:lnTo>
                    <a:pt x="2" y="14"/>
                  </a:lnTo>
                  <a:lnTo>
                    <a:pt x="0" y="24"/>
                  </a:lnTo>
                  <a:lnTo>
                    <a:pt x="0" y="24"/>
                  </a:lnTo>
                  <a:lnTo>
                    <a:pt x="2" y="32"/>
                  </a:lnTo>
                  <a:lnTo>
                    <a:pt x="8" y="40"/>
                  </a:lnTo>
                  <a:lnTo>
                    <a:pt x="14" y="46"/>
                  </a:lnTo>
                  <a:lnTo>
                    <a:pt x="24" y="48"/>
                  </a:lnTo>
                  <a:lnTo>
                    <a:pt x="24" y="48"/>
                  </a:lnTo>
                  <a:lnTo>
                    <a:pt x="34" y="46"/>
                  </a:lnTo>
                  <a:lnTo>
                    <a:pt x="42" y="40"/>
                  </a:lnTo>
                  <a:lnTo>
                    <a:pt x="46" y="32"/>
                  </a:lnTo>
                  <a:lnTo>
                    <a:pt x="48" y="24"/>
                  </a:lnTo>
                  <a:lnTo>
                    <a:pt x="48" y="24"/>
                  </a:lnTo>
                  <a:lnTo>
                    <a:pt x="46" y="14"/>
                  </a:lnTo>
                  <a:lnTo>
                    <a:pt x="42" y="6"/>
                  </a:lnTo>
                  <a:lnTo>
                    <a:pt x="34" y="2"/>
                  </a:lnTo>
                  <a:lnTo>
                    <a:pt x="24" y="0"/>
                  </a:lnTo>
                  <a:lnTo>
                    <a:pt x="2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4" name="Freeform 19"/>
            <p:cNvSpPr>
              <a:spLocks/>
            </p:cNvSpPr>
            <p:nvPr/>
          </p:nvSpPr>
          <p:spPr bwMode="auto">
            <a:xfrm>
              <a:off x="6067425" y="3946525"/>
              <a:ext cx="203200" cy="82550"/>
            </a:xfrm>
            <a:custGeom>
              <a:avLst/>
              <a:gdLst/>
              <a:ahLst/>
              <a:cxnLst>
                <a:cxn ang="0">
                  <a:pos x="8" y="24"/>
                </a:cxn>
                <a:cxn ang="0">
                  <a:pos x="8" y="24"/>
                </a:cxn>
                <a:cxn ang="0">
                  <a:pos x="0" y="32"/>
                </a:cxn>
                <a:cxn ang="0">
                  <a:pos x="12" y="52"/>
                </a:cxn>
                <a:cxn ang="0">
                  <a:pos x="12" y="52"/>
                </a:cxn>
                <a:cxn ang="0">
                  <a:pos x="16" y="44"/>
                </a:cxn>
                <a:cxn ang="0">
                  <a:pos x="22" y="38"/>
                </a:cxn>
                <a:cxn ang="0">
                  <a:pos x="22" y="38"/>
                </a:cxn>
                <a:cxn ang="0">
                  <a:pos x="32" y="30"/>
                </a:cxn>
                <a:cxn ang="0">
                  <a:pos x="42" y="24"/>
                </a:cxn>
                <a:cxn ang="0">
                  <a:pos x="52" y="22"/>
                </a:cxn>
                <a:cxn ang="0">
                  <a:pos x="64" y="20"/>
                </a:cxn>
                <a:cxn ang="0">
                  <a:pos x="76" y="22"/>
                </a:cxn>
                <a:cxn ang="0">
                  <a:pos x="86" y="24"/>
                </a:cxn>
                <a:cxn ang="0">
                  <a:pos x="98" y="30"/>
                </a:cxn>
                <a:cxn ang="0">
                  <a:pos x="106" y="38"/>
                </a:cxn>
                <a:cxn ang="0">
                  <a:pos x="106" y="38"/>
                </a:cxn>
                <a:cxn ang="0">
                  <a:pos x="116" y="50"/>
                </a:cxn>
                <a:cxn ang="0">
                  <a:pos x="128" y="32"/>
                </a:cxn>
                <a:cxn ang="0">
                  <a:pos x="128" y="32"/>
                </a:cxn>
                <a:cxn ang="0">
                  <a:pos x="120" y="24"/>
                </a:cxn>
                <a:cxn ang="0">
                  <a:pos x="120" y="24"/>
                </a:cxn>
                <a:cxn ang="0">
                  <a:pos x="108" y="14"/>
                </a:cxn>
                <a:cxn ang="0">
                  <a:pos x="94" y="6"/>
                </a:cxn>
                <a:cxn ang="0">
                  <a:pos x="80" y="2"/>
                </a:cxn>
                <a:cxn ang="0">
                  <a:pos x="64" y="0"/>
                </a:cxn>
                <a:cxn ang="0">
                  <a:pos x="50" y="2"/>
                </a:cxn>
                <a:cxn ang="0">
                  <a:pos x="34" y="6"/>
                </a:cxn>
                <a:cxn ang="0">
                  <a:pos x="20" y="14"/>
                </a:cxn>
                <a:cxn ang="0">
                  <a:pos x="8" y="24"/>
                </a:cxn>
                <a:cxn ang="0">
                  <a:pos x="8" y="24"/>
                </a:cxn>
              </a:cxnLst>
              <a:rect l="0" t="0" r="r" b="b"/>
              <a:pathLst>
                <a:path w="128" h="52">
                  <a:moveTo>
                    <a:pt x="8" y="24"/>
                  </a:moveTo>
                  <a:lnTo>
                    <a:pt x="8" y="24"/>
                  </a:lnTo>
                  <a:lnTo>
                    <a:pt x="0" y="32"/>
                  </a:lnTo>
                  <a:lnTo>
                    <a:pt x="12" y="52"/>
                  </a:lnTo>
                  <a:lnTo>
                    <a:pt x="12" y="52"/>
                  </a:lnTo>
                  <a:lnTo>
                    <a:pt x="16" y="44"/>
                  </a:lnTo>
                  <a:lnTo>
                    <a:pt x="22" y="38"/>
                  </a:lnTo>
                  <a:lnTo>
                    <a:pt x="22" y="38"/>
                  </a:lnTo>
                  <a:lnTo>
                    <a:pt x="32" y="30"/>
                  </a:lnTo>
                  <a:lnTo>
                    <a:pt x="42" y="24"/>
                  </a:lnTo>
                  <a:lnTo>
                    <a:pt x="52" y="22"/>
                  </a:lnTo>
                  <a:lnTo>
                    <a:pt x="64" y="20"/>
                  </a:lnTo>
                  <a:lnTo>
                    <a:pt x="76" y="22"/>
                  </a:lnTo>
                  <a:lnTo>
                    <a:pt x="86" y="24"/>
                  </a:lnTo>
                  <a:lnTo>
                    <a:pt x="98" y="30"/>
                  </a:lnTo>
                  <a:lnTo>
                    <a:pt x="106" y="38"/>
                  </a:lnTo>
                  <a:lnTo>
                    <a:pt x="106" y="38"/>
                  </a:lnTo>
                  <a:lnTo>
                    <a:pt x="116" y="50"/>
                  </a:lnTo>
                  <a:lnTo>
                    <a:pt x="128" y="32"/>
                  </a:lnTo>
                  <a:lnTo>
                    <a:pt x="128" y="32"/>
                  </a:lnTo>
                  <a:lnTo>
                    <a:pt x="120" y="24"/>
                  </a:lnTo>
                  <a:lnTo>
                    <a:pt x="120" y="24"/>
                  </a:lnTo>
                  <a:lnTo>
                    <a:pt x="108" y="14"/>
                  </a:lnTo>
                  <a:lnTo>
                    <a:pt x="94" y="6"/>
                  </a:lnTo>
                  <a:lnTo>
                    <a:pt x="80" y="2"/>
                  </a:lnTo>
                  <a:lnTo>
                    <a:pt x="64" y="0"/>
                  </a:lnTo>
                  <a:lnTo>
                    <a:pt x="50" y="2"/>
                  </a:lnTo>
                  <a:lnTo>
                    <a:pt x="34" y="6"/>
                  </a:lnTo>
                  <a:lnTo>
                    <a:pt x="20" y="14"/>
                  </a:lnTo>
                  <a:lnTo>
                    <a:pt x="8" y="24"/>
                  </a:lnTo>
                  <a:lnTo>
                    <a:pt x="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7" name="Freeform 20"/>
            <p:cNvSpPr>
              <a:spLocks/>
            </p:cNvSpPr>
            <p:nvPr/>
          </p:nvSpPr>
          <p:spPr bwMode="auto">
            <a:xfrm>
              <a:off x="6019800" y="3854450"/>
              <a:ext cx="298450" cy="85725"/>
            </a:xfrm>
            <a:custGeom>
              <a:avLst/>
              <a:gdLst/>
              <a:ahLst/>
              <a:cxnLst>
                <a:cxn ang="0">
                  <a:pos x="0" y="36"/>
                </a:cxn>
                <a:cxn ang="0">
                  <a:pos x="10" y="54"/>
                </a:cxn>
                <a:cxn ang="0">
                  <a:pos x="10" y="54"/>
                </a:cxn>
                <a:cxn ang="0">
                  <a:pos x="10" y="54"/>
                </a:cxn>
                <a:cxn ang="0">
                  <a:pos x="20" y="46"/>
                </a:cxn>
                <a:cxn ang="0">
                  <a:pos x="28" y="38"/>
                </a:cxn>
                <a:cxn ang="0">
                  <a:pos x="50" y="28"/>
                </a:cxn>
                <a:cxn ang="0">
                  <a:pos x="72" y="22"/>
                </a:cxn>
                <a:cxn ang="0">
                  <a:pos x="94" y="18"/>
                </a:cxn>
                <a:cxn ang="0">
                  <a:pos x="116" y="22"/>
                </a:cxn>
                <a:cxn ang="0">
                  <a:pos x="138" y="28"/>
                </a:cxn>
                <a:cxn ang="0">
                  <a:pos x="160" y="38"/>
                </a:cxn>
                <a:cxn ang="0">
                  <a:pos x="168" y="46"/>
                </a:cxn>
                <a:cxn ang="0">
                  <a:pos x="178" y="54"/>
                </a:cxn>
                <a:cxn ang="0">
                  <a:pos x="188" y="36"/>
                </a:cxn>
                <a:cxn ang="0">
                  <a:pos x="188" y="36"/>
                </a:cxn>
                <a:cxn ang="0">
                  <a:pos x="178" y="26"/>
                </a:cxn>
                <a:cxn ang="0">
                  <a:pos x="166" y="20"/>
                </a:cxn>
                <a:cxn ang="0">
                  <a:pos x="156" y="14"/>
                </a:cxn>
                <a:cxn ang="0">
                  <a:pos x="144" y="8"/>
                </a:cxn>
                <a:cxn ang="0">
                  <a:pos x="118" y="2"/>
                </a:cxn>
                <a:cxn ang="0">
                  <a:pos x="94" y="0"/>
                </a:cxn>
                <a:cxn ang="0">
                  <a:pos x="68" y="2"/>
                </a:cxn>
                <a:cxn ang="0">
                  <a:pos x="44" y="8"/>
                </a:cxn>
                <a:cxn ang="0">
                  <a:pos x="32" y="14"/>
                </a:cxn>
                <a:cxn ang="0">
                  <a:pos x="20" y="20"/>
                </a:cxn>
                <a:cxn ang="0">
                  <a:pos x="10" y="28"/>
                </a:cxn>
                <a:cxn ang="0">
                  <a:pos x="0" y="36"/>
                </a:cxn>
                <a:cxn ang="0">
                  <a:pos x="0" y="36"/>
                </a:cxn>
              </a:cxnLst>
              <a:rect l="0" t="0" r="r" b="b"/>
              <a:pathLst>
                <a:path w="188" h="54">
                  <a:moveTo>
                    <a:pt x="0" y="36"/>
                  </a:moveTo>
                  <a:lnTo>
                    <a:pt x="10" y="54"/>
                  </a:lnTo>
                  <a:lnTo>
                    <a:pt x="10" y="54"/>
                  </a:lnTo>
                  <a:lnTo>
                    <a:pt x="10" y="54"/>
                  </a:lnTo>
                  <a:lnTo>
                    <a:pt x="20" y="46"/>
                  </a:lnTo>
                  <a:lnTo>
                    <a:pt x="28" y="38"/>
                  </a:lnTo>
                  <a:lnTo>
                    <a:pt x="50" y="28"/>
                  </a:lnTo>
                  <a:lnTo>
                    <a:pt x="72" y="22"/>
                  </a:lnTo>
                  <a:lnTo>
                    <a:pt x="94" y="18"/>
                  </a:lnTo>
                  <a:lnTo>
                    <a:pt x="116" y="22"/>
                  </a:lnTo>
                  <a:lnTo>
                    <a:pt x="138" y="28"/>
                  </a:lnTo>
                  <a:lnTo>
                    <a:pt x="160" y="38"/>
                  </a:lnTo>
                  <a:lnTo>
                    <a:pt x="168" y="46"/>
                  </a:lnTo>
                  <a:lnTo>
                    <a:pt x="178" y="54"/>
                  </a:lnTo>
                  <a:lnTo>
                    <a:pt x="188" y="36"/>
                  </a:lnTo>
                  <a:lnTo>
                    <a:pt x="188" y="36"/>
                  </a:lnTo>
                  <a:lnTo>
                    <a:pt x="178" y="26"/>
                  </a:lnTo>
                  <a:lnTo>
                    <a:pt x="166" y="20"/>
                  </a:lnTo>
                  <a:lnTo>
                    <a:pt x="156" y="14"/>
                  </a:lnTo>
                  <a:lnTo>
                    <a:pt x="144" y="8"/>
                  </a:lnTo>
                  <a:lnTo>
                    <a:pt x="118" y="2"/>
                  </a:lnTo>
                  <a:lnTo>
                    <a:pt x="94" y="0"/>
                  </a:lnTo>
                  <a:lnTo>
                    <a:pt x="68" y="2"/>
                  </a:lnTo>
                  <a:lnTo>
                    <a:pt x="44" y="8"/>
                  </a:lnTo>
                  <a:lnTo>
                    <a:pt x="32" y="14"/>
                  </a:lnTo>
                  <a:lnTo>
                    <a:pt x="20" y="20"/>
                  </a:lnTo>
                  <a:lnTo>
                    <a:pt x="10" y="28"/>
                  </a:lnTo>
                  <a:lnTo>
                    <a:pt x="0" y="36"/>
                  </a:lnTo>
                  <a:lnTo>
                    <a:pt x="0"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3" name="Szövegdoboz 135">
            <a:extLst>
              <a:ext uri="{FF2B5EF4-FFF2-40B4-BE49-F238E27FC236}">
                <a16:creationId xmlns:a16="http://schemas.microsoft.com/office/drawing/2014/main" id="{31213A37-B8CF-30E4-634F-D29E89313F00}"/>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T</a:t>
            </a:r>
            <a:r>
              <a:rPr kumimoji="0" lang="en-GB" sz="900" b="0" i="0" u="none" strike="noStrike" kern="0" cap="none" spc="0" normalizeH="0" baseline="0" noProof="0" dirty="0" err="1">
                <a:ln>
                  <a:noFill/>
                </a:ln>
                <a:solidFill>
                  <a:srgbClr val="222223"/>
                </a:solidFill>
                <a:effectLst/>
                <a:uLnTx/>
                <a:uFillTx/>
                <a:latin typeface="Calibri"/>
                <a:ea typeface="+mn-ea"/>
                <a:cs typeface="+mn-cs"/>
              </a:rPr>
              <a:t>otal</a:t>
            </a:r>
            <a:r>
              <a:rPr kumimoji="0" lang="en-GB" sz="900" b="0" i="0" u="none" strike="noStrike" kern="0" cap="none" spc="0" normalizeH="0" baseline="0" noProof="0" dirty="0">
                <a:ln>
                  <a:noFill/>
                </a:ln>
                <a:solidFill>
                  <a:srgbClr val="222223"/>
                </a:solidFill>
                <a:effectLst/>
                <a:uLnTx/>
                <a:uFillTx/>
                <a:latin typeface="Calibri"/>
                <a:ea typeface="+mn-ea"/>
                <a:cs typeface="+mn-cs"/>
              </a:rPr>
              <a:t> sample</a:t>
            </a:r>
            <a:r>
              <a:rPr kumimoji="0" lang="hu-HU" sz="900" b="0" i="0" u="none" strike="noStrike" kern="0" cap="none" spc="0" normalizeH="0" baseline="0" noProof="0" dirty="0">
                <a:ln>
                  <a:noFill/>
                </a:ln>
                <a:solidFill>
                  <a:srgbClr val="222223"/>
                </a:solidFill>
                <a:effectLst/>
                <a:uLnTx/>
                <a:uFillTx/>
                <a:latin typeface="Calibri"/>
                <a:ea typeface="+mn-ea"/>
                <a:cs typeface="+mn-cs"/>
              </a:rPr>
              <a:t>: 2023: N=1000</a:t>
            </a:r>
          </a:p>
        </p:txBody>
      </p:sp>
      <p:sp>
        <p:nvSpPr>
          <p:cNvPr id="7" name="Shape 24">
            <a:extLst>
              <a:ext uri="{FF2B5EF4-FFF2-40B4-BE49-F238E27FC236}">
                <a16:creationId xmlns:a16="http://schemas.microsoft.com/office/drawing/2014/main" id="{112E51DD-5E5E-4BE3-291A-392A57B43C06}"/>
              </a:ext>
            </a:extLst>
          </p:cNvPr>
          <p:cNvSpPr/>
          <p:nvPr/>
        </p:nvSpPr>
        <p:spPr>
          <a:xfrm>
            <a:off x="5256769" y="1812540"/>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10" name="Shape 24">
            <a:extLst>
              <a:ext uri="{FF2B5EF4-FFF2-40B4-BE49-F238E27FC236}">
                <a16:creationId xmlns:a16="http://schemas.microsoft.com/office/drawing/2014/main" id="{37F004A6-259B-B5DB-BBF7-B80C811ACB62}"/>
              </a:ext>
            </a:extLst>
          </p:cNvPr>
          <p:cNvSpPr/>
          <p:nvPr/>
        </p:nvSpPr>
        <p:spPr>
          <a:xfrm>
            <a:off x="6196068" y="1812541"/>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11" name="Shape 24">
            <a:extLst>
              <a:ext uri="{FF2B5EF4-FFF2-40B4-BE49-F238E27FC236}">
                <a16:creationId xmlns:a16="http://schemas.microsoft.com/office/drawing/2014/main" id="{B5326101-12BD-3E16-260A-E13464B345D6}"/>
              </a:ext>
            </a:extLst>
          </p:cNvPr>
          <p:cNvSpPr/>
          <p:nvPr/>
        </p:nvSpPr>
        <p:spPr>
          <a:xfrm>
            <a:off x="7135367" y="1816812"/>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15" name="Shape 24">
            <a:extLst>
              <a:ext uri="{FF2B5EF4-FFF2-40B4-BE49-F238E27FC236}">
                <a16:creationId xmlns:a16="http://schemas.microsoft.com/office/drawing/2014/main" id="{C454B31E-7761-CFAF-64F5-B8FA9EF5FECF}"/>
              </a:ext>
            </a:extLst>
          </p:cNvPr>
          <p:cNvSpPr/>
          <p:nvPr/>
        </p:nvSpPr>
        <p:spPr>
          <a:xfrm>
            <a:off x="8059046" y="1822035"/>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16" name="Shape 24">
            <a:extLst>
              <a:ext uri="{FF2B5EF4-FFF2-40B4-BE49-F238E27FC236}">
                <a16:creationId xmlns:a16="http://schemas.microsoft.com/office/drawing/2014/main" id="{A034E8D3-D220-91C5-D915-A9591B1E29BF}"/>
              </a:ext>
            </a:extLst>
          </p:cNvPr>
          <p:cNvSpPr/>
          <p:nvPr/>
        </p:nvSpPr>
        <p:spPr>
          <a:xfrm>
            <a:off x="4313220" y="1814049"/>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17" name="Szövegdoboz 1">
            <a:extLst>
              <a:ext uri="{FF2B5EF4-FFF2-40B4-BE49-F238E27FC236}">
                <a16:creationId xmlns:a16="http://schemas.microsoft.com/office/drawing/2014/main" id="{310AE933-4FC7-3681-F127-D96A40920591}"/>
              </a:ext>
            </a:extLst>
          </p:cNvPr>
          <p:cNvSpPr txBox="1"/>
          <p:nvPr/>
        </p:nvSpPr>
        <p:spPr>
          <a:xfrm>
            <a:off x="4312857" y="1871534"/>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3</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7%</a:t>
            </a:r>
          </a:p>
        </p:txBody>
      </p:sp>
      <p:sp>
        <p:nvSpPr>
          <p:cNvPr id="18" name="Szövegdoboz 76">
            <a:extLst>
              <a:ext uri="{FF2B5EF4-FFF2-40B4-BE49-F238E27FC236}">
                <a16:creationId xmlns:a16="http://schemas.microsoft.com/office/drawing/2014/main" id="{8263C495-0FDC-99FA-B875-579C68767B6E}"/>
              </a:ext>
            </a:extLst>
          </p:cNvPr>
          <p:cNvSpPr txBox="1"/>
          <p:nvPr/>
        </p:nvSpPr>
        <p:spPr>
          <a:xfrm>
            <a:off x="5268918" y="1891859"/>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36</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19" name="Szövegdoboz 77">
            <a:extLst>
              <a:ext uri="{FF2B5EF4-FFF2-40B4-BE49-F238E27FC236}">
                <a16:creationId xmlns:a16="http://schemas.microsoft.com/office/drawing/2014/main" id="{66C1D12B-57BC-26DC-36C1-B8279320505C}"/>
              </a:ext>
            </a:extLst>
          </p:cNvPr>
          <p:cNvSpPr txBox="1"/>
          <p:nvPr/>
        </p:nvSpPr>
        <p:spPr>
          <a:xfrm>
            <a:off x="6228184" y="1871224"/>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19</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20" name="Szövegdoboz 78">
            <a:extLst>
              <a:ext uri="{FF2B5EF4-FFF2-40B4-BE49-F238E27FC236}">
                <a16:creationId xmlns:a16="http://schemas.microsoft.com/office/drawing/2014/main" id="{2A3B1DA2-5CEA-935D-E0A6-3AD1914BC03A}"/>
              </a:ext>
            </a:extLst>
          </p:cNvPr>
          <p:cNvSpPr txBox="1"/>
          <p:nvPr/>
        </p:nvSpPr>
        <p:spPr>
          <a:xfrm>
            <a:off x="7207559" y="1859585"/>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6</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21" name="Szövegdoboz 79">
            <a:extLst>
              <a:ext uri="{FF2B5EF4-FFF2-40B4-BE49-F238E27FC236}">
                <a16:creationId xmlns:a16="http://schemas.microsoft.com/office/drawing/2014/main" id="{1E9E343F-890A-FDCD-72E1-370F8AA07744}"/>
              </a:ext>
            </a:extLst>
          </p:cNvPr>
          <p:cNvSpPr txBox="1"/>
          <p:nvPr/>
        </p:nvSpPr>
        <p:spPr>
          <a:xfrm>
            <a:off x="8160705" y="1860221"/>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22" name="Shape 24">
            <a:extLst>
              <a:ext uri="{FF2B5EF4-FFF2-40B4-BE49-F238E27FC236}">
                <a16:creationId xmlns:a16="http://schemas.microsoft.com/office/drawing/2014/main" id="{5056F02C-2152-B53A-009C-28093337F0E1}"/>
              </a:ext>
            </a:extLst>
          </p:cNvPr>
          <p:cNvSpPr/>
          <p:nvPr/>
        </p:nvSpPr>
        <p:spPr>
          <a:xfrm>
            <a:off x="5256769" y="2299082"/>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23" name="Shape 24">
            <a:extLst>
              <a:ext uri="{FF2B5EF4-FFF2-40B4-BE49-F238E27FC236}">
                <a16:creationId xmlns:a16="http://schemas.microsoft.com/office/drawing/2014/main" id="{F436776B-D070-2DC9-A3EA-3EE4C1D3DD81}"/>
              </a:ext>
            </a:extLst>
          </p:cNvPr>
          <p:cNvSpPr/>
          <p:nvPr/>
        </p:nvSpPr>
        <p:spPr>
          <a:xfrm>
            <a:off x="6228282" y="2299083"/>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24" name="Shape 24">
            <a:extLst>
              <a:ext uri="{FF2B5EF4-FFF2-40B4-BE49-F238E27FC236}">
                <a16:creationId xmlns:a16="http://schemas.microsoft.com/office/drawing/2014/main" id="{B497508F-6923-9797-75A5-79BCAE2A08C8}"/>
              </a:ext>
            </a:extLst>
          </p:cNvPr>
          <p:cNvSpPr/>
          <p:nvPr/>
        </p:nvSpPr>
        <p:spPr>
          <a:xfrm>
            <a:off x="7135367" y="2303354"/>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25" name="Shape 24">
            <a:extLst>
              <a:ext uri="{FF2B5EF4-FFF2-40B4-BE49-F238E27FC236}">
                <a16:creationId xmlns:a16="http://schemas.microsoft.com/office/drawing/2014/main" id="{5AC3D52C-6856-EAD0-62EA-26EC5E7FB56C}"/>
              </a:ext>
            </a:extLst>
          </p:cNvPr>
          <p:cNvSpPr/>
          <p:nvPr/>
        </p:nvSpPr>
        <p:spPr>
          <a:xfrm>
            <a:off x="8059046" y="2308577"/>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26" name="Shape 24">
            <a:extLst>
              <a:ext uri="{FF2B5EF4-FFF2-40B4-BE49-F238E27FC236}">
                <a16:creationId xmlns:a16="http://schemas.microsoft.com/office/drawing/2014/main" id="{2F04FD93-360C-78AD-A0DF-C12B66620A8D}"/>
              </a:ext>
            </a:extLst>
          </p:cNvPr>
          <p:cNvSpPr/>
          <p:nvPr/>
        </p:nvSpPr>
        <p:spPr>
          <a:xfrm>
            <a:off x="4313220" y="2300591"/>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28" name="Szövegdoboz 1">
            <a:extLst>
              <a:ext uri="{FF2B5EF4-FFF2-40B4-BE49-F238E27FC236}">
                <a16:creationId xmlns:a16="http://schemas.microsoft.com/office/drawing/2014/main" id="{3504CFFF-F054-7471-49FA-8CA78B11CDD1}"/>
              </a:ext>
            </a:extLst>
          </p:cNvPr>
          <p:cNvSpPr txBox="1"/>
          <p:nvPr/>
        </p:nvSpPr>
        <p:spPr>
          <a:xfrm>
            <a:off x="4312857" y="2358076"/>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35</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29" name="Szövegdoboz 76">
            <a:extLst>
              <a:ext uri="{FF2B5EF4-FFF2-40B4-BE49-F238E27FC236}">
                <a16:creationId xmlns:a16="http://schemas.microsoft.com/office/drawing/2014/main" id="{CD00F9BC-4D0F-C350-883F-854230850D74}"/>
              </a:ext>
            </a:extLst>
          </p:cNvPr>
          <p:cNvSpPr txBox="1"/>
          <p:nvPr/>
        </p:nvSpPr>
        <p:spPr>
          <a:xfrm>
            <a:off x="5268918" y="2378401"/>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30</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30" name="Szövegdoboz 77">
            <a:extLst>
              <a:ext uri="{FF2B5EF4-FFF2-40B4-BE49-F238E27FC236}">
                <a16:creationId xmlns:a16="http://schemas.microsoft.com/office/drawing/2014/main" id="{05CCDB26-3A92-3A52-2C60-0CAC3A5EEB0E}"/>
              </a:ext>
            </a:extLst>
          </p:cNvPr>
          <p:cNvSpPr txBox="1"/>
          <p:nvPr/>
        </p:nvSpPr>
        <p:spPr>
          <a:xfrm>
            <a:off x="6228184" y="2357766"/>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25</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31" name="Szövegdoboz 78">
            <a:extLst>
              <a:ext uri="{FF2B5EF4-FFF2-40B4-BE49-F238E27FC236}">
                <a16:creationId xmlns:a16="http://schemas.microsoft.com/office/drawing/2014/main" id="{23847AD3-4977-9A42-005F-6F593E05ACC9}"/>
              </a:ext>
            </a:extLst>
          </p:cNvPr>
          <p:cNvSpPr txBox="1"/>
          <p:nvPr/>
        </p:nvSpPr>
        <p:spPr>
          <a:xfrm>
            <a:off x="7207559" y="2346127"/>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9</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32" name="Szövegdoboz 79">
            <a:extLst>
              <a:ext uri="{FF2B5EF4-FFF2-40B4-BE49-F238E27FC236}">
                <a16:creationId xmlns:a16="http://schemas.microsoft.com/office/drawing/2014/main" id="{F977B893-30B5-7806-B4D2-5E573824FE33}"/>
              </a:ext>
            </a:extLst>
          </p:cNvPr>
          <p:cNvSpPr txBox="1"/>
          <p:nvPr/>
        </p:nvSpPr>
        <p:spPr>
          <a:xfrm>
            <a:off x="8160705" y="2346763"/>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34" name="Shape 24">
            <a:extLst>
              <a:ext uri="{FF2B5EF4-FFF2-40B4-BE49-F238E27FC236}">
                <a16:creationId xmlns:a16="http://schemas.microsoft.com/office/drawing/2014/main" id="{5E4FC729-E9E9-8E9A-AEA8-15FFA9EB6B0B}"/>
              </a:ext>
            </a:extLst>
          </p:cNvPr>
          <p:cNvSpPr/>
          <p:nvPr/>
        </p:nvSpPr>
        <p:spPr>
          <a:xfrm>
            <a:off x="5256769" y="2778862"/>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35" name="Shape 24">
            <a:extLst>
              <a:ext uri="{FF2B5EF4-FFF2-40B4-BE49-F238E27FC236}">
                <a16:creationId xmlns:a16="http://schemas.microsoft.com/office/drawing/2014/main" id="{45050C34-0449-E593-41E4-25A775E7CEAC}"/>
              </a:ext>
            </a:extLst>
          </p:cNvPr>
          <p:cNvSpPr/>
          <p:nvPr/>
        </p:nvSpPr>
        <p:spPr>
          <a:xfrm>
            <a:off x="6228282" y="2778863"/>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36" name="Shape 24">
            <a:extLst>
              <a:ext uri="{FF2B5EF4-FFF2-40B4-BE49-F238E27FC236}">
                <a16:creationId xmlns:a16="http://schemas.microsoft.com/office/drawing/2014/main" id="{64B0D050-A13D-6E4C-0D96-CACF664B5C8D}"/>
              </a:ext>
            </a:extLst>
          </p:cNvPr>
          <p:cNvSpPr/>
          <p:nvPr/>
        </p:nvSpPr>
        <p:spPr>
          <a:xfrm>
            <a:off x="7135367" y="2783134"/>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37" name="Shape 24">
            <a:extLst>
              <a:ext uri="{FF2B5EF4-FFF2-40B4-BE49-F238E27FC236}">
                <a16:creationId xmlns:a16="http://schemas.microsoft.com/office/drawing/2014/main" id="{1492EF87-364B-7C88-2A23-AC9305375F4E}"/>
              </a:ext>
            </a:extLst>
          </p:cNvPr>
          <p:cNvSpPr/>
          <p:nvPr/>
        </p:nvSpPr>
        <p:spPr>
          <a:xfrm>
            <a:off x="8059046" y="2788357"/>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38" name="Shape 24">
            <a:extLst>
              <a:ext uri="{FF2B5EF4-FFF2-40B4-BE49-F238E27FC236}">
                <a16:creationId xmlns:a16="http://schemas.microsoft.com/office/drawing/2014/main" id="{A69EDC13-88C5-9628-B7A7-A3CB68822258}"/>
              </a:ext>
            </a:extLst>
          </p:cNvPr>
          <p:cNvSpPr/>
          <p:nvPr/>
        </p:nvSpPr>
        <p:spPr>
          <a:xfrm>
            <a:off x="4313220" y="2780371"/>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39" name="Szövegdoboz 1">
            <a:extLst>
              <a:ext uri="{FF2B5EF4-FFF2-40B4-BE49-F238E27FC236}">
                <a16:creationId xmlns:a16="http://schemas.microsoft.com/office/drawing/2014/main" id="{A54059C4-5BCA-5794-436D-4D7D4E6945D3}"/>
              </a:ext>
            </a:extLst>
          </p:cNvPr>
          <p:cNvSpPr txBox="1"/>
          <p:nvPr/>
        </p:nvSpPr>
        <p:spPr>
          <a:xfrm>
            <a:off x="4312857" y="2837856"/>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17</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40" name="Szövegdoboz 76">
            <a:extLst>
              <a:ext uri="{FF2B5EF4-FFF2-40B4-BE49-F238E27FC236}">
                <a16:creationId xmlns:a16="http://schemas.microsoft.com/office/drawing/2014/main" id="{B6377C80-50C7-38BB-5DC4-0569467FED39}"/>
              </a:ext>
            </a:extLst>
          </p:cNvPr>
          <p:cNvSpPr txBox="1"/>
          <p:nvPr/>
        </p:nvSpPr>
        <p:spPr>
          <a:xfrm>
            <a:off x="5268918" y="2858181"/>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a:t>
            </a: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41" name="Szövegdoboz 77">
            <a:extLst>
              <a:ext uri="{FF2B5EF4-FFF2-40B4-BE49-F238E27FC236}">
                <a16:creationId xmlns:a16="http://schemas.microsoft.com/office/drawing/2014/main" id="{CE72176E-413F-EEDE-88B6-F24EE54EE270}"/>
              </a:ext>
            </a:extLst>
          </p:cNvPr>
          <p:cNvSpPr txBox="1"/>
          <p:nvPr/>
        </p:nvSpPr>
        <p:spPr>
          <a:xfrm>
            <a:off x="6228184" y="2837546"/>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28</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42" name="Szövegdoboz 78">
            <a:extLst>
              <a:ext uri="{FF2B5EF4-FFF2-40B4-BE49-F238E27FC236}">
                <a16:creationId xmlns:a16="http://schemas.microsoft.com/office/drawing/2014/main" id="{0655D697-98DB-B6AC-F135-267D782DA9FD}"/>
              </a:ext>
            </a:extLst>
          </p:cNvPr>
          <p:cNvSpPr txBox="1"/>
          <p:nvPr/>
        </p:nvSpPr>
        <p:spPr>
          <a:xfrm>
            <a:off x="7118784" y="2825907"/>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15</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43" name="Szövegdoboz 79">
            <a:extLst>
              <a:ext uri="{FF2B5EF4-FFF2-40B4-BE49-F238E27FC236}">
                <a16:creationId xmlns:a16="http://schemas.microsoft.com/office/drawing/2014/main" id="{C76D8613-2764-CFE8-34AA-5DEBBA570F7A}"/>
              </a:ext>
            </a:extLst>
          </p:cNvPr>
          <p:cNvSpPr txBox="1"/>
          <p:nvPr/>
        </p:nvSpPr>
        <p:spPr>
          <a:xfrm>
            <a:off x="8064467" y="2837856"/>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17</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58" name="Shape 24">
            <a:extLst>
              <a:ext uri="{FF2B5EF4-FFF2-40B4-BE49-F238E27FC236}">
                <a16:creationId xmlns:a16="http://schemas.microsoft.com/office/drawing/2014/main" id="{66FC2290-AC53-EEE2-5B29-0E90246D5390}"/>
              </a:ext>
            </a:extLst>
          </p:cNvPr>
          <p:cNvSpPr/>
          <p:nvPr/>
        </p:nvSpPr>
        <p:spPr>
          <a:xfrm>
            <a:off x="5256769" y="3268884"/>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59" name="Shape 24">
            <a:extLst>
              <a:ext uri="{FF2B5EF4-FFF2-40B4-BE49-F238E27FC236}">
                <a16:creationId xmlns:a16="http://schemas.microsoft.com/office/drawing/2014/main" id="{6FA75667-9183-4F00-C454-164FA12295C0}"/>
              </a:ext>
            </a:extLst>
          </p:cNvPr>
          <p:cNvSpPr/>
          <p:nvPr/>
        </p:nvSpPr>
        <p:spPr>
          <a:xfrm>
            <a:off x="6228282" y="3268885"/>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60" name="Shape 24">
            <a:extLst>
              <a:ext uri="{FF2B5EF4-FFF2-40B4-BE49-F238E27FC236}">
                <a16:creationId xmlns:a16="http://schemas.microsoft.com/office/drawing/2014/main" id="{73EA3626-D57D-4DDD-151D-EC285C36AFE0}"/>
              </a:ext>
            </a:extLst>
          </p:cNvPr>
          <p:cNvSpPr/>
          <p:nvPr/>
        </p:nvSpPr>
        <p:spPr>
          <a:xfrm>
            <a:off x="7135367" y="3273156"/>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61" name="Shape 24">
            <a:extLst>
              <a:ext uri="{FF2B5EF4-FFF2-40B4-BE49-F238E27FC236}">
                <a16:creationId xmlns:a16="http://schemas.microsoft.com/office/drawing/2014/main" id="{623515CB-0472-1642-D42D-6558AD28E942}"/>
              </a:ext>
            </a:extLst>
          </p:cNvPr>
          <p:cNvSpPr/>
          <p:nvPr/>
        </p:nvSpPr>
        <p:spPr>
          <a:xfrm>
            <a:off x="8059046" y="3278379"/>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62" name="Shape 24">
            <a:extLst>
              <a:ext uri="{FF2B5EF4-FFF2-40B4-BE49-F238E27FC236}">
                <a16:creationId xmlns:a16="http://schemas.microsoft.com/office/drawing/2014/main" id="{432BFBD0-7D2D-DE81-A79D-7E9FE2A45A59}"/>
              </a:ext>
            </a:extLst>
          </p:cNvPr>
          <p:cNvSpPr/>
          <p:nvPr/>
        </p:nvSpPr>
        <p:spPr>
          <a:xfrm>
            <a:off x="4313220" y="3270393"/>
            <a:ext cx="561131" cy="44549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003399"/>
              </a:solidFill>
              <a:effectLst/>
              <a:uLnTx/>
              <a:uFillTx/>
              <a:latin typeface="Calibri"/>
              <a:ea typeface="+mn-ea"/>
              <a:cs typeface="+mn-cs"/>
            </a:endParaRPr>
          </a:p>
        </p:txBody>
      </p:sp>
      <p:sp>
        <p:nvSpPr>
          <p:cNvPr id="63" name="Szövegdoboz 1">
            <a:extLst>
              <a:ext uri="{FF2B5EF4-FFF2-40B4-BE49-F238E27FC236}">
                <a16:creationId xmlns:a16="http://schemas.microsoft.com/office/drawing/2014/main" id="{F787D7DA-ECB3-07C9-FEA4-32804CC8AC2B}"/>
              </a:ext>
            </a:extLst>
          </p:cNvPr>
          <p:cNvSpPr txBox="1"/>
          <p:nvPr/>
        </p:nvSpPr>
        <p:spPr>
          <a:xfrm>
            <a:off x="4312857" y="3327878"/>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404040"/>
                </a:solidFill>
                <a:effectLst/>
                <a:uLnTx/>
                <a:uFillTx/>
                <a:latin typeface="Calibri" pitchFamily="34" charset="0"/>
                <a:ea typeface="+mn-ea"/>
                <a:cs typeface="Arial" pitchFamily="34" charset="0"/>
              </a:rPr>
              <a:t>10</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64" name="Szövegdoboz 76">
            <a:extLst>
              <a:ext uri="{FF2B5EF4-FFF2-40B4-BE49-F238E27FC236}">
                <a16:creationId xmlns:a16="http://schemas.microsoft.com/office/drawing/2014/main" id="{1F56E2CF-EA80-A7E3-BFF2-6603DCCBDFCD}"/>
              </a:ext>
            </a:extLst>
          </p:cNvPr>
          <p:cNvSpPr txBox="1"/>
          <p:nvPr/>
        </p:nvSpPr>
        <p:spPr>
          <a:xfrm>
            <a:off x="5268918" y="3348203"/>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17</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65" name="Szövegdoboz 77">
            <a:extLst>
              <a:ext uri="{FF2B5EF4-FFF2-40B4-BE49-F238E27FC236}">
                <a16:creationId xmlns:a16="http://schemas.microsoft.com/office/drawing/2014/main" id="{D5864913-09E0-959D-864F-A9D4F5BDCF80}"/>
              </a:ext>
            </a:extLst>
          </p:cNvPr>
          <p:cNvSpPr txBox="1"/>
          <p:nvPr/>
        </p:nvSpPr>
        <p:spPr>
          <a:xfrm>
            <a:off x="6228184" y="3327568"/>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16</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66" name="Szövegdoboz 78">
            <a:extLst>
              <a:ext uri="{FF2B5EF4-FFF2-40B4-BE49-F238E27FC236}">
                <a16:creationId xmlns:a16="http://schemas.microsoft.com/office/drawing/2014/main" id="{4104E97A-5BDC-220D-8852-50CCA8A76345}"/>
              </a:ext>
            </a:extLst>
          </p:cNvPr>
          <p:cNvSpPr txBox="1"/>
          <p:nvPr/>
        </p:nvSpPr>
        <p:spPr>
          <a:xfrm>
            <a:off x="7118784" y="3315929"/>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32</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67" name="Szövegdoboz 79">
            <a:extLst>
              <a:ext uri="{FF2B5EF4-FFF2-40B4-BE49-F238E27FC236}">
                <a16:creationId xmlns:a16="http://schemas.microsoft.com/office/drawing/2014/main" id="{3BABD122-71D7-439A-9BC8-F34A81F40560}"/>
              </a:ext>
            </a:extLst>
          </p:cNvPr>
          <p:cNvSpPr txBox="1"/>
          <p:nvPr/>
        </p:nvSpPr>
        <p:spPr>
          <a:xfrm>
            <a:off x="8028384" y="3342483"/>
            <a:ext cx="721049"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24</a:t>
            </a:r>
            <a:r>
              <a:rPr kumimoji="0" lang="hu-HU" sz="1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graphicFrame>
        <p:nvGraphicFramePr>
          <p:cNvPr id="68" name="Table 67">
            <a:extLst>
              <a:ext uri="{FF2B5EF4-FFF2-40B4-BE49-F238E27FC236}">
                <a16:creationId xmlns:a16="http://schemas.microsoft.com/office/drawing/2014/main" id="{21A89842-5E83-C5A1-6F1F-5D4F71A982BD}"/>
              </a:ext>
            </a:extLst>
          </p:cNvPr>
          <p:cNvGraphicFramePr>
            <a:graphicFrameLocks noGrp="1"/>
          </p:cNvGraphicFramePr>
          <p:nvPr>
            <p:extLst>
              <p:ext uri="{D42A27DB-BD31-4B8C-83A1-F6EECF244321}">
                <p14:modId xmlns:p14="http://schemas.microsoft.com/office/powerpoint/2010/main" val="2323714773"/>
              </p:ext>
            </p:extLst>
          </p:nvPr>
        </p:nvGraphicFramePr>
        <p:xfrm>
          <a:off x="107504" y="1422359"/>
          <a:ext cx="3039889" cy="2277555"/>
        </p:xfrm>
        <a:graphic>
          <a:graphicData uri="http://schemas.openxmlformats.org/drawingml/2006/table">
            <a:tbl>
              <a:tblPr firstRow="1" bandRow="1">
                <a:tableStyleId>{5C22544A-7EE6-4342-B048-85BDC9FD1C3A}</a:tableStyleId>
              </a:tblPr>
              <a:tblGrid>
                <a:gridCol w="3039889">
                  <a:extLst>
                    <a:ext uri="{9D8B030D-6E8A-4147-A177-3AD203B41FA5}">
                      <a16:colId xmlns:a16="http://schemas.microsoft.com/office/drawing/2014/main" val="4193565386"/>
                    </a:ext>
                  </a:extLst>
                </a:gridCol>
              </a:tblGrid>
              <a:tr h="455511">
                <a:tc>
                  <a:txBody>
                    <a:bodyPr/>
                    <a:lstStyle/>
                    <a:p>
                      <a:pPr algn="l" rtl="0" fontAlgn="ctr"/>
                      <a:r>
                        <a:rPr lang="en-GB" sz="1800" b="1" i="0" u="none" strike="noStrike" noProof="0" dirty="0">
                          <a:solidFill>
                            <a:schemeClr val="bg1"/>
                          </a:solidFill>
                          <a:effectLst/>
                          <a:latin typeface="Calibri" panose="020F0502020204030204" pitchFamily="34" charset="0"/>
                        </a:rPr>
                        <a:t>Browse social media</a:t>
                      </a:r>
                      <a:endParaRPr lang="hu-HU" sz="1800" b="1" i="0" u="none" strike="noStrike" noProof="0" dirty="0">
                        <a:solidFill>
                          <a:schemeClr val="bg1"/>
                        </a:solidFill>
                        <a:effectLst/>
                        <a:latin typeface="Calibri" panose="020F0502020204030204" pitchFamily="34" charset="0"/>
                      </a:endParaRPr>
                    </a:p>
                  </a:txBody>
                  <a:tcPr marL="6350" marR="6350" marT="635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172269"/>
                  </a:ext>
                </a:extLst>
              </a:tr>
              <a:tr h="455511">
                <a:tc>
                  <a:txBody>
                    <a:bodyPr/>
                    <a:lstStyle/>
                    <a:p>
                      <a:pPr algn="l" rtl="0" fontAlgn="ctr"/>
                      <a:r>
                        <a:rPr lang="en-GB" sz="1800" b="1" i="0" u="none" strike="noStrike" noProof="0" dirty="0">
                          <a:solidFill>
                            <a:schemeClr val="bg1"/>
                          </a:solidFill>
                          <a:effectLst/>
                          <a:latin typeface="Calibri" panose="020F0502020204030204" pitchFamily="34" charset="0"/>
                        </a:rPr>
                        <a:t>Browse online in general</a:t>
                      </a:r>
                      <a:endParaRPr lang="hu-HU" sz="1800" b="1" i="0" u="none" strike="noStrike" noProof="0" dirty="0">
                        <a:solidFill>
                          <a:schemeClr val="bg1"/>
                        </a:solidFill>
                        <a:effectLst/>
                        <a:latin typeface="Calibri" panose="020F0502020204030204" pitchFamily="34" charset="0"/>
                      </a:endParaRPr>
                    </a:p>
                  </a:txBody>
                  <a:tcPr marL="6350" marR="6350" marT="635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3155058"/>
                  </a:ext>
                </a:extLst>
              </a:tr>
              <a:tr h="455511">
                <a:tc>
                  <a:txBody>
                    <a:bodyPr/>
                    <a:lstStyle/>
                    <a:p>
                      <a:pPr algn="l" rtl="0" fontAlgn="ctr"/>
                      <a:r>
                        <a:rPr lang="en-GB" sz="1800" b="1" i="0" u="none" strike="noStrike" noProof="0" dirty="0">
                          <a:solidFill>
                            <a:schemeClr val="bg1"/>
                          </a:solidFill>
                          <a:effectLst/>
                          <a:latin typeface="Calibri" panose="020F0502020204030204" pitchFamily="34" charset="0"/>
                        </a:rPr>
                        <a:t>Watch free online videos</a:t>
                      </a:r>
                      <a:endParaRPr lang="hu-HU" sz="1800" b="1" i="0" u="none" strike="noStrike" noProof="0" dirty="0">
                        <a:solidFill>
                          <a:schemeClr val="bg1"/>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3734238"/>
                  </a:ext>
                </a:extLst>
              </a:tr>
              <a:tr h="455511">
                <a:tc>
                  <a:txBody>
                    <a:bodyPr/>
                    <a:lstStyle/>
                    <a:p>
                      <a:pPr algn="l" rtl="0" fontAlgn="ctr"/>
                      <a:r>
                        <a:rPr lang="en-GB" sz="1800" b="1" i="0" u="none" strike="noStrike" noProof="0" dirty="0">
                          <a:solidFill>
                            <a:schemeClr val="bg1"/>
                          </a:solidFill>
                          <a:effectLst/>
                          <a:latin typeface="Calibri" panose="020F0502020204030204" pitchFamily="34" charset="0"/>
                        </a:rPr>
                        <a:t>Watch paid online streaming</a:t>
                      </a:r>
                      <a:endParaRPr lang="hu-HU" sz="1800" b="1" i="0" u="none" strike="noStrike" noProof="0" dirty="0">
                        <a:solidFill>
                          <a:schemeClr val="bg1"/>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3651906"/>
                  </a:ext>
                </a:extLst>
              </a:tr>
              <a:tr h="455511">
                <a:tc>
                  <a:txBody>
                    <a:bodyPr/>
                    <a:lstStyle/>
                    <a:p>
                      <a:pPr algn="l" rtl="0" fontAlgn="ctr"/>
                      <a:r>
                        <a:rPr lang="en-GB" sz="1800" b="1" i="0" u="none" strike="noStrike" noProof="0" dirty="0">
                          <a:solidFill>
                            <a:schemeClr val="bg1"/>
                          </a:solidFill>
                          <a:effectLst/>
                          <a:latin typeface="Calibri" panose="020F0502020204030204" pitchFamily="34" charset="0"/>
                        </a:rPr>
                        <a:t>Watch free catch-up</a:t>
                      </a:r>
                      <a:endParaRPr lang="hu-HU" sz="1800" b="1" i="0" u="none" strike="noStrike" noProof="0" dirty="0">
                        <a:solidFill>
                          <a:schemeClr val="bg1"/>
                        </a:solidFill>
                        <a:effectLst/>
                        <a:latin typeface="Calibri" panose="020F0502020204030204" pitchFamily="34" charset="0"/>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7567597"/>
                  </a:ext>
                </a:extLst>
              </a:tr>
            </a:tbl>
          </a:graphicData>
        </a:graphic>
      </p:graphicFrame>
      <p:sp>
        <p:nvSpPr>
          <p:cNvPr id="12" name="Szövegdoboz 26">
            <a:extLst>
              <a:ext uri="{FF2B5EF4-FFF2-40B4-BE49-F238E27FC236}">
                <a16:creationId xmlns:a16="http://schemas.microsoft.com/office/drawing/2014/main" id="{2D2EEFE7-0CAB-EB64-4129-652F5D347D8F}"/>
              </a:ext>
            </a:extLst>
          </p:cNvPr>
          <p:cNvSpPr txBox="1"/>
          <p:nvPr/>
        </p:nvSpPr>
        <p:spPr>
          <a:xfrm>
            <a:off x="186337" y="3877861"/>
            <a:ext cx="8695417" cy="969496"/>
          </a:xfrm>
          <a:prstGeom prst="rect">
            <a:avLst/>
          </a:prstGeom>
        </p:spPr>
        <p:txBody>
          <a:bodyPr vert="horz" wrap="square" lIns="0" tIns="0" rIns="0" bIns="0" rtlCol="0">
            <a:spAutoFit/>
          </a:body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Browsing social media is common, with no outliers in this respect, while general browsing several times a day is more common among those who watch more TV (52%) or surf the internet in general (53%). Watching free online video several times a day is more common among 21–27-year-olds (41%), students (48%) and those living with their parents (44%), and among those who watch longer video content online daily (53%) or Hungarian video content (45%). Paid online streaming is also common, with no demographic group where it is an outlier. Free catch-up platforms are watched more than once a day by a higher proportion of those with a secondary vocational education (18%) and watch Hungarian TV content online daily (24%). In addition, parents (34%) are also more likely to watch something on a free catch-up platform at least once a day.</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pic>
        <p:nvPicPr>
          <p:cNvPr id="5" name="Picture 2">
            <a:extLst>
              <a:ext uri="{FF2B5EF4-FFF2-40B4-BE49-F238E27FC236}">
                <a16:creationId xmlns:a16="http://schemas.microsoft.com/office/drawing/2014/main" id="{CD2FF8C9-82D4-5B48-11CD-C7D32D783A8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9931A54-2CD1-F934-838A-DC19633E0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468181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nvGraphicFramePr>
        <p:xfrm>
          <a:off x="4159671" y="1454062"/>
          <a:ext cx="4673955" cy="472173"/>
        </p:xfrm>
        <a:graphic>
          <a:graphicData uri="http://schemas.openxmlformats.org/drawingml/2006/table">
            <a:tbl>
              <a:tblPr firstRow="1" bandRow="1">
                <a:tableStyleId>{5C22544A-7EE6-4342-B048-85BDC9FD1C3A}</a:tableStyleId>
              </a:tblPr>
              <a:tblGrid>
                <a:gridCol w="934791">
                  <a:extLst>
                    <a:ext uri="{9D8B030D-6E8A-4147-A177-3AD203B41FA5}">
                      <a16:colId xmlns:a16="http://schemas.microsoft.com/office/drawing/2014/main" val="982809133"/>
                    </a:ext>
                  </a:extLst>
                </a:gridCol>
                <a:gridCol w="823841">
                  <a:extLst>
                    <a:ext uri="{9D8B030D-6E8A-4147-A177-3AD203B41FA5}">
                      <a16:colId xmlns:a16="http://schemas.microsoft.com/office/drawing/2014/main" val="3968493960"/>
                    </a:ext>
                  </a:extLst>
                </a:gridCol>
                <a:gridCol w="1045741">
                  <a:extLst>
                    <a:ext uri="{9D8B030D-6E8A-4147-A177-3AD203B41FA5}">
                      <a16:colId xmlns:a16="http://schemas.microsoft.com/office/drawing/2014/main" val="461491417"/>
                    </a:ext>
                  </a:extLst>
                </a:gridCol>
                <a:gridCol w="934791">
                  <a:extLst>
                    <a:ext uri="{9D8B030D-6E8A-4147-A177-3AD203B41FA5}">
                      <a16:colId xmlns:a16="http://schemas.microsoft.com/office/drawing/2014/main" val="2191302490"/>
                    </a:ext>
                  </a:extLst>
                </a:gridCol>
                <a:gridCol w="934791">
                  <a:extLst>
                    <a:ext uri="{9D8B030D-6E8A-4147-A177-3AD203B41FA5}">
                      <a16:colId xmlns:a16="http://schemas.microsoft.com/office/drawing/2014/main" val="3433672654"/>
                    </a:ext>
                  </a:extLst>
                </a:gridCol>
              </a:tblGrid>
              <a:tr h="472173">
                <a:tc>
                  <a:txBody>
                    <a:bodyPr/>
                    <a:lstStyle/>
                    <a:p>
                      <a:pPr algn="ctr"/>
                      <a:r>
                        <a:rPr lang="en-GB" sz="1100" b="0" dirty="0">
                          <a:solidFill>
                            <a:srgbClr val="404040"/>
                          </a:solidFill>
                        </a:rPr>
                        <a:t>More than once a day</a:t>
                      </a:r>
                      <a:endParaRPr lang="hu-HU" sz="1100" b="0" dirty="0">
                        <a:solidFill>
                          <a:srgbClr val="404040"/>
                        </a:solidFill>
                      </a:endParaRPr>
                    </a:p>
                  </a:txBody>
                  <a:tcPr anchor="ctr">
                    <a:solidFill>
                      <a:schemeClr val="accent1">
                        <a:alpha val="0"/>
                      </a:schemeClr>
                    </a:solidFill>
                  </a:tcPr>
                </a:tc>
                <a:tc>
                  <a:txBody>
                    <a:bodyPr/>
                    <a:lstStyle/>
                    <a:p>
                      <a:pPr algn="ctr"/>
                      <a:r>
                        <a:rPr lang="en-GB" sz="1100" b="0" baseline="0" dirty="0">
                          <a:solidFill>
                            <a:srgbClr val="404040"/>
                          </a:solidFill>
                        </a:rPr>
                        <a:t>Every</a:t>
                      </a:r>
                      <a:r>
                        <a:rPr lang="hu-HU" sz="1100" b="0" baseline="0" dirty="0">
                          <a:solidFill>
                            <a:srgbClr val="404040"/>
                          </a:solidFill>
                        </a:rPr>
                        <a:t> </a:t>
                      </a:r>
                      <a:r>
                        <a:rPr lang="en-GB" sz="1100" b="0" baseline="0" dirty="0">
                          <a:solidFill>
                            <a:srgbClr val="404040"/>
                          </a:solidFill>
                        </a:rPr>
                        <a:t>day</a:t>
                      </a:r>
                      <a:endParaRPr lang="hu-HU" sz="1100" b="0" dirty="0">
                        <a:solidFill>
                          <a:srgbClr val="404040"/>
                        </a:solidFill>
                      </a:endParaRPr>
                    </a:p>
                  </a:txBody>
                  <a:tcPr anchor="ctr">
                    <a:solidFill>
                      <a:schemeClr val="accent1">
                        <a:alpha val="0"/>
                      </a:schemeClr>
                    </a:solidFill>
                  </a:tcPr>
                </a:tc>
                <a:tc>
                  <a:txBody>
                    <a:bodyPr/>
                    <a:lstStyle/>
                    <a:p>
                      <a:pPr algn="ctr"/>
                      <a:r>
                        <a:rPr lang="en-GB" sz="1100" b="0" dirty="0">
                          <a:solidFill>
                            <a:srgbClr val="404040"/>
                          </a:solidFill>
                        </a:rPr>
                        <a:t>More than once a week</a:t>
                      </a:r>
                      <a:endParaRPr lang="hu-HU" sz="1100" b="0" dirty="0">
                        <a:solidFill>
                          <a:srgbClr val="404040"/>
                        </a:solidFill>
                      </a:endParaRPr>
                    </a:p>
                  </a:txBody>
                  <a:tcPr anchor="ctr">
                    <a:solidFill>
                      <a:schemeClr val="accent1">
                        <a:alpha val="0"/>
                      </a:schemeClr>
                    </a:solidFill>
                  </a:tcPr>
                </a:tc>
                <a:tc>
                  <a:txBody>
                    <a:bodyPr/>
                    <a:lstStyle/>
                    <a:p>
                      <a:pPr algn="ctr"/>
                      <a:r>
                        <a:rPr lang="en-GB" sz="1100" b="0" dirty="0">
                          <a:solidFill>
                            <a:srgbClr val="404040"/>
                          </a:solidFill>
                        </a:rPr>
                        <a:t>Less than that</a:t>
                      </a:r>
                      <a:endParaRPr lang="hu-HU" sz="1100" b="0" dirty="0">
                        <a:solidFill>
                          <a:srgbClr val="404040"/>
                        </a:solidFill>
                      </a:endParaRPr>
                    </a:p>
                  </a:txBody>
                  <a:tcPr anchor="ctr">
                    <a:solidFill>
                      <a:schemeClr val="accent1">
                        <a:alpha val="0"/>
                      </a:schemeClr>
                    </a:solidFill>
                  </a:tcPr>
                </a:tc>
                <a:tc>
                  <a:txBody>
                    <a:bodyPr/>
                    <a:lstStyle/>
                    <a:p>
                      <a:pPr algn="ctr"/>
                      <a:r>
                        <a:rPr lang="en-GB" sz="1100" b="0" dirty="0">
                          <a:solidFill>
                            <a:srgbClr val="404040"/>
                          </a:solidFill>
                        </a:rPr>
                        <a:t>Never</a:t>
                      </a:r>
                      <a:endParaRPr lang="hu-HU" sz="1100" b="0" dirty="0">
                        <a:solidFill>
                          <a:srgbClr val="404040"/>
                        </a:solidFill>
                      </a:endParaRPr>
                    </a:p>
                  </a:txBody>
                  <a:tcPr anchor="ctr">
                    <a:solidFill>
                      <a:schemeClr val="accent1">
                        <a:alpha val="0"/>
                      </a:schemeClr>
                    </a:solidFill>
                  </a:tcPr>
                </a:tc>
                <a:extLst>
                  <a:ext uri="{0D108BD9-81ED-4DB2-BD59-A6C34878D82A}">
                    <a16:rowId xmlns:a16="http://schemas.microsoft.com/office/drawing/2014/main" val="4250581369"/>
                  </a:ext>
                </a:extLst>
              </a:tr>
            </a:tbl>
          </a:graphicData>
        </a:graphic>
      </p:graphicFrame>
      <p:sp>
        <p:nvSpPr>
          <p:cNvPr id="3" name="TextBox 2"/>
          <p:cNvSpPr txBox="1"/>
          <p:nvPr/>
        </p:nvSpPr>
        <p:spPr>
          <a:xfrm>
            <a:off x="4159671" y="987573"/>
            <a:ext cx="3696745" cy="2751430"/>
          </a:xfrm>
          <a:prstGeom prst="rect">
            <a:avLst/>
          </a:prstGeom>
          <a:ln w="6350">
            <a:solidFill>
              <a:schemeClr val="bg2"/>
            </a:solidFill>
          </a:ln>
        </p:spPr>
        <p:txBody>
          <a:bodyPr wrap="square" rtlCol="0">
            <a:no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84</a:t>
            </a:r>
            <a:r>
              <a:rPr kumimoji="0" lang="en-GB" sz="18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a:t>
            </a:r>
            <a:endParaRPr kumimoji="0" lang="hu-HU" sz="18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8" name="Title 3"/>
          <p:cNvSpPr>
            <a:spLocks noGrp="1"/>
          </p:cNvSpPr>
          <p:nvPr>
            <p:ph type="title"/>
          </p:nvPr>
        </p:nvSpPr>
        <p:spPr>
          <a:xfrm>
            <a:off x="179984" y="-19088"/>
            <a:ext cx="8680422" cy="469722"/>
          </a:xfrm>
        </p:spPr>
        <p:txBody>
          <a:bodyPr>
            <a:noAutofit/>
          </a:bodyPr>
          <a:lstStyle/>
          <a:p>
            <a:r>
              <a:rPr lang="hu-HU" sz="2900" dirty="0" err="1"/>
              <a:t>Telev</a:t>
            </a:r>
            <a:r>
              <a:rPr lang="en-GB" sz="2900" dirty="0" err="1"/>
              <a:t>ision</a:t>
            </a:r>
            <a:endParaRPr lang="hu-HU" sz="2900" dirty="0"/>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en-US" sz="1000" i="1" dirty="0">
                <a:solidFill>
                  <a:schemeClr val="bg1">
                    <a:lumMod val="50000"/>
                  </a:schemeClr>
                </a:solidFill>
              </a:rPr>
              <a:t>How often do you watch </a:t>
            </a:r>
            <a:r>
              <a:rPr lang="en-US" sz="1000" i="1" dirty="0" err="1">
                <a:solidFill>
                  <a:schemeClr val="bg1">
                    <a:lumMod val="50000"/>
                  </a:schemeClr>
                </a:solidFill>
              </a:rPr>
              <a:t>televison</a:t>
            </a:r>
            <a:r>
              <a:rPr lang="en-US" sz="1000" i="1" dirty="0">
                <a:solidFill>
                  <a:schemeClr val="bg1">
                    <a:lumMod val="50000"/>
                  </a:schemeClr>
                </a:solidFill>
              </a:rPr>
              <a:t>?</a:t>
            </a:r>
          </a:p>
        </p:txBody>
      </p:sp>
      <p:grpSp>
        <p:nvGrpSpPr>
          <p:cNvPr id="33" name="Group 23"/>
          <p:cNvGrpSpPr/>
          <p:nvPr/>
        </p:nvGrpSpPr>
        <p:grpSpPr>
          <a:xfrm>
            <a:off x="0" y="1680272"/>
            <a:ext cx="9144000" cy="1636934"/>
            <a:chOff x="0" y="0"/>
            <a:chExt cx="13004800" cy="2538015"/>
          </a:xfrm>
        </p:grpSpPr>
        <p:sp>
          <p:nvSpPr>
            <p:cNvPr id="47" name="Shape 20"/>
            <p:cNvSpPr/>
            <p:nvPr/>
          </p:nvSpPr>
          <p:spPr>
            <a:xfrm>
              <a:off x="0" y="0"/>
              <a:ext cx="3808115" cy="2538016"/>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49" name="Shape 21"/>
            <p:cNvSpPr/>
            <p:nvPr/>
          </p:nvSpPr>
          <p:spPr>
            <a:xfrm>
              <a:off x="3808114" y="0"/>
              <a:ext cx="1742332" cy="25380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4107"/>
                  </a:lnTo>
                  <a:lnTo>
                    <a:pt x="21600" y="18141"/>
                  </a:lnTo>
                  <a:lnTo>
                    <a:pt x="0" y="21600"/>
                  </a:lnTo>
                  <a:lnTo>
                    <a:pt x="0" y="0"/>
                  </a:lnTo>
                  <a:close/>
                </a:path>
              </a:pathLst>
            </a:custGeom>
            <a:solidFill>
              <a:srgbClr val="ED6737"/>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50" name="Shape 22"/>
            <p:cNvSpPr/>
            <p:nvPr/>
          </p:nvSpPr>
          <p:spPr>
            <a:xfrm>
              <a:off x="5550445" y="479524"/>
              <a:ext cx="7454355" cy="1650604"/>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52" name="Group 360"/>
          <p:cNvGrpSpPr>
            <a:grpSpLocks noChangeAspect="1"/>
          </p:cNvGrpSpPr>
          <p:nvPr/>
        </p:nvGrpSpPr>
        <p:grpSpPr>
          <a:xfrm>
            <a:off x="672763" y="1975333"/>
            <a:ext cx="1332053" cy="1046811"/>
            <a:chOff x="7969250" y="2316163"/>
            <a:chExt cx="763588" cy="600075"/>
          </a:xfrm>
        </p:grpSpPr>
        <p:sp>
          <p:nvSpPr>
            <p:cNvPr id="53" name="Oval 53"/>
            <p:cNvSpPr>
              <a:spLocks noChangeArrowheads="1"/>
            </p:cNvSpPr>
            <p:nvPr/>
          </p:nvSpPr>
          <p:spPr bwMode="auto">
            <a:xfrm>
              <a:off x="8115300" y="2881313"/>
              <a:ext cx="484188" cy="34925"/>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4" name="Freeform 54"/>
            <p:cNvSpPr>
              <a:spLocks/>
            </p:cNvSpPr>
            <p:nvPr/>
          </p:nvSpPr>
          <p:spPr bwMode="auto">
            <a:xfrm>
              <a:off x="7969250" y="2316163"/>
              <a:ext cx="763588" cy="487363"/>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5" name="Rectangle 55"/>
            <p:cNvSpPr>
              <a:spLocks noChangeArrowheads="1"/>
            </p:cNvSpPr>
            <p:nvPr/>
          </p:nvSpPr>
          <p:spPr bwMode="auto">
            <a:xfrm>
              <a:off x="8020050" y="2355850"/>
              <a:ext cx="660400" cy="368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6" name="Freeform 56"/>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7" name="Rectangle 57"/>
            <p:cNvSpPr>
              <a:spLocks noChangeArrowheads="1"/>
            </p:cNvSpPr>
            <p:nvPr/>
          </p:nvSpPr>
          <p:spPr bwMode="auto">
            <a:xfrm>
              <a:off x="8004175" y="2355850"/>
              <a:ext cx="693738" cy="371475"/>
            </a:xfrm>
            <a:prstGeom prst="rect">
              <a:avLst/>
            </a:prstGeom>
            <a:solidFill>
              <a:srgbClr val="F1845D"/>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8" name="Freeform 58"/>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9" name="Freeform 59"/>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0" name="Rectangle 60"/>
            <p:cNvSpPr>
              <a:spLocks noChangeArrowheads="1"/>
            </p:cNvSpPr>
            <p:nvPr/>
          </p:nvSpPr>
          <p:spPr bwMode="auto">
            <a:xfrm>
              <a:off x="8572500" y="2757488"/>
              <a:ext cx="41275" cy="206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1" name="Freeform 61"/>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72" name="Shape 24"/>
          <p:cNvSpPr/>
          <p:nvPr/>
        </p:nvSpPr>
        <p:spPr>
          <a:xfrm>
            <a:off x="5256769" y="2198468"/>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3" name="Shape 24"/>
          <p:cNvSpPr/>
          <p:nvPr/>
        </p:nvSpPr>
        <p:spPr>
          <a:xfrm>
            <a:off x="6196068" y="2198469"/>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4" name="Shape 24"/>
          <p:cNvSpPr/>
          <p:nvPr/>
        </p:nvSpPr>
        <p:spPr>
          <a:xfrm>
            <a:off x="7135367" y="2202740"/>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5" name="Shape 24"/>
          <p:cNvSpPr/>
          <p:nvPr/>
        </p:nvSpPr>
        <p:spPr>
          <a:xfrm>
            <a:off x="8059046" y="2200276"/>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6" name="Shape 24"/>
          <p:cNvSpPr/>
          <p:nvPr/>
        </p:nvSpPr>
        <p:spPr>
          <a:xfrm>
            <a:off x="4313220" y="2199977"/>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2" name="Szövegdoboz 1"/>
          <p:cNvSpPr txBox="1"/>
          <p:nvPr/>
        </p:nvSpPr>
        <p:spPr>
          <a:xfrm>
            <a:off x="4312857" y="2321784"/>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20%</a:t>
            </a:r>
          </a:p>
        </p:txBody>
      </p:sp>
      <p:sp>
        <p:nvSpPr>
          <p:cNvPr id="77" name="Szövegdoboz 76"/>
          <p:cNvSpPr txBox="1"/>
          <p:nvPr/>
        </p:nvSpPr>
        <p:spPr>
          <a:xfrm>
            <a:off x="5268918" y="2320593"/>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22%</a:t>
            </a:r>
          </a:p>
        </p:txBody>
      </p:sp>
      <p:sp>
        <p:nvSpPr>
          <p:cNvPr id="78" name="Szövegdoboz 77"/>
          <p:cNvSpPr txBox="1"/>
          <p:nvPr/>
        </p:nvSpPr>
        <p:spPr>
          <a:xfrm>
            <a:off x="6206849" y="2310716"/>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20%</a:t>
            </a:r>
          </a:p>
        </p:txBody>
      </p:sp>
      <p:sp>
        <p:nvSpPr>
          <p:cNvPr id="79" name="Szövegdoboz 78"/>
          <p:cNvSpPr txBox="1"/>
          <p:nvPr/>
        </p:nvSpPr>
        <p:spPr>
          <a:xfrm>
            <a:off x="7135367" y="2309835"/>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21%</a:t>
            </a:r>
          </a:p>
        </p:txBody>
      </p:sp>
      <p:sp>
        <p:nvSpPr>
          <p:cNvPr id="80" name="Szövegdoboz 79"/>
          <p:cNvSpPr txBox="1"/>
          <p:nvPr/>
        </p:nvSpPr>
        <p:spPr>
          <a:xfrm>
            <a:off x="8112577" y="2324676"/>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16%</a:t>
            </a:r>
          </a:p>
        </p:txBody>
      </p:sp>
      <p:sp>
        <p:nvSpPr>
          <p:cNvPr id="86" name="Szövegdoboz 26"/>
          <p:cNvSpPr txBox="1"/>
          <p:nvPr/>
        </p:nvSpPr>
        <p:spPr>
          <a:xfrm>
            <a:off x="275724" y="3867894"/>
            <a:ext cx="8488942" cy="807913"/>
          </a:xfrm>
          <a:prstGeom prst="rect">
            <a:avLst/>
          </a:prstGeom>
        </p:spPr>
        <p:txBody>
          <a:bodyPr vert="horz" wrap="square" lIns="0" tIns="0" rIns="0" bIns="0" rtlCol="0">
            <a:spAutoFit/>
          </a:body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Compared to 3 years ago, the proportion of people who watch television on a daily basis has fallen. The change was evident in most demographic subgroups: 28–35-year-olds, men and women, city and town residents, those with a high school diploma or college degree, and those living with a partner, whether or not they had children. Currently, watching television more than once a day is more common among those living in a municipality (28%), those with a vocational college degree (29%), families with children (26%) and the inactive (30%). Typically, students or university/college students (32%) watch television less often than weekly.</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graphicFrame>
        <p:nvGraphicFramePr>
          <p:cNvPr id="34" name="Table 5">
            <a:extLst>
              <a:ext uri="{FF2B5EF4-FFF2-40B4-BE49-F238E27FC236}">
                <a16:creationId xmlns:a16="http://schemas.microsoft.com/office/drawing/2014/main" id="{362A6C59-E25E-4B7D-9B1C-A7C07B0E3D14}"/>
              </a:ext>
            </a:extLst>
          </p:cNvPr>
          <p:cNvGraphicFramePr>
            <a:graphicFrameLocks noGrp="1"/>
          </p:cNvGraphicFramePr>
          <p:nvPr/>
        </p:nvGraphicFramePr>
        <p:xfrm>
          <a:off x="4159671" y="3007483"/>
          <a:ext cx="4638080" cy="731520"/>
        </p:xfrm>
        <a:graphic>
          <a:graphicData uri="http://schemas.openxmlformats.org/drawingml/2006/table">
            <a:tbl>
              <a:tblPr firstRow="1" bandRow="1">
                <a:tableStyleId>{5C22544A-7EE6-4342-B048-85BDC9FD1C3A}</a:tableStyleId>
              </a:tblPr>
              <a:tblGrid>
                <a:gridCol w="927616">
                  <a:extLst>
                    <a:ext uri="{9D8B030D-6E8A-4147-A177-3AD203B41FA5}">
                      <a16:colId xmlns:a16="http://schemas.microsoft.com/office/drawing/2014/main" val="388351978"/>
                    </a:ext>
                  </a:extLst>
                </a:gridCol>
                <a:gridCol w="927616">
                  <a:extLst>
                    <a:ext uri="{9D8B030D-6E8A-4147-A177-3AD203B41FA5}">
                      <a16:colId xmlns:a16="http://schemas.microsoft.com/office/drawing/2014/main" val="2456270683"/>
                    </a:ext>
                  </a:extLst>
                </a:gridCol>
                <a:gridCol w="927616">
                  <a:extLst>
                    <a:ext uri="{9D8B030D-6E8A-4147-A177-3AD203B41FA5}">
                      <a16:colId xmlns:a16="http://schemas.microsoft.com/office/drawing/2014/main" val="340046534"/>
                    </a:ext>
                  </a:extLst>
                </a:gridCol>
                <a:gridCol w="927616">
                  <a:extLst>
                    <a:ext uri="{9D8B030D-6E8A-4147-A177-3AD203B41FA5}">
                      <a16:colId xmlns:a16="http://schemas.microsoft.com/office/drawing/2014/main" val="501654123"/>
                    </a:ext>
                  </a:extLst>
                </a:gridCol>
                <a:gridCol w="927616">
                  <a:extLst>
                    <a:ext uri="{9D8B030D-6E8A-4147-A177-3AD203B41FA5}">
                      <a16:colId xmlns:a16="http://schemas.microsoft.com/office/drawing/2014/main" val="3240988224"/>
                    </a:ext>
                  </a:extLst>
                </a:gridCol>
              </a:tblGrid>
              <a:tr h="199861">
                <a:tc>
                  <a:txBody>
                    <a:bodyPr/>
                    <a:lstStyle/>
                    <a:p>
                      <a:pPr algn="ctr"/>
                      <a:r>
                        <a:rPr lang="hu-HU" b="1" dirty="0">
                          <a:solidFill>
                            <a:schemeClr val="bg1">
                              <a:lumMod val="65000"/>
                            </a:schemeClr>
                          </a:solidFill>
                        </a:rPr>
                        <a:t>24%</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chemeClr val="bg1">
                              <a:lumMod val="65000"/>
                            </a:schemeClr>
                          </a:solidFill>
                        </a:rPr>
                        <a:t>29%</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chemeClr val="bg1">
                              <a:lumMod val="65000"/>
                            </a:schemeClr>
                          </a:solidFill>
                        </a:rPr>
                        <a:t>18%</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chemeClr val="bg1">
                              <a:lumMod val="65000"/>
                            </a:schemeClr>
                          </a:solidFill>
                        </a:rPr>
                        <a:t>18%</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chemeClr val="bg1">
                              <a:lumMod val="65000"/>
                            </a:schemeClr>
                          </a:solidFill>
                        </a:rPr>
                        <a:t>11%</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7461422"/>
                  </a:ext>
                </a:extLst>
              </a:tr>
              <a:tr h="199861">
                <a:tc>
                  <a:txBody>
                    <a:bodyPr/>
                    <a:lstStyle/>
                    <a:p>
                      <a:pPr algn="ctr"/>
                      <a:r>
                        <a:rPr lang="hu-HU" b="1" dirty="0">
                          <a:solidFill>
                            <a:schemeClr val="bg1">
                              <a:lumMod val="65000"/>
                            </a:schemeClr>
                          </a:solidFill>
                        </a:rPr>
                        <a:t>24%</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chemeClr val="bg1">
                              <a:lumMod val="65000"/>
                            </a:schemeClr>
                          </a:solidFill>
                        </a:rPr>
                        <a:t>28%</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chemeClr val="bg1">
                              <a:lumMod val="65000"/>
                            </a:schemeClr>
                          </a:solidFill>
                        </a:rPr>
                        <a:t>21%</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chemeClr val="bg1">
                              <a:lumMod val="65000"/>
                            </a:schemeClr>
                          </a:solidFill>
                        </a:rPr>
                        <a:t>18%</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chemeClr val="bg1">
                              <a:lumMod val="65000"/>
                            </a:schemeClr>
                          </a:solidFill>
                        </a:rPr>
                        <a:t>9%</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5611357"/>
                  </a:ext>
                </a:extLst>
              </a:tr>
            </a:tbl>
          </a:graphicData>
        </a:graphic>
      </p:graphicFrame>
      <p:sp>
        <p:nvSpPr>
          <p:cNvPr id="35" name="TextBox 34">
            <a:extLst>
              <a:ext uri="{FF2B5EF4-FFF2-40B4-BE49-F238E27FC236}">
                <a16:creationId xmlns:a16="http://schemas.microsoft.com/office/drawing/2014/main" id="{1DB75932-0624-447A-85A1-36BC71EC0AE3}"/>
              </a:ext>
            </a:extLst>
          </p:cNvPr>
          <p:cNvSpPr txBox="1"/>
          <p:nvPr/>
        </p:nvSpPr>
        <p:spPr>
          <a:xfrm>
            <a:off x="3491880" y="3081107"/>
            <a:ext cx="773457" cy="369332"/>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sng" strike="noStrike" kern="1200" cap="none" spc="0" normalizeH="0" baseline="0" noProof="0" dirty="0">
                <a:ln>
                  <a:noFill/>
                </a:ln>
                <a:solidFill>
                  <a:srgbClr val="FFFFFF">
                    <a:lumMod val="65000"/>
                  </a:srgbClr>
                </a:solidFill>
                <a:effectLst/>
                <a:uLnTx/>
                <a:uFillTx/>
                <a:latin typeface="Calibri" pitchFamily="34" charset="0"/>
                <a:ea typeface="+mn-ea"/>
                <a:cs typeface="Arial" pitchFamily="34" charset="0"/>
              </a:rPr>
              <a:t>2020:</a:t>
            </a:r>
            <a:endParaRPr kumimoji="0" lang="en-GB" sz="1800" b="1" i="0" u="sng" strike="noStrike" kern="1200" cap="none" spc="0" normalizeH="0" baseline="0" noProof="0" dirty="0">
              <a:ln>
                <a:noFill/>
              </a:ln>
              <a:solidFill>
                <a:srgbClr val="FFFFFF">
                  <a:lumMod val="65000"/>
                </a:srgbClr>
              </a:solidFill>
              <a:effectLst/>
              <a:uLnTx/>
              <a:uFillTx/>
              <a:latin typeface="Calibri" pitchFamily="34" charset="0"/>
              <a:ea typeface="+mn-ea"/>
              <a:cs typeface="Arial" pitchFamily="34" charset="0"/>
            </a:endParaRPr>
          </a:p>
        </p:txBody>
      </p:sp>
      <p:sp>
        <p:nvSpPr>
          <p:cNvPr id="6" name="TextBox 5">
            <a:extLst>
              <a:ext uri="{FF2B5EF4-FFF2-40B4-BE49-F238E27FC236}">
                <a16:creationId xmlns:a16="http://schemas.microsoft.com/office/drawing/2014/main" id="{B7E044BE-E696-08E5-4A10-4C3B5D8DF3E2}"/>
              </a:ext>
            </a:extLst>
          </p:cNvPr>
          <p:cNvSpPr txBox="1"/>
          <p:nvPr/>
        </p:nvSpPr>
        <p:spPr>
          <a:xfrm>
            <a:off x="3491880" y="3374871"/>
            <a:ext cx="773457" cy="369332"/>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sng" strike="noStrike" kern="1200" cap="none" spc="0" normalizeH="0" baseline="0" noProof="0" dirty="0">
                <a:ln>
                  <a:noFill/>
                </a:ln>
                <a:solidFill>
                  <a:srgbClr val="FFFFFF">
                    <a:lumMod val="65000"/>
                  </a:srgbClr>
                </a:solidFill>
                <a:effectLst/>
                <a:uLnTx/>
                <a:uFillTx/>
                <a:latin typeface="Calibri" pitchFamily="34" charset="0"/>
                <a:ea typeface="+mn-ea"/>
                <a:cs typeface="Arial" pitchFamily="34" charset="0"/>
              </a:rPr>
              <a:t>2017:</a:t>
            </a:r>
            <a:endParaRPr kumimoji="0" lang="en-GB" sz="1800" b="1" i="0" u="sng" strike="noStrike" kern="1200" cap="none" spc="0" normalizeH="0" baseline="0" noProof="0" dirty="0">
              <a:ln>
                <a:noFill/>
              </a:ln>
              <a:solidFill>
                <a:srgbClr val="FFFFFF">
                  <a:lumMod val="65000"/>
                </a:srgbClr>
              </a:solidFill>
              <a:effectLst/>
              <a:uLnTx/>
              <a:uFillTx/>
              <a:latin typeface="Calibri" pitchFamily="34" charset="0"/>
              <a:ea typeface="+mn-ea"/>
              <a:cs typeface="Arial" pitchFamily="34" charset="0"/>
            </a:endParaRPr>
          </a:p>
        </p:txBody>
      </p:sp>
      <p:sp>
        <p:nvSpPr>
          <p:cNvPr id="5" name="Szövegdoboz 135">
            <a:extLst>
              <a:ext uri="{FF2B5EF4-FFF2-40B4-BE49-F238E27FC236}">
                <a16:creationId xmlns:a16="http://schemas.microsoft.com/office/drawing/2014/main" id="{B464AD0D-F002-B1B4-7B4F-BB35E2FD7942}"/>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T</a:t>
            </a:r>
            <a:r>
              <a:rPr kumimoji="0" lang="en-GB" sz="900" b="0" i="0" u="none" strike="noStrike" kern="0" cap="none" spc="0" normalizeH="0" baseline="0" noProof="0" dirty="0" err="1">
                <a:ln>
                  <a:noFill/>
                </a:ln>
                <a:solidFill>
                  <a:srgbClr val="222223"/>
                </a:solidFill>
                <a:effectLst/>
                <a:uLnTx/>
                <a:uFillTx/>
                <a:latin typeface="Calibri"/>
                <a:ea typeface="+mn-ea"/>
                <a:cs typeface="+mn-cs"/>
              </a:rPr>
              <a:t>otal</a:t>
            </a:r>
            <a:r>
              <a:rPr kumimoji="0" lang="en-GB" sz="900" b="0" i="0" u="none" strike="noStrike" kern="0" cap="none" spc="0" normalizeH="0" baseline="0" noProof="0" dirty="0">
                <a:ln>
                  <a:noFill/>
                </a:ln>
                <a:solidFill>
                  <a:srgbClr val="222223"/>
                </a:solidFill>
                <a:effectLst/>
                <a:uLnTx/>
                <a:uFillTx/>
                <a:latin typeface="Calibri"/>
                <a:ea typeface="+mn-ea"/>
                <a:cs typeface="+mn-cs"/>
              </a:rPr>
              <a:t> sample</a:t>
            </a:r>
            <a:r>
              <a:rPr kumimoji="0" lang="hu-HU" sz="900" b="0" i="0" u="none" strike="noStrike" kern="0" cap="none" spc="0" normalizeH="0" baseline="0" noProof="0" dirty="0">
                <a:ln>
                  <a:noFill/>
                </a:ln>
                <a:solidFill>
                  <a:srgbClr val="222223"/>
                </a:solidFill>
                <a:effectLst/>
                <a:uLnTx/>
                <a:uFillTx/>
                <a:latin typeface="Calibri"/>
                <a:ea typeface="+mn-ea"/>
                <a:cs typeface="+mn-cs"/>
              </a:rPr>
              <a:t>: 2020, 2023: N=1000; 2017: N=1005</a:t>
            </a:r>
          </a:p>
        </p:txBody>
      </p:sp>
      <p:sp>
        <p:nvSpPr>
          <p:cNvPr id="10" name="Arrow: Down 9">
            <a:extLst>
              <a:ext uri="{FF2B5EF4-FFF2-40B4-BE49-F238E27FC236}">
                <a16:creationId xmlns:a16="http://schemas.microsoft.com/office/drawing/2014/main" id="{9899BF36-9FB9-F2C3-5040-C0CAF93F0DCA}"/>
              </a:ext>
            </a:extLst>
          </p:cNvPr>
          <p:cNvSpPr/>
          <p:nvPr/>
        </p:nvSpPr>
        <p:spPr>
          <a:xfrm rot="10800000">
            <a:off x="8624003" y="2383331"/>
            <a:ext cx="139717" cy="221177"/>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1" name="Arrow: Down 10">
            <a:extLst>
              <a:ext uri="{FF2B5EF4-FFF2-40B4-BE49-F238E27FC236}">
                <a16:creationId xmlns:a16="http://schemas.microsoft.com/office/drawing/2014/main" id="{9B3CE9E6-4B54-5832-9434-7E2E66BCC990}"/>
              </a:ext>
            </a:extLst>
          </p:cNvPr>
          <p:cNvSpPr/>
          <p:nvPr/>
        </p:nvSpPr>
        <p:spPr>
          <a:xfrm>
            <a:off x="4827207" y="2410059"/>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2" name="Arrow: Down 11">
            <a:extLst>
              <a:ext uri="{FF2B5EF4-FFF2-40B4-BE49-F238E27FC236}">
                <a16:creationId xmlns:a16="http://schemas.microsoft.com/office/drawing/2014/main" id="{9E2A92D6-5C18-EF77-EDAA-9753250915E7}"/>
              </a:ext>
            </a:extLst>
          </p:cNvPr>
          <p:cNvSpPr/>
          <p:nvPr/>
        </p:nvSpPr>
        <p:spPr>
          <a:xfrm>
            <a:off x="5782516" y="2410058"/>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7" name="Arrow: Down 6">
            <a:extLst>
              <a:ext uri="{FF2B5EF4-FFF2-40B4-BE49-F238E27FC236}">
                <a16:creationId xmlns:a16="http://schemas.microsoft.com/office/drawing/2014/main" id="{BD13E2D6-29D1-A930-6C91-7C9CE2BAAD06}"/>
              </a:ext>
            </a:extLst>
          </p:cNvPr>
          <p:cNvSpPr/>
          <p:nvPr/>
        </p:nvSpPr>
        <p:spPr>
          <a:xfrm>
            <a:off x="7881899" y="1056560"/>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8" name="Picture 2">
            <a:extLst>
              <a:ext uri="{FF2B5EF4-FFF2-40B4-BE49-F238E27FC236}">
                <a16:creationId xmlns:a16="http://schemas.microsoft.com/office/drawing/2014/main" id="{1BD3968A-EB7A-2493-8367-DFAEA20C672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623A5FB-9F04-3A4B-ABF2-B74446BF85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917828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nvGraphicFramePr>
        <p:xfrm>
          <a:off x="4159671" y="1454062"/>
          <a:ext cx="4673955" cy="472173"/>
        </p:xfrm>
        <a:graphic>
          <a:graphicData uri="http://schemas.openxmlformats.org/drawingml/2006/table">
            <a:tbl>
              <a:tblPr firstRow="1" bandRow="1">
                <a:tableStyleId>{5C22544A-7EE6-4342-B048-85BDC9FD1C3A}</a:tableStyleId>
              </a:tblPr>
              <a:tblGrid>
                <a:gridCol w="934791">
                  <a:extLst>
                    <a:ext uri="{9D8B030D-6E8A-4147-A177-3AD203B41FA5}">
                      <a16:colId xmlns:a16="http://schemas.microsoft.com/office/drawing/2014/main" val="982809133"/>
                    </a:ext>
                  </a:extLst>
                </a:gridCol>
                <a:gridCol w="823841">
                  <a:extLst>
                    <a:ext uri="{9D8B030D-6E8A-4147-A177-3AD203B41FA5}">
                      <a16:colId xmlns:a16="http://schemas.microsoft.com/office/drawing/2014/main" val="3968493960"/>
                    </a:ext>
                  </a:extLst>
                </a:gridCol>
                <a:gridCol w="1045741">
                  <a:extLst>
                    <a:ext uri="{9D8B030D-6E8A-4147-A177-3AD203B41FA5}">
                      <a16:colId xmlns:a16="http://schemas.microsoft.com/office/drawing/2014/main" val="461491417"/>
                    </a:ext>
                  </a:extLst>
                </a:gridCol>
                <a:gridCol w="934791">
                  <a:extLst>
                    <a:ext uri="{9D8B030D-6E8A-4147-A177-3AD203B41FA5}">
                      <a16:colId xmlns:a16="http://schemas.microsoft.com/office/drawing/2014/main" val="2191302490"/>
                    </a:ext>
                  </a:extLst>
                </a:gridCol>
                <a:gridCol w="934791">
                  <a:extLst>
                    <a:ext uri="{9D8B030D-6E8A-4147-A177-3AD203B41FA5}">
                      <a16:colId xmlns:a16="http://schemas.microsoft.com/office/drawing/2014/main" val="3433672654"/>
                    </a:ext>
                  </a:extLst>
                </a:gridCol>
              </a:tblGrid>
              <a:tr h="472173">
                <a:tc>
                  <a:txBody>
                    <a:bodyPr/>
                    <a:lstStyle/>
                    <a:p>
                      <a:pPr algn="ctr"/>
                      <a:r>
                        <a:rPr lang="en-GB" sz="1100" b="0" dirty="0">
                          <a:solidFill>
                            <a:srgbClr val="404040"/>
                          </a:solidFill>
                        </a:rPr>
                        <a:t>Several times a day</a:t>
                      </a:r>
                      <a:endParaRPr lang="hu-HU" sz="1100" b="0" dirty="0">
                        <a:solidFill>
                          <a:srgbClr val="404040"/>
                        </a:solidFill>
                      </a:endParaRPr>
                    </a:p>
                  </a:txBody>
                  <a:tcPr anchor="ctr">
                    <a:solidFill>
                      <a:schemeClr val="accent1">
                        <a:alpha val="0"/>
                      </a:schemeClr>
                    </a:solidFill>
                  </a:tcPr>
                </a:tc>
                <a:tc>
                  <a:txBody>
                    <a:bodyPr/>
                    <a:lstStyle/>
                    <a:p>
                      <a:pPr algn="ctr"/>
                      <a:r>
                        <a:rPr lang="en-GB" sz="1100" b="0" baseline="0" dirty="0">
                          <a:solidFill>
                            <a:srgbClr val="404040"/>
                          </a:solidFill>
                        </a:rPr>
                        <a:t>Every</a:t>
                      </a:r>
                      <a:r>
                        <a:rPr lang="hu-HU" sz="1100" b="0" baseline="0" dirty="0">
                          <a:solidFill>
                            <a:srgbClr val="404040"/>
                          </a:solidFill>
                        </a:rPr>
                        <a:t> </a:t>
                      </a:r>
                      <a:r>
                        <a:rPr lang="en-GB" sz="1100" b="0" baseline="0" dirty="0">
                          <a:solidFill>
                            <a:srgbClr val="404040"/>
                          </a:solidFill>
                        </a:rPr>
                        <a:t>day</a:t>
                      </a:r>
                      <a:endParaRPr lang="hu-HU" sz="1100" b="0" dirty="0">
                        <a:solidFill>
                          <a:srgbClr val="404040"/>
                        </a:solidFill>
                      </a:endParaRPr>
                    </a:p>
                  </a:txBody>
                  <a:tcPr anchor="ctr">
                    <a:solidFill>
                      <a:schemeClr val="accent1">
                        <a:alpha val="0"/>
                      </a:schemeClr>
                    </a:solidFill>
                  </a:tcPr>
                </a:tc>
                <a:tc>
                  <a:txBody>
                    <a:bodyPr/>
                    <a:lstStyle/>
                    <a:p>
                      <a:pPr algn="ctr"/>
                      <a:r>
                        <a:rPr lang="en-GB" sz="1100" b="0" dirty="0">
                          <a:solidFill>
                            <a:srgbClr val="404040"/>
                          </a:solidFill>
                        </a:rPr>
                        <a:t>More than once a week</a:t>
                      </a:r>
                      <a:endParaRPr lang="hu-HU" sz="1100" b="0" dirty="0">
                        <a:solidFill>
                          <a:srgbClr val="404040"/>
                        </a:solidFill>
                      </a:endParaRPr>
                    </a:p>
                  </a:txBody>
                  <a:tcPr anchor="ctr">
                    <a:solidFill>
                      <a:schemeClr val="accent1">
                        <a:alpha val="0"/>
                      </a:schemeClr>
                    </a:solidFill>
                  </a:tcPr>
                </a:tc>
                <a:tc>
                  <a:txBody>
                    <a:bodyPr/>
                    <a:lstStyle/>
                    <a:p>
                      <a:pPr algn="ctr"/>
                      <a:r>
                        <a:rPr lang="en-GB" sz="1100" b="0" dirty="0">
                          <a:solidFill>
                            <a:srgbClr val="404040"/>
                          </a:solidFill>
                        </a:rPr>
                        <a:t>Less than that</a:t>
                      </a:r>
                      <a:endParaRPr lang="hu-HU" sz="1100" b="0" dirty="0">
                        <a:solidFill>
                          <a:srgbClr val="404040"/>
                        </a:solidFill>
                      </a:endParaRPr>
                    </a:p>
                  </a:txBody>
                  <a:tcPr anchor="ctr">
                    <a:solidFill>
                      <a:schemeClr val="accent1">
                        <a:alpha val="0"/>
                      </a:schemeClr>
                    </a:solidFill>
                  </a:tcPr>
                </a:tc>
                <a:tc>
                  <a:txBody>
                    <a:bodyPr/>
                    <a:lstStyle/>
                    <a:p>
                      <a:pPr algn="ctr"/>
                      <a:r>
                        <a:rPr lang="en-GB" sz="1100" b="0" dirty="0">
                          <a:solidFill>
                            <a:srgbClr val="404040"/>
                          </a:solidFill>
                        </a:rPr>
                        <a:t>Never</a:t>
                      </a:r>
                      <a:endParaRPr lang="hu-HU" sz="1100" b="0" dirty="0">
                        <a:solidFill>
                          <a:srgbClr val="404040"/>
                        </a:solidFill>
                      </a:endParaRPr>
                    </a:p>
                  </a:txBody>
                  <a:tcPr anchor="ctr">
                    <a:solidFill>
                      <a:schemeClr val="accent1">
                        <a:alpha val="0"/>
                      </a:schemeClr>
                    </a:solidFill>
                  </a:tcPr>
                </a:tc>
                <a:extLst>
                  <a:ext uri="{0D108BD9-81ED-4DB2-BD59-A6C34878D82A}">
                    <a16:rowId xmlns:a16="http://schemas.microsoft.com/office/drawing/2014/main" val="4250581369"/>
                  </a:ext>
                </a:extLst>
              </a:tr>
            </a:tbl>
          </a:graphicData>
        </a:graphic>
      </p:graphicFrame>
      <p:sp>
        <p:nvSpPr>
          <p:cNvPr id="24" name="TextBox 23"/>
          <p:cNvSpPr txBox="1"/>
          <p:nvPr/>
        </p:nvSpPr>
        <p:spPr>
          <a:xfrm>
            <a:off x="4159671" y="987573"/>
            <a:ext cx="3696745" cy="2751430"/>
          </a:xfrm>
          <a:prstGeom prst="rect">
            <a:avLst/>
          </a:prstGeom>
          <a:ln w="6350">
            <a:solidFill>
              <a:schemeClr val="bg2"/>
            </a:solidFill>
          </a:ln>
        </p:spPr>
        <p:txBody>
          <a:bodyPr wrap="square" rtlCol="0">
            <a:no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83%</a:t>
            </a:r>
          </a:p>
        </p:txBody>
      </p:sp>
      <p:sp>
        <p:nvSpPr>
          <p:cNvPr id="48" name="Title 3"/>
          <p:cNvSpPr>
            <a:spLocks noGrp="1"/>
          </p:cNvSpPr>
          <p:nvPr>
            <p:ph type="title"/>
          </p:nvPr>
        </p:nvSpPr>
        <p:spPr>
          <a:xfrm>
            <a:off x="179984" y="-19088"/>
            <a:ext cx="8680422" cy="469722"/>
          </a:xfrm>
        </p:spPr>
        <p:txBody>
          <a:bodyPr>
            <a:noAutofit/>
          </a:bodyPr>
          <a:lstStyle/>
          <a:p>
            <a:r>
              <a:rPr lang="hu-HU" sz="2900" dirty="0"/>
              <a:t>R</a:t>
            </a:r>
            <a:r>
              <a:rPr lang="en-GB" sz="2900" dirty="0" err="1"/>
              <a:t>adio</a:t>
            </a:r>
            <a:endParaRPr lang="hu-HU" sz="2900" dirty="0"/>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en-US" sz="1000" i="1" dirty="0">
                <a:solidFill>
                  <a:schemeClr val="bg1">
                    <a:lumMod val="50000"/>
                  </a:schemeClr>
                </a:solidFill>
              </a:rPr>
              <a:t>How often do you listen to the radio?</a:t>
            </a:r>
          </a:p>
        </p:txBody>
      </p:sp>
      <p:grpSp>
        <p:nvGrpSpPr>
          <p:cNvPr id="33" name="Group 23"/>
          <p:cNvGrpSpPr/>
          <p:nvPr/>
        </p:nvGrpSpPr>
        <p:grpSpPr>
          <a:xfrm>
            <a:off x="0" y="1680272"/>
            <a:ext cx="9144000" cy="1636934"/>
            <a:chOff x="0" y="0"/>
            <a:chExt cx="13004800" cy="2538015"/>
          </a:xfrm>
        </p:grpSpPr>
        <p:sp>
          <p:nvSpPr>
            <p:cNvPr id="47" name="Shape 20"/>
            <p:cNvSpPr/>
            <p:nvPr/>
          </p:nvSpPr>
          <p:spPr>
            <a:xfrm>
              <a:off x="0" y="0"/>
              <a:ext cx="3808115" cy="2538016"/>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49" name="Shape 21"/>
            <p:cNvSpPr/>
            <p:nvPr/>
          </p:nvSpPr>
          <p:spPr>
            <a:xfrm>
              <a:off x="3808114" y="0"/>
              <a:ext cx="1742332" cy="25380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4107"/>
                  </a:lnTo>
                  <a:lnTo>
                    <a:pt x="21600" y="18141"/>
                  </a:lnTo>
                  <a:lnTo>
                    <a:pt x="0" y="21600"/>
                  </a:lnTo>
                  <a:lnTo>
                    <a:pt x="0" y="0"/>
                  </a:lnTo>
                  <a:close/>
                </a:path>
              </a:pathLst>
            </a:custGeom>
            <a:solidFill>
              <a:srgbClr val="ED6737"/>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50" name="Shape 22"/>
            <p:cNvSpPr/>
            <p:nvPr/>
          </p:nvSpPr>
          <p:spPr>
            <a:xfrm>
              <a:off x="5550445" y="479524"/>
              <a:ext cx="7454355" cy="1650604"/>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72" name="Shape 24"/>
          <p:cNvSpPr/>
          <p:nvPr/>
        </p:nvSpPr>
        <p:spPr>
          <a:xfrm>
            <a:off x="5256769" y="2198468"/>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3" name="Shape 24"/>
          <p:cNvSpPr/>
          <p:nvPr/>
        </p:nvSpPr>
        <p:spPr>
          <a:xfrm>
            <a:off x="6196068" y="2198469"/>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4" name="Shape 24"/>
          <p:cNvSpPr/>
          <p:nvPr/>
        </p:nvSpPr>
        <p:spPr>
          <a:xfrm>
            <a:off x="7135367" y="2202740"/>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5" name="Shape 24"/>
          <p:cNvSpPr/>
          <p:nvPr/>
        </p:nvSpPr>
        <p:spPr>
          <a:xfrm>
            <a:off x="8059046" y="2200276"/>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6" name="Shape 24"/>
          <p:cNvSpPr/>
          <p:nvPr/>
        </p:nvSpPr>
        <p:spPr>
          <a:xfrm>
            <a:off x="4313220" y="2199977"/>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2" name="Szövegdoboz 1"/>
          <p:cNvSpPr txBox="1"/>
          <p:nvPr/>
        </p:nvSpPr>
        <p:spPr>
          <a:xfrm>
            <a:off x="4355007" y="2332542"/>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9%</a:t>
            </a:r>
          </a:p>
        </p:txBody>
      </p:sp>
      <p:sp>
        <p:nvSpPr>
          <p:cNvPr id="77" name="Szövegdoboz 76"/>
          <p:cNvSpPr txBox="1"/>
          <p:nvPr/>
        </p:nvSpPr>
        <p:spPr>
          <a:xfrm>
            <a:off x="5254338" y="2331351"/>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19%</a:t>
            </a:r>
          </a:p>
        </p:txBody>
      </p:sp>
      <p:sp>
        <p:nvSpPr>
          <p:cNvPr id="78" name="Szövegdoboz 77"/>
          <p:cNvSpPr txBox="1"/>
          <p:nvPr/>
        </p:nvSpPr>
        <p:spPr>
          <a:xfrm>
            <a:off x="6206849" y="2321474"/>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25%</a:t>
            </a:r>
          </a:p>
        </p:txBody>
      </p:sp>
      <p:sp>
        <p:nvSpPr>
          <p:cNvPr id="79" name="Szövegdoboz 78"/>
          <p:cNvSpPr txBox="1"/>
          <p:nvPr/>
        </p:nvSpPr>
        <p:spPr>
          <a:xfrm>
            <a:off x="7146125" y="2320593"/>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30%</a:t>
            </a:r>
          </a:p>
        </p:txBody>
      </p:sp>
      <p:sp>
        <p:nvSpPr>
          <p:cNvPr id="80" name="Szövegdoboz 79"/>
          <p:cNvSpPr txBox="1"/>
          <p:nvPr/>
        </p:nvSpPr>
        <p:spPr>
          <a:xfrm>
            <a:off x="8027415" y="2313918"/>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17%</a:t>
            </a:r>
          </a:p>
        </p:txBody>
      </p:sp>
      <p:sp>
        <p:nvSpPr>
          <p:cNvPr id="86" name="Szövegdoboz 26"/>
          <p:cNvSpPr txBox="1"/>
          <p:nvPr/>
        </p:nvSpPr>
        <p:spPr>
          <a:xfrm>
            <a:off x="305969" y="3911547"/>
            <a:ext cx="8488942" cy="484748"/>
          </a:xfrm>
          <a:prstGeom prst="rect">
            <a:avLst/>
          </a:prstGeom>
        </p:spPr>
        <p:txBody>
          <a:bodyPr vert="horz" wrap="square" lIns="0" tIns="0" rIns="0" bIns="0" rtlCol="0">
            <a:spAutoFit/>
          </a:bodyPr>
          <a:lstStyle/>
          <a:p>
            <a:pPr marL="4763" lvl="0" algn="just" defTabSz="914400">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 frequency of listening to the </a:t>
            </a:r>
            <a:r>
              <a:rPr lang="en-GB" sz="1050" kern="0" dirty="0">
                <a:solidFill>
                  <a:srgbClr val="58595B"/>
                </a:solidFill>
              </a:rPr>
              <a:t>radio</a:t>
            </a:r>
            <a:r>
              <a:rPr kumimoji="0" lang="en-GB" sz="1050" b="0" i="0" u="none" strike="noStrike" kern="0" cap="none" spc="0" normalizeH="0" baseline="0" noProof="0" dirty="0">
                <a:ln>
                  <a:noFill/>
                </a:ln>
                <a:solidFill>
                  <a:srgbClr val="58595B"/>
                </a:solidFill>
                <a:effectLst/>
                <a:uLnTx/>
                <a:uFillTx/>
                <a:latin typeface="Calibri"/>
                <a:ea typeface="+mn-ea"/>
                <a:cs typeface="+mn-cs"/>
              </a:rPr>
              <a:t> has not changed over the last 3 years. There is no demographic group that rejects it at a high rate, but the parallel with watching TV observed earlier is still present. Those who watch television more often are more likely to consume content via radio stations, and vice versa: those who reject television also reject </a:t>
            </a:r>
            <a:r>
              <a:rPr lang="en-GB" sz="1050" kern="0" dirty="0">
                <a:solidFill>
                  <a:srgbClr val="58595B"/>
                </a:solidFill>
              </a:rPr>
              <a:t>listening to the </a:t>
            </a:r>
            <a:r>
              <a:rPr kumimoji="0" lang="en-GB" sz="1050" b="0" i="0" u="none" strike="noStrike" kern="0" cap="none" spc="0" normalizeH="0" baseline="0" noProof="0" dirty="0">
                <a:ln>
                  <a:noFill/>
                </a:ln>
                <a:solidFill>
                  <a:srgbClr val="58595B"/>
                </a:solidFill>
                <a:effectLst/>
                <a:uLnTx/>
                <a:uFillTx/>
                <a:latin typeface="Calibri"/>
                <a:ea typeface="+mn-ea"/>
                <a:cs typeface="+mn-cs"/>
              </a:rPr>
              <a:t>radio.</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35" name="Freeform 58"/>
          <p:cNvSpPr>
            <a:spLocks noEditPoints="1"/>
          </p:cNvSpPr>
          <p:nvPr/>
        </p:nvSpPr>
        <p:spPr bwMode="auto">
          <a:xfrm>
            <a:off x="792508" y="1924662"/>
            <a:ext cx="1092563" cy="1058025"/>
          </a:xfrm>
          <a:custGeom>
            <a:avLst/>
            <a:gdLst/>
            <a:ahLst/>
            <a:cxnLst>
              <a:cxn ang="0">
                <a:pos x="498" y="146"/>
              </a:cxn>
              <a:cxn ang="0">
                <a:pos x="448" y="146"/>
              </a:cxn>
              <a:cxn ang="0">
                <a:pos x="76" y="22"/>
              </a:cxn>
              <a:cxn ang="0">
                <a:pos x="65" y="11"/>
              </a:cxn>
              <a:cxn ang="0">
                <a:pos x="43" y="3"/>
              </a:cxn>
              <a:cxn ang="0">
                <a:pos x="21" y="15"/>
              </a:cxn>
              <a:cxn ang="0">
                <a:pos x="32" y="37"/>
              </a:cxn>
              <a:cxn ang="0">
                <a:pos x="54" y="44"/>
              </a:cxn>
              <a:cxn ang="0">
                <a:pos x="59" y="45"/>
              </a:cxn>
              <a:cxn ang="0">
                <a:pos x="70" y="41"/>
              </a:cxn>
              <a:cxn ang="0">
                <a:pos x="384" y="146"/>
              </a:cxn>
              <a:cxn ang="0">
                <a:pos x="50" y="146"/>
              </a:cxn>
              <a:cxn ang="0">
                <a:pos x="0" y="197"/>
              </a:cxn>
              <a:cxn ang="0">
                <a:pos x="0" y="455"/>
              </a:cxn>
              <a:cxn ang="0">
                <a:pos x="50" y="505"/>
              </a:cxn>
              <a:cxn ang="0">
                <a:pos x="56" y="505"/>
              </a:cxn>
              <a:cxn ang="0">
                <a:pos x="56" y="514"/>
              </a:cxn>
              <a:cxn ang="0">
                <a:pos x="73" y="532"/>
              </a:cxn>
              <a:cxn ang="0">
                <a:pos x="91" y="514"/>
              </a:cxn>
              <a:cxn ang="0">
                <a:pos x="91" y="505"/>
              </a:cxn>
              <a:cxn ang="0">
                <a:pos x="445" y="505"/>
              </a:cxn>
              <a:cxn ang="0">
                <a:pos x="445" y="515"/>
              </a:cxn>
              <a:cxn ang="0">
                <a:pos x="462" y="532"/>
              </a:cxn>
              <a:cxn ang="0">
                <a:pos x="480" y="515"/>
              </a:cxn>
              <a:cxn ang="0">
                <a:pos x="480" y="505"/>
              </a:cxn>
              <a:cxn ang="0">
                <a:pos x="498" y="505"/>
              </a:cxn>
              <a:cxn ang="0">
                <a:pos x="549" y="455"/>
              </a:cxn>
              <a:cxn ang="0">
                <a:pos x="549" y="197"/>
              </a:cxn>
              <a:cxn ang="0">
                <a:pos x="498" y="146"/>
              </a:cxn>
              <a:cxn ang="0">
                <a:pos x="156" y="448"/>
              </a:cxn>
              <a:cxn ang="0">
                <a:pos x="51" y="343"/>
              </a:cxn>
              <a:cxn ang="0">
                <a:pos x="156" y="238"/>
              </a:cxn>
              <a:cxn ang="0">
                <a:pos x="262" y="343"/>
              </a:cxn>
              <a:cxn ang="0">
                <a:pos x="156" y="448"/>
              </a:cxn>
              <a:cxn ang="0">
                <a:pos x="420" y="355"/>
              </a:cxn>
              <a:cxn ang="0">
                <a:pos x="442" y="332"/>
              </a:cxn>
              <a:cxn ang="0">
                <a:pos x="465" y="355"/>
              </a:cxn>
              <a:cxn ang="0">
                <a:pos x="442" y="377"/>
              </a:cxn>
              <a:cxn ang="0">
                <a:pos x="420" y="355"/>
              </a:cxn>
              <a:cxn ang="0">
                <a:pos x="420" y="292"/>
              </a:cxn>
              <a:cxn ang="0">
                <a:pos x="442" y="270"/>
              </a:cxn>
              <a:cxn ang="0">
                <a:pos x="465" y="292"/>
              </a:cxn>
              <a:cxn ang="0">
                <a:pos x="442" y="315"/>
              </a:cxn>
              <a:cxn ang="0">
                <a:pos x="420" y="292"/>
              </a:cxn>
              <a:cxn ang="0">
                <a:pos x="498" y="211"/>
              </a:cxn>
              <a:cxn ang="0">
                <a:pos x="462" y="211"/>
              </a:cxn>
              <a:cxn ang="0">
                <a:pos x="454" y="242"/>
              </a:cxn>
              <a:cxn ang="0">
                <a:pos x="445" y="211"/>
              </a:cxn>
              <a:cxn ang="0">
                <a:pos x="50" y="211"/>
              </a:cxn>
              <a:cxn ang="0">
                <a:pos x="40" y="201"/>
              </a:cxn>
              <a:cxn ang="0">
                <a:pos x="50" y="191"/>
              </a:cxn>
              <a:cxn ang="0">
                <a:pos x="498" y="191"/>
              </a:cxn>
              <a:cxn ang="0">
                <a:pos x="508" y="201"/>
              </a:cxn>
              <a:cxn ang="0">
                <a:pos x="498" y="211"/>
              </a:cxn>
            </a:cxnLst>
            <a:rect l="0" t="0" r="r" b="b"/>
            <a:pathLst>
              <a:path w="549" h="532">
                <a:moveTo>
                  <a:pt x="498" y="146"/>
                </a:moveTo>
                <a:cubicBezTo>
                  <a:pt x="448" y="146"/>
                  <a:pt x="448" y="146"/>
                  <a:pt x="448" y="146"/>
                </a:cubicBezTo>
                <a:cubicBezTo>
                  <a:pt x="76" y="22"/>
                  <a:pt x="76" y="22"/>
                  <a:pt x="76" y="22"/>
                </a:cubicBezTo>
                <a:cubicBezTo>
                  <a:pt x="74" y="17"/>
                  <a:pt x="70" y="13"/>
                  <a:pt x="65" y="11"/>
                </a:cubicBezTo>
                <a:cubicBezTo>
                  <a:pt x="43" y="3"/>
                  <a:pt x="43" y="3"/>
                  <a:pt x="43" y="3"/>
                </a:cubicBezTo>
                <a:cubicBezTo>
                  <a:pt x="34" y="0"/>
                  <a:pt x="24" y="5"/>
                  <a:pt x="21" y="15"/>
                </a:cubicBezTo>
                <a:cubicBezTo>
                  <a:pt x="18" y="24"/>
                  <a:pt x="23" y="34"/>
                  <a:pt x="32" y="37"/>
                </a:cubicBezTo>
                <a:cubicBezTo>
                  <a:pt x="54" y="44"/>
                  <a:pt x="54" y="44"/>
                  <a:pt x="54" y="44"/>
                </a:cubicBezTo>
                <a:cubicBezTo>
                  <a:pt x="55" y="45"/>
                  <a:pt x="57" y="45"/>
                  <a:pt x="59" y="45"/>
                </a:cubicBezTo>
                <a:cubicBezTo>
                  <a:pt x="63" y="45"/>
                  <a:pt x="67" y="44"/>
                  <a:pt x="70" y="41"/>
                </a:cubicBezTo>
                <a:cubicBezTo>
                  <a:pt x="384" y="146"/>
                  <a:pt x="384" y="146"/>
                  <a:pt x="384" y="146"/>
                </a:cubicBezTo>
                <a:cubicBezTo>
                  <a:pt x="50" y="146"/>
                  <a:pt x="50" y="146"/>
                  <a:pt x="50" y="146"/>
                </a:cubicBezTo>
                <a:cubicBezTo>
                  <a:pt x="23" y="146"/>
                  <a:pt x="0" y="169"/>
                  <a:pt x="0" y="197"/>
                </a:cubicBezTo>
                <a:cubicBezTo>
                  <a:pt x="0" y="455"/>
                  <a:pt x="0" y="455"/>
                  <a:pt x="0" y="455"/>
                </a:cubicBezTo>
                <a:cubicBezTo>
                  <a:pt x="0" y="483"/>
                  <a:pt x="23" y="505"/>
                  <a:pt x="50" y="505"/>
                </a:cubicBezTo>
                <a:cubicBezTo>
                  <a:pt x="56" y="505"/>
                  <a:pt x="56" y="505"/>
                  <a:pt x="56" y="505"/>
                </a:cubicBezTo>
                <a:cubicBezTo>
                  <a:pt x="56" y="514"/>
                  <a:pt x="56" y="514"/>
                  <a:pt x="56" y="514"/>
                </a:cubicBezTo>
                <a:cubicBezTo>
                  <a:pt x="56" y="524"/>
                  <a:pt x="64" y="532"/>
                  <a:pt x="73" y="532"/>
                </a:cubicBezTo>
                <a:cubicBezTo>
                  <a:pt x="83" y="532"/>
                  <a:pt x="91" y="524"/>
                  <a:pt x="91" y="514"/>
                </a:cubicBezTo>
                <a:cubicBezTo>
                  <a:pt x="91" y="505"/>
                  <a:pt x="91" y="505"/>
                  <a:pt x="91" y="505"/>
                </a:cubicBezTo>
                <a:cubicBezTo>
                  <a:pt x="445" y="505"/>
                  <a:pt x="445" y="505"/>
                  <a:pt x="445" y="505"/>
                </a:cubicBezTo>
                <a:cubicBezTo>
                  <a:pt x="445" y="515"/>
                  <a:pt x="445" y="515"/>
                  <a:pt x="445" y="515"/>
                </a:cubicBezTo>
                <a:cubicBezTo>
                  <a:pt x="445" y="524"/>
                  <a:pt x="453" y="532"/>
                  <a:pt x="462" y="532"/>
                </a:cubicBezTo>
                <a:cubicBezTo>
                  <a:pt x="472" y="532"/>
                  <a:pt x="480" y="524"/>
                  <a:pt x="480" y="515"/>
                </a:cubicBezTo>
                <a:cubicBezTo>
                  <a:pt x="480" y="505"/>
                  <a:pt x="480" y="505"/>
                  <a:pt x="480" y="505"/>
                </a:cubicBezTo>
                <a:cubicBezTo>
                  <a:pt x="498" y="505"/>
                  <a:pt x="498" y="505"/>
                  <a:pt x="498" y="505"/>
                </a:cubicBezTo>
                <a:cubicBezTo>
                  <a:pt x="526" y="505"/>
                  <a:pt x="549" y="483"/>
                  <a:pt x="549" y="455"/>
                </a:cubicBezTo>
                <a:cubicBezTo>
                  <a:pt x="549" y="197"/>
                  <a:pt x="549" y="197"/>
                  <a:pt x="549" y="197"/>
                </a:cubicBezTo>
                <a:cubicBezTo>
                  <a:pt x="549" y="169"/>
                  <a:pt x="526" y="146"/>
                  <a:pt x="498" y="146"/>
                </a:cubicBezTo>
                <a:close/>
                <a:moveTo>
                  <a:pt x="156" y="448"/>
                </a:moveTo>
                <a:cubicBezTo>
                  <a:pt x="98" y="448"/>
                  <a:pt x="51" y="401"/>
                  <a:pt x="51" y="343"/>
                </a:cubicBezTo>
                <a:cubicBezTo>
                  <a:pt x="51" y="285"/>
                  <a:pt x="98" y="238"/>
                  <a:pt x="156" y="238"/>
                </a:cubicBezTo>
                <a:cubicBezTo>
                  <a:pt x="215" y="238"/>
                  <a:pt x="262" y="285"/>
                  <a:pt x="262" y="343"/>
                </a:cubicBezTo>
                <a:cubicBezTo>
                  <a:pt x="262" y="401"/>
                  <a:pt x="215" y="448"/>
                  <a:pt x="156" y="448"/>
                </a:cubicBezTo>
                <a:close/>
                <a:moveTo>
                  <a:pt x="420" y="355"/>
                </a:moveTo>
                <a:cubicBezTo>
                  <a:pt x="420" y="342"/>
                  <a:pt x="430" y="332"/>
                  <a:pt x="442" y="332"/>
                </a:cubicBezTo>
                <a:cubicBezTo>
                  <a:pt x="455" y="332"/>
                  <a:pt x="465" y="342"/>
                  <a:pt x="465" y="355"/>
                </a:cubicBezTo>
                <a:cubicBezTo>
                  <a:pt x="465" y="367"/>
                  <a:pt x="455" y="377"/>
                  <a:pt x="442" y="377"/>
                </a:cubicBezTo>
                <a:cubicBezTo>
                  <a:pt x="430" y="377"/>
                  <a:pt x="420" y="367"/>
                  <a:pt x="420" y="355"/>
                </a:cubicBezTo>
                <a:close/>
                <a:moveTo>
                  <a:pt x="420" y="292"/>
                </a:moveTo>
                <a:cubicBezTo>
                  <a:pt x="420" y="280"/>
                  <a:pt x="430" y="270"/>
                  <a:pt x="442" y="270"/>
                </a:cubicBezTo>
                <a:cubicBezTo>
                  <a:pt x="455" y="270"/>
                  <a:pt x="465" y="280"/>
                  <a:pt x="465" y="292"/>
                </a:cubicBezTo>
                <a:cubicBezTo>
                  <a:pt x="465" y="305"/>
                  <a:pt x="455" y="315"/>
                  <a:pt x="442" y="315"/>
                </a:cubicBezTo>
                <a:cubicBezTo>
                  <a:pt x="430" y="315"/>
                  <a:pt x="420" y="305"/>
                  <a:pt x="420" y="292"/>
                </a:cubicBezTo>
                <a:close/>
                <a:moveTo>
                  <a:pt x="498" y="211"/>
                </a:moveTo>
                <a:cubicBezTo>
                  <a:pt x="462" y="211"/>
                  <a:pt x="462" y="211"/>
                  <a:pt x="462" y="211"/>
                </a:cubicBezTo>
                <a:cubicBezTo>
                  <a:pt x="454" y="242"/>
                  <a:pt x="454" y="242"/>
                  <a:pt x="454" y="242"/>
                </a:cubicBezTo>
                <a:cubicBezTo>
                  <a:pt x="445" y="211"/>
                  <a:pt x="445" y="211"/>
                  <a:pt x="445" y="211"/>
                </a:cubicBezTo>
                <a:cubicBezTo>
                  <a:pt x="50" y="211"/>
                  <a:pt x="50" y="211"/>
                  <a:pt x="50" y="211"/>
                </a:cubicBezTo>
                <a:cubicBezTo>
                  <a:pt x="45" y="211"/>
                  <a:pt x="40" y="206"/>
                  <a:pt x="40" y="201"/>
                </a:cubicBezTo>
                <a:cubicBezTo>
                  <a:pt x="40" y="195"/>
                  <a:pt x="45" y="191"/>
                  <a:pt x="50" y="191"/>
                </a:cubicBezTo>
                <a:cubicBezTo>
                  <a:pt x="498" y="191"/>
                  <a:pt x="498" y="191"/>
                  <a:pt x="498" y="191"/>
                </a:cubicBezTo>
                <a:cubicBezTo>
                  <a:pt x="504" y="191"/>
                  <a:pt x="508" y="195"/>
                  <a:pt x="508" y="201"/>
                </a:cubicBezTo>
                <a:cubicBezTo>
                  <a:pt x="508" y="206"/>
                  <a:pt x="504" y="211"/>
                  <a:pt x="498" y="21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Futura Md BT" pitchFamily="34" charset="0"/>
              <a:ea typeface="+mn-ea"/>
              <a:cs typeface="+mn-cs"/>
            </a:endParaRPr>
          </a:p>
        </p:txBody>
      </p:sp>
      <p:graphicFrame>
        <p:nvGraphicFramePr>
          <p:cNvPr id="25" name="Table 5">
            <a:extLst>
              <a:ext uri="{FF2B5EF4-FFF2-40B4-BE49-F238E27FC236}">
                <a16:creationId xmlns:a16="http://schemas.microsoft.com/office/drawing/2014/main" id="{DCCBE12F-67E9-4122-AC43-C754AB9FA4F1}"/>
              </a:ext>
            </a:extLst>
          </p:cNvPr>
          <p:cNvGraphicFramePr>
            <a:graphicFrameLocks noGrp="1"/>
          </p:cNvGraphicFramePr>
          <p:nvPr/>
        </p:nvGraphicFramePr>
        <p:xfrm>
          <a:off x="4159671" y="3007483"/>
          <a:ext cx="4638080" cy="731520"/>
        </p:xfrm>
        <a:graphic>
          <a:graphicData uri="http://schemas.openxmlformats.org/drawingml/2006/table">
            <a:tbl>
              <a:tblPr firstRow="1" bandRow="1">
                <a:tableStyleId>{5C22544A-7EE6-4342-B048-85BDC9FD1C3A}</a:tableStyleId>
              </a:tblPr>
              <a:tblGrid>
                <a:gridCol w="927616">
                  <a:extLst>
                    <a:ext uri="{9D8B030D-6E8A-4147-A177-3AD203B41FA5}">
                      <a16:colId xmlns:a16="http://schemas.microsoft.com/office/drawing/2014/main" val="388351978"/>
                    </a:ext>
                  </a:extLst>
                </a:gridCol>
                <a:gridCol w="927616">
                  <a:extLst>
                    <a:ext uri="{9D8B030D-6E8A-4147-A177-3AD203B41FA5}">
                      <a16:colId xmlns:a16="http://schemas.microsoft.com/office/drawing/2014/main" val="2456270683"/>
                    </a:ext>
                  </a:extLst>
                </a:gridCol>
                <a:gridCol w="927616">
                  <a:extLst>
                    <a:ext uri="{9D8B030D-6E8A-4147-A177-3AD203B41FA5}">
                      <a16:colId xmlns:a16="http://schemas.microsoft.com/office/drawing/2014/main" val="340046534"/>
                    </a:ext>
                  </a:extLst>
                </a:gridCol>
                <a:gridCol w="927616">
                  <a:extLst>
                    <a:ext uri="{9D8B030D-6E8A-4147-A177-3AD203B41FA5}">
                      <a16:colId xmlns:a16="http://schemas.microsoft.com/office/drawing/2014/main" val="501654123"/>
                    </a:ext>
                  </a:extLst>
                </a:gridCol>
                <a:gridCol w="927616">
                  <a:extLst>
                    <a:ext uri="{9D8B030D-6E8A-4147-A177-3AD203B41FA5}">
                      <a16:colId xmlns:a16="http://schemas.microsoft.com/office/drawing/2014/main" val="3240988224"/>
                    </a:ext>
                  </a:extLst>
                </a:gridCol>
              </a:tblGrid>
              <a:tr h="199861">
                <a:tc>
                  <a:txBody>
                    <a:bodyPr/>
                    <a:lstStyle/>
                    <a:p>
                      <a:pPr algn="ctr"/>
                      <a:r>
                        <a:rPr lang="hu-HU" b="1" dirty="0">
                          <a:solidFill>
                            <a:schemeClr val="bg1">
                              <a:lumMod val="65000"/>
                            </a:schemeClr>
                          </a:solidFill>
                        </a:rPr>
                        <a:t>10%</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chemeClr val="bg1">
                              <a:lumMod val="65000"/>
                            </a:schemeClr>
                          </a:solidFill>
                        </a:rPr>
                        <a:t>21%</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chemeClr val="bg1">
                              <a:lumMod val="65000"/>
                            </a:schemeClr>
                          </a:solidFill>
                        </a:rPr>
                        <a:t>24%</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chemeClr val="bg1">
                              <a:lumMod val="65000"/>
                            </a:schemeClr>
                          </a:solidFill>
                        </a:rPr>
                        <a:t>28%</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chemeClr val="bg1">
                              <a:lumMod val="65000"/>
                            </a:schemeClr>
                          </a:solidFill>
                        </a:rPr>
                        <a:t>17%</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93299281"/>
                  </a:ext>
                </a:extLst>
              </a:tr>
              <a:tr h="199861">
                <a:tc>
                  <a:txBody>
                    <a:bodyPr/>
                    <a:lstStyle/>
                    <a:p>
                      <a:pPr algn="ctr"/>
                      <a:r>
                        <a:rPr lang="hu-HU" b="1" dirty="0">
                          <a:solidFill>
                            <a:schemeClr val="bg1">
                              <a:lumMod val="65000"/>
                            </a:schemeClr>
                          </a:solidFill>
                        </a:rPr>
                        <a:t>10%</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chemeClr val="bg1">
                              <a:lumMod val="65000"/>
                            </a:schemeClr>
                          </a:solidFill>
                        </a:rPr>
                        <a:t>18%</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chemeClr val="bg1">
                              <a:lumMod val="65000"/>
                            </a:schemeClr>
                          </a:solidFill>
                        </a:rPr>
                        <a:t>28%</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chemeClr val="bg1">
                              <a:lumMod val="65000"/>
                            </a:schemeClr>
                          </a:solidFill>
                        </a:rPr>
                        <a:t>32%</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chemeClr val="bg1">
                              <a:lumMod val="65000"/>
                            </a:schemeClr>
                          </a:solidFill>
                        </a:rPr>
                        <a:t>13%</a:t>
                      </a:r>
                      <a:endParaRPr lang="en-GB" b="1"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5611357"/>
                  </a:ext>
                </a:extLst>
              </a:tr>
            </a:tbl>
          </a:graphicData>
        </a:graphic>
      </p:graphicFrame>
      <p:sp>
        <p:nvSpPr>
          <p:cNvPr id="26" name="TextBox 25">
            <a:extLst>
              <a:ext uri="{FF2B5EF4-FFF2-40B4-BE49-F238E27FC236}">
                <a16:creationId xmlns:a16="http://schemas.microsoft.com/office/drawing/2014/main" id="{B6193115-5F11-4002-9BC2-7C5E263B31AF}"/>
              </a:ext>
            </a:extLst>
          </p:cNvPr>
          <p:cNvSpPr txBox="1"/>
          <p:nvPr/>
        </p:nvSpPr>
        <p:spPr>
          <a:xfrm>
            <a:off x="3491880" y="3081107"/>
            <a:ext cx="773457" cy="369332"/>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sng" strike="noStrike" kern="1200" cap="none" spc="0" normalizeH="0" baseline="0" noProof="0" dirty="0">
                <a:ln>
                  <a:noFill/>
                </a:ln>
                <a:solidFill>
                  <a:srgbClr val="FFFFFF">
                    <a:lumMod val="65000"/>
                  </a:srgbClr>
                </a:solidFill>
                <a:effectLst/>
                <a:uLnTx/>
                <a:uFillTx/>
                <a:latin typeface="Calibri" pitchFamily="34" charset="0"/>
                <a:ea typeface="+mn-ea"/>
                <a:cs typeface="Arial" pitchFamily="34" charset="0"/>
              </a:rPr>
              <a:t>2020:</a:t>
            </a:r>
            <a:endParaRPr kumimoji="0" lang="en-GB" sz="1800" b="1" i="0" u="sng" strike="noStrike" kern="1200" cap="none" spc="0" normalizeH="0" baseline="0" noProof="0" dirty="0">
              <a:ln>
                <a:noFill/>
              </a:ln>
              <a:solidFill>
                <a:srgbClr val="FFFFFF">
                  <a:lumMod val="65000"/>
                </a:srgbClr>
              </a:solidFill>
              <a:effectLst/>
              <a:uLnTx/>
              <a:uFillTx/>
              <a:latin typeface="Calibri" pitchFamily="34" charset="0"/>
              <a:ea typeface="+mn-ea"/>
              <a:cs typeface="Arial" pitchFamily="34" charset="0"/>
            </a:endParaRPr>
          </a:p>
        </p:txBody>
      </p:sp>
      <p:sp>
        <p:nvSpPr>
          <p:cNvPr id="6" name="TextBox 5">
            <a:extLst>
              <a:ext uri="{FF2B5EF4-FFF2-40B4-BE49-F238E27FC236}">
                <a16:creationId xmlns:a16="http://schemas.microsoft.com/office/drawing/2014/main" id="{52C96346-7B25-0DDE-6D82-27714BB8A170}"/>
              </a:ext>
            </a:extLst>
          </p:cNvPr>
          <p:cNvSpPr txBox="1"/>
          <p:nvPr/>
        </p:nvSpPr>
        <p:spPr>
          <a:xfrm>
            <a:off x="3491880" y="3374871"/>
            <a:ext cx="773457" cy="369332"/>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sng" strike="noStrike" kern="1200" cap="none" spc="0" normalizeH="0" baseline="0" noProof="0" dirty="0">
                <a:ln>
                  <a:noFill/>
                </a:ln>
                <a:solidFill>
                  <a:srgbClr val="FFFFFF">
                    <a:lumMod val="65000"/>
                  </a:srgbClr>
                </a:solidFill>
                <a:effectLst/>
                <a:uLnTx/>
                <a:uFillTx/>
                <a:latin typeface="Calibri" pitchFamily="34" charset="0"/>
                <a:ea typeface="+mn-ea"/>
                <a:cs typeface="Arial" pitchFamily="34" charset="0"/>
              </a:rPr>
              <a:t>2017:</a:t>
            </a:r>
            <a:endParaRPr kumimoji="0" lang="en-GB" sz="1800" b="1" i="0" u="sng" strike="noStrike" kern="1200" cap="none" spc="0" normalizeH="0" baseline="0" noProof="0" dirty="0">
              <a:ln>
                <a:noFill/>
              </a:ln>
              <a:solidFill>
                <a:srgbClr val="FFFFFF">
                  <a:lumMod val="65000"/>
                </a:srgbClr>
              </a:solidFill>
              <a:effectLst/>
              <a:uLnTx/>
              <a:uFillTx/>
              <a:latin typeface="Calibri" pitchFamily="34" charset="0"/>
              <a:ea typeface="+mn-ea"/>
              <a:cs typeface="Arial" pitchFamily="34" charset="0"/>
            </a:endParaRPr>
          </a:p>
        </p:txBody>
      </p:sp>
      <p:sp>
        <p:nvSpPr>
          <p:cNvPr id="3" name="Szövegdoboz 135">
            <a:extLst>
              <a:ext uri="{FF2B5EF4-FFF2-40B4-BE49-F238E27FC236}">
                <a16:creationId xmlns:a16="http://schemas.microsoft.com/office/drawing/2014/main" id="{2D66D42E-19A4-346A-2112-09C097A39E05}"/>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T</a:t>
            </a:r>
            <a:r>
              <a:rPr kumimoji="0" lang="en-GB" sz="900" b="0" i="0" u="none" strike="noStrike" kern="0" cap="none" spc="0" normalizeH="0" baseline="0" noProof="0" dirty="0" err="1">
                <a:ln>
                  <a:noFill/>
                </a:ln>
                <a:solidFill>
                  <a:srgbClr val="222223"/>
                </a:solidFill>
                <a:effectLst/>
                <a:uLnTx/>
                <a:uFillTx/>
                <a:latin typeface="Calibri"/>
                <a:ea typeface="+mn-ea"/>
                <a:cs typeface="+mn-cs"/>
              </a:rPr>
              <a:t>otal</a:t>
            </a:r>
            <a:r>
              <a:rPr kumimoji="0" lang="en-GB" sz="900" b="0" i="0" u="none" strike="noStrike" kern="0" cap="none" spc="0" normalizeH="0" baseline="0" noProof="0" dirty="0">
                <a:ln>
                  <a:noFill/>
                </a:ln>
                <a:solidFill>
                  <a:srgbClr val="222223"/>
                </a:solidFill>
                <a:effectLst/>
                <a:uLnTx/>
                <a:uFillTx/>
                <a:latin typeface="Calibri"/>
                <a:ea typeface="+mn-ea"/>
                <a:cs typeface="+mn-cs"/>
              </a:rPr>
              <a:t> sample</a:t>
            </a:r>
            <a:r>
              <a:rPr kumimoji="0" lang="hu-HU" sz="900" b="0" i="0" u="none" strike="noStrike" kern="0" cap="none" spc="0" normalizeH="0" baseline="0" noProof="0" dirty="0">
                <a:ln>
                  <a:noFill/>
                </a:ln>
                <a:solidFill>
                  <a:srgbClr val="222223"/>
                </a:solidFill>
                <a:effectLst/>
                <a:uLnTx/>
                <a:uFillTx/>
                <a:latin typeface="Calibri"/>
                <a:ea typeface="+mn-ea"/>
                <a:cs typeface="+mn-cs"/>
              </a:rPr>
              <a:t>: 2020, 2023: N=1000; 2017: N=1005</a:t>
            </a:r>
          </a:p>
        </p:txBody>
      </p:sp>
      <p:pic>
        <p:nvPicPr>
          <p:cNvPr id="5" name="Picture 2">
            <a:extLst>
              <a:ext uri="{FF2B5EF4-FFF2-40B4-BE49-F238E27FC236}">
                <a16:creationId xmlns:a16="http://schemas.microsoft.com/office/drawing/2014/main" id="{74675271-A145-7024-4477-4024838E0B2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3C2B818-C0B6-B8A9-2299-E351043766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957401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nvGraphicFramePr>
        <p:xfrm>
          <a:off x="4159671" y="1454062"/>
          <a:ext cx="4673955" cy="472173"/>
        </p:xfrm>
        <a:graphic>
          <a:graphicData uri="http://schemas.openxmlformats.org/drawingml/2006/table">
            <a:tbl>
              <a:tblPr firstRow="1" bandRow="1">
                <a:tableStyleId>{5C22544A-7EE6-4342-B048-85BDC9FD1C3A}</a:tableStyleId>
              </a:tblPr>
              <a:tblGrid>
                <a:gridCol w="934791">
                  <a:extLst>
                    <a:ext uri="{9D8B030D-6E8A-4147-A177-3AD203B41FA5}">
                      <a16:colId xmlns:a16="http://schemas.microsoft.com/office/drawing/2014/main" val="982809133"/>
                    </a:ext>
                  </a:extLst>
                </a:gridCol>
                <a:gridCol w="823841">
                  <a:extLst>
                    <a:ext uri="{9D8B030D-6E8A-4147-A177-3AD203B41FA5}">
                      <a16:colId xmlns:a16="http://schemas.microsoft.com/office/drawing/2014/main" val="3968493960"/>
                    </a:ext>
                  </a:extLst>
                </a:gridCol>
                <a:gridCol w="1045741">
                  <a:extLst>
                    <a:ext uri="{9D8B030D-6E8A-4147-A177-3AD203B41FA5}">
                      <a16:colId xmlns:a16="http://schemas.microsoft.com/office/drawing/2014/main" val="461491417"/>
                    </a:ext>
                  </a:extLst>
                </a:gridCol>
                <a:gridCol w="934791">
                  <a:extLst>
                    <a:ext uri="{9D8B030D-6E8A-4147-A177-3AD203B41FA5}">
                      <a16:colId xmlns:a16="http://schemas.microsoft.com/office/drawing/2014/main" val="2191302490"/>
                    </a:ext>
                  </a:extLst>
                </a:gridCol>
                <a:gridCol w="934791">
                  <a:extLst>
                    <a:ext uri="{9D8B030D-6E8A-4147-A177-3AD203B41FA5}">
                      <a16:colId xmlns:a16="http://schemas.microsoft.com/office/drawing/2014/main" val="3433672654"/>
                    </a:ext>
                  </a:extLst>
                </a:gridCol>
              </a:tblGrid>
              <a:tr h="472173">
                <a:tc>
                  <a:txBody>
                    <a:bodyPr/>
                    <a:lstStyle/>
                    <a:p>
                      <a:pPr algn="ctr"/>
                      <a:r>
                        <a:rPr lang="en-GB" sz="1100" b="0" dirty="0">
                          <a:solidFill>
                            <a:srgbClr val="404040"/>
                          </a:solidFill>
                        </a:rPr>
                        <a:t>More than once a day</a:t>
                      </a:r>
                      <a:endParaRPr lang="hu-HU" sz="1100" b="0" dirty="0">
                        <a:solidFill>
                          <a:srgbClr val="404040"/>
                        </a:solidFill>
                      </a:endParaRPr>
                    </a:p>
                  </a:txBody>
                  <a:tcPr anchor="ctr">
                    <a:solidFill>
                      <a:schemeClr val="accent1">
                        <a:alpha val="0"/>
                      </a:schemeClr>
                    </a:solidFill>
                  </a:tcPr>
                </a:tc>
                <a:tc>
                  <a:txBody>
                    <a:bodyPr/>
                    <a:lstStyle/>
                    <a:p>
                      <a:pPr algn="ctr"/>
                      <a:r>
                        <a:rPr lang="en-GB" sz="1100" b="0" baseline="0" dirty="0">
                          <a:solidFill>
                            <a:srgbClr val="404040"/>
                          </a:solidFill>
                        </a:rPr>
                        <a:t>Every</a:t>
                      </a:r>
                      <a:r>
                        <a:rPr lang="hu-HU" sz="1100" b="0" baseline="0" dirty="0">
                          <a:solidFill>
                            <a:srgbClr val="404040"/>
                          </a:solidFill>
                        </a:rPr>
                        <a:t> </a:t>
                      </a:r>
                      <a:r>
                        <a:rPr lang="en-GB" sz="1100" b="0" baseline="0" dirty="0">
                          <a:solidFill>
                            <a:srgbClr val="404040"/>
                          </a:solidFill>
                        </a:rPr>
                        <a:t>day</a:t>
                      </a:r>
                      <a:endParaRPr lang="hu-HU" sz="1100" b="0" dirty="0">
                        <a:solidFill>
                          <a:srgbClr val="404040"/>
                        </a:solidFill>
                      </a:endParaRPr>
                    </a:p>
                  </a:txBody>
                  <a:tcPr anchor="ctr">
                    <a:solidFill>
                      <a:schemeClr val="accent1">
                        <a:alpha val="0"/>
                      </a:schemeClr>
                    </a:solidFill>
                  </a:tcPr>
                </a:tc>
                <a:tc>
                  <a:txBody>
                    <a:bodyPr/>
                    <a:lstStyle/>
                    <a:p>
                      <a:pPr algn="ctr"/>
                      <a:r>
                        <a:rPr lang="en-GB" sz="1100" b="0" dirty="0">
                          <a:solidFill>
                            <a:srgbClr val="404040"/>
                          </a:solidFill>
                        </a:rPr>
                        <a:t>More than once a week</a:t>
                      </a:r>
                      <a:endParaRPr lang="hu-HU" sz="1100" b="0" dirty="0">
                        <a:solidFill>
                          <a:srgbClr val="404040"/>
                        </a:solidFill>
                      </a:endParaRPr>
                    </a:p>
                  </a:txBody>
                  <a:tcPr anchor="ctr">
                    <a:solidFill>
                      <a:schemeClr val="accent1">
                        <a:alpha val="0"/>
                      </a:schemeClr>
                    </a:solidFill>
                  </a:tcPr>
                </a:tc>
                <a:tc>
                  <a:txBody>
                    <a:bodyPr/>
                    <a:lstStyle/>
                    <a:p>
                      <a:pPr algn="ctr"/>
                      <a:r>
                        <a:rPr lang="en-GB" sz="1100" b="0" dirty="0">
                          <a:solidFill>
                            <a:srgbClr val="404040"/>
                          </a:solidFill>
                        </a:rPr>
                        <a:t>Less than that</a:t>
                      </a:r>
                      <a:endParaRPr lang="hu-HU" sz="1100" b="0" dirty="0">
                        <a:solidFill>
                          <a:srgbClr val="404040"/>
                        </a:solidFill>
                      </a:endParaRPr>
                    </a:p>
                  </a:txBody>
                  <a:tcPr anchor="ctr">
                    <a:solidFill>
                      <a:schemeClr val="accent1">
                        <a:alpha val="0"/>
                      </a:schemeClr>
                    </a:solidFill>
                  </a:tcPr>
                </a:tc>
                <a:tc>
                  <a:txBody>
                    <a:bodyPr/>
                    <a:lstStyle/>
                    <a:p>
                      <a:pPr algn="ctr"/>
                      <a:r>
                        <a:rPr lang="en-GB" sz="1100" b="0" dirty="0">
                          <a:solidFill>
                            <a:srgbClr val="404040"/>
                          </a:solidFill>
                        </a:rPr>
                        <a:t>Never</a:t>
                      </a:r>
                      <a:endParaRPr lang="hu-HU" sz="1100" b="0" dirty="0">
                        <a:solidFill>
                          <a:srgbClr val="404040"/>
                        </a:solidFill>
                      </a:endParaRPr>
                    </a:p>
                  </a:txBody>
                  <a:tcPr anchor="ctr">
                    <a:solidFill>
                      <a:schemeClr val="accent1">
                        <a:alpha val="0"/>
                      </a:schemeClr>
                    </a:solidFill>
                  </a:tcPr>
                </a:tc>
                <a:extLst>
                  <a:ext uri="{0D108BD9-81ED-4DB2-BD59-A6C34878D82A}">
                    <a16:rowId xmlns:a16="http://schemas.microsoft.com/office/drawing/2014/main" val="4250581369"/>
                  </a:ext>
                </a:extLst>
              </a:tr>
            </a:tbl>
          </a:graphicData>
        </a:graphic>
      </p:graphicFrame>
      <p:sp>
        <p:nvSpPr>
          <p:cNvPr id="69" name="TextBox 68"/>
          <p:cNvSpPr txBox="1"/>
          <p:nvPr/>
        </p:nvSpPr>
        <p:spPr>
          <a:xfrm>
            <a:off x="4159671" y="987573"/>
            <a:ext cx="3696745" cy="2751430"/>
          </a:xfrm>
          <a:prstGeom prst="rect">
            <a:avLst/>
          </a:prstGeom>
          <a:ln w="6350">
            <a:solidFill>
              <a:schemeClr val="bg2"/>
            </a:solidFill>
          </a:ln>
        </p:spPr>
        <p:txBody>
          <a:bodyPr wrap="square" rtlCol="0">
            <a:no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66%</a:t>
            </a:r>
          </a:p>
        </p:txBody>
      </p:sp>
      <p:sp>
        <p:nvSpPr>
          <p:cNvPr id="48" name="Title 3"/>
          <p:cNvSpPr>
            <a:spLocks noGrp="1"/>
          </p:cNvSpPr>
          <p:nvPr>
            <p:ph type="title"/>
          </p:nvPr>
        </p:nvSpPr>
        <p:spPr>
          <a:xfrm>
            <a:off x="179984" y="-19088"/>
            <a:ext cx="8680422" cy="469722"/>
          </a:xfrm>
        </p:spPr>
        <p:txBody>
          <a:bodyPr>
            <a:noAutofit/>
          </a:bodyPr>
          <a:lstStyle/>
          <a:p>
            <a:r>
              <a:rPr lang="en-GB" sz="2900" dirty="0"/>
              <a:t>Printed press</a:t>
            </a:r>
            <a:endParaRPr lang="hu-HU" sz="2900" dirty="0"/>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en-US" sz="1000" i="1" dirty="0">
                <a:solidFill>
                  <a:schemeClr val="bg1">
                    <a:lumMod val="50000"/>
                  </a:schemeClr>
                </a:solidFill>
              </a:rPr>
              <a:t>How often do you read printed press? </a:t>
            </a:r>
          </a:p>
        </p:txBody>
      </p:sp>
      <p:grpSp>
        <p:nvGrpSpPr>
          <p:cNvPr id="33" name="Group 23"/>
          <p:cNvGrpSpPr/>
          <p:nvPr/>
        </p:nvGrpSpPr>
        <p:grpSpPr>
          <a:xfrm>
            <a:off x="0" y="1680272"/>
            <a:ext cx="9144000" cy="1636934"/>
            <a:chOff x="0" y="0"/>
            <a:chExt cx="13004800" cy="2538015"/>
          </a:xfrm>
        </p:grpSpPr>
        <p:sp>
          <p:nvSpPr>
            <p:cNvPr id="47" name="Shape 20"/>
            <p:cNvSpPr/>
            <p:nvPr/>
          </p:nvSpPr>
          <p:spPr>
            <a:xfrm>
              <a:off x="0" y="0"/>
              <a:ext cx="3808115" cy="2538016"/>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49" name="Shape 21"/>
            <p:cNvSpPr/>
            <p:nvPr/>
          </p:nvSpPr>
          <p:spPr>
            <a:xfrm>
              <a:off x="3808114" y="0"/>
              <a:ext cx="1742332" cy="25380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4107"/>
                  </a:lnTo>
                  <a:lnTo>
                    <a:pt x="21600" y="18141"/>
                  </a:lnTo>
                  <a:lnTo>
                    <a:pt x="0" y="21600"/>
                  </a:lnTo>
                  <a:lnTo>
                    <a:pt x="0" y="0"/>
                  </a:lnTo>
                  <a:close/>
                </a:path>
              </a:pathLst>
            </a:custGeom>
            <a:solidFill>
              <a:srgbClr val="ED6737"/>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50" name="Shape 22"/>
            <p:cNvSpPr/>
            <p:nvPr/>
          </p:nvSpPr>
          <p:spPr>
            <a:xfrm>
              <a:off x="5550445" y="479524"/>
              <a:ext cx="7454355" cy="1650604"/>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72" name="Shape 24"/>
          <p:cNvSpPr/>
          <p:nvPr/>
        </p:nvSpPr>
        <p:spPr>
          <a:xfrm>
            <a:off x="5256769" y="2198468"/>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3" name="Shape 24"/>
          <p:cNvSpPr/>
          <p:nvPr/>
        </p:nvSpPr>
        <p:spPr>
          <a:xfrm>
            <a:off x="6196068" y="2198469"/>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4" name="Shape 24"/>
          <p:cNvSpPr/>
          <p:nvPr/>
        </p:nvSpPr>
        <p:spPr>
          <a:xfrm>
            <a:off x="7135367" y="2202740"/>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5" name="Shape 24"/>
          <p:cNvSpPr/>
          <p:nvPr/>
        </p:nvSpPr>
        <p:spPr>
          <a:xfrm>
            <a:off x="8059046" y="2200276"/>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6" name="Shape 24"/>
          <p:cNvSpPr/>
          <p:nvPr/>
        </p:nvSpPr>
        <p:spPr>
          <a:xfrm>
            <a:off x="4313220" y="2199977"/>
            <a:ext cx="609880" cy="646743"/>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2" name="Szövegdoboz 1"/>
          <p:cNvSpPr txBox="1"/>
          <p:nvPr/>
        </p:nvSpPr>
        <p:spPr>
          <a:xfrm>
            <a:off x="4360985" y="2321784"/>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3%</a:t>
            </a:r>
          </a:p>
        </p:txBody>
      </p:sp>
      <p:sp>
        <p:nvSpPr>
          <p:cNvPr id="77" name="Szövegdoboz 76"/>
          <p:cNvSpPr txBox="1"/>
          <p:nvPr/>
        </p:nvSpPr>
        <p:spPr>
          <a:xfrm>
            <a:off x="5292080" y="2331351"/>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7%</a:t>
            </a:r>
          </a:p>
        </p:txBody>
      </p:sp>
      <p:sp>
        <p:nvSpPr>
          <p:cNvPr id="78" name="Szövegdoboz 77"/>
          <p:cNvSpPr txBox="1"/>
          <p:nvPr/>
        </p:nvSpPr>
        <p:spPr>
          <a:xfrm>
            <a:off x="6206849" y="2332232"/>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13%</a:t>
            </a:r>
          </a:p>
        </p:txBody>
      </p:sp>
      <p:sp>
        <p:nvSpPr>
          <p:cNvPr id="79" name="Szövegdoboz 78"/>
          <p:cNvSpPr txBox="1"/>
          <p:nvPr/>
        </p:nvSpPr>
        <p:spPr>
          <a:xfrm>
            <a:off x="7146125" y="2320593"/>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43%</a:t>
            </a:r>
          </a:p>
        </p:txBody>
      </p:sp>
      <p:sp>
        <p:nvSpPr>
          <p:cNvPr id="80" name="Szövegdoboz 79"/>
          <p:cNvSpPr txBox="1"/>
          <p:nvPr/>
        </p:nvSpPr>
        <p:spPr>
          <a:xfrm>
            <a:off x="8058787" y="2324676"/>
            <a:ext cx="721049"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34%</a:t>
            </a:r>
          </a:p>
        </p:txBody>
      </p:sp>
      <p:sp>
        <p:nvSpPr>
          <p:cNvPr id="86" name="Szövegdoboz 26"/>
          <p:cNvSpPr txBox="1"/>
          <p:nvPr/>
        </p:nvSpPr>
        <p:spPr>
          <a:xfrm>
            <a:off x="226669" y="3913423"/>
            <a:ext cx="8488942" cy="484748"/>
          </a:xfrm>
          <a:prstGeom prst="rect">
            <a:avLst/>
          </a:prstGeom>
        </p:spPr>
        <p:txBody>
          <a:bodyPr vert="horz" wrap="square" lIns="0" tIns="0" rIns="0" bIns="0" rtlCol="0">
            <a:spAutoFit/>
          </a:body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An important change in relation to the print press is that the proportion of people who avoid it altogether has increased, but they </a:t>
            </a:r>
            <a:r>
              <a:rPr lang="en-GB" sz="1050" kern="0" dirty="0">
                <a:solidFill>
                  <a:srgbClr val="58595B"/>
                </a:solidFill>
                <a:latin typeface="Calibri"/>
              </a:rPr>
              <a:t>were</a:t>
            </a:r>
            <a:r>
              <a:rPr kumimoji="0" lang="en-GB" sz="1050" b="0" i="0" u="none" strike="noStrike" kern="0" cap="none" spc="0" normalizeH="0" baseline="0" noProof="0" dirty="0">
                <a:ln>
                  <a:noFill/>
                </a:ln>
                <a:solidFill>
                  <a:srgbClr val="58595B"/>
                </a:solidFill>
                <a:effectLst/>
                <a:uLnTx/>
                <a:uFillTx/>
                <a:latin typeface="Calibri"/>
                <a:ea typeface="+mn-ea"/>
                <a:cs typeface="+mn-cs"/>
              </a:rPr>
              <a:t> mostly rare readers. The proportion of people who never read the printed press tended to be 28-35 years old, women, living in a town or village, having a high school diploma or college degree, having an intellectual or physical occupation, and living with a partner.</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grpSp>
        <p:nvGrpSpPr>
          <p:cNvPr id="25" name="Group 277"/>
          <p:cNvGrpSpPr>
            <a:grpSpLocks noChangeAspect="1"/>
          </p:cNvGrpSpPr>
          <p:nvPr/>
        </p:nvGrpSpPr>
        <p:grpSpPr>
          <a:xfrm>
            <a:off x="577933" y="1989549"/>
            <a:ext cx="1396872" cy="862727"/>
            <a:chOff x="-11113" y="3881438"/>
            <a:chExt cx="2794001" cy="1725612"/>
          </a:xfrm>
          <a:solidFill>
            <a:schemeClr val="bg1"/>
          </a:solidFill>
        </p:grpSpPr>
        <p:sp>
          <p:nvSpPr>
            <p:cNvPr id="26" name="Freeform 8"/>
            <p:cNvSpPr>
              <a:spLocks noChangeAspect="1"/>
            </p:cNvSpPr>
            <p:nvPr/>
          </p:nvSpPr>
          <p:spPr bwMode="auto">
            <a:xfrm>
              <a:off x="-11113" y="4216400"/>
              <a:ext cx="792163" cy="1390650"/>
            </a:xfrm>
            <a:custGeom>
              <a:avLst/>
              <a:gdLst/>
              <a:ahLst/>
              <a:cxnLst>
                <a:cxn ang="0">
                  <a:pos x="74" y="137"/>
                </a:cxn>
                <a:cxn ang="0">
                  <a:pos x="50" y="107"/>
                </a:cxn>
                <a:cxn ang="0">
                  <a:pos x="46" y="88"/>
                </a:cxn>
                <a:cxn ang="0">
                  <a:pos x="30" y="28"/>
                </a:cxn>
                <a:cxn ang="0">
                  <a:pos x="0" y="0"/>
                </a:cxn>
                <a:cxn ang="0">
                  <a:pos x="26" y="0"/>
                </a:cxn>
                <a:cxn ang="0">
                  <a:pos x="26" y="4"/>
                </a:cxn>
                <a:cxn ang="0">
                  <a:pos x="13" y="4"/>
                </a:cxn>
                <a:cxn ang="0">
                  <a:pos x="34" y="27"/>
                </a:cxn>
                <a:cxn ang="0">
                  <a:pos x="50" y="87"/>
                </a:cxn>
                <a:cxn ang="0">
                  <a:pos x="54" y="105"/>
                </a:cxn>
                <a:cxn ang="0">
                  <a:pos x="77" y="132"/>
                </a:cxn>
                <a:cxn ang="0">
                  <a:pos x="78" y="136"/>
                </a:cxn>
                <a:cxn ang="0">
                  <a:pos x="74" y="137"/>
                </a:cxn>
              </a:cxnLst>
              <a:rect l="0" t="0" r="r" b="b"/>
              <a:pathLst>
                <a:path w="78" h="137">
                  <a:moveTo>
                    <a:pt x="74" y="137"/>
                  </a:moveTo>
                  <a:cubicBezTo>
                    <a:pt x="59" y="137"/>
                    <a:pt x="53" y="117"/>
                    <a:pt x="50" y="107"/>
                  </a:cubicBezTo>
                  <a:cubicBezTo>
                    <a:pt x="49" y="103"/>
                    <a:pt x="48" y="96"/>
                    <a:pt x="46" y="88"/>
                  </a:cubicBezTo>
                  <a:cubicBezTo>
                    <a:pt x="41" y="68"/>
                    <a:pt x="35" y="41"/>
                    <a:pt x="30" y="28"/>
                  </a:cubicBezTo>
                  <a:cubicBezTo>
                    <a:pt x="23" y="11"/>
                    <a:pt x="0" y="0"/>
                    <a:pt x="0" y="0"/>
                  </a:cubicBezTo>
                  <a:cubicBezTo>
                    <a:pt x="26" y="0"/>
                    <a:pt x="26" y="0"/>
                    <a:pt x="26" y="0"/>
                  </a:cubicBezTo>
                  <a:cubicBezTo>
                    <a:pt x="26" y="4"/>
                    <a:pt x="26" y="4"/>
                    <a:pt x="26" y="4"/>
                  </a:cubicBezTo>
                  <a:cubicBezTo>
                    <a:pt x="13" y="4"/>
                    <a:pt x="13" y="4"/>
                    <a:pt x="13" y="4"/>
                  </a:cubicBezTo>
                  <a:cubicBezTo>
                    <a:pt x="20" y="8"/>
                    <a:pt x="29" y="15"/>
                    <a:pt x="34" y="27"/>
                  </a:cubicBezTo>
                  <a:cubicBezTo>
                    <a:pt x="39" y="40"/>
                    <a:pt x="45" y="67"/>
                    <a:pt x="50" y="87"/>
                  </a:cubicBezTo>
                  <a:cubicBezTo>
                    <a:pt x="51" y="95"/>
                    <a:pt x="53" y="102"/>
                    <a:pt x="54" y="105"/>
                  </a:cubicBezTo>
                  <a:cubicBezTo>
                    <a:pt x="58" y="121"/>
                    <a:pt x="64" y="135"/>
                    <a:pt x="77" y="132"/>
                  </a:cubicBezTo>
                  <a:cubicBezTo>
                    <a:pt x="78" y="136"/>
                    <a:pt x="78" y="136"/>
                    <a:pt x="78" y="136"/>
                  </a:cubicBezTo>
                  <a:cubicBezTo>
                    <a:pt x="77" y="136"/>
                    <a:pt x="75" y="137"/>
                    <a:pt x="74" y="13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7" name="Freeform 9"/>
            <p:cNvSpPr>
              <a:spLocks noChangeAspect="1" noEditPoints="1"/>
            </p:cNvSpPr>
            <p:nvPr/>
          </p:nvSpPr>
          <p:spPr bwMode="auto">
            <a:xfrm>
              <a:off x="101600" y="3983038"/>
              <a:ext cx="720725" cy="1531937"/>
            </a:xfrm>
            <a:custGeom>
              <a:avLst/>
              <a:gdLst/>
              <a:ahLst/>
              <a:cxnLst>
                <a:cxn ang="0">
                  <a:pos x="13" y="19"/>
                </a:cxn>
                <a:cxn ang="0">
                  <a:pos x="34" y="60"/>
                </a:cxn>
                <a:cxn ang="0">
                  <a:pos x="46" y="103"/>
                </a:cxn>
                <a:cxn ang="0">
                  <a:pos x="54" y="134"/>
                </a:cxn>
                <a:cxn ang="0">
                  <a:pos x="63" y="147"/>
                </a:cxn>
                <a:cxn ang="0">
                  <a:pos x="66" y="135"/>
                </a:cxn>
                <a:cxn ang="0">
                  <a:pos x="35" y="51"/>
                </a:cxn>
                <a:cxn ang="0">
                  <a:pos x="28" y="32"/>
                </a:cxn>
                <a:cxn ang="0">
                  <a:pos x="24" y="20"/>
                </a:cxn>
                <a:cxn ang="0">
                  <a:pos x="13" y="19"/>
                </a:cxn>
                <a:cxn ang="0">
                  <a:pos x="63" y="151"/>
                </a:cxn>
                <a:cxn ang="0">
                  <a:pos x="51" y="135"/>
                </a:cxn>
                <a:cxn ang="0">
                  <a:pos x="42" y="104"/>
                </a:cxn>
                <a:cxn ang="0">
                  <a:pos x="30" y="62"/>
                </a:cxn>
                <a:cxn ang="0">
                  <a:pos x="0" y="14"/>
                </a:cxn>
                <a:cxn ang="0">
                  <a:pos x="23" y="15"/>
                </a:cxn>
                <a:cxn ang="0">
                  <a:pos x="18" y="5"/>
                </a:cxn>
                <a:cxn ang="0">
                  <a:pos x="16" y="0"/>
                </a:cxn>
                <a:cxn ang="0">
                  <a:pos x="33" y="8"/>
                </a:cxn>
                <a:cxn ang="0">
                  <a:pos x="31" y="11"/>
                </a:cxn>
                <a:cxn ang="0">
                  <a:pos x="24" y="8"/>
                </a:cxn>
                <a:cxn ang="0">
                  <a:pos x="32" y="31"/>
                </a:cxn>
                <a:cxn ang="0">
                  <a:pos x="38" y="49"/>
                </a:cxn>
                <a:cxn ang="0">
                  <a:pos x="70" y="134"/>
                </a:cxn>
                <a:cxn ang="0">
                  <a:pos x="64" y="150"/>
                </a:cxn>
                <a:cxn ang="0">
                  <a:pos x="63" y="151"/>
                </a:cxn>
              </a:cxnLst>
              <a:rect l="0" t="0" r="r" b="b"/>
              <a:pathLst>
                <a:path w="71" h="151">
                  <a:moveTo>
                    <a:pt x="13" y="19"/>
                  </a:moveTo>
                  <a:cubicBezTo>
                    <a:pt x="21" y="28"/>
                    <a:pt x="30" y="48"/>
                    <a:pt x="34" y="60"/>
                  </a:cubicBezTo>
                  <a:cubicBezTo>
                    <a:pt x="40" y="77"/>
                    <a:pt x="43" y="91"/>
                    <a:pt x="46" y="103"/>
                  </a:cubicBezTo>
                  <a:cubicBezTo>
                    <a:pt x="48" y="114"/>
                    <a:pt x="50" y="124"/>
                    <a:pt x="54" y="134"/>
                  </a:cubicBezTo>
                  <a:cubicBezTo>
                    <a:pt x="59" y="145"/>
                    <a:pt x="62" y="147"/>
                    <a:pt x="63" y="147"/>
                  </a:cubicBezTo>
                  <a:cubicBezTo>
                    <a:pt x="65" y="146"/>
                    <a:pt x="67" y="140"/>
                    <a:pt x="66" y="135"/>
                  </a:cubicBezTo>
                  <a:cubicBezTo>
                    <a:pt x="64" y="124"/>
                    <a:pt x="43" y="71"/>
                    <a:pt x="35" y="51"/>
                  </a:cubicBezTo>
                  <a:cubicBezTo>
                    <a:pt x="32" y="43"/>
                    <a:pt x="30" y="38"/>
                    <a:pt x="28" y="32"/>
                  </a:cubicBezTo>
                  <a:cubicBezTo>
                    <a:pt x="27" y="29"/>
                    <a:pt x="26" y="25"/>
                    <a:pt x="24" y="20"/>
                  </a:cubicBezTo>
                  <a:lnTo>
                    <a:pt x="13" y="19"/>
                  </a:lnTo>
                  <a:close/>
                  <a:moveTo>
                    <a:pt x="63" y="151"/>
                  </a:moveTo>
                  <a:cubicBezTo>
                    <a:pt x="59" y="151"/>
                    <a:pt x="55" y="145"/>
                    <a:pt x="51" y="135"/>
                  </a:cubicBezTo>
                  <a:cubicBezTo>
                    <a:pt x="47" y="125"/>
                    <a:pt x="44" y="115"/>
                    <a:pt x="42" y="104"/>
                  </a:cubicBezTo>
                  <a:cubicBezTo>
                    <a:pt x="39" y="92"/>
                    <a:pt x="36" y="79"/>
                    <a:pt x="30" y="62"/>
                  </a:cubicBezTo>
                  <a:cubicBezTo>
                    <a:pt x="23" y="41"/>
                    <a:pt x="7" y="16"/>
                    <a:pt x="0" y="14"/>
                  </a:cubicBezTo>
                  <a:cubicBezTo>
                    <a:pt x="23" y="15"/>
                    <a:pt x="23" y="15"/>
                    <a:pt x="23" y="15"/>
                  </a:cubicBezTo>
                  <a:cubicBezTo>
                    <a:pt x="22" y="12"/>
                    <a:pt x="20" y="9"/>
                    <a:pt x="18" y="5"/>
                  </a:cubicBezTo>
                  <a:cubicBezTo>
                    <a:pt x="16" y="0"/>
                    <a:pt x="16" y="0"/>
                    <a:pt x="16" y="0"/>
                  </a:cubicBezTo>
                  <a:cubicBezTo>
                    <a:pt x="33" y="8"/>
                    <a:pt x="33" y="8"/>
                    <a:pt x="33" y="8"/>
                  </a:cubicBezTo>
                  <a:cubicBezTo>
                    <a:pt x="31" y="11"/>
                    <a:pt x="31" y="11"/>
                    <a:pt x="31" y="11"/>
                  </a:cubicBezTo>
                  <a:cubicBezTo>
                    <a:pt x="24" y="8"/>
                    <a:pt x="24" y="8"/>
                    <a:pt x="24" y="8"/>
                  </a:cubicBezTo>
                  <a:cubicBezTo>
                    <a:pt x="28" y="19"/>
                    <a:pt x="30" y="25"/>
                    <a:pt x="32" y="31"/>
                  </a:cubicBezTo>
                  <a:cubicBezTo>
                    <a:pt x="34" y="37"/>
                    <a:pt x="35" y="42"/>
                    <a:pt x="38" y="49"/>
                  </a:cubicBezTo>
                  <a:cubicBezTo>
                    <a:pt x="47" y="69"/>
                    <a:pt x="67" y="123"/>
                    <a:pt x="70" y="134"/>
                  </a:cubicBezTo>
                  <a:cubicBezTo>
                    <a:pt x="71" y="141"/>
                    <a:pt x="69" y="149"/>
                    <a:pt x="64" y="150"/>
                  </a:cubicBezTo>
                  <a:cubicBezTo>
                    <a:pt x="64" y="150"/>
                    <a:pt x="63" y="151"/>
                    <a:pt x="63"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8" name="Freeform 10"/>
            <p:cNvSpPr>
              <a:spLocks noChangeAspect="1"/>
            </p:cNvSpPr>
            <p:nvPr/>
          </p:nvSpPr>
          <p:spPr bwMode="auto">
            <a:xfrm>
              <a:off x="1604963" y="5018088"/>
              <a:ext cx="365125" cy="39687"/>
            </a:xfrm>
            <a:custGeom>
              <a:avLst/>
              <a:gdLst/>
              <a:ahLst/>
              <a:cxnLst>
                <a:cxn ang="0">
                  <a:pos x="35" y="0"/>
                </a:cxn>
                <a:cxn ang="0">
                  <a:pos x="0" y="3"/>
                </a:cxn>
                <a:cxn ang="0">
                  <a:pos x="0" y="4"/>
                </a:cxn>
                <a:cxn ang="0">
                  <a:pos x="36" y="2"/>
                </a:cxn>
                <a:cxn ang="0">
                  <a:pos x="35" y="0"/>
                </a:cxn>
              </a:cxnLst>
              <a:rect l="0" t="0" r="r" b="b"/>
              <a:pathLst>
                <a:path w="36" h="4">
                  <a:moveTo>
                    <a:pt x="35" y="0"/>
                  </a:moveTo>
                  <a:cubicBezTo>
                    <a:pt x="0" y="3"/>
                    <a:pt x="0" y="3"/>
                    <a:pt x="0" y="3"/>
                  </a:cubicBezTo>
                  <a:cubicBezTo>
                    <a:pt x="0" y="3"/>
                    <a:pt x="0" y="4"/>
                    <a:pt x="0" y="4"/>
                  </a:cubicBezTo>
                  <a:cubicBezTo>
                    <a:pt x="36" y="2"/>
                    <a:pt x="36" y="2"/>
                    <a:pt x="36" y="2"/>
                  </a:cubicBezTo>
                  <a:cubicBezTo>
                    <a:pt x="36" y="1"/>
                    <a:pt x="35" y="1"/>
                    <a:pt x="3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9" name="Freeform 11"/>
            <p:cNvSpPr>
              <a:spLocks noChangeAspect="1"/>
            </p:cNvSpPr>
            <p:nvPr/>
          </p:nvSpPr>
          <p:spPr bwMode="auto">
            <a:xfrm>
              <a:off x="1624013" y="5129213"/>
              <a:ext cx="366713" cy="50800"/>
            </a:xfrm>
            <a:custGeom>
              <a:avLst/>
              <a:gdLst/>
              <a:ahLst/>
              <a:cxnLst>
                <a:cxn ang="0">
                  <a:pos x="36" y="0"/>
                </a:cxn>
                <a:cxn ang="0">
                  <a:pos x="0" y="3"/>
                </a:cxn>
                <a:cxn ang="0">
                  <a:pos x="0" y="5"/>
                </a:cxn>
                <a:cxn ang="0">
                  <a:pos x="36" y="2"/>
                </a:cxn>
                <a:cxn ang="0">
                  <a:pos x="36" y="0"/>
                </a:cxn>
              </a:cxnLst>
              <a:rect l="0" t="0" r="r" b="b"/>
              <a:pathLst>
                <a:path w="36" h="5">
                  <a:moveTo>
                    <a:pt x="36" y="0"/>
                  </a:moveTo>
                  <a:cubicBezTo>
                    <a:pt x="0" y="3"/>
                    <a:pt x="0" y="3"/>
                    <a:pt x="0" y="3"/>
                  </a:cubicBezTo>
                  <a:cubicBezTo>
                    <a:pt x="0" y="4"/>
                    <a:pt x="0" y="5"/>
                    <a:pt x="0" y="5"/>
                  </a:cubicBezTo>
                  <a:cubicBezTo>
                    <a:pt x="36" y="2"/>
                    <a:pt x="36" y="2"/>
                    <a:pt x="36" y="2"/>
                  </a:cubicBezTo>
                  <a:cubicBezTo>
                    <a:pt x="36" y="2"/>
                    <a:pt x="36" y="1"/>
                    <a:pt x="3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0" name="Freeform 12"/>
            <p:cNvSpPr>
              <a:spLocks noChangeAspect="1"/>
            </p:cNvSpPr>
            <p:nvPr/>
          </p:nvSpPr>
          <p:spPr bwMode="auto">
            <a:xfrm>
              <a:off x="1624013" y="5251450"/>
              <a:ext cx="376238" cy="41275"/>
            </a:xfrm>
            <a:custGeom>
              <a:avLst/>
              <a:gdLst/>
              <a:ahLst/>
              <a:cxnLst>
                <a:cxn ang="0">
                  <a:pos x="37" y="0"/>
                </a:cxn>
                <a:cxn ang="0">
                  <a:pos x="0" y="2"/>
                </a:cxn>
                <a:cxn ang="0">
                  <a:pos x="0" y="4"/>
                </a:cxn>
                <a:cxn ang="0">
                  <a:pos x="37" y="1"/>
                </a:cxn>
                <a:cxn ang="0">
                  <a:pos x="37" y="0"/>
                </a:cxn>
              </a:cxnLst>
              <a:rect l="0" t="0" r="r" b="b"/>
              <a:pathLst>
                <a:path w="37" h="4">
                  <a:moveTo>
                    <a:pt x="37" y="0"/>
                  </a:moveTo>
                  <a:cubicBezTo>
                    <a:pt x="0" y="2"/>
                    <a:pt x="0" y="2"/>
                    <a:pt x="0" y="2"/>
                  </a:cubicBezTo>
                  <a:cubicBezTo>
                    <a:pt x="0" y="3"/>
                    <a:pt x="0" y="4"/>
                    <a:pt x="0" y="4"/>
                  </a:cubicBezTo>
                  <a:cubicBezTo>
                    <a:pt x="37" y="1"/>
                    <a:pt x="37" y="1"/>
                    <a:pt x="37" y="1"/>
                  </a:cubicBezTo>
                  <a:cubicBezTo>
                    <a:pt x="37" y="1"/>
                    <a:pt x="37" y="0"/>
                    <a:pt x="3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1" name="Freeform 13"/>
            <p:cNvSpPr>
              <a:spLocks noChangeAspect="1"/>
            </p:cNvSpPr>
            <p:nvPr/>
          </p:nvSpPr>
          <p:spPr bwMode="auto">
            <a:xfrm>
              <a:off x="1624013" y="5362575"/>
              <a:ext cx="366713" cy="50800"/>
            </a:xfrm>
            <a:custGeom>
              <a:avLst/>
              <a:gdLst/>
              <a:ahLst/>
              <a:cxnLst>
                <a:cxn ang="0">
                  <a:pos x="0" y="3"/>
                </a:cxn>
                <a:cxn ang="0">
                  <a:pos x="0" y="5"/>
                </a:cxn>
                <a:cxn ang="0">
                  <a:pos x="36" y="2"/>
                </a:cxn>
                <a:cxn ang="0">
                  <a:pos x="36" y="0"/>
                </a:cxn>
                <a:cxn ang="0">
                  <a:pos x="0" y="3"/>
                </a:cxn>
              </a:cxnLst>
              <a:rect l="0" t="0" r="r" b="b"/>
              <a:pathLst>
                <a:path w="36" h="5">
                  <a:moveTo>
                    <a:pt x="0" y="3"/>
                  </a:moveTo>
                  <a:cubicBezTo>
                    <a:pt x="0" y="4"/>
                    <a:pt x="0" y="4"/>
                    <a:pt x="0" y="5"/>
                  </a:cubicBezTo>
                  <a:cubicBezTo>
                    <a:pt x="36" y="2"/>
                    <a:pt x="36" y="2"/>
                    <a:pt x="36" y="2"/>
                  </a:cubicBezTo>
                  <a:cubicBezTo>
                    <a:pt x="36" y="1"/>
                    <a:pt x="36" y="1"/>
                    <a:pt x="36"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6" name="Freeform 14"/>
            <p:cNvSpPr>
              <a:spLocks noChangeAspect="1"/>
            </p:cNvSpPr>
            <p:nvPr/>
          </p:nvSpPr>
          <p:spPr bwMode="auto">
            <a:xfrm>
              <a:off x="639763" y="4276725"/>
              <a:ext cx="212725" cy="161925"/>
            </a:xfrm>
            <a:custGeom>
              <a:avLst/>
              <a:gdLst/>
              <a:ahLst/>
              <a:cxnLst>
                <a:cxn ang="0">
                  <a:pos x="96" y="19"/>
                </a:cxn>
                <a:cxn ang="0">
                  <a:pos x="134" y="96"/>
                </a:cxn>
                <a:cxn ang="0">
                  <a:pos x="115" y="96"/>
                </a:cxn>
                <a:cxn ang="0">
                  <a:pos x="45" y="32"/>
                </a:cxn>
                <a:cxn ang="0">
                  <a:pos x="64" y="83"/>
                </a:cxn>
                <a:cxn ang="0">
                  <a:pos x="83" y="83"/>
                </a:cxn>
                <a:cxn ang="0">
                  <a:pos x="89" y="96"/>
                </a:cxn>
                <a:cxn ang="0">
                  <a:pos x="38" y="102"/>
                </a:cxn>
                <a:cxn ang="0">
                  <a:pos x="32" y="83"/>
                </a:cxn>
                <a:cxn ang="0">
                  <a:pos x="45" y="83"/>
                </a:cxn>
                <a:cxn ang="0">
                  <a:pos x="19" y="19"/>
                </a:cxn>
                <a:cxn ang="0">
                  <a:pos x="6" y="19"/>
                </a:cxn>
                <a:cxn ang="0">
                  <a:pos x="0" y="6"/>
                </a:cxn>
                <a:cxn ang="0">
                  <a:pos x="32" y="6"/>
                </a:cxn>
                <a:cxn ang="0">
                  <a:pos x="102" y="70"/>
                </a:cxn>
                <a:cxn ang="0">
                  <a:pos x="83" y="19"/>
                </a:cxn>
                <a:cxn ang="0">
                  <a:pos x="64" y="19"/>
                </a:cxn>
                <a:cxn ang="0">
                  <a:pos x="57" y="6"/>
                </a:cxn>
                <a:cxn ang="0">
                  <a:pos x="109" y="0"/>
                </a:cxn>
                <a:cxn ang="0">
                  <a:pos x="115" y="19"/>
                </a:cxn>
                <a:cxn ang="0">
                  <a:pos x="96" y="19"/>
                </a:cxn>
              </a:cxnLst>
              <a:rect l="0" t="0" r="r" b="b"/>
              <a:pathLst>
                <a:path w="134" h="102">
                  <a:moveTo>
                    <a:pt x="96" y="19"/>
                  </a:moveTo>
                  <a:lnTo>
                    <a:pt x="134" y="96"/>
                  </a:lnTo>
                  <a:lnTo>
                    <a:pt x="115" y="96"/>
                  </a:lnTo>
                  <a:lnTo>
                    <a:pt x="45" y="32"/>
                  </a:lnTo>
                  <a:lnTo>
                    <a:pt x="64" y="83"/>
                  </a:lnTo>
                  <a:lnTo>
                    <a:pt x="83" y="83"/>
                  </a:lnTo>
                  <a:lnTo>
                    <a:pt x="89" y="96"/>
                  </a:lnTo>
                  <a:lnTo>
                    <a:pt x="38" y="102"/>
                  </a:lnTo>
                  <a:lnTo>
                    <a:pt x="32" y="83"/>
                  </a:lnTo>
                  <a:lnTo>
                    <a:pt x="45" y="83"/>
                  </a:lnTo>
                  <a:lnTo>
                    <a:pt x="19" y="19"/>
                  </a:lnTo>
                  <a:lnTo>
                    <a:pt x="6" y="19"/>
                  </a:lnTo>
                  <a:lnTo>
                    <a:pt x="0" y="6"/>
                  </a:lnTo>
                  <a:lnTo>
                    <a:pt x="32" y="6"/>
                  </a:lnTo>
                  <a:lnTo>
                    <a:pt x="102" y="70"/>
                  </a:lnTo>
                  <a:lnTo>
                    <a:pt x="83" y="19"/>
                  </a:lnTo>
                  <a:lnTo>
                    <a:pt x="64" y="19"/>
                  </a:lnTo>
                  <a:lnTo>
                    <a:pt x="57" y="6"/>
                  </a:lnTo>
                  <a:lnTo>
                    <a:pt x="109" y="0"/>
                  </a:lnTo>
                  <a:lnTo>
                    <a:pt x="115" y="19"/>
                  </a:lnTo>
                  <a:lnTo>
                    <a:pt x="96"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7" name="Freeform 15"/>
            <p:cNvSpPr>
              <a:spLocks noChangeAspect="1"/>
            </p:cNvSpPr>
            <p:nvPr/>
          </p:nvSpPr>
          <p:spPr bwMode="auto">
            <a:xfrm>
              <a:off x="822325" y="4267200"/>
              <a:ext cx="203200" cy="161925"/>
            </a:xfrm>
            <a:custGeom>
              <a:avLst/>
              <a:gdLst/>
              <a:ahLst/>
              <a:cxnLst>
                <a:cxn ang="0">
                  <a:pos x="38" y="102"/>
                </a:cxn>
                <a:cxn ang="0">
                  <a:pos x="32" y="83"/>
                </a:cxn>
                <a:cxn ang="0">
                  <a:pos x="45" y="83"/>
                </a:cxn>
                <a:cxn ang="0">
                  <a:pos x="19" y="19"/>
                </a:cxn>
                <a:cxn ang="0">
                  <a:pos x="6" y="25"/>
                </a:cxn>
                <a:cxn ang="0">
                  <a:pos x="0" y="6"/>
                </a:cxn>
                <a:cxn ang="0">
                  <a:pos x="90" y="0"/>
                </a:cxn>
                <a:cxn ang="0">
                  <a:pos x="102" y="38"/>
                </a:cxn>
                <a:cxn ang="0">
                  <a:pos x="83" y="38"/>
                </a:cxn>
                <a:cxn ang="0">
                  <a:pos x="77" y="19"/>
                </a:cxn>
                <a:cxn ang="0">
                  <a:pos x="32" y="19"/>
                </a:cxn>
                <a:cxn ang="0">
                  <a:pos x="45" y="44"/>
                </a:cxn>
                <a:cxn ang="0">
                  <a:pos x="64" y="44"/>
                </a:cxn>
                <a:cxn ang="0">
                  <a:pos x="58" y="32"/>
                </a:cxn>
                <a:cxn ang="0">
                  <a:pos x="77" y="32"/>
                </a:cxn>
                <a:cxn ang="0">
                  <a:pos x="90" y="70"/>
                </a:cxn>
                <a:cxn ang="0">
                  <a:pos x="77" y="70"/>
                </a:cxn>
                <a:cxn ang="0">
                  <a:pos x="70" y="57"/>
                </a:cxn>
                <a:cxn ang="0">
                  <a:pos x="51" y="57"/>
                </a:cxn>
                <a:cxn ang="0">
                  <a:pos x="64" y="83"/>
                </a:cxn>
                <a:cxn ang="0">
                  <a:pos x="102" y="83"/>
                </a:cxn>
                <a:cxn ang="0">
                  <a:pos x="96" y="64"/>
                </a:cxn>
                <a:cxn ang="0">
                  <a:pos x="115" y="64"/>
                </a:cxn>
                <a:cxn ang="0">
                  <a:pos x="128" y="96"/>
                </a:cxn>
                <a:cxn ang="0">
                  <a:pos x="38" y="102"/>
                </a:cxn>
              </a:cxnLst>
              <a:rect l="0" t="0" r="r" b="b"/>
              <a:pathLst>
                <a:path w="128" h="102">
                  <a:moveTo>
                    <a:pt x="38" y="102"/>
                  </a:moveTo>
                  <a:lnTo>
                    <a:pt x="32" y="83"/>
                  </a:lnTo>
                  <a:lnTo>
                    <a:pt x="45" y="83"/>
                  </a:lnTo>
                  <a:lnTo>
                    <a:pt x="19" y="19"/>
                  </a:lnTo>
                  <a:lnTo>
                    <a:pt x="6" y="25"/>
                  </a:lnTo>
                  <a:lnTo>
                    <a:pt x="0" y="6"/>
                  </a:lnTo>
                  <a:lnTo>
                    <a:pt x="90" y="0"/>
                  </a:lnTo>
                  <a:lnTo>
                    <a:pt x="102" y="38"/>
                  </a:lnTo>
                  <a:lnTo>
                    <a:pt x="83" y="38"/>
                  </a:lnTo>
                  <a:lnTo>
                    <a:pt x="77" y="19"/>
                  </a:lnTo>
                  <a:lnTo>
                    <a:pt x="32" y="19"/>
                  </a:lnTo>
                  <a:lnTo>
                    <a:pt x="45" y="44"/>
                  </a:lnTo>
                  <a:lnTo>
                    <a:pt x="64" y="44"/>
                  </a:lnTo>
                  <a:lnTo>
                    <a:pt x="58" y="32"/>
                  </a:lnTo>
                  <a:lnTo>
                    <a:pt x="77" y="32"/>
                  </a:lnTo>
                  <a:lnTo>
                    <a:pt x="90" y="70"/>
                  </a:lnTo>
                  <a:lnTo>
                    <a:pt x="77" y="70"/>
                  </a:lnTo>
                  <a:lnTo>
                    <a:pt x="70" y="57"/>
                  </a:lnTo>
                  <a:lnTo>
                    <a:pt x="51" y="57"/>
                  </a:lnTo>
                  <a:lnTo>
                    <a:pt x="64" y="83"/>
                  </a:lnTo>
                  <a:lnTo>
                    <a:pt x="102" y="83"/>
                  </a:lnTo>
                  <a:lnTo>
                    <a:pt x="96" y="64"/>
                  </a:lnTo>
                  <a:lnTo>
                    <a:pt x="115" y="64"/>
                  </a:lnTo>
                  <a:lnTo>
                    <a:pt x="128" y="96"/>
                  </a:lnTo>
                  <a:lnTo>
                    <a:pt x="38"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8" name="Freeform 16"/>
            <p:cNvSpPr>
              <a:spLocks noChangeAspect="1"/>
            </p:cNvSpPr>
            <p:nvPr/>
          </p:nvSpPr>
          <p:spPr bwMode="auto">
            <a:xfrm>
              <a:off x="974725" y="4267200"/>
              <a:ext cx="203200" cy="152400"/>
            </a:xfrm>
            <a:custGeom>
              <a:avLst/>
              <a:gdLst/>
              <a:ahLst/>
              <a:cxnLst>
                <a:cxn ang="0">
                  <a:pos x="102" y="12"/>
                </a:cxn>
                <a:cxn ang="0">
                  <a:pos x="128" y="89"/>
                </a:cxn>
                <a:cxn ang="0">
                  <a:pos x="115" y="89"/>
                </a:cxn>
                <a:cxn ang="0">
                  <a:pos x="70" y="44"/>
                </a:cxn>
                <a:cxn ang="0">
                  <a:pos x="70" y="96"/>
                </a:cxn>
                <a:cxn ang="0">
                  <a:pos x="57" y="96"/>
                </a:cxn>
                <a:cxn ang="0">
                  <a:pos x="13" y="19"/>
                </a:cxn>
                <a:cxn ang="0">
                  <a:pos x="6" y="19"/>
                </a:cxn>
                <a:cxn ang="0">
                  <a:pos x="0" y="0"/>
                </a:cxn>
                <a:cxn ang="0">
                  <a:pos x="38" y="0"/>
                </a:cxn>
                <a:cxn ang="0">
                  <a:pos x="45" y="12"/>
                </a:cxn>
                <a:cxn ang="0">
                  <a:pos x="32" y="19"/>
                </a:cxn>
                <a:cxn ang="0">
                  <a:pos x="57" y="64"/>
                </a:cxn>
                <a:cxn ang="0">
                  <a:pos x="57" y="19"/>
                </a:cxn>
                <a:cxn ang="0">
                  <a:pos x="64" y="19"/>
                </a:cxn>
                <a:cxn ang="0">
                  <a:pos x="102" y="57"/>
                </a:cxn>
                <a:cxn ang="0">
                  <a:pos x="89" y="12"/>
                </a:cxn>
                <a:cxn ang="0">
                  <a:pos x="70" y="12"/>
                </a:cxn>
                <a:cxn ang="0">
                  <a:pos x="64" y="0"/>
                </a:cxn>
                <a:cxn ang="0">
                  <a:pos x="109" y="0"/>
                </a:cxn>
                <a:cxn ang="0">
                  <a:pos x="115" y="12"/>
                </a:cxn>
                <a:cxn ang="0">
                  <a:pos x="102" y="12"/>
                </a:cxn>
              </a:cxnLst>
              <a:rect l="0" t="0" r="r" b="b"/>
              <a:pathLst>
                <a:path w="128" h="96">
                  <a:moveTo>
                    <a:pt x="102" y="12"/>
                  </a:moveTo>
                  <a:lnTo>
                    <a:pt x="128" y="89"/>
                  </a:lnTo>
                  <a:lnTo>
                    <a:pt x="115" y="89"/>
                  </a:lnTo>
                  <a:lnTo>
                    <a:pt x="70" y="44"/>
                  </a:lnTo>
                  <a:lnTo>
                    <a:pt x="70" y="96"/>
                  </a:lnTo>
                  <a:lnTo>
                    <a:pt x="57" y="96"/>
                  </a:lnTo>
                  <a:lnTo>
                    <a:pt x="13" y="19"/>
                  </a:lnTo>
                  <a:lnTo>
                    <a:pt x="6" y="19"/>
                  </a:lnTo>
                  <a:lnTo>
                    <a:pt x="0" y="0"/>
                  </a:lnTo>
                  <a:lnTo>
                    <a:pt x="38" y="0"/>
                  </a:lnTo>
                  <a:lnTo>
                    <a:pt x="45" y="12"/>
                  </a:lnTo>
                  <a:lnTo>
                    <a:pt x="32" y="19"/>
                  </a:lnTo>
                  <a:lnTo>
                    <a:pt x="57" y="64"/>
                  </a:lnTo>
                  <a:lnTo>
                    <a:pt x="57" y="19"/>
                  </a:lnTo>
                  <a:lnTo>
                    <a:pt x="64" y="19"/>
                  </a:lnTo>
                  <a:lnTo>
                    <a:pt x="102" y="57"/>
                  </a:lnTo>
                  <a:lnTo>
                    <a:pt x="89" y="12"/>
                  </a:lnTo>
                  <a:lnTo>
                    <a:pt x="70" y="12"/>
                  </a:lnTo>
                  <a:lnTo>
                    <a:pt x="64" y="0"/>
                  </a:lnTo>
                  <a:lnTo>
                    <a:pt x="109" y="0"/>
                  </a:lnTo>
                  <a:lnTo>
                    <a:pt x="115" y="12"/>
                  </a:lnTo>
                  <a:lnTo>
                    <a:pt x="102"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9" name="Freeform 17"/>
            <p:cNvSpPr>
              <a:spLocks noChangeAspect="1"/>
            </p:cNvSpPr>
            <p:nvPr/>
          </p:nvSpPr>
          <p:spPr bwMode="auto">
            <a:xfrm>
              <a:off x="1177925" y="4256088"/>
              <a:ext cx="173038" cy="152400"/>
            </a:xfrm>
            <a:custGeom>
              <a:avLst/>
              <a:gdLst/>
              <a:ahLst/>
              <a:cxnLst>
                <a:cxn ang="0">
                  <a:pos x="11" y="15"/>
                </a:cxn>
                <a:cxn ang="0">
                  <a:pos x="7" y="14"/>
                </a:cxn>
                <a:cxn ang="0">
                  <a:pos x="7" y="15"/>
                </a:cxn>
                <a:cxn ang="0">
                  <a:pos x="5" y="15"/>
                </a:cxn>
                <a:cxn ang="0">
                  <a:pos x="3" y="10"/>
                </a:cxn>
                <a:cxn ang="0">
                  <a:pos x="5" y="10"/>
                </a:cxn>
                <a:cxn ang="0">
                  <a:pos x="6" y="12"/>
                </a:cxn>
                <a:cxn ang="0">
                  <a:pos x="10" y="13"/>
                </a:cxn>
                <a:cxn ang="0">
                  <a:pos x="13" y="10"/>
                </a:cxn>
                <a:cxn ang="0">
                  <a:pos x="10" y="9"/>
                </a:cxn>
                <a:cxn ang="0">
                  <a:pos x="4" y="8"/>
                </a:cxn>
                <a:cxn ang="0">
                  <a:pos x="1" y="5"/>
                </a:cxn>
                <a:cxn ang="0">
                  <a:pos x="5" y="0"/>
                </a:cxn>
                <a:cxn ang="0">
                  <a:pos x="8" y="0"/>
                </a:cxn>
                <a:cxn ang="0">
                  <a:pos x="8" y="0"/>
                </a:cxn>
                <a:cxn ang="0">
                  <a:pos x="11" y="0"/>
                </a:cxn>
                <a:cxn ang="0">
                  <a:pos x="13" y="5"/>
                </a:cxn>
                <a:cxn ang="0">
                  <a:pos x="10" y="5"/>
                </a:cxn>
                <a:cxn ang="0">
                  <a:pos x="9" y="3"/>
                </a:cxn>
                <a:cxn ang="0">
                  <a:pos x="6" y="2"/>
                </a:cxn>
                <a:cxn ang="0">
                  <a:pos x="4" y="5"/>
                </a:cxn>
                <a:cxn ang="0">
                  <a:pos x="7" y="6"/>
                </a:cxn>
                <a:cxn ang="0">
                  <a:pos x="14" y="8"/>
                </a:cxn>
                <a:cxn ang="0">
                  <a:pos x="16" y="10"/>
                </a:cxn>
                <a:cxn ang="0">
                  <a:pos x="11" y="15"/>
                </a:cxn>
              </a:cxnLst>
              <a:rect l="0" t="0" r="r" b="b"/>
              <a:pathLst>
                <a:path w="17" h="15">
                  <a:moveTo>
                    <a:pt x="11" y="15"/>
                  </a:moveTo>
                  <a:cubicBezTo>
                    <a:pt x="9" y="15"/>
                    <a:pt x="8" y="14"/>
                    <a:pt x="7" y="14"/>
                  </a:cubicBezTo>
                  <a:cubicBezTo>
                    <a:pt x="7" y="15"/>
                    <a:pt x="7" y="15"/>
                    <a:pt x="7" y="15"/>
                  </a:cubicBezTo>
                  <a:cubicBezTo>
                    <a:pt x="5" y="15"/>
                    <a:pt x="5" y="15"/>
                    <a:pt x="5" y="15"/>
                  </a:cubicBezTo>
                  <a:cubicBezTo>
                    <a:pt x="3" y="10"/>
                    <a:pt x="3" y="10"/>
                    <a:pt x="3" y="10"/>
                  </a:cubicBezTo>
                  <a:cubicBezTo>
                    <a:pt x="5" y="10"/>
                    <a:pt x="5" y="10"/>
                    <a:pt x="5" y="10"/>
                  </a:cubicBezTo>
                  <a:cubicBezTo>
                    <a:pt x="6" y="12"/>
                    <a:pt x="6" y="12"/>
                    <a:pt x="6" y="12"/>
                  </a:cubicBezTo>
                  <a:cubicBezTo>
                    <a:pt x="7" y="12"/>
                    <a:pt x="9" y="13"/>
                    <a:pt x="10" y="13"/>
                  </a:cubicBezTo>
                  <a:cubicBezTo>
                    <a:pt x="13" y="12"/>
                    <a:pt x="14" y="12"/>
                    <a:pt x="13" y="10"/>
                  </a:cubicBezTo>
                  <a:cubicBezTo>
                    <a:pt x="13" y="9"/>
                    <a:pt x="12" y="9"/>
                    <a:pt x="10" y="9"/>
                  </a:cubicBezTo>
                  <a:cubicBezTo>
                    <a:pt x="8" y="9"/>
                    <a:pt x="6" y="9"/>
                    <a:pt x="4" y="8"/>
                  </a:cubicBezTo>
                  <a:cubicBezTo>
                    <a:pt x="3" y="7"/>
                    <a:pt x="1" y="6"/>
                    <a:pt x="1" y="5"/>
                  </a:cubicBezTo>
                  <a:cubicBezTo>
                    <a:pt x="0" y="3"/>
                    <a:pt x="1" y="0"/>
                    <a:pt x="5" y="0"/>
                  </a:cubicBezTo>
                  <a:cubicBezTo>
                    <a:pt x="6" y="0"/>
                    <a:pt x="7" y="0"/>
                    <a:pt x="8" y="0"/>
                  </a:cubicBezTo>
                  <a:cubicBezTo>
                    <a:pt x="8" y="0"/>
                    <a:pt x="8" y="0"/>
                    <a:pt x="8" y="0"/>
                  </a:cubicBezTo>
                  <a:cubicBezTo>
                    <a:pt x="11" y="0"/>
                    <a:pt x="11" y="0"/>
                    <a:pt x="11" y="0"/>
                  </a:cubicBezTo>
                  <a:cubicBezTo>
                    <a:pt x="13" y="5"/>
                    <a:pt x="13" y="5"/>
                    <a:pt x="13" y="5"/>
                  </a:cubicBezTo>
                  <a:cubicBezTo>
                    <a:pt x="10" y="5"/>
                    <a:pt x="10" y="5"/>
                    <a:pt x="10" y="5"/>
                  </a:cubicBezTo>
                  <a:cubicBezTo>
                    <a:pt x="9" y="3"/>
                    <a:pt x="9" y="3"/>
                    <a:pt x="9" y="3"/>
                  </a:cubicBezTo>
                  <a:cubicBezTo>
                    <a:pt x="8" y="2"/>
                    <a:pt x="7" y="2"/>
                    <a:pt x="6" y="2"/>
                  </a:cubicBezTo>
                  <a:cubicBezTo>
                    <a:pt x="4" y="2"/>
                    <a:pt x="3" y="4"/>
                    <a:pt x="4" y="5"/>
                  </a:cubicBezTo>
                  <a:cubicBezTo>
                    <a:pt x="4" y="6"/>
                    <a:pt x="6" y="6"/>
                    <a:pt x="7" y="6"/>
                  </a:cubicBezTo>
                  <a:cubicBezTo>
                    <a:pt x="9" y="7"/>
                    <a:pt x="12" y="6"/>
                    <a:pt x="14" y="8"/>
                  </a:cubicBezTo>
                  <a:cubicBezTo>
                    <a:pt x="15" y="9"/>
                    <a:pt x="15" y="9"/>
                    <a:pt x="16" y="10"/>
                  </a:cubicBezTo>
                  <a:cubicBezTo>
                    <a:pt x="17" y="13"/>
                    <a:pt x="15" y="15"/>
                    <a:pt x="11"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0" name="Freeform 18"/>
            <p:cNvSpPr>
              <a:spLocks noChangeAspect="1" noEditPoints="1"/>
            </p:cNvSpPr>
            <p:nvPr/>
          </p:nvSpPr>
          <p:spPr bwMode="auto">
            <a:xfrm>
              <a:off x="1330325" y="4246563"/>
              <a:ext cx="161925" cy="152400"/>
            </a:xfrm>
            <a:custGeom>
              <a:avLst/>
              <a:gdLst/>
              <a:ahLst/>
              <a:cxnLst>
                <a:cxn ang="0">
                  <a:pos x="10" y="3"/>
                </a:cxn>
                <a:cxn ang="0">
                  <a:pos x="8" y="3"/>
                </a:cxn>
                <a:cxn ang="0">
                  <a:pos x="6" y="3"/>
                </a:cxn>
                <a:cxn ang="0">
                  <a:pos x="8" y="8"/>
                </a:cxn>
                <a:cxn ang="0">
                  <a:pos x="10" y="7"/>
                </a:cxn>
                <a:cxn ang="0">
                  <a:pos x="12" y="7"/>
                </a:cxn>
                <a:cxn ang="0">
                  <a:pos x="13" y="5"/>
                </a:cxn>
                <a:cxn ang="0">
                  <a:pos x="10" y="3"/>
                </a:cxn>
                <a:cxn ang="0">
                  <a:pos x="12" y="10"/>
                </a:cxn>
                <a:cxn ang="0">
                  <a:pos x="9" y="10"/>
                </a:cxn>
                <a:cxn ang="0">
                  <a:pos x="10" y="12"/>
                </a:cxn>
                <a:cxn ang="0">
                  <a:pos x="13" y="12"/>
                </a:cxn>
                <a:cxn ang="0">
                  <a:pos x="14" y="15"/>
                </a:cxn>
                <a:cxn ang="0">
                  <a:pos x="6" y="15"/>
                </a:cxn>
                <a:cxn ang="0">
                  <a:pos x="5" y="13"/>
                </a:cxn>
                <a:cxn ang="0">
                  <a:pos x="7" y="13"/>
                </a:cxn>
                <a:cxn ang="0">
                  <a:pos x="3" y="3"/>
                </a:cxn>
                <a:cxn ang="0">
                  <a:pos x="1" y="3"/>
                </a:cxn>
                <a:cxn ang="0">
                  <a:pos x="0" y="1"/>
                </a:cxn>
                <a:cxn ang="0">
                  <a:pos x="7" y="0"/>
                </a:cxn>
                <a:cxn ang="0">
                  <a:pos x="13" y="2"/>
                </a:cxn>
                <a:cxn ang="0">
                  <a:pos x="15" y="5"/>
                </a:cxn>
                <a:cxn ang="0">
                  <a:pos x="12" y="10"/>
                </a:cxn>
              </a:cxnLst>
              <a:rect l="0" t="0" r="r" b="b"/>
              <a:pathLst>
                <a:path w="16" h="15">
                  <a:moveTo>
                    <a:pt x="10" y="3"/>
                  </a:moveTo>
                  <a:cubicBezTo>
                    <a:pt x="10" y="3"/>
                    <a:pt x="9" y="3"/>
                    <a:pt x="8" y="3"/>
                  </a:cubicBezTo>
                  <a:cubicBezTo>
                    <a:pt x="6" y="3"/>
                    <a:pt x="6" y="3"/>
                    <a:pt x="6" y="3"/>
                  </a:cubicBezTo>
                  <a:cubicBezTo>
                    <a:pt x="8" y="8"/>
                    <a:pt x="8" y="8"/>
                    <a:pt x="8" y="8"/>
                  </a:cubicBezTo>
                  <a:cubicBezTo>
                    <a:pt x="10" y="7"/>
                    <a:pt x="10" y="7"/>
                    <a:pt x="10" y="7"/>
                  </a:cubicBezTo>
                  <a:cubicBezTo>
                    <a:pt x="11" y="7"/>
                    <a:pt x="12" y="7"/>
                    <a:pt x="12" y="7"/>
                  </a:cubicBezTo>
                  <a:cubicBezTo>
                    <a:pt x="13" y="7"/>
                    <a:pt x="13" y="6"/>
                    <a:pt x="13" y="5"/>
                  </a:cubicBezTo>
                  <a:cubicBezTo>
                    <a:pt x="12" y="4"/>
                    <a:pt x="12" y="3"/>
                    <a:pt x="10" y="3"/>
                  </a:cubicBezTo>
                  <a:moveTo>
                    <a:pt x="12" y="10"/>
                  </a:moveTo>
                  <a:cubicBezTo>
                    <a:pt x="9" y="10"/>
                    <a:pt x="9" y="10"/>
                    <a:pt x="9" y="10"/>
                  </a:cubicBezTo>
                  <a:cubicBezTo>
                    <a:pt x="10" y="12"/>
                    <a:pt x="10" y="12"/>
                    <a:pt x="10" y="12"/>
                  </a:cubicBezTo>
                  <a:cubicBezTo>
                    <a:pt x="13" y="12"/>
                    <a:pt x="13" y="12"/>
                    <a:pt x="13" y="12"/>
                  </a:cubicBezTo>
                  <a:cubicBezTo>
                    <a:pt x="14" y="15"/>
                    <a:pt x="14" y="15"/>
                    <a:pt x="14" y="15"/>
                  </a:cubicBezTo>
                  <a:cubicBezTo>
                    <a:pt x="6" y="15"/>
                    <a:pt x="6" y="15"/>
                    <a:pt x="6" y="15"/>
                  </a:cubicBezTo>
                  <a:cubicBezTo>
                    <a:pt x="5" y="13"/>
                    <a:pt x="5" y="13"/>
                    <a:pt x="5" y="13"/>
                  </a:cubicBezTo>
                  <a:cubicBezTo>
                    <a:pt x="7" y="13"/>
                    <a:pt x="7" y="13"/>
                    <a:pt x="7" y="13"/>
                  </a:cubicBezTo>
                  <a:cubicBezTo>
                    <a:pt x="3" y="3"/>
                    <a:pt x="3" y="3"/>
                    <a:pt x="3" y="3"/>
                  </a:cubicBezTo>
                  <a:cubicBezTo>
                    <a:pt x="1" y="3"/>
                    <a:pt x="1" y="3"/>
                    <a:pt x="1" y="3"/>
                  </a:cubicBezTo>
                  <a:cubicBezTo>
                    <a:pt x="0" y="1"/>
                    <a:pt x="0" y="1"/>
                    <a:pt x="0" y="1"/>
                  </a:cubicBezTo>
                  <a:cubicBezTo>
                    <a:pt x="7" y="0"/>
                    <a:pt x="7" y="0"/>
                    <a:pt x="7" y="0"/>
                  </a:cubicBezTo>
                  <a:cubicBezTo>
                    <a:pt x="9" y="0"/>
                    <a:pt x="11" y="0"/>
                    <a:pt x="13" y="2"/>
                  </a:cubicBezTo>
                  <a:cubicBezTo>
                    <a:pt x="14" y="2"/>
                    <a:pt x="15" y="4"/>
                    <a:pt x="15" y="5"/>
                  </a:cubicBezTo>
                  <a:cubicBezTo>
                    <a:pt x="16" y="7"/>
                    <a:pt x="15" y="10"/>
                    <a:pt x="12"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1" name="Freeform 19"/>
            <p:cNvSpPr>
              <a:spLocks noChangeAspect="1" noEditPoints="1"/>
            </p:cNvSpPr>
            <p:nvPr/>
          </p:nvSpPr>
          <p:spPr bwMode="auto">
            <a:xfrm>
              <a:off x="1512888" y="4235450"/>
              <a:ext cx="193675" cy="152400"/>
            </a:xfrm>
            <a:custGeom>
              <a:avLst/>
              <a:gdLst/>
              <a:ahLst/>
              <a:cxnLst>
                <a:cxn ang="0">
                  <a:pos x="45" y="26"/>
                </a:cxn>
                <a:cxn ang="0">
                  <a:pos x="38" y="58"/>
                </a:cxn>
                <a:cxn ang="0">
                  <a:pos x="70" y="52"/>
                </a:cxn>
                <a:cxn ang="0">
                  <a:pos x="45" y="26"/>
                </a:cxn>
                <a:cxn ang="0">
                  <a:pos x="83" y="96"/>
                </a:cxn>
                <a:cxn ang="0">
                  <a:pos x="77" y="77"/>
                </a:cxn>
                <a:cxn ang="0">
                  <a:pos x="90" y="77"/>
                </a:cxn>
                <a:cxn ang="0">
                  <a:pos x="83" y="71"/>
                </a:cxn>
                <a:cxn ang="0">
                  <a:pos x="38" y="71"/>
                </a:cxn>
                <a:cxn ang="0">
                  <a:pos x="38" y="84"/>
                </a:cxn>
                <a:cxn ang="0">
                  <a:pos x="58" y="84"/>
                </a:cxn>
                <a:cxn ang="0">
                  <a:pos x="64" y="96"/>
                </a:cxn>
                <a:cxn ang="0">
                  <a:pos x="19" y="96"/>
                </a:cxn>
                <a:cxn ang="0">
                  <a:pos x="13" y="84"/>
                </a:cxn>
                <a:cxn ang="0">
                  <a:pos x="26" y="84"/>
                </a:cxn>
                <a:cxn ang="0">
                  <a:pos x="26" y="20"/>
                </a:cxn>
                <a:cxn ang="0">
                  <a:pos x="6" y="20"/>
                </a:cxn>
                <a:cxn ang="0">
                  <a:pos x="0" y="7"/>
                </a:cxn>
                <a:cxn ang="0">
                  <a:pos x="38" y="0"/>
                </a:cxn>
                <a:cxn ang="0">
                  <a:pos x="109" y="77"/>
                </a:cxn>
                <a:cxn ang="0">
                  <a:pos x="115" y="77"/>
                </a:cxn>
                <a:cxn ang="0">
                  <a:pos x="122" y="90"/>
                </a:cxn>
                <a:cxn ang="0">
                  <a:pos x="83" y="96"/>
                </a:cxn>
              </a:cxnLst>
              <a:rect l="0" t="0" r="r" b="b"/>
              <a:pathLst>
                <a:path w="122" h="96">
                  <a:moveTo>
                    <a:pt x="45" y="26"/>
                  </a:moveTo>
                  <a:lnTo>
                    <a:pt x="38" y="58"/>
                  </a:lnTo>
                  <a:lnTo>
                    <a:pt x="70" y="52"/>
                  </a:lnTo>
                  <a:lnTo>
                    <a:pt x="45" y="26"/>
                  </a:lnTo>
                  <a:close/>
                  <a:moveTo>
                    <a:pt x="83" y="96"/>
                  </a:moveTo>
                  <a:lnTo>
                    <a:pt x="77" y="77"/>
                  </a:lnTo>
                  <a:lnTo>
                    <a:pt x="90" y="77"/>
                  </a:lnTo>
                  <a:lnTo>
                    <a:pt x="83" y="71"/>
                  </a:lnTo>
                  <a:lnTo>
                    <a:pt x="38" y="71"/>
                  </a:lnTo>
                  <a:lnTo>
                    <a:pt x="38" y="84"/>
                  </a:lnTo>
                  <a:lnTo>
                    <a:pt x="58" y="84"/>
                  </a:lnTo>
                  <a:lnTo>
                    <a:pt x="64" y="96"/>
                  </a:lnTo>
                  <a:lnTo>
                    <a:pt x="19" y="96"/>
                  </a:lnTo>
                  <a:lnTo>
                    <a:pt x="13" y="84"/>
                  </a:lnTo>
                  <a:lnTo>
                    <a:pt x="26" y="84"/>
                  </a:lnTo>
                  <a:lnTo>
                    <a:pt x="26" y="20"/>
                  </a:lnTo>
                  <a:lnTo>
                    <a:pt x="6" y="20"/>
                  </a:lnTo>
                  <a:lnTo>
                    <a:pt x="0" y="7"/>
                  </a:lnTo>
                  <a:lnTo>
                    <a:pt x="38" y="0"/>
                  </a:lnTo>
                  <a:lnTo>
                    <a:pt x="109" y="77"/>
                  </a:lnTo>
                  <a:lnTo>
                    <a:pt x="115" y="77"/>
                  </a:lnTo>
                  <a:lnTo>
                    <a:pt x="122" y="90"/>
                  </a:lnTo>
                  <a:lnTo>
                    <a:pt x="83"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2" name="Freeform 20"/>
            <p:cNvSpPr>
              <a:spLocks noChangeAspect="1" noEditPoints="1"/>
            </p:cNvSpPr>
            <p:nvPr/>
          </p:nvSpPr>
          <p:spPr bwMode="auto">
            <a:xfrm>
              <a:off x="1665288" y="4225925"/>
              <a:ext cx="173038" cy="152400"/>
            </a:xfrm>
            <a:custGeom>
              <a:avLst/>
              <a:gdLst/>
              <a:ahLst/>
              <a:cxnLst>
                <a:cxn ang="0">
                  <a:pos x="11" y="3"/>
                </a:cxn>
                <a:cxn ang="0">
                  <a:pos x="8" y="3"/>
                </a:cxn>
                <a:cxn ang="0">
                  <a:pos x="6" y="3"/>
                </a:cxn>
                <a:cxn ang="0">
                  <a:pos x="8" y="8"/>
                </a:cxn>
                <a:cxn ang="0">
                  <a:pos x="10" y="8"/>
                </a:cxn>
                <a:cxn ang="0">
                  <a:pos x="13" y="7"/>
                </a:cxn>
                <a:cxn ang="0">
                  <a:pos x="13" y="5"/>
                </a:cxn>
                <a:cxn ang="0">
                  <a:pos x="11" y="3"/>
                </a:cxn>
                <a:cxn ang="0">
                  <a:pos x="12" y="10"/>
                </a:cxn>
                <a:cxn ang="0">
                  <a:pos x="9" y="10"/>
                </a:cxn>
                <a:cxn ang="0">
                  <a:pos x="10" y="13"/>
                </a:cxn>
                <a:cxn ang="0">
                  <a:pos x="13" y="13"/>
                </a:cxn>
                <a:cxn ang="0">
                  <a:pos x="14" y="15"/>
                </a:cxn>
                <a:cxn ang="0">
                  <a:pos x="6" y="15"/>
                </a:cxn>
                <a:cxn ang="0">
                  <a:pos x="5" y="13"/>
                </a:cxn>
                <a:cxn ang="0">
                  <a:pos x="7" y="13"/>
                </a:cxn>
                <a:cxn ang="0">
                  <a:pos x="3" y="3"/>
                </a:cxn>
                <a:cxn ang="0">
                  <a:pos x="1" y="3"/>
                </a:cxn>
                <a:cxn ang="0">
                  <a:pos x="0" y="1"/>
                </a:cxn>
                <a:cxn ang="0">
                  <a:pos x="7" y="0"/>
                </a:cxn>
                <a:cxn ang="0">
                  <a:pos x="13" y="2"/>
                </a:cxn>
                <a:cxn ang="0">
                  <a:pos x="16" y="5"/>
                </a:cxn>
                <a:cxn ang="0">
                  <a:pos x="12" y="10"/>
                </a:cxn>
              </a:cxnLst>
              <a:rect l="0" t="0" r="r" b="b"/>
              <a:pathLst>
                <a:path w="17" h="15">
                  <a:moveTo>
                    <a:pt x="11" y="3"/>
                  </a:moveTo>
                  <a:cubicBezTo>
                    <a:pt x="10" y="3"/>
                    <a:pt x="9" y="3"/>
                    <a:pt x="8" y="3"/>
                  </a:cubicBezTo>
                  <a:cubicBezTo>
                    <a:pt x="6" y="3"/>
                    <a:pt x="6" y="3"/>
                    <a:pt x="6" y="3"/>
                  </a:cubicBezTo>
                  <a:cubicBezTo>
                    <a:pt x="8" y="8"/>
                    <a:pt x="8" y="8"/>
                    <a:pt x="8" y="8"/>
                  </a:cubicBezTo>
                  <a:cubicBezTo>
                    <a:pt x="10" y="8"/>
                    <a:pt x="10" y="8"/>
                    <a:pt x="10" y="8"/>
                  </a:cubicBezTo>
                  <a:cubicBezTo>
                    <a:pt x="11" y="8"/>
                    <a:pt x="12" y="8"/>
                    <a:pt x="13" y="7"/>
                  </a:cubicBezTo>
                  <a:cubicBezTo>
                    <a:pt x="13" y="7"/>
                    <a:pt x="13" y="6"/>
                    <a:pt x="13" y="5"/>
                  </a:cubicBezTo>
                  <a:cubicBezTo>
                    <a:pt x="13" y="4"/>
                    <a:pt x="12" y="3"/>
                    <a:pt x="11" y="3"/>
                  </a:cubicBezTo>
                  <a:moveTo>
                    <a:pt x="12" y="10"/>
                  </a:moveTo>
                  <a:cubicBezTo>
                    <a:pt x="9" y="10"/>
                    <a:pt x="9" y="10"/>
                    <a:pt x="9" y="10"/>
                  </a:cubicBezTo>
                  <a:cubicBezTo>
                    <a:pt x="10" y="13"/>
                    <a:pt x="10" y="13"/>
                    <a:pt x="10" y="13"/>
                  </a:cubicBezTo>
                  <a:cubicBezTo>
                    <a:pt x="13" y="13"/>
                    <a:pt x="13" y="13"/>
                    <a:pt x="13" y="13"/>
                  </a:cubicBezTo>
                  <a:cubicBezTo>
                    <a:pt x="14" y="15"/>
                    <a:pt x="14" y="15"/>
                    <a:pt x="14" y="15"/>
                  </a:cubicBezTo>
                  <a:cubicBezTo>
                    <a:pt x="6" y="15"/>
                    <a:pt x="6" y="15"/>
                    <a:pt x="6" y="15"/>
                  </a:cubicBezTo>
                  <a:cubicBezTo>
                    <a:pt x="5" y="13"/>
                    <a:pt x="5" y="13"/>
                    <a:pt x="5" y="13"/>
                  </a:cubicBezTo>
                  <a:cubicBezTo>
                    <a:pt x="7" y="13"/>
                    <a:pt x="7" y="13"/>
                    <a:pt x="7" y="13"/>
                  </a:cubicBezTo>
                  <a:cubicBezTo>
                    <a:pt x="3" y="3"/>
                    <a:pt x="3" y="3"/>
                    <a:pt x="3" y="3"/>
                  </a:cubicBezTo>
                  <a:cubicBezTo>
                    <a:pt x="1" y="3"/>
                    <a:pt x="1" y="3"/>
                    <a:pt x="1" y="3"/>
                  </a:cubicBezTo>
                  <a:cubicBezTo>
                    <a:pt x="0" y="1"/>
                    <a:pt x="0" y="1"/>
                    <a:pt x="0" y="1"/>
                  </a:cubicBezTo>
                  <a:cubicBezTo>
                    <a:pt x="7" y="0"/>
                    <a:pt x="7" y="0"/>
                    <a:pt x="7" y="0"/>
                  </a:cubicBezTo>
                  <a:cubicBezTo>
                    <a:pt x="9" y="0"/>
                    <a:pt x="11" y="1"/>
                    <a:pt x="13" y="2"/>
                  </a:cubicBezTo>
                  <a:cubicBezTo>
                    <a:pt x="14" y="3"/>
                    <a:pt x="15" y="4"/>
                    <a:pt x="16" y="5"/>
                  </a:cubicBezTo>
                  <a:cubicBezTo>
                    <a:pt x="17" y="8"/>
                    <a:pt x="15" y="10"/>
                    <a:pt x="12"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3" name="Freeform 21"/>
            <p:cNvSpPr>
              <a:spLocks noChangeAspect="1"/>
            </p:cNvSpPr>
            <p:nvPr/>
          </p:nvSpPr>
          <p:spPr bwMode="auto">
            <a:xfrm>
              <a:off x="1827213" y="4216400"/>
              <a:ext cx="203200" cy="161925"/>
            </a:xfrm>
            <a:custGeom>
              <a:avLst/>
              <a:gdLst/>
              <a:ahLst/>
              <a:cxnLst>
                <a:cxn ang="0">
                  <a:pos x="39" y="102"/>
                </a:cxn>
                <a:cxn ang="0">
                  <a:pos x="32" y="83"/>
                </a:cxn>
                <a:cxn ang="0">
                  <a:pos x="52" y="83"/>
                </a:cxn>
                <a:cxn ang="0">
                  <a:pos x="26" y="19"/>
                </a:cxn>
                <a:cxn ang="0">
                  <a:pos x="7" y="19"/>
                </a:cxn>
                <a:cxn ang="0">
                  <a:pos x="0" y="6"/>
                </a:cxn>
                <a:cxn ang="0">
                  <a:pos x="90" y="0"/>
                </a:cxn>
                <a:cxn ang="0">
                  <a:pos x="109" y="38"/>
                </a:cxn>
                <a:cxn ang="0">
                  <a:pos x="90" y="38"/>
                </a:cxn>
                <a:cxn ang="0">
                  <a:pos x="84" y="19"/>
                </a:cxn>
                <a:cxn ang="0">
                  <a:pos x="39" y="19"/>
                </a:cxn>
                <a:cxn ang="0">
                  <a:pos x="52" y="44"/>
                </a:cxn>
                <a:cxn ang="0">
                  <a:pos x="71" y="44"/>
                </a:cxn>
                <a:cxn ang="0">
                  <a:pos x="64" y="32"/>
                </a:cxn>
                <a:cxn ang="0">
                  <a:pos x="77" y="32"/>
                </a:cxn>
                <a:cxn ang="0">
                  <a:pos x="96" y="64"/>
                </a:cxn>
                <a:cxn ang="0">
                  <a:pos x="77" y="70"/>
                </a:cxn>
                <a:cxn ang="0">
                  <a:pos x="77" y="57"/>
                </a:cxn>
                <a:cxn ang="0">
                  <a:pos x="58" y="57"/>
                </a:cxn>
                <a:cxn ang="0">
                  <a:pos x="64" y="83"/>
                </a:cxn>
                <a:cxn ang="0">
                  <a:pos x="109" y="83"/>
                </a:cxn>
                <a:cxn ang="0">
                  <a:pos x="103" y="64"/>
                </a:cxn>
                <a:cxn ang="0">
                  <a:pos x="115" y="57"/>
                </a:cxn>
                <a:cxn ang="0">
                  <a:pos x="128" y="96"/>
                </a:cxn>
                <a:cxn ang="0">
                  <a:pos x="39" y="102"/>
                </a:cxn>
              </a:cxnLst>
              <a:rect l="0" t="0" r="r" b="b"/>
              <a:pathLst>
                <a:path w="128" h="102">
                  <a:moveTo>
                    <a:pt x="39" y="102"/>
                  </a:moveTo>
                  <a:lnTo>
                    <a:pt x="32" y="83"/>
                  </a:lnTo>
                  <a:lnTo>
                    <a:pt x="52" y="83"/>
                  </a:lnTo>
                  <a:lnTo>
                    <a:pt x="26" y="19"/>
                  </a:lnTo>
                  <a:lnTo>
                    <a:pt x="7" y="19"/>
                  </a:lnTo>
                  <a:lnTo>
                    <a:pt x="0" y="6"/>
                  </a:lnTo>
                  <a:lnTo>
                    <a:pt x="90" y="0"/>
                  </a:lnTo>
                  <a:lnTo>
                    <a:pt x="109" y="38"/>
                  </a:lnTo>
                  <a:lnTo>
                    <a:pt x="90" y="38"/>
                  </a:lnTo>
                  <a:lnTo>
                    <a:pt x="84" y="19"/>
                  </a:lnTo>
                  <a:lnTo>
                    <a:pt x="39" y="19"/>
                  </a:lnTo>
                  <a:lnTo>
                    <a:pt x="52" y="44"/>
                  </a:lnTo>
                  <a:lnTo>
                    <a:pt x="71" y="44"/>
                  </a:lnTo>
                  <a:lnTo>
                    <a:pt x="64" y="32"/>
                  </a:lnTo>
                  <a:lnTo>
                    <a:pt x="77" y="32"/>
                  </a:lnTo>
                  <a:lnTo>
                    <a:pt x="96" y="64"/>
                  </a:lnTo>
                  <a:lnTo>
                    <a:pt x="77" y="70"/>
                  </a:lnTo>
                  <a:lnTo>
                    <a:pt x="77" y="57"/>
                  </a:lnTo>
                  <a:lnTo>
                    <a:pt x="58" y="57"/>
                  </a:lnTo>
                  <a:lnTo>
                    <a:pt x="64" y="83"/>
                  </a:lnTo>
                  <a:lnTo>
                    <a:pt x="109" y="83"/>
                  </a:lnTo>
                  <a:lnTo>
                    <a:pt x="103" y="64"/>
                  </a:lnTo>
                  <a:lnTo>
                    <a:pt x="115" y="57"/>
                  </a:lnTo>
                  <a:lnTo>
                    <a:pt x="128" y="96"/>
                  </a:lnTo>
                  <a:lnTo>
                    <a:pt x="39"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4" name="Freeform 22"/>
            <p:cNvSpPr>
              <a:spLocks noChangeAspect="1" noEditPoints="1"/>
            </p:cNvSpPr>
            <p:nvPr/>
          </p:nvSpPr>
          <p:spPr bwMode="auto">
            <a:xfrm>
              <a:off x="2000250" y="4216400"/>
              <a:ext cx="212725" cy="152400"/>
            </a:xfrm>
            <a:custGeom>
              <a:avLst/>
              <a:gdLst/>
              <a:ahLst/>
              <a:cxnLst>
                <a:cxn ang="0">
                  <a:pos x="9" y="2"/>
                </a:cxn>
                <a:cxn ang="0">
                  <a:pos x="6" y="2"/>
                </a:cxn>
                <a:cxn ang="0">
                  <a:pos x="7" y="6"/>
                </a:cxn>
                <a:cxn ang="0">
                  <a:pos x="10" y="6"/>
                </a:cxn>
                <a:cxn ang="0">
                  <a:pos x="12" y="4"/>
                </a:cxn>
                <a:cxn ang="0">
                  <a:pos x="9" y="2"/>
                </a:cxn>
                <a:cxn ang="0">
                  <a:pos x="17" y="14"/>
                </a:cxn>
                <a:cxn ang="0">
                  <a:pos x="14" y="11"/>
                </a:cxn>
                <a:cxn ang="0">
                  <a:pos x="10" y="9"/>
                </a:cxn>
                <a:cxn ang="0">
                  <a:pos x="8" y="9"/>
                </a:cxn>
                <a:cxn ang="0">
                  <a:pos x="10" y="12"/>
                </a:cxn>
                <a:cxn ang="0">
                  <a:pos x="12" y="12"/>
                </a:cxn>
                <a:cxn ang="0">
                  <a:pos x="13" y="14"/>
                </a:cxn>
                <a:cxn ang="0">
                  <a:pos x="6" y="15"/>
                </a:cxn>
                <a:cxn ang="0">
                  <a:pos x="5" y="12"/>
                </a:cxn>
                <a:cxn ang="0">
                  <a:pos x="7" y="12"/>
                </a:cxn>
                <a:cxn ang="0">
                  <a:pos x="3" y="2"/>
                </a:cxn>
                <a:cxn ang="0">
                  <a:pos x="1" y="2"/>
                </a:cxn>
                <a:cxn ang="0">
                  <a:pos x="0" y="0"/>
                </a:cxn>
                <a:cxn ang="0">
                  <a:pos x="8" y="0"/>
                </a:cxn>
                <a:cxn ang="0">
                  <a:pos x="11" y="0"/>
                </a:cxn>
                <a:cxn ang="0">
                  <a:pos x="15" y="4"/>
                </a:cxn>
                <a:cxn ang="0">
                  <a:pos x="14" y="8"/>
                </a:cxn>
                <a:cxn ang="0">
                  <a:pos x="13" y="8"/>
                </a:cxn>
                <a:cxn ang="0">
                  <a:pos x="18" y="12"/>
                </a:cxn>
                <a:cxn ang="0">
                  <a:pos x="20" y="11"/>
                </a:cxn>
                <a:cxn ang="0">
                  <a:pos x="21" y="14"/>
                </a:cxn>
                <a:cxn ang="0">
                  <a:pos x="17" y="14"/>
                </a:cxn>
              </a:cxnLst>
              <a:rect l="0" t="0" r="r" b="b"/>
              <a:pathLst>
                <a:path w="21" h="15">
                  <a:moveTo>
                    <a:pt x="9" y="2"/>
                  </a:moveTo>
                  <a:cubicBezTo>
                    <a:pt x="6" y="2"/>
                    <a:pt x="6" y="2"/>
                    <a:pt x="6" y="2"/>
                  </a:cubicBezTo>
                  <a:cubicBezTo>
                    <a:pt x="7" y="6"/>
                    <a:pt x="7" y="6"/>
                    <a:pt x="7" y="6"/>
                  </a:cubicBezTo>
                  <a:cubicBezTo>
                    <a:pt x="10" y="6"/>
                    <a:pt x="10" y="6"/>
                    <a:pt x="10" y="6"/>
                  </a:cubicBezTo>
                  <a:cubicBezTo>
                    <a:pt x="11" y="6"/>
                    <a:pt x="13" y="6"/>
                    <a:pt x="12" y="4"/>
                  </a:cubicBezTo>
                  <a:cubicBezTo>
                    <a:pt x="12" y="2"/>
                    <a:pt x="10" y="2"/>
                    <a:pt x="9" y="2"/>
                  </a:cubicBezTo>
                  <a:moveTo>
                    <a:pt x="17" y="14"/>
                  </a:moveTo>
                  <a:cubicBezTo>
                    <a:pt x="16" y="13"/>
                    <a:pt x="15" y="12"/>
                    <a:pt x="14" y="11"/>
                  </a:cubicBezTo>
                  <a:cubicBezTo>
                    <a:pt x="10" y="9"/>
                    <a:pt x="10" y="9"/>
                    <a:pt x="10" y="9"/>
                  </a:cubicBezTo>
                  <a:cubicBezTo>
                    <a:pt x="8" y="9"/>
                    <a:pt x="8" y="9"/>
                    <a:pt x="8" y="9"/>
                  </a:cubicBezTo>
                  <a:cubicBezTo>
                    <a:pt x="10" y="12"/>
                    <a:pt x="10" y="12"/>
                    <a:pt x="10" y="12"/>
                  </a:cubicBezTo>
                  <a:cubicBezTo>
                    <a:pt x="12" y="12"/>
                    <a:pt x="12" y="12"/>
                    <a:pt x="12" y="12"/>
                  </a:cubicBezTo>
                  <a:cubicBezTo>
                    <a:pt x="13" y="14"/>
                    <a:pt x="13" y="14"/>
                    <a:pt x="13" y="14"/>
                  </a:cubicBezTo>
                  <a:cubicBezTo>
                    <a:pt x="6" y="15"/>
                    <a:pt x="6" y="15"/>
                    <a:pt x="6" y="15"/>
                  </a:cubicBezTo>
                  <a:cubicBezTo>
                    <a:pt x="5" y="12"/>
                    <a:pt x="5" y="12"/>
                    <a:pt x="5" y="12"/>
                  </a:cubicBezTo>
                  <a:cubicBezTo>
                    <a:pt x="7" y="12"/>
                    <a:pt x="7" y="12"/>
                    <a:pt x="7" y="12"/>
                  </a:cubicBezTo>
                  <a:cubicBezTo>
                    <a:pt x="3" y="2"/>
                    <a:pt x="3" y="2"/>
                    <a:pt x="3" y="2"/>
                  </a:cubicBezTo>
                  <a:cubicBezTo>
                    <a:pt x="1" y="2"/>
                    <a:pt x="1" y="2"/>
                    <a:pt x="1" y="2"/>
                  </a:cubicBezTo>
                  <a:cubicBezTo>
                    <a:pt x="0" y="0"/>
                    <a:pt x="0" y="0"/>
                    <a:pt x="0" y="0"/>
                  </a:cubicBezTo>
                  <a:cubicBezTo>
                    <a:pt x="8" y="0"/>
                    <a:pt x="8" y="0"/>
                    <a:pt x="8" y="0"/>
                  </a:cubicBezTo>
                  <a:cubicBezTo>
                    <a:pt x="9" y="0"/>
                    <a:pt x="10" y="0"/>
                    <a:pt x="11" y="0"/>
                  </a:cubicBezTo>
                  <a:cubicBezTo>
                    <a:pt x="13" y="1"/>
                    <a:pt x="14" y="2"/>
                    <a:pt x="15" y="4"/>
                  </a:cubicBezTo>
                  <a:cubicBezTo>
                    <a:pt x="16" y="5"/>
                    <a:pt x="15" y="7"/>
                    <a:pt x="14" y="8"/>
                  </a:cubicBezTo>
                  <a:cubicBezTo>
                    <a:pt x="13" y="8"/>
                    <a:pt x="13" y="8"/>
                    <a:pt x="13" y="8"/>
                  </a:cubicBezTo>
                  <a:cubicBezTo>
                    <a:pt x="18" y="12"/>
                    <a:pt x="18" y="12"/>
                    <a:pt x="18" y="12"/>
                  </a:cubicBezTo>
                  <a:cubicBezTo>
                    <a:pt x="20" y="11"/>
                    <a:pt x="20" y="11"/>
                    <a:pt x="20" y="11"/>
                  </a:cubicBezTo>
                  <a:cubicBezTo>
                    <a:pt x="21" y="14"/>
                    <a:pt x="21" y="14"/>
                    <a:pt x="21" y="14"/>
                  </a:cubicBezTo>
                  <a:lnTo>
                    <a:pt x="17"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5" name="Freeform 23"/>
            <p:cNvSpPr>
              <a:spLocks noChangeAspect="1"/>
            </p:cNvSpPr>
            <p:nvPr/>
          </p:nvSpPr>
          <p:spPr bwMode="auto">
            <a:xfrm>
              <a:off x="741363" y="4378325"/>
              <a:ext cx="1503363" cy="111125"/>
            </a:xfrm>
            <a:custGeom>
              <a:avLst/>
              <a:gdLst/>
              <a:ahLst/>
              <a:cxnLst>
                <a:cxn ang="0">
                  <a:pos x="0" y="70"/>
                </a:cxn>
                <a:cxn ang="0">
                  <a:pos x="0" y="51"/>
                </a:cxn>
                <a:cxn ang="0">
                  <a:pos x="940" y="0"/>
                </a:cxn>
                <a:cxn ang="0">
                  <a:pos x="947" y="19"/>
                </a:cxn>
                <a:cxn ang="0">
                  <a:pos x="0" y="70"/>
                </a:cxn>
              </a:cxnLst>
              <a:rect l="0" t="0" r="r" b="b"/>
              <a:pathLst>
                <a:path w="947" h="70">
                  <a:moveTo>
                    <a:pt x="0" y="70"/>
                  </a:moveTo>
                  <a:lnTo>
                    <a:pt x="0" y="51"/>
                  </a:lnTo>
                  <a:lnTo>
                    <a:pt x="940" y="0"/>
                  </a:lnTo>
                  <a:lnTo>
                    <a:pt x="947" y="19"/>
                  </a:lnTo>
                  <a:lnTo>
                    <a:pt x="0" y="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6" name="Freeform 24"/>
            <p:cNvSpPr>
              <a:spLocks noChangeAspect="1"/>
            </p:cNvSpPr>
            <p:nvPr/>
          </p:nvSpPr>
          <p:spPr bwMode="auto">
            <a:xfrm>
              <a:off x="741363" y="4419600"/>
              <a:ext cx="1503363" cy="101600"/>
            </a:xfrm>
            <a:custGeom>
              <a:avLst/>
              <a:gdLst/>
              <a:ahLst/>
              <a:cxnLst>
                <a:cxn ang="0">
                  <a:pos x="0" y="64"/>
                </a:cxn>
                <a:cxn ang="0">
                  <a:pos x="0" y="51"/>
                </a:cxn>
                <a:cxn ang="0">
                  <a:pos x="947" y="0"/>
                </a:cxn>
                <a:cxn ang="0">
                  <a:pos x="947" y="12"/>
                </a:cxn>
                <a:cxn ang="0">
                  <a:pos x="0" y="64"/>
                </a:cxn>
              </a:cxnLst>
              <a:rect l="0" t="0" r="r" b="b"/>
              <a:pathLst>
                <a:path w="947" h="64">
                  <a:moveTo>
                    <a:pt x="0" y="64"/>
                  </a:moveTo>
                  <a:lnTo>
                    <a:pt x="0" y="51"/>
                  </a:lnTo>
                  <a:lnTo>
                    <a:pt x="947" y="0"/>
                  </a:lnTo>
                  <a:lnTo>
                    <a:pt x="947" y="12"/>
                  </a:lnTo>
                  <a:lnTo>
                    <a:pt x="0"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1" name="Freeform 26"/>
            <p:cNvSpPr>
              <a:spLocks noChangeAspect="1"/>
            </p:cNvSpPr>
            <p:nvPr/>
          </p:nvSpPr>
          <p:spPr bwMode="auto">
            <a:xfrm>
              <a:off x="1451502" y="4567681"/>
              <a:ext cx="498475" cy="376237"/>
            </a:xfrm>
            <a:custGeom>
              <a:avLst/>
              <a:gdLst/>
              <a:ahLst/>
              <a:cxnLst>
                <a:cxn ang="0">
                  <a:pos x="0" y="20"/>
                </a:cxn>
                <a:cxn ang="0">
                  <a:pos x="218" y="0"/>
                </a:cxn>
                <a:cxn ang="0">
                  <a:pos x="314" y="218"/>
                </a:cxn>
                <a:cxn ang="0">
                  <a:pos x="90" y="237"/>
                </a:cxn>
                <a:cxn ang="0">
                  <a:pos x="0" y="20"/>
                </a:cxn>
              </a:cxnLst>
              <a:rect l="0" t="0" r="r" b="b"/>
              <a:pathLst>
                <a:path w="314" h="237">
                  <a:moveTo>
                    <a:pt x="0" y="20"/>
                  </a:moveTo>
                  <a:lnTo>
                    <a:pt x="218" y="0"/>
                  </a:lnTo>
                  <a:lnTo>
                    <a:pt x="314" y="218"/>
                  </a:lnTo>
                  <a:lnTo>
                    <a:pt x="90" y="237"/>
                  </a:lnTo>
                  <a:lnTo>
                    <a:pt x="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2" name="Freeform 29"/>
            <p:cNvSpPr>
              <a:spLocks noChangeAspect="1"/>
            </p:cNvSpPr>
            <p:nvPr/>
          </p:nvSpPr>
          <p:spPr bwMode="auto">
            <a:xfrm>
              <a:off x="2071688" y="4976813"/>
              <a:ext cx="457200" cy="50800"/>
            </a:xfrm>
            <a:custGeom>
              <a:avLst/>
              <a:gdLst/>
              <a:ahLst/>
              <a:cxnLst>
                <a:cxn ang="0">
                  <a:pos x="45" y="1"/>
                </a:cxn>
                <a:cxn ang="0">
                  <a:pos x="45" y="0"/>
                </a:cxn>
                <a:cxn ang="0">
                  <a:pos x="0" y="3"/>
                </a:cxn>
                <a:cxn ang="0">
                  <a:pos x="0" y="5"/>
                </a:cxn>
                <a:cxn ang="0">
                  <a:pos x="45" y="1"/>
                </a:cxn>
              </a:cxnLst>
              <a:rect l="0" t="0" r="r" b="b"/>
              <a:pathLst>
                <a:path w="45" h="5">
                  <a:moveTo>
                    <a:pt x="45" y="1"/>
                  </a:moveTo>
                  <a:cubicBezTo>
                    <a:pt x="45" y="0"/>
                    <a:pt x="45" y="0"/>
                    <a:pt x="45" y="0"/>
                  </a:cubicBezTo>
                  <a:cubicBezTo>
                    <a:pt x="0" y="3"/>
                    <a:pt x="0" y="3"/>
                    <a:pt x="0" y="3"/>
                  </a:cubicBezTo>
                  <a:cubicBezTo>
                    <a:pt x="0" y="4"/>
                    <a:pt x="0" y="4"/>
                    <a:pt x="0" y="5"/>
                  </a:cubicBezTo>
                  <a:lnTo>
                    <a:pt x="45"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3" name="Freeform 30"/>
            <p:cNvSpPr>
              <a:spLocks noChangeAspect="1"/>
            </p:cNvSpPr>
            <p:nvPr/>
          </p:nvSpPr>
          <p:spPr bwMode="auto">
            <a:xfrm>
              <a:off x="984250" y="5048250"/>
              <a:ext cx="528638" cy="60325"/>
            </a:xfrm>
            <a:custGeom>
              <a:avLst/>
              <a:gdLst/>
              <a:ahLst/>
              <a:cxnLst>
                <a:cxn ang="0">
                  <a:pos x="0" y="4"/>
                </a:cxn>
                <a:cxn ang="0">
                  <a:pos x="0" y="6"/>
                </a:cxn>
                <a:cxn ang="0">
                  <a:pos x="52" y="2"/>
                </a:cxn>
                <a:cxn ang="0">
                  <a:pos x="51" y="0"/>
                </a:cxn>
                <a:cxn ang="0">
                  <a:pos x="0" y="4"/>
                </a:cxn>
              </a:cxnLst>
              <a:rect l="0" t="0" r="r" b="b"/>
              <a:pathLst>
                <a:path w="52" h="6">
                  <a:moveTo>
                    <a:pt x="0" y="4"/>
                  </a:moveTo>
                  <a:cubicBezTo>
                    <a:pt x="0" y="6"/>
                    <a:pt x="0" y="6"/>
                    <a:pt x="0" y="6"/>
                  </a:cubicBezTo>
                  <a:cubicBezTo>
                    <a:pt x="52" y="2"/>
                    <a:pt x="52" y="2"/>
                    <a:pt x="52" y="2"/>
                  </a:cubicBezTo>
                  <a:cubicBezTo>
                    <a:pt x="52" y="2"/>
                    <a:pt x="51" y="1"/>
                    <a:pt x="51"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4" name="Freeform 31"/>
            <p:cNvSpPr>
              <a:spLocks noChangeAspect="1"/>
            </p:cNvSpPr>
            <p:nvPr/>
          </p:nvSpPr>
          <p:spPr bwMode="auto">
            <a:xfrm>
              <a:off x="1014413" y="5170488"/>
              <a:ext cx="519113" cy="60325"/>
            </a:xfrm>
            <a:custGeom>
              <a:avLst/>
              <a:gdLst/>
              <a:ahLst/>
              <a:cxnLst>
                <a:cxn ang="0">
                  <a:pos x="0" y="4"/>
                </a:cxn>
                <a:cxn ang="0">
                  <a:pos x="0" y="6"/>
                </a:cxn>
                <a:cxn ang="0">
                  <a:pos x="51" y="2"/>
                </a:cxn>
                <a:cxn ang="0">
                  <a:pos x="50" y="0"/>
                </a:cxn>
                <a:cxn ang="0">
                  <a:pos x="0" y="4"/>
                </a:cxn>
              </a:cxnLst>
              <a:rect l="0" t="0" r="r" b="b"/>
              <a:pathLst>
                <a:path w="51" h="6">
                  <a:moveTo>
                    <a:pt x="0" y="4"/>
                  </a:moveTo>
                  <a:cubicBezTo>
                    <a:pt x="0" y="6"/>
                    <a:pt x="0" y="6"/>
                    <a:pt x="0" y="6"/>
                  </a:cubicBezTo>
                  <a:cubicBezTo>
                    <a:pt x="51" y="2"/>
                    <a:pt x="51" y="2"/>
                    <a:pt x="51" y="2"/>
                  </a:cubicBezTo>
                  <a:cubicBezTo>
                    <a:pt x="51" y="1"/>
                    <a:pt x="51" y="1"/>
                    <a:pt x="50"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5" name="Freeform 32"/>
            <p:cNvSpPr>
              <a:spLocks noChangeAspect="1"/>
            </p:cNvSpPr>
            <p:nvPr/>
          </p:nvSpPr>
          <p:spPr bwMode="auto">
            <a:xfrm>
              <a:off x="2092325" y="5089525"/>
              <a:ext cx="466725" cy="50800"/>
            </a:xfrm>
            <a:custGeom>
              <a:avLst/>
              <a:gdLst/>
              <a:ahLst/>
              <a:cxnLst>
                <a:cxn ang="0">
                  <a:pos x="46" y="2"/>
                </a:cxn>
                <a:cxn ang="0">
                  <a:pos x="46" y="0"/>
                </a:cxn>
                <a:cxn ang="0">
                  <a:pos x="0" y="4"/>
                </a:cxn>
                <a:cxn ang="0">
                  <a:pos x="0" y="5"/>
                </a:cxn>
                <a:cxn ang="0">
                  <a:pos x="46" y="2"/>
                </a:cxn>
              </a:cxnLst>
              <a:rect l="0" t="0" r="r" b="b"/>
              <a:pathLst>
                <a:path w="46" h="5">
                  <a:moveTo>
                    <a:pt x="46" y="2"/>
                  </a:moveTo>
                  <a:cubicBezTo>
                    <a:pt x="46" y="0"/>
                    <a:pt x="46" y="0"/>
                    <a:pt x="46" y="0"/>
                  </a:cubicBezTo>
                  <a:cubicBezTo>
                    <a:pt x="0" y="4"/>
                    <a:pt x="0" y="4"/>
                    <a:pt x="0" y="4"/>
                  </a:cubicBezTo>
                  <a:cubicBezTo>
                    <a:pt x="0" y="4"/>
                    <a:pt x="0" y="5"/>
                    <a:pt x="0" y="5"/>
                  </a:cubicBezTo>
                  <a:lnTo>
                    <a:pt x="46"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6" name="Freeform 33"/>
            <p:cNvSpPr>
              <a:spLocks noChangeAspect="1"/>
            </p:cNvSpPr>
            <p:nvPr/>
          </p:nvSpPr>
          <p:spPr bwMode="auto">
            <a:xfrm>
              <a:off x="1035050" y="5281613"/>
              <a:ext cx="498475" cy="60325"/>
            </a:xfrm>
            <a:custGeom>
              <a:avLst/>
              <a:gdLst/>
              <a:ahLst/>
              <a:cxnLst>
                <a:cxn ang="0">
                  <a:pos x="0" y="4"/>
                </a:cxn>
                <a:cxn ang="0">
                  <a:pos x="0" y="6"/>
                </a:cxn>
                <a:cxn ang="0">
                  <a:pos x="49" y="2"/>
                </a:cxn>
                <a:cxn ang="0">
                  <a:pos x="49" y="0"/>
                </a:cxn>
                <a:cxn ang="0">
                  <a:pos x="0" y="4"/>
                </a:cxn>
              </a:cxnLst>
              <a:rect l="0" t="0" r="r" b="b"/>
              <a:pathLst>
                <a:path w="49" h="6">
                  <a:moveTo>
                    <a:pt x="0" y="4"/>
                  </a:moveTo>
                  <a:cubicBezTo>
                    <a:pt x="0" y="6"/>
                    <a:pt x="0" y="6"/>
                    <a:pt x="0" y="6"/>
                  </a:cubicBezTo>
                  <a:cubicBezTo>
                    <a:pt x="49" y="2"/>
                    <a:pt x="49" y="2"/>
                    <a:pt x="49" y="2"/>
                  </a:cubicBezTo>
                  <a:cubicBezTo>
                    <a:pt x="49" y="1"/>
                    <a:pt x="49" y="1"/>
                    <a:pt x="49"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7" name="Freeform 34"/>
            <p:cNvSpPr>
              <a:spLocks noChangeAspect="1"/>
            </p:cNvSpPr>
            <p:nvPr/>
          </p:nvSpPr>
          <p:spPr bwMode="auto">
            <a:xfrm>
              <a:off x="2092325" y="5200650"/>
              <a:ext cx="476250" cy="60325"/>
            </a:xfrm>
            <a:custGeom>
              <a:avLst/>
              <a:gdLst/>
              <a:ahLst/>
              <a:cxnLst>
                <a:cxn ang="0">
                  <a:pos x="47" y="2"/>
                </a:cxn>
                <a:cxn ang="0">
                  <a:pos x="47" y="0"/>
                </a:cxn>
                <a:cxn ang="0">
                  <a:pos x="0" y="4"/>
                </a:cxn>
                <a:cxn ang="0">
                  <a:pos x="0" y="6"/>
                </a:cxn>
                <a:cxn ang="0">
                  <a:pos x="47" y="2"/>
                </a:cxn>
              </a:cxnLst>
              <a:rect l="0" t="0" r="r" b="b"/>
              <a:pathLst>
                <a:path w="47" h="6">
                  <a:moveTo>
                    <a:pt x="47" y="2"/>
                  </a:moveTo>
                  <a:cubicBezTo>
                    <a:pt x="47" y="0"/>
                    <a:pt x="47" y="0"/>
                    <a:pt x="47" y="0"/>
                  </a:cubicBezTo>
                  <a:cubicBezTo>
                    <a:pt x="0" y="4"/>
                    <a:pt x="0" y="4"/>
                    <a:pt x="0" y="4"/>
                  </a:cubicBezTo>
                  <a:cubicBezTo>
                    <a:pt x="0" y="4"/>
                    <a:pt x="0" y="5"/>
                    <a:pt x="0" y="6"/>
                  </a:cubicBezTo>
                  <a:lnTo>
                    <a:pt x="47"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8" name="Freeform 35"/>
            <p:cNvSpPr>
              <a:spLocks noChangeAspect="1"/>
            </p:cNvSpPr>
            <p:nvPr/>
          </p:nvSpPr>
          <p:spPr bwMode="auto">
            <a:xfrm>
              <a:off x="2092325" y="5322888"/>
              <a:ext cx="476250" cy="50800"/>
            </a:xfrm>
            <a:custGeom>
              <a:avLst/>
              <a:gdLst/>
              <a:ahLst/>
              <a:cxnLst>
                <a:cxn ang="0">
                  <a:pos x="47" y="0"/>
                </a:cxn>
                <a:cxn ang="0">
                  <a:pos x="0" y="4"/>
                </a:cxn>
                <a:cxn ang="0">
                  <a:pos x="0" y="5"/>
                </a:cxn>
                <a:cxn ang="0">
                  <a:pos x="47" y="2"/>
                </a:cxn>
                <a:cxn ang="0">
                  <a:pos x="47" y="0"/>
                </a:cxn>
              </a:cxnLst>
              <a:rect l="0" t="0" r="r" b="b"/>
              <a:pathLst>
                <a:path w="47" h="5">
                  <a:moveTo>
                    <a:pt x="47" y="0"/>
                  </a:moveTo>
                  <a:cubicBezTo>
                    <a:pt x="0" y="4"/>
                    <a:pt x="0" y="4"/>
                    <a:pt x="0" y="4"/>
                  </a:cubicBezTo>
                  <a:cubicBezTo>
                    <a:pt x="0" y="4"/>
                    <a:pt x="0" y="5"/>
                    <a:pt x="0" y="5"/>
                  </a:cubicBezTo>
                  <a:cubicBezTo>
                    <a:pt x="47" y="2"/>
                    <a:pt x="47" y="2"/>
                    <a:pt x="47" y="2"/>
                  </a:cubicBezTo>
                  <a:lnTo>
                    <a:pt x="4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9" name="Freeform 36"/>
            <p:cNvSpPr>
              <a:spLocks noChangeAspect="1"/>
            </p:cNvSpPr>
            <p:nvPr/>
          </p:nvSpPr>
          <p:spPr bwMode="auto">
            <a:xfrm>
              <a:off x="1035050" y="5403850"/>
              <a:ext cx="487363" cy="50800"/>
            </a:xfrm>
            <a:custGeom>
              <a:avLst/>
              <a:gdLst/>
              <a:ahLst/>
              <a:cxnLst>
                <a:cxn ang="0">
                  <a:pos x="0" y="4"/>
                </a:cxn>
                <a:cxn ang="0">
                  <a:pos x="0" y="5"/>
                </a:cxn>
                <a:cxn ang="0">
                  <a:pos x="48" y="2"/>
                </a:cxn>
                <a:cxn ang="0">
                  <a:pos x="48" y="0"/>
                </a:cxn>
                <a:cxn ang="0">
                  <a:pos x="0" y="4"/>
                </a:cxn>
              </a:cxnLst>
              <a:rect l="0" t="0" r="r" b="b"/>
              <a:pathLst>
                <a:path w="48" h="5">
                  <a:moveTo>
                    <a:pt x="0" y="4"/>
                  </a:moveTo>
                  <a:cubicBezTo>
                    <a:pt x="0" y="5"/>
                    <a:pt x="0" y="5"/>
                    <a:pt x="0" y="5"/>
                  </a:cubicBezTo>
                  <a:cubicBezTo>
                    <a:pt x="48" y="2"/>
                    <a:pt x="48" y="2"/>
                    <a:pt x="48" y="2"/>
                  </a:cubicBezTo>
                  <a:cubicBezTo>
                    <a:pt x="48" y="1"/>
                    <a:pt x="48" y="0"/>
                    <a:pt x="48"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0" name="Freeform 37"/>
            <p:cNvSpPr>
              <a:spLocks noChangeAspect="1"/>
            </p:cNvSpPr>
            <p:nvPr/>
          </p:nvSpPr>
          <p:spPr bwMode="auto">
            <a:xfrm>
              <a:off x="1919288" y="4572000"/>
              <a:ext cx="406400" cy="39687"/>
            </a:xfrm>
            <a:custGeom>
              <a:avLst/>
              <a:gdLst/>
              <a:ahLst/>
              <a:cxnLst>
                <a:cxn ang="0">
                  <a:pos x="40" y="1"/>
                </a:cxn>
                <a:cxn ang="0">
                  <a:pos x="40" y="0"/>
                </a:cxn>
                <a:cxn ang="0">
                  <a:pos x="0" y="2"/>
                </a:cxn>
                <a:cxn ang="0">
                  <a:pos x="1" y="4"/>
                </a:cxn>
                <a:cxn ang="0">
                  <a:pos x="40" y="1"/>
                </a:cxn>
              </a:cxnLst>
              <a:rect l="0" t="0" r="r" b="b"/>
              <a:pathLst>
                <a:path w="40" h="4">
                  <a:moveTo>
                    <a:pt x="40" y="1"/>
                  </a:moveTo>
                  <a:cubicBezTo>
                    <a:pt x="40" y="0"/>
                    <a:pt x="40" y="0"/>
                    <a:pt x="40" y="0"/>
                  </a:cubicBezTo>
                  <a:cubicBezTo>
                    <a:pt x="0" y="2"/>
                    <a:pt x="0" y="2"/>
                    <a:pt x="0" y="2"/>
                  </a:cubicBezTo>
                  <a:cubicBezTo>
                    <a:pt x="0" y="3"/>
                    <a:pt x="1" y="3"/>
                    <a:pt x="1" y="4"/>
                  </a:cubicBezTo>
                  <a:lnTo>
                    <a:pt x="4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1" name="Freeform 38"/>
            <p:cNvSpPr>
              <a:spLocks noChangeAspect="1"/>
            </p:cNvSpPr>
            <p:nvPr/>
          </p:nvSpPr>
          <p:spPr bwMode="auto">
            <a:xfrm>
              <a:off x="801688" y="4621213"/>
              <a:ext cx="558800" cy="61912"/>
            </a:xfrm>
            <a:custGeom>
              <a:avLst/>
              <a:gdLst/>
              <a:ahLst/>
              <a:cxnLst>
                <a:cxn ang="0">
                  <a:pos x="0" y="4"/>
                </a:cxn>
                <a:cxn ang="0">
                  <a:pos x="0" y="6"/>
                </a:cxn>
                <a:cxn ang="0">
                  <a:pos x="55" y="2"/>
                </a:cxn>
                <a:cxn ang="0">
                  <a:pos x="55" y="0"/>
                </a:cxn>
                <a:cxn ang="0">
                  <a:pos x="0" y="4"/>
                </a:cxn>
              </a:cxnLst>
              <a:rect l="0" t="0" r="r" b="b"/>
              <a:pathLst>
                <a:path w="55" h="6">
                  <a:moveTo>
                    <a:pt x="0" y="4"/>
                  </a:moveTo>
                  <a:cubicBezTo>
                    <a:pt x="0" y="6"/>
                    <a:pt x="0" y="6"/>
                    <a:pt x="0" y="6"/>
                  </a:cubicBezTo>
                  <a:cubicBezTo>
                    <a:pt x="55" y="2"/>
                    <a:pt x="55" y="2"/>
                    <a:pt x="55" y="2"/>
                  </a:cubicBezTo>
                  <a:cubicBezTo>
                    <a:pt x="55" y="2"/>
                    <a:pt x="55" y="1"/>
                    <a:pt x="55"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2" name="Freeform 39"/>
            <p:cNvSpPr>
              <a:spLocks noChangeAspect="1"/>
            </p:cNvSpPr>
            <p:nvPr/>
          </p:nvSpPr>
          <p:spPr bwMode="auto">
            <a:xfrm>
              <a:off x="852488" y="4722813"/>
              <a:ext cx="549275" cy="50800"/>
            </a:xfrm>
            <a:custGeom>
              <a:avLst/>
              <a:gdLst/>
              <a:ahLst/>
              <a:cxnLst>
                <a:cxn ang="0">
                  <a:pos x="0" y="3"/>
                </a:cxn>
                <a:cxn ang="0">
                  <a:pos x="0" y="5"/>
                </a:cxn>
                <a:cxn ang="0">
                  <a:pos x="54" y="1"/>
                </a:cxn>
                <a:cxn ang="0">
                  <a:pos x="53" y="0"/>
                </a:cxn>
                <a:cxn ang="0">
                  <a:pos x="0" y="3"/>
                </a:cxn>
              </a:cxnLst>
              <a:rect l="0" t="0" r="r" b="b"/>
              <a:pathLst>
                <a:path w="54" h="5">
                  <a:moveTo>
                    <a:pt x="0" y="3"/>
                  </a:moveTo>
                  <a:cubicBezTo>
                    <a:pt x="0" y="5"/>
                    <a:pt x="0" y="5"/>
                    <a:pt x="0" y="5"/>
                  </a:cubicBezTo>
                  <a:cubicBezTo>
                    <a:pt x="54" y="1"/>
                    <a:pt x="54" y="1"/>
                    <a:pt x="54" y="1"/>
                  </a:cubicBezTo>
                  <a:cubicBezTo>
                    <a:pt x="54" y="1"/>
                    <a:pt x="54" y="0"/>
                    <a:pt x="53"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3" name="Freeform 40"/>
            <p:cNvSpPr>
              <a:spLocks noChangeAspect="1"/>
            </p:cNvSpPr>
            <p:nvPr/>
          </p:nvSpPr>
          <p:spPr bwMode="auto">
            <a:xfrm>
              <a:off x="1960563" y="4662488"/>
              <a:ext cx="415925" cy="41275"/>
            </a:xfrm>
            <a:custGeom>
              <a:avLst/>
              <a:gdLst/>
              <a:ahLst/>
              <a:cxnLst>
                <a:cxn ang="0">
                  <a:pos x="41" y="2"/>
                </a:cxn>
                <a:cxn ang="0">
                  <a:pos x="41" y="0"/>
                </a:cxn>
                <a:cxn ang="0">
                  <a:pos x="0" y="2"/>
                </a:cxn>
                <a:cxn ang="0">
                  <a:pos x="1" y="4"/>
                </a:cxn>
                <a:cxn ang="0">
                  <a:pos x="41" y="2"/>
                </a:cxn>
              </a:cxnLst>
              <a:rect l="0" t="0" r="r" b="b"/>
              <a:pathLst>
                <a:path w="41" h="4">
                  <a:moveTo>
                    <a:pt x="41" y="2"/>
                  </a:moveTo>
                  <a:cubicBezTo>
                    <a:pt x="41" y="0"/>
                    <a:pt x="41" y="0"/>
                    <a:pt x="41" y="0"/>
                  </a:cubicBezTo>
                  <a:cubicBezTo>
                    <a:pt x="0" y="2"/>
                    <a:pt x="0" y="2"/>
                    <a:pt x="0" y="2"/>
                  </a:cubicBezTo>
                  <a:cubicBezTo>
                    <a:pt x="0" y="3"/>
                    <a:pt x="0" y="3"/>
                    <a:pt x="1" y="4"/>
                  </a:cubicBezTo>
                  <a:lnTo>
                    <a:pt x="41"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4" name="Freeform 41"/>
            <p:cNvSpPr>
              <a:spLocks noChangeAspect="1"/>
            </p:cNvSpPr>
            <p:nvPr/>
          </p:nvSpPr>
          <p:spPr bwMode="auto">
            <a:xfrm>
              <a:off x="893763" y="4824413"/>
              <a:ext cx="547688" cy="50800"/>
            </a:xfrm>
            <a:custGeom>
              <a:avLst/>
              <a:gdLst/>
              <a:ahLst/>
              <a:cxnLst>
                <a:cxn ang="0">
                  <a:pos x="0" y="3"/>
                </a:cxn>
                <a:cxn ang="0">
                  <a:pos x="0" y="5"/>
                </a:cxn>
                <a:cxn ang="0">
                  <a:pos x="54" y="2"/>
                </a:cxn>
                <a:cxn ang="0">
                  <a:pos x="53" y="0"/>
                </a:cxn>
                <a:cxn ang="0">
                  <a:pos x="0" y="3"/>
                </a:cxn>
              </a:cxnLst>
              <a:rect l="0" t="0" r="r" b="b"/>
              <a:pathLst>
                <a:path w="54" h="5">
                  <a:moveTo>
                    <a:pt x="0" y="3"/>
                  </a:moveTo>
                  <a:cubicBezTo>
                    <a:pt x="0" y="5"/>
                    <a:pt x="0" y="5"/>
                    <a:pt x="0" y="5"/>
                  </a:cubicBezTo>
                  <a:cubicBezTo>
                    <a:pt x="54" y="2"/>
                    <a:pt x="54" y="2"/>
                    <a:pt x="54" y="2"/>
                  </a:cubicBezTo>
                  <a:cubicBezTo>
                    <a:pt x="54" y="1"/>
                    <a:pt x="53" y="1"/>
                    <a:pt x="53"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5" name="Freeform 42"/>
            <p:cNvSpPr>
              <a:spLocks noChangeAspect="1"/>
            </p:cNvSpPr>
            <p:nvPr/>
          </p:nvSpPr>
          <p:spPr bwMode="auto">
            <a:xfrm>
              <a:off x="2000250" y="4764088"/>
              <a:ext cx="427038" cy="41275"/>
            </a:xfrm>
            <a:custGeom>
              <a:avLst/>
              <a:gdLst/>
              <a:ahLst/>
              <a:cxnLst>
                <a:cxn ang="0">
                  <a:pos x="42" y="2"/>
                </a:cxn>
                <a:cxn ang="0">
                  <a:pos x="42" y="0"/>
                </a:cxn>
                <a:cxn ang="0">
                  <a:pos x="0" y="3"/>
                </a:cxn>
                <a:cxn ang="0">
                  <a:pos x="0" y="4"/>
                </a:cxn>
                <a:cxn ang="0">
                  <a:pos x="42" y="2"/>
                </a:cxn>
              </a:cxnLst>
              <a:rect l="0" t="0" r="r" b="b"/>
              <a:pathLst>
                <a:path w="42" h="4">
                  <a:moveTo>
                    <a:pt x="42" y="2"/>
                  </a:moveTo>
                  <a:cubicBezTo>
                    <a:pt x="42" y="0"/>
                    <a:pt x="42" y="0"/>
                    <a:pt x="42" y="0"/>
                  </a:cubicBezTo>
                  <a:cubicBezTo>
                    <a:pt x="0" y="3"/>
                    <a:pt x="0" y="3"/>
                    <a:pt x="0" y="3"/>
                  </a:cubicBezTo>
                  <a:cubicBezTo>
                    <a:pt x="0" y="3"/>
                    <a:pt x="0" y="4"/>
                    <a:pt x="0" y="4"/>
                  </a:cubicBezTo>
                  <a:lnTo>
                    <a:pt x="4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6" name="Freeform 43"/>
            <p:cNvSpPr>
              <a:spLocks noChangeAspect="1"/>
            </p:cNvSpPr>
            <p:nvPr/>
          </p:nvSpPr>
          <p:spPr bwMode="auto">
            <a:xfrm>
              <a:off x="944563" y="4946650"/>
              <a:ext cx="538163" cy="50800"/>
            </a:xfrm>
            <a:custGeom>
              <a:avLst/>
              <a:gdLst/>
              <a:ahLst/>
              <a:cxnLst>
                <a:cxn ang="0">
                  <a:pos x="0" y="3"/>
                </a:cxn>
                <a:cxn ang="0">
                  <a:pos x="0" y="5"/>
                </a:cxn>
                <a:cxn ang="0">
                  <a:pos x="53" y="1"/>
                </a:cxn>
                <a:cxn ang="0">
                  <a:pos x="52" y="0"/>
                </a:cxn>
                <a:cxn ang="0">
                  <a:pos x="0" y="3"/>
                </a:cxn>
              </a:cxnLst>
              <a:rect l="0" t="0" r="r" b="b"/>
              <a:pathLst>
                <a:path w="53" h="5">
                  <a:moveTo>
                    <a:pt x="0" y="3"/>
                  </a:moveTo>
                  <a:cubicBezTo>
                    <a:pt x="0" y="5"/>
                    <a:pt x="0" y="5"/>
                    <a:pt x="0" y="5"/>
                  </a:cubicBezTo>
                  <a:cubicBezTo>
                    <a:pt x="53" y="1"/>
                    <a:pt x="53" y="1"/>
                    <a:pt x="53" y="1"/>
                  </a:cubicBezTo>
                  <a:cubicBezTo>
                    <a:pt x="52" y="1"/>
                    <a:pt x="52" y="0"/>
                    <a:pt x="52"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7" name="Freeform 44"/>
            <p:cNvSpPr>
              <a:spLocks noChangeAspect="1"/>
            </p:cNvSpPr>
            <p:nvPr/>
          </p:nvSpPr>
          <p:spPr bwMode="auto">
            <a:xfrm>
              <a:off x="2030413" y="4865688"/>
              <a:ext cx="447675" cy="50800"/>
            </a:xfrm>
            <a:custGeom>
              <a:avLst/>
              <a:gdLst/>
              <a:ahLst/>
              <a:cxnLst>
                <a:cxn ang="0">
                  <a:pos x="44" y="2"/>
                </a:cxn>
                <a:cxn ang="0">
                  <a:pos x="44" y="0"/>
                </a:cxn>
                <a:cxn ang="0">
                  <a:pos x="0" y="3"/>
                </a:cxn>
                <a:cxn ang="0">
                  <a:pos x="1" y="5"/>
                </a:cxn>
                <a:cxn ang="0">
                  <a:pos x="44" y="2"/>
                </a:cxn>
              </a:cxnLst>
              <a:rect l="0" t="0" r="r" b="b"/>
              <a:pathLst>
                <a:path w="44" h="5">
                  <a:moveTo>
                    <a:pt x="44" y="2"/>
                  </a:moveTo>
                  <a:cubicBezTo>
                    <a:pt x="44" y="0"/>
                    <a:pt x="44" y="0"/>
                    <a:pt x="44" y="0"/>
                  </a:cubicBezTo>
                  <a:cubicBezTo>
                    <a:pt x="0" y="3"/>
                    <a:pt x="0" y="3"/>
                    <a:pt x="0" y="3"/>
                  </a:cubicBezTo>
                  <a:cubicBezTo>
                    <a:pt x="1" y="4"/>
                    <a:pt x="1" y="5"/>
                    <a:pt x="1" y="5"/>
                  </a:cubicBezTo>
                  <a:lnTo>
                    <a:pt x="4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8" name="Freeform 7"/>
            <p:cNvSpPr>
              <a:spLocks noChangeAspect="1" noEditPoints="1"/>
            </p:cNvSpPr>
            <p:nvPr/>
          </p:nvSpPr>
          <p:spPr bwMode="auto">
            <a:xfrm>
              <a:off x="374650" y="3881438"/>
              <a:ext cx="2408238" cy="1725612"/>
            </a:xfrm>
            <a:custGeom>
              <a:avLst/>
              <a:gdLst/>
              <a:ahLst/>
              <a:cxnLst>
                <a:cxn ang="0">
                  <a:pos x="7" y="14"/>
                </a:cxn>
                <a:cxn ang="0">
                  <a:pos x="16" y="54"/>
                </a:cxn>
                <a:cxn ang="0">
                  <a:pos x="46" y="129"/>
                </a:cxn>
                <a:cxn ang="0">
                  <a:pos x="44" y="165"/>
                </a:cxn>
                <a:cxn ang="0">
                  <a:pos x="222" y="148"/>
                </a:cxn>
                <a:cxn ang="0">
                  <a:pos x="226" y="110"/>
                </a:cxn>
                <a:cxn ang="0">
                  <a:pos x="212" y="80"/>
                </a:cxn>
                <a:cxn ang="0">
                  <a:pos x="205" y="67"/>
                </a:cxn>
                <a:cxn ang="0">
                  <a:pos x="183" y="7"/>
                </a:cxn>
                <a:cxn ang="0">
                  <a:pos x="94" y="21"/>
                </a:cxn>
                <a:cxn ang="0">
                  <a:pos x="7" y="14"/>
                </a:cxn>
                <a:cxn ang="0">
                  <a:pos x="33" y="170"/>
                </a:cxn>
                <a:cxn ang="0">
                  <a:pos x="38" y="166"/>
                </a:cxn>
                <a:cxn ang="0">
                  <a:pos x="42" y="130"/>
                </a:cxn>
                <a:cxn ang="0">
                  <a:pos x="12" y="56"/>
                </a:cxn>
                <a:cxn ang="0">
                  <a:pos x="4" y="11"/>
                </a:cxn>
                <a:cxn ang="0">
                  <a:pos x="4" y="9"/>
                </a:cxn>
                <a:cxn ang="0">
                  <a:pos x="6" y="10"/>
                </a:cxn>
                <a:cxn ang="0">
                  <a:pos x="94" y="17"/>
                </a:cxn>
                <a:cxn ang="0">
                  <a:pos x="183" y="2"/>
                </a:cxn>
                <a:cxn ang="0">
                  <a:pos x="185" y="0"/>
                </a:cxn>
                <a:cxn ang="0">
                  <a:pos x="186" y="3"/>
                </a:cxn>
                <a:cxn ang="0">
                  <a:pos x="208" y="65"/>
                </a:cxn>
                <a:cxn ang="0">
                  <a:pos x="215" y="78"/>
                </a:cxn>
                <a:cxn ang="0">
                  <a:pos x="230" y="108"/>
                </a:cxn>
                <a:cxn ang="0">
                  <a:pos x="224" y="152"/>
                </a:cxn>
                <a:cxn ang="0">
                  <a:pos x="40" y="169"/>
                </a:cxn>
                <a:cxn ang="0">
                  <a:pos x="33" y="170"/>
                </a:cxn>
              </a:cxnLst>
              <a:rect l="0" t="0" r="r" b="b"/>
              <a:pathLst>
                <a:path w="237" h="170">
                  <a:moveTo>
                    <a:pt x="7" y="14"/>
                  </a:moveTo>
                  <a:cubicBezTo>
                    <a:pt x="6" y="27"/>
                    <a:pt x="12" y="46"/>
                    <a:pt x="16" y="54"/>
                  </a:cubicBezTo>
                  <a:cubicBezTo>
                    <a:pt x="25" y="73"/>
                    <a:pt x="34" y="97"/>
                    <a:pt x="46" y="129"/>
                  </a:cubicBezTo>
                  <a:cubicBezTo>
                    <a:pt x="53" y="148"/>
                    <a:pt x="48" y="160"/>
                    <a:pt x="44" y="165"/>
                  </a:cubicBezTo>
                  <a:cubicBezTo>
                    <a:pt x="114" y="161"/>
                    <a:pt x="215" y="153"/>
                    <a:pt x="222" y="148"/>
                  </a:cubicBezTo>
                  <a:cubicBezTo>
                    <a:pt x="231" y="142"/>
                    <a:pt x="233" y="127"/>
                    <a:pt x="226" y="110"/>
                  </a:cubicBezTo>
                  <a:cubicBezTo>
                    <a:pt x="224" y="102"/>
                    <a:pt x="217" y="90"/>
                    <a:pt x="212" y="80"/>
                  </a:cubicBezTo>
                  <a:cubicBezTo>
                    <a:pt x="209" y="75"/>
                    <a:pt x="207" y="70"/>
                    <a:pt x="205" y="67"/>
                  </a:cubicBezTo>
                  <a:cubicBezTo>
                    <a:pt x="194" y="44"/>
                    <a:pt x="185" y="16"/>
                    <a:pt x="183" y="7"/>
                  </a:cubicBezTo>
                  <a:cubicBezTo>
                    <a:pt x="170" y="14"/>
                    <a:pt x="126" y="20"/>
                    <a:pt x="94" y="21"/>
                  </a:cubicBezTo>
                  <a:cubicBezTo>
                    <a:pt x="53" y="22"/>
                    <a:pt x="16" y="15"/>
                    <a:pt x="7" y="14"/>
                  </a:cubicBezTo>
                  <a:moveTo>
                    <a:pt x="33" y="170"/>
                  </a:moveTo>
                  <a:cubicBezTo>
                    <a:pt x="38" y="166"/>
                    <a:pt x="38" y="166"/>
                    <a:pt x="38" y="166"/>
                  </a:cubicBezTo>
                  <a:cubicBezTo>
                    <a:pt x="39" y="165"/>
                    <a:pt x="52" y="156"/>
                    <a:pt x="42" y="130"/>
                  </a:cubicBezTo>
                  <a:cubicBezTo>
                    <a:pt x="31" y="99"/>
                    <a:pt x="21" y="74"/>
                    <a:pt x="12" y="56"/>
                  </a:cubicBezTo>
                  <a:cubicBezTo>
                    <a:pt x="12" y="55"/>
                    <a:pt x="0" y="29"/>
                    <a:pt x="4" y="11"/>
                  </a:cubicBezTo>
                  <a:cubicBezTo>
                    <a:pt x="4" y="9"/>
                    <a:pt x="4" y="9"/>
                    <a:pt x="4" y="9"/>
                  </a:cubicBezTo>
                  <a:cubicBezTo>
                    <a:pt x="6" y="10"/>
                    <a:pt x="6" y="10"/>
                    <a:pt x="6" y="10"/>
                  </a:cubicBezTo>
                  <a:cubicBezTo>
                    <a:pt x="6" y="10"/>
                    <a:pt x="47" y="18"/>
                    <a:pt x="94" y="17"/>
                  </a:cubicBezTo>
                  <a:cubicBezTo>
                    <a:pt x="130" y="16"/>
                    <a:pt x="176" y="9"/>
                    <a:pt x="183" y="2"/>
                  </a:cubicBezTo>
                  <a:cubicBezTo>
                    <a:pt x="185" y="0"/>
                    <a:pt x="185" y="0"/>
                    <a:pt x="185" y="0"/>
                  </a:cubicBezTo>
                  <a:cubicBezTo>
                    <a:pt x="186" y="3"/>
                    <a:pt x="186" y="3"/>
                    <a:pt x="186" y="3"/>
                  </a:cubicBezTo>
                  <a:cubicBezTo>
                    <a:pt x="186" y="3"/>
                    <a:pt x="195" y="39"/>
                    <a:pt x="208" y="65"/>
                  </a:cubicBezTo>
                  <a:cubicBezTo>
                    <a:pt x="210" y="69"/>
                    <a:pt x="213" y="73"/>
                    <a:pt x="215" y="78"/>
                  </a:cubicBezTo>
                  <a:cubicBezTo>
                    <a:pt x="221" y="88"/>
                    <a:pt x="227" y="101"/>
                    <a:pt x="230" y="108"/>
                  </a:cubicBezTo>
                  <a:cubicBezTo>
                    <a:pt x="237" y="128"/>
                    <a:pt x="235" y="144"/>
                    <a:pt x="224" y="152"/>
                  </a:cubicBezTo>
                  <a:cubicBezTo>
                    <a:pt x="214" y="159"/>
                    <a:pt x="57" y="168"/>
                    <a:pt x="40" y="169"/>
                  </a:cubicBezTo>
                  <a:lnTo>
                    <a:pt x="33" y="1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aphicFrame>
        <p:nvGraphicFramePr>
          <p:cNvPr id="70" name="Table 5">
            <a:extLst>
              <a:ext uri="{FF2B5EF4-FFF2-40B4-BE49-F238E27FC236}">
                <a16:creationId xmlns:a16="http://schemas.microsoft.com/office/drawing/2014/main" id="{B946CF2C-F947-43D9-9C2D-42B31137F8E0}"/>
              </a:ext>
            </a:extLst>
          </p:cNvPr>
          <p:cNvGraphicFramePr>
            <a:graphicFrameLocks noGrp="1"/>
          </p:cNvGraphicFramePr>
          <p:nvPr/>
        </p:nvGraphicFramePr>
        <p:xfrm>
          <a:off x="4159671" y="3007483"/>
          <a:ext cx="4638080" cy="731520"/>
        </p:xfrm>
        <a:graphic>
          <a:graphicData uri="http://schemas.openxmlformats.org/drawingml/2006/table">
            <a:tbl>
              <a:tblPr firstRow="1" bandRow="1">
                <a:tableStyleId>{5C22544A-7EE6-4342-B048-85BDC9FD1C3A}</a:tableStyleId>
              </a:tblPr>
              <a:tblGrid>
                <a:gridCol w="927616">
                  <a:extLst>
                    <a:ext uri="{9D8B030D-6E8A-4147-A177-3AD203B41FA5}">
                      <a16:colId xmlns:a16="http://schemas.microsoft.com/office/drawing/2014/main" val="388351978"/>
                    </a:ext>
                  </a:extLst>
                </a:gridCol>
                <a:gridCol w="927616">
                  <a:extLst>
                    <a:ext uri="{9D8B030D-6E8A-4147-A177-3AD203B41FA5}">
                      <a16:colId xmlns:a16="http://schemas.microsoft.com/office/drawing/2014/main" val="2456270683"/>
                    </a:ext>
                  </a:extLst>
                </a:gridCol>
                <a:gridCol w="927616">
                  <a:extLst>
                    <a:ext uri="{9D8B030D-6E8A-4147-A177-3AD203B41FA5}">
                      <a16:colId xmlns:a16="http://schemas.microsoft.com/office/drawing/2014/main" val="340046534"/>
                    </a:ext>
                  </a:extLst>
                </a:gridCol>
                <a:gridCol w="927616">
                  <a:extLst>
                    <a:ext uri="{9D8B030D-6E8A-4147-A177-3AD203B41FA5}">
                      <a16:colId xmlns:a16="http://schemas.microsoft.com/office/drawing/2014/main" val="501654123"/>
                    </a:ext>
                  </a:extLst>
                </a:gridCol>
                <a:gridCol w="927616">
                  <a:extLst>
                    <a:ext uri="{9D8B030D-6E8A-4147-A177-3AD203B41FA5}">
                      <a16:colId xmlns:a16="http://schemas.microsoft.com/office/drawing/2014/main" val="3240988224"/>
                    </a:ext>
                  </a:extLst>
                </a:gridCol>
              </a:tblGrid>
              <a:tr h="199861">
                <a:tc>
                  <a:txBody>
                    <a:bodyPr/>
                    <a:lstStyle/>
                    <a:p>
                      <a:pPr algn="ctr"/>
                      <a:r>
                        <a:rPr lang="hu-HU" b="1" dirty="0">
                          <a:solidFill>
                            <a:srgbClr val="A6A6A6"/>
                          </a:solidFill>
                        </a:rPr>
                        <a:t>3%</a:t>
                      </a:r>
                      <a:endParaRPr lang="en-GB" b="1" dirty="0">
                        <a:solidFill>
                          <a:srgbClr val="A6A6A6"/>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rgbClr val="A6A6A6"/>
                          </a:solidFill>
                        </a:rPr>
                        <a:t>6%</a:t>
                      </a:r>
                      <a:endParaRPr lang="en-GB" b="1" dirty="0">
                        <a:solidFill>
                          <a:srgbClr val="A6A6A6"/>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rgbClr val="A6A6A6"/>
                          </a:solidFill>
                        </a:rPr>
                        <a:t>14%</a:t>
                      </a:r>
                      <a:endParaRPr lang="en-GB" b="1" dirty="0">
                        <a:solidFill>
                          <a:srgbClr val="A6A6A6"/>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rgbClr val="A6A6A6"/>
                          </a:solidFill>
                        </a:rPr>
                        <a:t>51%</a:t>
                      </a:r>
                      <a:endParaRPr lang="en-GB" b="1" dirty="0">
                        <a:solidFill>
                          <a:srgbClr val="A6A6A6"/>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rgbClr val="A6A6A6"/>
                          </a:solidFill>
                        </a:rPr>
                        <a:t>25%</a:t>
                      </a:r>
                      <a:endParaRPr lang="en-GB" b="1" dirty="0">
                        <a:solidFill>
                          <a:srgbClr val="A6A6A6"/>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9401721"/>
                  </a:ext>
                </a:extLst>
              </a:tr>
              <a:tr h="199861">
                <a:tc>
                  <a:txBody>
                    <a:bodyPr/>
                    <a:lstStyle/>
                    <a:p>
                      <a:pPr algn="ctr"/>
                      <a:r>
                        <a:rPr lang="hu-HU" b="1" dirty="0">
                          <a:solidFill>
                            <a:srgbClr val="A6A6A6"/>
                          </a:solidFill>
                        </a:rPr>
                        <a:t>3%</a:t>
                      </a:r>
                      <a:endParaRPr lang="en-GB" b="1" dirty="0">
                        <a:solidFill>
                          <a:srgbClr val="A6A6A6"/>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rgbClr val="A6A6A6"/>
                          </a:solidFill>
                        </a:rPr>
                        <a:t>10%</a:t>
                      </a:r>
                      <a:endParaRPr lang="en-GB" b="1" dirty="0">
                        <a:solidFill>
                          <a:srgbClr val="A6A6A6"/>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rgbClr val="A6A6A6"/>
                          </a:solidFill>
                        </a:rPr>
                        <a:t>22%</a:t>
                      </a:r>
                      <a:endParaRPr lang="en-GB" b="1" dirty="0">
                        <a:solidFill>
                          <a:srgbClr val="A6A6A6"/>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rgbClr val="A6A6A6"/>
                          </a:solidFill>
                        </a:rPr>
                        <a:t>49%</a:t>
                      </a:r>
                      <a:endParaRPr lang="en-GB" b="1" dirty="0">
                        <a:solidFill>
                          <a:srgbClr val="A6A6A6"/>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b="1" dirty="0">
                          <a:solidFill>
                            <a:srgbClr val="A6A6A6"/>
                          </a:solidFill>
                        </a:rPr>
                        <a:t>16%</a:t>
                      </a:r>
                      <a:endParaRPr lang="en-GB" b="1" dirty="0">
                        <a:solidFill>
                          <a:srgbClr val="A6A6A6"/>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5611357"/>
                  </a:ext>
                </a:extLst>
              </a:tr>
            </a:tbl>
          </a:graphicData>
        </a:graphic>
      </p:graphicFrame>
      <p:sp>
        <p:nvSpPr>
          <p:cNvPr id="71" name="TextBox 70">
            <a:extLst>
              <a:ext uri="{FF2B5EF4-FFF2-40B4-BE49-F238E27FC236}">
                <a16:creationId xmlns:a16="http://schemas.microsoft.com/office/drawing/2014/main" id="{B1B78771-B312-41DB-A4B6-B369EA177801}"/>
              </a:ext>
            </a:extLst>
          </p:cNvPr>
          <p:cNvSpPr txBox="1"/>
          <p:nvPr/>
        </p:nvSpPr>
        <p:spPr>
          <a:xfrm>
            <a:off x="3491880" y="3081107"/>
            <a:ext cx="773457" cy="369332"/>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sng" strike="noStrike" kern="1200" cap="none" spc="0" normalizeH="0" baseline="0" noProof="0" dirty="0">
                <a:ln>
                  <a:noFill/>
                </a:ln>
                <a:solidFill>
                  <a:srgbClr val="FFFFFF">
                    <a:lumMod val="65000"/>
                  </a:srgbClr>
                </a:solidFill>
                <a:effectLst/>
                <a:uLnTx/>
                <a:uFillTx/>
                <a:latin typeface="Calibri" pitchFamily="34" charset="0"/>
                <a:ea typeface="+mn-ea"/>
                <a:cs typeface="Arial" pitchFamily="34" charset="0"/>
              </a:rPr>
              <a:t>2020:</a:t>
            </a:r>
            <a:endParaRPr kumimoji="0" lang="en-GB" sz="1800" b="1" i="0" u="sng" strike="noStrike" kern="1200" cap="none" spc="0" normalizeH="0" baseline="0" noProof="0" dirty="0">
              <a:ln>
                <a:noFill/>
              </a:ln>
              <a:solidFill>
                <a:srgbClr val="FFFFFF">
                  <a:lumMod val="65000"/>
                </a:srgbClr>
              </a:solidFill>
              <a:effectLst/>
              <a:uLnTx/>
              <a:uFillTx/>
              <a:latin typeface="Calibri" pitchFamily="34" charset="0"/>
              <a:ea typeface="+mn-ea"/>
              <a:cs typeface="Arial" pitchFamily="34" charset="0"/>
            </a:endParaRPr>
          </a:p>
        </p:txBody>
      </p:sp>
      <p:sp>
        <p:nvSpPr>
          <p:cNvPr id="8" name="TextBox 7">
            <a:extLst>
              <a:ext uri="{FF2B5EF4-FFF2-40B4-BE49-F238E27FC236}">
                <a16:creationId xmlns:a16="http://schemas.microsoft.com/office/drawing/2014/main" id="{C550B29A-FBCD-FBCF-8B57-294DA15EEB3D}"/>
              </a:ext>
            </a:extLst>
          </p:cNvPr>
          <p:cNvSpPr txBox="1"/>
          <p:nvPr/>
        </p:nvSpPr>
        <p:spPr>
          <a:xfrm>
            <a:off x="3491880" y="3423504"/>
            <a:ext cx="773457" cy="369332"/>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sng" strike="noStrike" kern="1200" cap="none" spc="0" normalizeH="0" baseline="0" noProof="0" dirty="0">
                <a:ln>
                  <a:noFill/>
                </a:ln>
                <a:solidFill>
                  <a:srgbClr val="FFFFFF">
                    <a:lumMod val="65000"/>
                  </a:srgbClr>
                </a:solidFill>
                <a:effectLst/>
                <a:uLnTx/>
                <a:uFillTx/>
                <a:latin typeface="Calibri" pitchFamily="34" charset="0"/>
                <a:ea typeface="+mn-ea"/>
                <a:cs typeface="Arial" pitchFamily="34" charset="0"/>
              </a:rPr>
              <a:t>2017:</a:t>
            </a:r>
            <a:endParaRPr kumimoji="0" lang="en-GB" sz="1800" b="1" i="0" u="sng" strike="noStrike" kern="1200" cap="none" spc="0" normalizeH="0" baseline="0" noProof="0" dirty="0">
              <a:ln>
                <a:noFill/>
              </a:ln>
              <a:solidFill>
                <a:srgbClr val="FFFFFF">
                  <a:lumMod val="65000"/>
                </a:srgbClr>
              </a:solidFill>
              <a:effectLst/>
              <a:uLnTx/>
              <a:uFillTx/>
              <a:latin typeface="Calibri" pitchFamily="34" charset="0"/>
              <a:ea typeface="+mn-ea"/>
              <a:cs typeface="Arial" pitchFamily="34" charset="0"/>
            </a:endParaRPr>
          </a:p>
        </p:txBody>
      </p:sp>
      <p:sp>
        <p:nvSpPr>
          <p:cNvPr id="3" name="Szövegdoboz 135">
            <a:extLst>
              <a:ext uri="{FF2B5EF4-FFF2-40B4-BE49-F238E27FC236}">
                <a16:creationId xmlns:a16="http://schemas.microsoft.com/office/drawing/2014/main" id="{2C9637B4-3EE6-1D0D-8010-DF20912D6ED8}"/>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T</a:t>
            </a:r>
            <a:r>
              <a:rPr kumimoji="0" lang="en-GB" sz="900" b="0" i="0" u="none" strike="noStrike" kern="0" cap="none" spc="0" normalizeH="0" baseline="0" noProof="0" dirty="0" err="1">
                <a:ln>
                  <a:noFill/>
                </a:ln>
                <a:solidFill>
                  <a:srgbClr val="222223"/>
                </a:solidFill>
                <a:effectLst/>
                <a:uLnTx/>
                <a:uFillTx/>
                <a:latin typeface="Calibri"/>
                <a:ea typeface="+mn-ea"/>
                <a:cs typeface="+mn-cs"/>
              </a:rPr>
              <a:t>otal</a:t>
            </a:r>
            <a:r>
              <a:rPr kumimoji="0" lang="en-GB" sz="900" b="0" i="0" u="none" strike="noStrike" kern="0" cap="none" spc="0" normalizeH="0" baseline="0" noProof="0" dirty="0">
                <a:ln>
                  <a:noFill/>
                </a:ln>
                <a:solidFill>
                  <a:srgbClr val="222223"/>
                </a:solidFill>
                <a:effectLst/>
                <a:uLnTx/>
                <a:uFillTx/>
                <a:latin typeface="Calibri"/>
                <a:ea typeface="+mn-ea"/>
                <a:cs typeface="+mn-cs"/>
              </a:rPr>
              <a:t> sample</a:t>
            </a:r>
            <a:r>
              <a:rPr kumimoji="0" lang="hu-HU" sz="900" b="0" i="0" u="none" strike="noStrike" kern="0" cap="none" spc="0" normalizeH="0" baseline="0" noProof="0" dirty="0">
                <a:ln>
                  <a:noFill/>
                </a:ln>
                <a:solidFill>
                  <a:srgbClr val="222223"/>
                </a:solidFill>
                <a:effectLst/>
                <a:uLnTx/>
                <a:uFillTx/>
                <a:latin typeface="Calibri"/>
                <a:ea typeface="+mn-ea"/>
                <a:cs typeface="+mn-cs"/>
              </a:rPr>
              <a:t>: 2020, 2023: N=1000; 2017: N=1005</a:t>
            </a:r>
          </a:p>
        </p:txBody>
      </p:sp>
      <p:sp>
        <p:nvSpPr>
          <p:cNvPr id="10" name="Arrow: Down 9">
            <a:extLst>
              <a:ext uri="{FF2B5EF4-FFF2-40B4-BE49-F238E27FC236}">
                <a16:creationId xmlns:a16="http://schemas.microsoft.com/office/drawing/2014/main" id="{124FDAF7-C168-A823-264A-BD622ED4727D}"/>
              </a:ext>
            </a:extLst>
          </p:cNvPr>
          <p:cNvSpPr/>
          <p:nvPr/>
        </p:nvSpPr>
        <p:spPr>
          <a:xfrm rot="10800000">
            <a:off x="8575894" y="2420421"/>
            <a:ext cx="139717" cy="221177"/>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3" name="Arrow: Down 12">
            <a:extLst>
              <a:ext uri="{FF2B5EF4-FFF2-40B4-BE49-F238E27FC236}">
                <a16:creationId xmlns:a16="http://schemas.microsoft.com/office/drawing/2014/main" id="{C2DBBA1C-6322-2DEA-649F-8B5DEE141720}"/>
              </a:ext>
            </a:extLst>
          </p:cNvPr>
          <p:cNvSpPr/>
          <p:nvPr/>
        </p:nvSpPr>
        <p:spPr>
          <a:xfrm>
            <a:off x="7649941" y="2420421"/>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5" name="Picture 2">
            <a:extLst>
              <a:ext uri="{FF2B5EF4-FFF2-40B4-BE49-F238E27FC236}">
                <a16:creationId xmlns:a16="http://schemas.microsoft.com/office/drawing/2014/main" id="{4808ABA4-1975-DF66-C179-F546B090DCB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5529CB2-8C85-1C59-CD53-6471FE815E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578279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 name="Chart 44"/>
          <p:cNvGraphicFramePr/>
          <p:nvPr/>
        </p:nvGraphicFramePr>
        <p:xfrm>
          <a:off x="179983" y="1071332"/>
          <a:ext cx="8205001" cy="3580639"/>
        </p:xfrm>
        <a:graphic>
          <a:graphicData uri="http://schemas.openxmlformats.org/drawingml/2006/chart">
            <c:chart xmlns:c="http://schemas.openxmlformats.org/drawingml/2006/chart" xmlns:r="http://schemas.openxmlformats.org/officeDocument/2006/relationships" r:id="rId3"/>
          </a:graphicData>
        </a:graphic>
      </p:graphicFrame>
      <p:sp>
        <p:nvSpPr>
          <p:cNvPr id="48" name="Title 3"/>
          <p:cNvSpPr>
            <a:spLocks noGrp="1"/>
          </p:cNvSpPr>
          <p:nvPr>
            <p:ph type="title"/>
          </p:nvPr>
        </p:nvSpPr>
        <p:spPr>
          <a:xfrm>
            <a:off x="179984" y="13796"/>
            <a:ext cx="8680422" cy="469722"/>
          </a:xfrm>
        </p:spPr>
        <p:txBody>
          <a:bodyPr>
            <a:noAutofit/>
          </a:bodyPr>
          <a:lstStyle/>
          <a:p>
            <a:r>
              <a:rPr lang="en-US" sz="2900" dirty="0"/>
              <a:t>Frequency of media consumption summary</a:t>
            </a:r>
            <a:endParaRPr lang="hu-HU" sz="2900" dirty="0"/>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en-US" sz="1000" i="1" dirty="0">
                <a:solidFill>
                  <a:schemeClr val="bg1">
                    <a:lumMod val="50000"/>
                  </a:schemeClr>
                </a:solidFill>
              </a:rPr>
              <a:t>How often do you watch TV/listen to the radio/read printed media/use internet?</a:t>
            </a:r>
            <a:endParaRPr lang="hu-HU" sz="1000" i="1" dirty="0">
              <a:solidFill>
                <a:schemeClr val="bg1">
                  <a:lumMod val="50000"/>
                </a:schemeClr>
              </a:solidFill>
            </a:endParaRPr>
          </a:p>
        </p:txBody>
      </p:sp>
      <p:grpSp>
        <p:nvGrpSpPr>
          <p:cNvPr id="54" name="Group 360"/>
          <p:cNvGrpSpPr>
            <a:grpSpLocks noChangeAspect="1"/>
          </p:cNvGrpSpPr>
          <p:nvPr/>
        </p:nvGrpSpPr>
        <p:grpSpPr>
          <a:xfrm>
            <a:off x="3168358" y="4426408"/>
            <a:ext cx="327459" cy="257338"/>
            <a:chOff x="7969250" y="2316163"/>
            <a:chExt cx="763588" cy="600075"/>
          </a:xfrm>
          <a:solidFill>
            <a:srgbClr val="404040"/>
          </a:solidFill>
        </p:grpSpPr>
        <p:sp>
          <p:nvSpPr>
            <p:cNvPr id="55" name="Oval 53"/>
            <p:cNvSpPr>
              <a:spLocks noChangeArrowheads="1"/>
            </p:cNvSpPr>
            <p:nvPr/>
          </p:nvSpPr>
          <p:spPr bwMode="auto">
            <a:xfrm>
              <a:off x="8115300" y="2881313"/>
              <a:ext cx="484188" cy="349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6" name="Freeform 54"/>
            <p:cNvSpPr>
              <a:spLocks/>
            </p:cNvSpPr>
            <p:nvPr/>
          </p:nvSpPr>
          <p:spPr bwMode="auto">
            <a:xfrm>
              <a:off x="7969250" y="2316163"/>
              <a:ext cx="763588" cy="487363"/>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7" name="Rectangle 55"/>
            <p:cNvSpPr>
              <a:spLocks noChangeArrowheads="1"/>
            </p:cNvSpPr>
            <p:nvPr/>
          </p:nvSpPr>
          <p:spPr bwMode="auto">
            <a:xfrm>
              <a:off x="8020050" y="2355850"/>
              <a:ext cx="660400" cy="368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8" name="Freeform 56"/>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9" name="Rectangle 57"/>
            <p:cNvSpPr>
              <a:spLocks noChangeArrowheads="1"/>
            </p:cNvSpPr>
            <p:nvPr/>
          </p:nvSpPr>
          <p:spPr bwMode="auto">
            <a:xfrm>
              <a:off x="8004175" y="2355850"/>
              <a:ext cx="693738" cy="371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0" name="Freeform 58"/>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1" name="Freeform 59"/>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2" name="Rectangle 60"/>
            <p:cNvSpPr>
              <a:spLocks noChangeArrowheads="1"/>
            </p:cNvSpPr>
            <p:nvPr/>
          </p:nvSpPr>
          <p:spPr bwMode="auto">
            <a:xfrm>
              <a:off x="8572500" y="2757488"/>
              <a:ext cx="41275"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3" name="Freeform 61"/>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64" name="Group 277"/>
          <p:cNvGrpSpPr>
            <a:grpSpLocks noChangeAspect="1"/>
          </p:cNvGrpSpPr>
          <p:nvPr/>
        </p:nvGrpSpPr>
        <p:grpSpPr>
          <a:xfrm>
            <a:off x="5522634" y="4413093"/>
            <a:ext cx="428232" cy="264482"/>
            <a:chOff x="-11113" y="3881438"/>
            <a:chExt cx="2794001" cy="1725612"/>
          </a:xfrm>
          <a:solidFill>
            <a:srgbClr val="404040"/>
          </a:solidFill>
        </p:grpSpPr>
        <p:sp>
          <p:nvSpPr>
            <p:cNvPr id="65" name="Freeform 8"/>
            <p:cNvSpPr>
              <a:spLocks noChangeAspect="1"/>
            </p:cNvSpPr>
            <p:nvPr/>
          </p:nvSpPr>
          <p:spPr bwMode="auto">
            <a:xfrm>
              <a:off x="-11113" y="4216400"/>
              <a:ext cx="792163" cy="1390650"/>
            </a:xfrm>
            <a:custGeom>
              <a:avLst/>
              <a:gdLst/>
              <a:ahLst/>
              <a:cxnLst>
                <a:cxn ang="0">
                  <a:pos x="74" y="137"/>
                </a:cxn>
                <a:cxn ang="0">
                  <a:pos x="50" y="107"/>
                </a:cxn>
                <a:cxn ang="0">
                  <a:pos x="46" y="88"/>
                </a:cxn>
                <a:cxn ang="0">
                  <a:pos x="30" y="28"/>
                </a:cxn>
                <a:cxn ang="0">
                  <a:pos x="0" y="0"/>
                </a:cxn>
                <a:cxn ang="0">
                  <a:pos x="26" y="0"/>
                </a:cxn>
                <a:cxn ang="0">
                  <a:pos x="26" y="4"/>
                </a:cxn>
                <a:cxn ang="0">
                  <a:pos x="13" y="4"/>
                </a:cxn>
                <a:cxn ang="0">
                  <a:pos x="34" y="27"/>
                </a:cxn>
                <a:cxn ang="0">
                  <a:pos x="50" y="87"/>
                </a:cxn>
                <a:cxn ang="0">
                  <a:pos x="54" y="105"/>
                </a:cxn>
                <a:cxn ang="0">
                  <a:pos x="77" y="132"/>
                </a:cxn>
                <a:cxn ang="0">
                  <a:pos x="78" y="136"/>
                </a:cxn>
                <a:cxn ang="0">
                  <a:pos x="74" y="137"/>
                </a:cxn>
              </a:cxnLst>
              <a:rect l="0" t="0" r="r" b="b"/>
              <a:pathLst>
                <a:path w="78" h="137">
                  <a:moveTo>
                    <a:pt x="74" y="137"/>
                  </a:moveTo>
                  <a:cubicBezTo>
                    <a:pt x="59" y="137"/>
                    <a:pt x="53" y="117"/>
                    <a:pt x="50" y="107"/>
                  </a:cubicBezTo>
                  <a:cubicBezTo>
                    <a:pt x="49" y="103"/>
                    <a:pt x="48" y="96"/>
                    <a:pt x="46" y="88"/>
                  </a:cubicBezTo>
                  <a:cubicBezTo>
                    <a:pt x="41" y="68"/>
                    <a:pt x="35" y="41"/>
                    <a:pt x="30" y="28"/>
                  </a:cubicBezTo>
                  <a:cubicBezTo>
                    <a:pt x="23" y="11"/>
                    <a:pt x="0" y="0"/>
                    <a:pt x="0" y="0"/>
                  </a:cubicBezTo>
                  <a:cubicBezTo>
                    <a:pt x="26" y="0"/>
                    <a:pt x="26" y="0"/>
                    <a:pt x="26" y="0"/>
                  </a:cubicBezTo>
                  <a:cubicBezTo>
                    <a:pt x="26" y="4"/>
                    <a:pt x="26" y="4"/>
                    <a:pt x="26" y="4"/>
                  </a:cubicBezTo>
                  <a:cubicBezTo>
                    <a:pt x="13" y="4"/>
                    <a:pt x="13" y="4"/>
                    <a:pt x="13" y="4"/>
                  </a:cubicBezTo>
                  <a:cubicBezTo>
                    <a:pt x="20" y="8"/>
                    <a:pt x="29" y="15"/>
                    <a:pt x="34" y="27"/>
                  </a:cubicBezTo>
                  <a:cubicBezTo>
                    <a:pt x="39" y="40"/>
                    <a:pt x="45" y="67"/>
                    <a:pt x="50" y="87"/>
                  </a:cubicBezTo>
                  <a:cubicBezTo>
                    <a:pt x="51" y="95"/>
                    <a:pt x="53" y="102"/>
                    <a:pt x="54" y="105"/>
                  </a:cubicBezTo>
                  <a:cubicBezTo>
                    <a:pt x="58" y="121"/>
                    <a:pt x="64" y="135"/>
                    <a:pt x="77" y="132"/>
                  </a:cubicBezTo>
                  <a:cubicBezTo>
                    <a:pt x="78" y="136"/>
                    <a:pt x="78" y="136"/>
                    <a:pt x="78" y="136"/>
                  </a:cubicBezTo>
                  <a:cubicBezTo>
                    <a:pt x="77" y="136"/>
                    <a:pt x="75" y="137"/>
                    <a:pt x="74" y="13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6" name="Freeform 9"/>
            <p:cNvSpPr>
              <a:spLocks noChangeAspect="1" noEditPoints="1"/>
            </p:cNvSpPr>
            <p:nvPr/>
          </p:nvSpPr>
          <p:spPr bwMode="auto">
            <a:xfrm>
              <a:off x="101600" y="3983038"/>
              <a:ext cx="720725" cy="1531937"/>
            </a:xfrm>
            <a:custGeom>
              <a:avLst/>
              <a:gdLst/>
              <a:ahLst/>
              <a:cxnLst>
                <a:cxn ang="0">
                  <a:pos x="13" y="19"/>
                </a:cxn>
                <a:cxn ang="0">
                  <a:pos x="34" y="60"/>
                </a:cxn>
                <a:cxn ang="0">
                  <a:pos x="46" y="103"/>
                </a:cxn>
                <a:cxn ang="0">
                  <a:pos x="54" y="134"/>
                </a:cxn>
                <a:cxn ang="0">
                  <a:pos x="63" y="147"/>
                </a:cxn>
                <a:cxn ang="0">
                  <a:pos x="66" y="135"/>
                </a:cxn>
                <a:cxn ang="0">
                  <a:pos x="35" y="51"/>
                </a:cxn>
                <a:cxn ang="0">
                  <a:pos x="28" y="32"/>
                </a:cxn>
                <a:cxn ang="0">
                  <a:pos x="24" y="20"/>
                </a:cxn>
                <a:cxn ang="0">
                  <a:pos x="13" y="19"/>
                </a:cxn>
                <a:cxn ang="0">
                  <a:pos x="63" y="151"/>
                </a:cxn>
                <a:cxn ang="0">
                  <a:pos x="51" y="135"/>
                </a:cxn>
                <a:cxn ang="0">
                  <a:pos x="42" y="104"/>
                </a:cxn>
                <a:cxn ang="0">
                  <a:pos x="30" y="62"/>
                </a:cxn>
                <a:cxn ang="0">
                  <a:pos x="0" y="14"/>
                </a:cxn>
                <a:cxn ang="0">
                  <a:pos x="23" y="15"/>
                </a:cxn>
                <a:cxn ang="0">
                  <a:pos x="18" y="5"/>
                </a:cxn>
                <a:cxn ang="0">
                  <a:pos x="16" y="0"/>
                </a:cxn>
                <a:cxn ang="0">
                  <a:pos x="33" y="8"/>
                </a:cxn>
                <a:cxn ang="0">
                  <a:pos x="31" y="11"/>
                </a:cxn>
                <a:cxn ang="0">
                  <a:pos x="24" y="8"/>
                </a:cxn>
                <a:cxn ang="0">
                  <a:pos x="32" y="31"/>
                </a:cxn>
                <a:cxn ang="0">
                  <a:pos x="38" y="49"/>
                </a:cxn>
                <a:cxn ang="0">
                  <a:pos x="70" y="134"/>
                </a:cxn>
                <a:cxn ang="0">
                  <a:pos x="64" y="150"/>
                </a:cxn>
                <a:cxn ang="0">
                  <a:pos x="63" y="151"/>
                </a:cxn>
              </a:cxnLst>
              <a:rect l="0" t="0" r="r" b="b"/>
              <a:pathLst>
                <a:path w="71" h="151">
                  <a:moveTo>
                    <a:pt x="13" y="19"/>
                  </a:moveTo>
                  <a:cubicBezTo>
                    <a:pt x="21" y="28"/>
                    <a:pt x="30" y="48"/>
                    <a:pt x="34" y="60"/>
                  </a:cubicBezTo>
                  <a:cubicBezTo>
                    <a:pt x="40" y="77"/>
                    <a:pt x="43" y="91"/>
                    <a:pt x="46" y="103"/>
                  </a:cubicBezTo>
                  <a:cubicBezTo>
                    <a:pt x="48" y="114"/>
                    <a:pt x="50" y="124"/>
                    <a:pt x="54" y="134"/>
                  </a:cubicBezTo>
                  <a:cubicBezTo>
                    <a:pt x="59" y="145"/>
                    <a:pt x="62" y="147"/>
                    <a:pt x="63" y="147"/>
                  </a:cubicBezTo>
                  <a:cubicBezTo>
                    <a:pt x="65" y="146"/>
                    <a:pt x="67" y="140"/>
                    <a:pt x="66" y="135"/>
                  </a:cubicBezTo>
                  <a:cubicBezTo>
                    <a:pt x="64" y="124"/>
                    <a:pt x="43" y="71"/>
                    <a:pt x="35" y="51"/>
                  </a:cubicBezTo>
                  <a:cubicBezTo>
                    <a:pt x="32" y="43"/>
                    <a:pt x="30" y="38"/>
                    <a:pt x="28" y="32"/>
                  </a:cubicBezTo>
                  <a:cubicBezTo>
                    <a:pt x="27" y="29"/>
                    <a:pt x="26" y="25"/>
                    <a:pt x="24" y="20"/>
                  </a:cubicBezTo>
                  <a:lnTo>
                    <a:pt x="13" y="19"/>
                  </a:lnTo>
                  <a:close/>
                  <a:moveTo>
                    <a:pt x="63" y="151"/>
                  </a:moveTo>
                  <a:cubicBezTo>
                    <a:pt x="59" y="151"/>
                    <a:pt x="55" y="145"/>
                    <a:pt x="51" y="135"/>
                  </a:cubicBezTo>
                  <a:cubicBezTo>
                    <a:pt x="47" y="125"/>
                    <a:pt x="44" y="115"/>
                    <a:pt x="42" y="104"/>
                  </a:cubicBezTo>
                  <a:cubicBezTo>
                    <a:pt x="39" y="92"/>
                    <a:pt x="36" y="79"/>
                    <a:pt x="30" y="62"/>
                  </a:cubicBezTo>
                  <a:cubicBezTo>
                    <a:pt x="23" y="41"/>
                    <a:pt x="7" y="16"/>
                    <a:pt x="0" y="14"/>
                  </a:cubicBezTo>
                  <a:cubicBezTo>
                    <a:pt x="23" y="15"/>
                    <a:pt x="23" y="15"/>
                    <a:pt x="23" y="15"/>
                  </a:cubicBezTo>
                  <a:cubicBezTo>
                    <a:pt x="22" y="12"/>
                    <a:pt x="20" y="9"/>
                    <a:pt x="18" y="5"/>
                  </a:cubicBezTo>
                  <a:cubicBezTo>
                    <a:pt x="16" y="0"/>
                    <a:pt x="16" y="0"/>
                    <a:pt x="16" y="0"/>
                  </a:cubicBezTo>
                  <a:cubicBezTo>
                    <a:pt x="33" y="8"/>
                    <a:pt x="33" y="8"/>
                    <a:pt x="33" y="8"/>
                  </a:cubicBezTo>
                  <a:cubicBezTo>
                    <a:pt x="31" y="11"/>
                    <a:pt x="31" y="11"/>
                    <a:pt x="31" y="11"/>
                  </a:cubicBezTo>
                  <a:cubicBezTo>
                    <a:pt x="24" y="8"/>
                    <a:pt x="24" y="8"/>
                    <a:pt x="24" y="8"/>
                  </a:cubicBezTo>
                  <a:cubicBezTo>
                    <a:pt x="28" y="19"/>
                    <a:pt x="30" y="25"/>
                    <a:pt x="32" y="31"/>
                  </a:cubicBezTo>
                  <a:cubicBezTo>
                    <a:pt x="34" y="37"/>
                    <a:pt x="35" y="42"/>
                    <a:pt x="38" y="49"/>
                  </a:cubicBezTo>
                  <a:cubicBezTo>
                    <a:pt x="47" y="69"/>
                    <a:pt x="67" y="123"/>
                    <a:pt x="70" y="134"/>
                  </a:cubicBezTo>
                  <a:cubicBezTo>
                    <a:pt x="71" y="141"/>
                    <a:pt x="69" y="149"/>
                    <a:pt x="64" y="150"/>
                  </a:cubicBezTo>
                  <a:cubicBezTo>
                    <a:pt x="64" y="150"/>
                    <a:pt x="63" y="151"/>
                    <a:pt x="63" y="15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7" name="Freeform 10"/>
            <p:cNvSpPr>
              <a:spLocks noChangeAspect="1"/>
            </p:cNvSpPr>
            <p:nvPr/>
          </p:nvSpPr>
          <p:spPr bwMode="auto">
            <a:xfrm>
              <a:off x="1604963" y="5018088"/>
              <a:ext cx="365125" cy="39687"/>
            </a:xfrm>
            <a:custGeom>
              <a:avLst/>
              <a:gdLst/>
              <a:ahLst/>
              <a:cxnLst>
                <a:cxn ang="0">
                  <a:pos x="35" y="0"/>
                </a:cxn>
                <a:cxn ang="0">
                  <a:pos x="0" y="3"/>
                </a:cxn>
                <a:cxn ang="0">
                  <a:pos x="0" y="4"/>
                </a:cxn>
                <a:cxn ang="0">
                  <a:pos x="36" y="2"/>
                </a:cxn>
                <a:cxn ang="0">
                  <a:pos x="35" y="0"/>
                </a:cxn>
              </a:cxnLst>
              <a:rect l="0" t="0" r="r" b="b"/>
              <a:pathLst>
                <a:path w="36" h="4">
                  <a:moveTo>
                    <a:pt x="35" y="0"/>
                  </a:moveTo>
                  <a:cubicBezTo>
                    <a:pt x="0" y="3"/>
                    <a:pt x="0" y="3"/>
                    <a:pt x="0" y="3"/>
                  </a:cubicBezTo>
                  <a:cubicBezTo>
                    <a:pt x="0" y="3"/>
                    <a:pt x="0" y="4"/>
                    <a:pt x="0" y="4"/>
                  </a:cubicBezTo>
                  <a:cubicBezTo>
                    <a:pt x="36" y="2"/>
                    <a:pt x="36" y="2"/>
                    <a:pt x="36" y="2"/>
                  </a:cubicBezTo>
                  <a:cubicBezTo>
                    <a:pt x="36" y="1"/>
                    <a:pt x="35" y="1"/>
                    <a:pt x="3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8" name="Freeform 11"/>
            <p:cNvSpPr>
              <a:spLocks noChangeAspect="1"/>
            </p:cNvSpPr>
            <p:nvPr/>
          </p:nvSpPr>
          <p:spPr bwMode="auto">
            <a:xfrm>
              <a:off x="1624013" y="5129213"/>
              <a:ext cx="366713" cy="50800"/>
            </a:xfrm>
            <a:custGeom>
              <a:avLst/>
              <a:gdLst/>
              <a:ahLst/>
              <a:cxnLst>
                <a:cxn ang="0">
                  <a:pos x="36" y="0"/>
                </a:cxn>
                <a:cxn ang="0">
                  <a:pos x="0" y="3"/>
                </a:cxn>
                <a:cxn ang="0">
                  <a:pos x="0" y="5"/>
                </a:cxn>
                <a:cxn ang="0">
                  <a:pos x="36" y="2"/>
                </a:cxn>
                <a:cxn ang="0">
                  <a:pos x="36" y="0"/>
                </a:cxn>
              </a:cxnLst>
              <a:rect l="0" t="0" r="r" b="b"/>
              <a:pathLst>
                <a:path w="36" h="5">
                  <a:moveTo>
                    <a:pt x="36" y="0"/>
                  </a:moveTo>
                  <a:cubicBezTo>
                    <a:pt x="0" y="3"/>
                    <a:pt x="0" y="3"/>
                    <a:pt x="0" y="3"/>
                  </a:cubicBezTo>
                  <a:cubicBezTo>
                    <a:pt x="0" y="4"/>
                    <a:pt x="0" y="5"/>
                    <a:pt x="0" y="5"/>
                  </a:cubicBezTo>
                  <a:cubicBezTo>
                    <a:pt x="36" y="2"/>
                    <a:pt x="36" y="2"/>
                    <a:pt x="36" y="2"/>
                  </a:cubicBezTo>
                  <a:cubicBezTo>
                    <a:pt x="36" y="2"/>
                    <a:pt x="36" y="1"/>
                    <a:pt x="3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9" name="Freeform 12"/>
            <p:cNvSpPr>
              <a:spLocks noChangeAspect="1"/>
            </p:cNvSpPr>
            <p:nvPr/>
          </p:nvSpPr>
          <p:spPr bwMode="auto">
            <a:xfrm>
              <a:off x="1624013" y="5251450"/>
              <a:ext cx="376238" cy="41275"/>
            </a:xfrm>
            <a:custGeom>
              <a:avLst/>
              <a:gdLst/>
              <a:ahLst/>
              <a:cxnLst>
                <a:cxn ang="0">
                  <a:pos x="37" y="0"/>
                </a:cxn>
                <a:cxn ang="0">
                  <a:pos x="0" y="2"/>
                </a:cxn>
                <a:cxn ang="0">
                  <a:pos x="0" y="4"/>
                </a:cxn>
                <a:cxn ang="0">
                  <a:pos x="37" y="1"/>
                </a:cxn>
                <a:cxn ang="0">
                  <a:pos x="37" y="0"/>
                </a:cxn>
              </a:cxnLst>
              <a:rect l="0" t="0" r="r" b="b"/>
              <a:pathLst>
                <a:path w="37" h="4">
                  <a:moveTo>
                    <a:pt x="37" y="0"/>
                  </a:moveTo>
                  <a:cubicBezTo>
                    <a:pt x="0" y="2"/>
                    <a:pt x="0" y="2"/>
                    <a:pt x="0" y="2"/>
                  </a:cubicBezTo>
                  <a:cubicBezTo>
                    <a:pt x="0" y="3"/>
                    <a:pt x="0" y="4"/>
                    <a:pt x="0" y="4"/>
                  </a:cubicBezTo>
                  <a:cubicBezTo>
                    <a:pt x="37" y="1"/>
                    <a:pt x="37" y="1"/>
                    <a:pt x="37" y="1"/>
                  </a:cubicBezTo>
                  <a:cubicBezTo>
                    <a:pt x="37" y="1"/>
                    <a:pt x="37" y="0"/>
                    <a:pt x="3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0" name="Freeform 13"/>
            <p:cNvSpPr>
              <a:spLocks noChangeAspect="1"/>
            </p:cNvSpPr>
            <p:nvPr/>
          </p:nvSpPr>
          <p:spPr bwMode="auto">
            <a:xfrm>
              <a:off x="1624013" y="5362575"/>
              <a:ext cx="366713" cy="50800"/>
            </a:xfrm>
            <a:custGeom>
              <a:avLst/>
              <a:gdLst/>
              <a:ahLst/>
              <a:cxnLst>
                <a:cxn ang="0">
                  <a:pos x="0" y="3"/>
                </a:cxn>
                <a:cxn ang="0">
                  <a:pos x="0" y="5"/>
                </a:cxn>
                <a:cxn ang="0">
                  <a:pos x="36" y="2"/>
                </a:cxn>
                <a:cxn ang="0">
                  <a:pos x="36" y="0"/>
                </a:cxn>
                <a:cxn ang="0">
                  <a:pos x="0" y="3"/>
                </a:cxn>
              </a:cxnLst>
              <a:rect l="0" t="0" r="r" b="b"/>
              <a:pathLst>
                <a:path w="36" h="5">
                  <a:moveTo>
                    <a:pt x="0" y="3"/>
                  </a:moveTo>
                  <a:cubicBezTo>
                    <a:pt x="0" y="4"/>
                    <a:pt x="0" y="4"/>
                    <a:pt x="0" y="5"/>
                  </a:cubicBezTo>
                  <a:cubicBezTo>
                    <a:pt x="36" y="2"/>
                    <a:pt x="36" y="2"/>
                    <a:pt x="36" y="2"/>
                  </a:cubicBezTo>
                  <a:cubicBezTo>
                    <a:pt x="36" y="1"/>
                    <a:pt x="36" y="1"/>
                    <a:pt x="36"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1" name="Freeform 14"/>
            <p:cNvSpPr>
              <a:spLocks noChangeAspect="1"/>
            </p:cNvSpPr>
            <p:nvPr/>
          </p:nvSpPr>
          <p:spPr bwMode="auto">
            <a:xfrm>
              <a:off x="639763" y="4276725"/>
              <a:ext cx="212725" cy="161925"/>
            </a:xfrm>
            <a:custGeom>
              <a:avLst/>
              <a:gdLst/>
              <a:ahLst/>
              <a:cxnLst>
                <a:cxn ang="0">
                  <a:pos x="96" y="19"/>
                </a:cxn>
                <a:cxn ang="0">
                  <a:pos x="134" y="96"/>
                </a:cxn>
                <a:cxn ang="0">
                  <a:pos x="115" y="96"/>
                </a:cxn>
                <a:cxn ang="0">
                  <a:pos x="45" y="32"/>
                </a:cxn>
                <a:cxn ang="0">
                  <a:pos x="64" y="83"/>
                </a:cxn>
                <a:cxn ang="0">
                  <a:pos x="83" y="83"/>
                </a:cxn>
                <a:cxn ang="0">
                  <a:pos x="89" y="96"/>
                </a:cxn>
                <a:cxn ang="0">
                  <a:pos x="38" y="102"/>
                </a:cxn>
                <a:cxn ang="0">
                  <a:pos x="32" y="83"/>
                </a:cxn>
                <a:cxn ang="0">
                  <a:pos x="45" y="83"/>
                </a:cxn>
                <a:cxn ang="0">
                  <a:pos x="19" y="19"/>
                </a:cxn>
                <a:cxn ang="0">
                  <a:pos x="6" y="19"/>
                </a:cxn>
                <a:cxn ang="0">
                  <a:pos x="0" y="6"/>
                </a:cxn>
                <a:cxn ang="0">
                  <a:pos x="32" y="6"/>
                </a:cxn>
                <a:cxn ang="0">
                  <a:pos x="102" y="70"/>
                </a:cxn>
                <a:cxn ang="0">
                  <a:pos x="83" y="19"/>
                </a:cxn>
                <a:cxn ang="0">
                  <a:pos x="64" y="19"/>
                </a:cxn>
                <a:cxn ang="0">
                  <a:pos x="57" y="6"/>
                </a:cxn>
                <a:cxn ang="0">
                  <a:pos x="109" y="0"/>
                </a:cxn>
                <a:cxn ang="0">
                  <a:pos x="115" y="19"/>
                </a:cxn>
                <a:cxn ang="0">
                  <a:pos x="96" y="19"/>
                </a:cxn>
              </a:cxnLst>
              <a:rect l="0" t="0" r="r" b="b"/>
              <a:pathLst>
                <a:path w="134" h="102">
                  <a:moveTo>
                    <a:pt x="96" y="19"/>
                  </a:moveTo>
                  <a:lnTo>
                    <a:pt x="134" y="96"/>
                  </a:lnTo>
                  <a:lnTo>
                    <a:pt x="115" y="96"/>
                  </a:lnTo>
                  <a:lnTo>
                    <a:pt x="45" y="32"/>
                  </a:lnTo>
                  <a:lnTo>
                    <a:pt x="64" y="83"/>
                  </a:lnTo>
                  <a:lnTo>
                    <a:pt x="83" y="83"/>
                  </a:lnTo>
                  <a:lnTo>
                    <a:pt x="89" y="96"/>
                  </a:lnTo>
                  <a:lnTo>
                    <a:pt x="38" y="102"/>
                  </a:lnTo>
                  <a:lnTo>
                    <a:pt x="32" y="83"/>
                  </a:lnTo>
                  <a:lnTo>
                    <a:pt x="45" y="83"/>
                  </a:lnTo>
                  <a:lnTo>
                    <a:pt x="19" y="19"/>
                  </a:lnTo>
                  <a:lnTo>
                    <a:pt x="6" y="19"/>
                  </a:lnTo>
                  <a:lnTo>
                    <a:pt x="0" y="6"/>
                  </a:lnTo>
                  <a:lnTo>
                    <a:pt x="32" y="6"/>
                  </a:lnTo>
                  <a:lnTo>
                    <a:pt x="102" y="70"/>
                  </a:lnTo>
                  <a:lnTo>
                    <a:pt x="83" y="19"/>
                  </a:lnTo>
                  <a:lnTo>
                    <a:pt x="64" y="19"/>
                  </a:lnTo>
                  <a:lnTo>
                    <a:pt x="57" y="6"/>
                  </a:lnTo>
                  <a:lnTo>
                    <a:pt x="109" y="0"/>
                  </a:lnTo>
                  <a:lnTo>
                    <a:pt x="115" y="19"/>
                  </a:lnTo>
                  <a:lnTo>
                    <a:pt x="96"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2" name="Freeform 15"/>
            <p:cNvSpPr>
              <a:spLocks noChangeAspect="1"/>
            </p:cNvSpPr>
            <p:nvPr/>
          </p:nvSpPr>
          <p:spPr bwMode="auto">
            <a:xfrm>
              <a:off x="822325" y="4267200"/>
              <a:ext cx="203200" cy="161925"/>
            </a:xfrm>
            <a:custGeom>
              <a:avLst/>
              <a:gdLst/>
              <a:ahLst/>
              <a:cxnLst>
                <a:cxn ang="0">
                  <a:pos x="38" y="102"/>
                </a:cxn>
                <a:cxn ang="0">
                  <a:pos x="32" y="83"/>
                </a:cxn>
                <a:cxn ang="0">
                  <a:pos x="45" y="83"/>
                </a:cxn>
                <a:cxn ang="0">
                  <a:pos x="19" y="19"/>
                </a:cxn>
                <a:cxn ang="0">
                  <a:pos x="6" y="25"/>
                </a:cxn>
                <a:cxn ang="0">
                  <a:pos x="0" y="6"/>
                </a:cxn>
                <a:cxn ang="0">
                  <a:pos x="90" y="0"/>
                </a:cxn>
                <a:cxn ang="0">
                  <a:pos x="102" y="38"/>
                </a:cxn>
                <a:cxn ang="0">
                  <a:pos x="83" y="38"/>
                </a:cxn>
                <a:cxn ang="0">
                  <a:pos x="77" y="19"/>
                </a:cxn>
                <a:cxn ang="0">
                  <a:pos x="32" y="19"/>
                </a:cxn>
                <a:cxn ang="0">
                  <a:pos x="45" y="44"/>
                </a:cxn>
                <a:cxn ang="0">
                  <a:pos x="64" y="44"/>
                </a:cxn>
                <a:cxn ang="0">
                  <a:pos x="58" y="32"/>
                </a:cxn>
                <a:cxn ang="0">
                  <a:pos x="77" y="32"/>
                </a:cxn>
                <a:cxn ang="0">
                  <a:pos x="90" y="70"/>
                </a:cxn>
                <a:cxn ang="0">
                  <a:pos x="77" y="70"/>
                </a:cxn>
                <a:cxn ang="0">
                  <a:pos x="70" y="57"/>
                </a:cxn>
                <a:cxn ang="0">
                  <a:pos x="51" y="57"/>
                </a:cxn>
                <a:cxn ang="0">
                  <a:pos x="64" y="83"/>
                </a:cxn>
                <a:cxn ang="0">
                  <a:pos x="102" y="83"/>
                </a:cxn>
                <a:cxn ang="0">
                  <a:pos x="96" y="64"/>
                </a:cxn>
                <a:cxn ang="0">
                  <a:pos x="115" y="64"/>
                </a:cxn>
                <a:cxn ang="0">
                  <a:pos x="128" y="96"/>
                </a:cxn>
                <a:cxn ang="0">
                  <a:pos x="38" y="102"/>
                </a:cxn>
              </a:cxnLst>
              <a:rect l="0" t="0" r="r" b="b"/>
              <a:pathLst>
                <a:path w="128" h="102">
                  <a:moveTo>
                    <a:pt x="38" y="102"/>
                  </a:moveTo>
                  <a:lnTo>
                    <a:pt x="32" y="83"/>
                  </a:lnTo>
                  <a:lnTo>
                    <a:pt x="45" y="83"/>
                  </a:lnTo>
                  <a:lnTo>
                    <a:pt x="19" y="19"/>
                  </a:lnTo>
                  <a:lnTo>
                    <a:pt x="6" y="25"/>
                  </a:lnTo>
                  <a:lnTo>
                    <a:pt x="0" y="6"/>
                  </a:lnTo>
                  <a:lnTo>
                    <a:pt x="90" y="0"/>
                  </a:lnTo>
                  <a:lnTo>
                    <a:pt x="102" y="38"/>
                  </a:lnTo>
                  <a:lnTo>
                    <a:pt x="83" y="38"/>
                  </a:lnTo>
                  <a:lnTo>
                    <a:pt x="77" y="19"/>
                  </a:lnTo>
                  <a:lnTo>
                    <a:pt x="32" y="19"/>
                  </a:lnTo>
                  <a:lnTo>
                    <a:pt x="45" y="44"/>
                  </a:lnTo>
                  <a:lnTo>
                    <a:pt x="64" y="44"/>
                  </a:lnTo>
                  <a:lnTo>
                    <a:pt x="58" y="32"/>
                  </a:lnTo>
                  <a:lnTo>
                    <a:pt x="77" y="32"/>
                  </a:lnTo>
                  <a:lnTo>
                    <a:pt x="90" y="70"/>
                  </a:lnTo>
                  <a:lnTo>
                    <a:pt x="77" y="70"/>
                  </a:lnTo>
                  <a:lnTo>
                    <a:pt x="70" y="57"/>
                  </a:lnTo>
                  <a:lnTo>
                    <a:pt x="51" y="57"/>
                  </a:lnTo>
                  <a:lnTo>
                    <a:pt x="64" y="83"/>
                  </a:lnTo>
                  <a:lnTo>
                    <a:pt x="102" y="83"/>
                  </a:lnTo>
                  <a:lnTo>
                    <a:pt x="96" y="64"/>
                  </a:lnTo>
                  <a:lnTo>
                    <a:pt x="115" y="64"/>
                  </a:lnTo>
                  <a:lnTo>
                    <a:pt x="128" y="96"/>
                  </a:lnTo>
                  <a:lnTo>
                    <a:pt x="38"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3" name="Freeform 16"/>
            <p:cNvSpPr>
              <a:spLocks noChangeAspect="1"/>
            </p:cNvSpPr>
            <p:nvPr/>
          </p:nvSpPr>
          <p:spPr bwMode="auto">
            <a:xfrm>
              <a:off x="974725" y="4267200"/>
              <a:ext cx="203200" cy="152400"/>
            </a:xfrm>
            <a:custGeom>
              <a:avLst/>
              <a:gdLst/>
              <a:ahLst/>
              <a:cxnLst>
                <a:cxn ang="0">
                  <a:pos x="102" y="12"/>
                </a:cxn>
                <a:cxn ang="0">
                  <a:pos x="128" y="89"/>
                </a:cxn>
                <a:cxn ang="0">
                  <a:pos x="115" y="89"/>
                </a:cxn>
                <a:cxn ang="0">
                  <a:pos x="70" y="44"/>
                </a:cxn>
                <a:cxn ang="0">
                  <a:pos x="70" y="96"/>
                </a:cxn>
                <a:cxn ang="0">
                  <a:pos x="57" y="96"/>
                </a:cxn>
                <a:cxn ang="0">
                  <a:pos x="13" y="19"/>
                </a:cxn>
                <a:cxn ang="0">
                  <a:pos x="6" y="19"/>
                </a:cxn>
                <a:cxn ang="0">
                  <a:pos x="0" y="0"/>
                </a:cxn>
                <a:cxn ang="0">
                  <a:pos x="38" y="0"/>
                </a:cxn>
                <a:cxn ang="0">
                  <a:pos x="45" y="12"/>
                </a:cxn>
                <a:cxn ang="0">
                  <a:pos x="32" y="19"/>
                </a:cxn>
                <a:cxn ang="0">
                  <a:pos x="57" y="64"/>
                </a:cxn>
                <a:cxn ang="0">
                  <a:pos x="57" y="19"/>
                </a:cxn>
                <a:cxn ang="0">
                  <a:pos x="64" y="19"/>
                </a:cxn>
                <a:cxn ang="0">
                  <a:pos x="102" y="57"/>
                </a:cxn>
                <a:cxn ang="0">
                  <a:pos x="89" y="12"/>
                </a:cxn>
                <a:cxn ang="0">
                  <a:pos x="70" y="12"/>
                </a:cxn>
                <a:cxn ang="0">
                  <a:pos x="64" y="0"/>
                </a:cxn>
                <a:cxn ang="0">
                  <a:pos x="109" y="0"/>
                </a:cxn>
                <a:cxn ang="0">
                  <a:pos x="115" y="12"/>
                </a:cxn>
                <a:cxn ang="0">
                  <a:pos x="102" y="12"/>
                </a:cxn>
              </a:cxnLst>
              <a:rect l="0" t="0" r="r" b="b"/>
              <a:pathLst>
                <a:path w="128" h="96">
                  <a:moveTo>
                    <a:pt x="102" y="12"/>
                  </a:moveTo>
                  <a:lnTo>
                    <a:pt x="128" y="89"/>
                  </a:lnTo>
                  <a:lnTo>
                    <a:pt x="115" y="89"/>
                  </a:lnTo>
                  <a:lnTo>
                    <a:pt x="70" y="44"/>
                  </a:lnTo>
                  <a:lnTo>
                    <a:pt x="70" y="96"/>
                  </a:lnTo>
                  <a:lnTo>
                    <a:pt x="57" y="96"/>
                  </a:lnTo>
                  <a:lnTo>
                    <a:pt x="13" y="19"/>
                  </a:lnTo>
                  <a:lnTo>
                    <a:pt x="6" y="19"/>
                  </a:lnTo>
                  <a:lnTo>
                    <a:pt x="0" y="0"/>
                  </a:lnTo>
                  <a:lnTo>
                    <a:pt x="38" y="0"/>
                  </a:lnTo>
                  <a:lnTo>
                    <a:pt x="45" y="12"/>
                  </a:lnTo>
                  <a:lnTo>
                    <a:pt x="32" y="19"/>
                  </a:lnTo>
                  <a:lnTo>
                    <a:pt x="57" y="64"/>
                  </a:lnTo>
                  <a:lnTo>
                    <a:pt x="57" y="19"/>
                  </a:lnTo>
                  <a:lnTo>
                    <a:pt x="64" y="19"/>
                  </a:lnTo>
                  <a:lnTo>
                    <a:pt x="102" y="57"/>
                  </a:lnTo>
                  <a:lnTo>
                    <a:pt x="89" y="12"/>
                  </a:lnTo>
                  <a:lnTo>
                    <a:pt x="70" y="12"/>
                  </a:lnTo>
                  <a:lnTo>
                    <a:pt x="64" y="0"/>
                  </a:lnTo>
                  <a:lnTo>
                    <a:pt x="109" y="0"/>
                  </a:lnTo>
                  <a:lnTo>
                    <a:pt x="115" y="12"/>
                  </a:lnTo>
                  <a:lnTo>
                    <a:pt x="102"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4" name="Freeform 17"/>
            <p:cNvSpPr>
              <a:spLocks noChangeAspect="1"/>
            </p:cNvSpPr>
            <p:nvPr/>
          </p:nvSpPr>
          <p:spPr bwMode="auto">
            <a:xfrm>
              <a:off x="1177925" y="4256088"/>
              <a:ext cx="173038" cy="152400"/>
            </a:xfrm>
            <a:custGeom>
              <a:avLst/>
              <a:gdLst/>
              <a:ahLst/>
              <a:cxnLst>
                <a:cxn ang="0">
                  <a:pos x="11" y="15"/>
                </a:cxn>
                <a:cxn ang="0">
                  <a:pos x="7" y="14"/>
                </a:cxn>
                <a:cxn ang="0">
                  <a:pos x="7" y="15"/>
                </a:cxn>
                <a:cxn ang="0">
                  <a:pos x="5" y="15"/>
                </a:cxn>
                <a:cxn ang="0">
                  <a:pos x="3" y="10"/>
                </a:cxn>
                <a:cxn ang="0">
                  <a:pos x="5" y="10"/>
                </a:cxn>
                <a:cxn ang="0">
                  <a:pos x="6" y="12"/>
                </a:cxn>
                <a:cxn ang="0">
                  <a:pos x="10" y="13"/>
                </a:cxn>
                <a:cxn ang="0">
                  <a:pos x="13" y="10"/>
                </a:cxn>
                <a:cxn ang="0">
                  <a:pos x="10" y="9"/>
                </a:cxn>
                <a:cxn ang="0">
                  <a:pos x="4" y="8"/>
                </a:cxn>
                <a:cxn ang="0">
                  <a:pos x="1" y="5"/>
                </a:cxn>
                <a:cxn ang="0">
                  <a:pos x="5" y="0"/>
                </a:cxn>
                <a:cxn ang="0">
                  <a:pos x="8" y="0"/>
                </a:cxn>
                <a:cxn ang="0">
                  <a:pos x="8" y="0"/>
                </a:cxn>
                <a:cxn ang="0">
                  <a:pos x="11" y="0"/>
                </a:cxn>
                <a:cxn ang="0">
                  <a:pos x="13" y="5"/>
                </a:cxn>
                <a:cxn ang="0">
                  <a:pos x="10" y="5"/>
                </a:cxn>
                <a:cxn ang="0">
                  <a:pos x="9" y="3"/>
                </a:cxn>
                <a:cxn ang="0">
                  <a:pos x="6" y="2"/>
                </a:cxn>
                <a:cxn ang="0">
                  <a:pos x="4" y="5"/>
                </a:cxn>
                <a:cxn ang="0">
                  <a:pos x="7" y="6"/>
                </a:cxn>
                <a:cxn ang="0">
                  <a:pos x="14" y="8"/>
                </a:cxn>
                <a:cxn ang="0">
                  <a:pos x="16" y="10"/>
                </a:cxn>
                <a:cxn ang="0">
                  <a:pos x="11" y="15"/>
                </a:cxn>
              </a:cxnLst>
              <a:rect l="0" t="0" r="r" b="b"/>
              <a:pathLst>
                <a:path w="17" h="15">
                  <a:moveTo>
                    <a:pt x="11" y="15"/>
                  </a:moveTo>
                  <a:cubicBezTo>
                    <a:pt x="9" y="15"/>
                    <a:pt x="8" y="14"/>
                    <a:pt x="7" y="14"/>
                  </a:cubicBezTo>
                  <a:cubicBezTo>
                    <a:pt x="7" y="15"/>
                    <a:pt x="7" y="15"/>
                    <a:pt x="7" y="15"/>
                  </a:cubicBezTo>
                  <a:cubicBezTo>
                    <a:pt x="5" y="15"/>
                    <a:pt x="5" y="15"/>
                    <a:pt x="5" y="15"/>
                  </a:cubicBezTo>
                  <a:cubicBezTo>
                    <a:pt x="3" y="10"/>
                    <a:pt x="3" y="10"/>
                    <a:pt x="3" y="10"/>
                  </a:cubicBezTo>
                  <a:cubicBezTo>
                    <a:pt x="5" y="10"/>
                    <a:pt x="5" y="10"/>
                    <a:pt x="5" y="10"/>
                  </a:cubicBezTo>
                  <a:cubicBezTo>
                    <a:pt x="6" y="12"/>
                    <a:pt x="6" y="12"/>
                    <a:pt x="6" y="12"/>
                  </a:cubicBezTo>
                  <a:cubicBezTo>
                    <a:pt x="7" y="12"/>
                    <a:pt x="9" y="13"/>
                    <a:pt x="10" y="13"/>
                  </a:cubicBezTo>
                  <a:cubicBezTo>
                    <a:pt x="13" y="12"/>
                    <a:pt x="14" y="12"/>
                    <a:pt x="13" y="10"/>
                  </a:cubicBezTo>
                  <a:cubicBezTo>
                    <a:pt x="13" y="9"/>
                    <a:pt x="12" y="9"/>
                    <a:pt x="10" y="9"/>
                  </a:cubicBezTo>
                  <a:cubicBezTo>
                    <a:pt x="8" y="9"/>
                    <a:pt x="6" y="9"/>
                    <a:pt x="4" y="8"/>
                  </a:cubicBezTo>
                  <a:cubicBezTo>
                    <a:pt x="3" y="7"/>
                    <a:pt x="1" y="6"/>
                    <a:pt x="1" y="5"/>
                  </a:cubicBezTo>
                  <a:cubicBezTo>
                    <a:pt x="0" y="3"/>
                    <a:pt x="1" y="0"/>
                    <a:pt x="5" y="0"/>
                  </a:cubicBezTo>
                  <a:cubicBezTo>
                    <a:pt x="6" y="0"/>
                    <a:pt x="7" y="0"/>
                    <a:pt x="8" y="0"/>
                  </a:cubicBezTo>
                  <a:cubicBezTo>
                    <a:pt x="8" y="0"/>
                    <a:pt x="8" y="0"/>
                    <a:pt x="8" y="0"/>
                  </a:cubicBezTo>
                  <a:cubicBezTo>
                    <a:pt x="11" y="0"/>
                    <a:pt x="11" y="0"/>
                    <a:pt x="11" y="0"/>
                  </a:cubicBezTo>
                  <a:cubicBezTo>
                    <a:pt x="13" y="5"/>
                    <a:pt x="13" y="5"/>
                    <a:pt x="13" y="5"/>
                  </a:cubicBezTo>
                  <a:cubicBezTo>
                    <a:pt x="10" y="5"/>
                    <a:pt x="10" y="5"/>
                    <a:pt x="10" y="5"/>
                  </a:cubicBezTo>
                  <a:cubicBezTo>
                    <a:pt x="9" y="3"/>
                    <a:pt x="9" y="3"/>
                    <a:pt x="9" y="3"/>
                  </a:cubicBezTo>
                  <a:cubicBezTo>
                    <a:pt x="8" y="2"/>
                    <a:pt x="7" y="2"/>
                    <a:pt x="6" y="2"/>
                  </a:cubicBezTo>
                  <a:cubicBezTo>
                    <a:pt x="4" y="2"/>
                    <a:pt x="3" y="4"/>
                    <a:pt x="4" y="5"/>
                  </a:cubicBezTo>
                  <a:cubicBezTo>
                    <a:pt x="4" y="6"/>
                    <a:pt x="6" y="6"/>
                    <a:pt x="7" y="6"/>
                  </a:cubicBezTo>
                  <a:cubicBezTo>
                    <a:pt x="9" y="7"/>
                    <a:pt x="12" y="6"/>
                    <a:pt x="14" y="8"/>
                  </a:cubicBezTo>
                  <a:cubicBezTo>
                    <a:pt x="15" y="9"/>
                    <a:pt x="15" y="9"/>
                    <a:pt x="16" y="10"/>
                  </a:cubicBezTo>
                  <a:cubicBezTo>
                    <a:pt x="17" y="13"/>
                    <a:pt x="15" y="15"/>
                    <a:pt x="11"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5" name="Freeform 18"/>
            <p:cNvSpPr>
              <a:spLocks noChangeAspect="1" noEditPoints="1"/>
            </p:cNvSpPr>
            <p:nvPr/>
          </p:nvSpPr>
          <p:spPr bwMode="auto">
            <a:xfrm>
              <a:off x="1330325" y="4246563"/>
              <a:ext cx="161925" cy="152400"/>
            </a:xfrm>
            <a:custGeom>
              <a:avLst/>
              <a:gdLst/>
              <a:ahLst/>
              <a:cxnLst>
                <a:cxn ang="0">
                  <a:pos x="10" y="3"/>
                </a:cxn>
                <a:cxn ang="0">
                  <a:pos x="8" y="3"/>
                </a:cxn>
                <a:cxn ang="0">
                  <a:pos x="6" y="3"/>
                </a:cxn>
                <a:cxn ang="0">
                  <a:pos x="8" y="8"/>
                </a:cxn>
                <a:cxn ang="0">
                  <a:pos x="10" y="7"/>
                </a:cxn>
                <a:cxn ang="0">
                  <a:pos x="12" y="7"/>
                </a:cxn>
                <a:cxn ang="0">
                  <a:pos x="13" y="5"/>
                </a:cxn>
                <a:cxn ang="0">
                  <a:pos x="10" y="3"/>
                </a:cxn>
                <a:cxn ang="0">
                  <a:pos x="12" y="10"/>
                </a:cxn>
                <a:cxn ang="0">
                  <a:pos x="9" y="10"/>
                </a:cxn>
                <a:cxn ang="0">
                  <a:pos x="10" y="12"/>
                </a:cxn>
                <a:cxn ang="0">
                  <a:pos x="13" y="12"/>
                </a:cxn>
                <a:cxn ang="0">
                  <a:pos x="14" y="15"/>
                </a:cxn>
                <a:cxn ang="0">
                  <a:pos x="6" y="15"/>
                </a:cxn>
                <a:cxn ang="0">
                  <a:pos x="5" y="13"/>
                </a:cxn>
                <a:cxn ang="0">
                  <a:pos x="7" y="13"/>
                </a:cxn>
                <a:cxn ang="0">
                  <a:pos x="3" y="3"/>
                </a:cxn>
                <a:cxn ang="0">
                  <a:pos x="1" y="3"/>
                </a:cxn>
                <a:cxn ang="0">
                  <a:pos x="0" y="1"/>
                </a:cxn>
                <a:cxn ang="0">
                  <a:pos x="7" y="0"/>
                </a:cxn>
                <a:cxn ang="0">
                  <a:pos x="13" y="2"/>
                </a:cxn>
                <a:cxn ang="0">
                  <a:pos x="15" y="5"/>
                </a:cxn>
                <a:cxn ang="0">
                  <a:pos x="12" y="10"/>
                </a:cxn>
              </a:cxnLst>
              <a:rect l="0" t="0" r="r" b="b"/>
              <a:pathLst>
                <a:path w="16" h="15">
                  <a:moveTo>
                    <a:pt x="10" y="3"/>
                  </a:moveTo>
                  <a:cubicBezTo>
                    <a:pt x="10" y="3"/>
                    <a:pt x="9" y="3"/>
                    <a:pt x="8" y="3"/>
                  </a:cubicBezTo>
                  <a:cubicBezTo>
                    <a:pt x="6" y="3"/>
                    <a:pt x="6" y="3"/>
                    <a:pt x="6" y="3"/>
                  </a:cubicBezTo>
                  <a:cubicBezTo>
                    <a:pt x="8" y="8"/>
                    <a:pt x="8" y="8"/>
                    <a:pt x="8" y="8"/>
                  </a:cubicBezTo>
                  <a:cubicBezTo>
                    <a:pt x="10" y="7"/>
                    <a:pt x="10" y="7"/>
                    <a:pt x="10" y="7"/>
                  </a:cubicBezTo>
                  <a:cubicBezTo>
                    <a:pt x="11" y="7"/>
                    <a:pt x="12" y="7"/>
                    <a:pt x="12" y="7"/>
                  </a:cubicBezTo>
                  <a:cubicBezTo>
                    <a:pt x="13" y="7"/>
                    <a:pt x="13" y="6"/>
                    <a:pt x="13" y="5"/>
                  </a:cubicBezTo>
                  <a:cubicBezTo>
                    <a:pt x="12" y="4"/>
                    <a:pt x="12" y="3"/>
                    <a:pt x="10" y="3"/>
                  </a:cubicBezTo>
                  <a:moveTo>
                    <a:pt x="12" y="10"/>
                  </a:moveTo>
                  <a:cubicBezTo>
                    <a:pt x="9" y="10"/>
                    <a:pt x="9" y="10"/>
                    <a:pt x="9" y="10"/>
                  </a:cubicBezTo>
                  <a:cubicBezTo>
                    <a:pt x="10" y="12"/>
                    <a:pt x="10" y="12"/>
                    <a:pt x="10" y="12"/>
                  </a:cubicBezTo>
                  <a:cubicBezTo>
                    <a:pt x="13" y="12"/>
                    <a:pt x="13" y="12"/>
                    <a:pt x="13" y="12"/>
                  </a:cubicBezTo>
                  <a:cubicBezTo>
                    <a:pt x="14" y="15"/>
                    <a:pt x="14" y="15"/>
                    <a:pt x="14" y="15"/>
                  </a:cubicBezTo>
                  <a:cubicBezTo>
                    <a:pt x="6" y="15"/>
                    <a:pt x="6" y="15"/>
                    <a:pt x="6" y="15"/>
                  </a:cubicBezTo>
                  <a:cubicBezTo>
                    <a:pt x="5" y="13"/>
                    <a:pt x="5" y="13"/>
                    <a:pt x="5" y="13"/>
                  </a:cubicBezTo>
                  <a:cubicBezTo>
                    <a:pt x="7" y="13"/>
                    <a:pt x="7" y="13"/>
                    <a:pt x="7" y="13"/>
                  </a:cubicBezTo>
                  <a:cubicBezTo>
                    <a:pt x="3" y="3"/>
                    <a:pt x="3" y="3"/>
                    <a:pt x="3" y="3"/>
                  </a:cubicBezTo>
                  <a:cubicBezTo>
                    <a:pt x="1" y="3"/>
                    <a:pt x="1" y="3"/>
                    <a:pt x="1" y="3"/>
                  </a:cubicBezTo>
                  <a:cubicBezTo>
                    <a:pt x="0" y="1"/>
                    <a:pt x="0" y="1"/>
                    <a:pt x="0" y="1"/>
                  </a:cubicBezTo>
                  <a:cubicBezTo>
                    <a:pt x="7" y="0"/>
                    <a:pt x="7" y="0"/>
                    <a:pt x="7" y="0"/>
                  </a:cubicBezTo>
                  <a:cubicBezTo>
                    <a:pt x="9" y="0"/>
                    <a:pt x="11" y="0"/>
                    <a:pt x="13" y="2"/>
                  </a:cubicBezTo>
                  <a:cubicBezTo>
                    <a:pt x="14" y="2"/>
                    <a:pt x="15" y="4"/>
                    <a:pt x="15" y="5"/>
                  </a:cubicBezTo>
                  <a:cubicBezTo>
                    <a:pt x="16" y="7"/>
                    <a:pt x="15" y="10"/>
                    <a:pt x="12"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6" name="Freeform 19"/>
            <p:cNvSpPr>
              <a:spLocks noChangeAspect="1" noEditPoints="1"/>
            </p:cNvSpPr>
            <p:nvPr/>
          </p:nvSpPr>
          <p:spPr bwMode="auto">
            <a:xfrm>
              <a:off x="1512888" y="4235450"/>
              <a:ext cx="193675" cy="152400"/>
            </a:xfrm>
            <a:custGeom>
              <a:avLst/>
              <a:gdLst/>
              <a:ahLst/>
              <a:cxnLst>
                <a:cxn ang="0">
                  <a:pos x="45" y="26"/>
                </a:cxn>
                <a:cxn ang="0">
                  <a:pos x="38" y="58"/>
                </a:cxn>
                <a:cxn ang="0">
                  <a:pos x="70" y="52"/>
                </a:cxn>
                <a:cxn ang="0">
                  <a:pos x="45" y="26"/>
                </a:cxn>
                <a:cxn ang="0">
                  <a:pos x="83" y="96"/>
                </a:cxn>
                <a:cxn ang="0">
                  <a:pos x="77" y="77"/>
                </a:cxn>
                <a:cxn ang="0">
                  <a:pos x="90" y="77"/>
                </a:cxn>
                <a:cxn ang="0">
                  <a:pos x="83" y="71"/>
                </a:cxn>
                <a:cxn ang="0">
                  <a:pos x="38" y="71"/>
                </a:cxn>
                <a:cxn ang="0">
                  <a:pos x="38" y="84"/>
                </a:cxn>
                <a:cxn ang="0">
                  <a:pos x="58" y="84"/>
                </a:cxn>
                <a:cxn ang="0">
                  <a:pos x="64" y="96"/>
                </a:cxn>
                <a:cxn ang="0">
                  <a:pos x="19" y="96"/>
                </a:cxn>
                <a:cxn ang="0">
                  <a:pos x="13" y="84"/>
                </a:cxn>
                <a:cxn ang="0">
                  <a:pos x="26" y="84"/>
                </a:cxn>
                <a:cxn ang="0">
                  <a:pos x="26" y="20"/>
                </a:cxn>
                <a:cxn ang="0">
                  <a:pos x="6" y="20"/>
                </a:cxn>
                <a:cxn ang="0">
                  <a:pos x="0" y="7"/>
                </a:cxn>
                <a:cxn ang="0">
                  <a:pos x="38" y="0"/>
                </a:cxn>
                <a:cxn ang="0">
                  <a:pos x="109" y="77"/>
                </a:cxn>
                <a:cxn ang="0">
                  <a:pos x="115" y="77"/>
                </a:cxn>
                <a:cxn ang="0">
                  <a:pos x="122" y="90"/>
                </a:cxn>
                <a:cxn ang="0">
                  <a:pos x="83" y="96"/>
                </a:cxn>
              </a:cxnLst>
              <a:rect l="0" t="0" r="r" b="b"/>
              <a:pathLst>
                <a:path w="122" h="96">
                  <a:moveTo>
                    <a:pt x="45" y="26"/>
                  </a:moveTo>
                  <a:lnTo>
                    <a:pt x="38" y="58"/>
                  </a:lnTo>
                  <a:lnTo>
                    <a:pt x="70" y="52"/>
                  </a:lnTo>
                  <a:lnTo>
                    <a:pt x="45" y="26"/>
                  </a:lnTo>
                  <a:close/>
                  <a:moveTo>
                    <a:pt x="83" y="96"/>
                  </a:moveTo>
                  <a:lnTo>
                    <a:pt x="77" y="77"/>
                  </a:lnTo>
                  <a:lnTo>
                    <a:pt x="90" y="77"/>
                  </a:lnTo>
                  <a:lnTo>
                    <a:pt x="83" y="71"/>
                  </a:lnTo>
                  <a:lnTo>
                    <a:pt x="38" y="71"/>
                  </a:lnTo>
                  <a:lnTo>
                    <a:pt x="38" y="84"/>
                  </a:lnTo>
                  <a:lnTo>
                    <a:pt x="58" y="84"/>
                  </a:lnTo>
                  <a:lnTo>
                    <a:pt x="64" y="96"/>
                  </a:lnTo>
                  <a:lnTo>
                    <a:pt x="19" y="96"/>
                  </a:lnTo>
                  <a:lnTo>
                    <a:pt x="13" y="84"/>
                  </a:lnTo>
                  <a:lnTo>
                    <a:pt x="26" y="84"/>
                  </a:lnTo>
                  <a:lnTo>
                    <a:pt x="26" y="20"/>
                  </a:lnTo>
                  <a:lnTo>
                    <a:pt x="6" y="20"/>
                  </a:lnTo>
                  <a:lnTo>
                    <a:pt x="0" y="7"/>
                  </a:lnTo>
                  <a:lnTo>
                    <a:pt x="38" y="0"/>
                  </a:lnTo>
                  <a:lnTo>
                    <a:pt x="109" y="77"/>
                  </a:lnTo>
                  <a:lnTo>
                    <a:pt x="115" y="77"/>
                  </a:lnTo>
                  <a:lnTo>
                    <a:pt x="122" y="90"/>
                  </a:lnTo>
                  <a:lnTo>
                    <a:pt x="83"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7" name="Freeform 20"/>
            <p:cNvSpPr>
              <a:spLocks noChangeAspect="1" noEditPoints="1"/>
            </p:cNvSpPr>
            <p:nvPr/>
          </p:nvSpPr>
          <p:spPr bwMode="auto">
            <a:xfrm>
              <a:off x="1665288" y="4225925"/>
              <a:ext cx="173038" cy="152400"/>
            </a:xfrm>
            <a:custGeom>
              <a:avLst/>
              <a:gdLst/>
              <a:ahLst/>
              <a:cxnLst>
                <a:cxn ang="0">
                  <a:pos x="11" y="3"/>
                </a:cxn>
                <a:cxn ang="0">
                  <a:pos x="8" y="3"/>
                </a:cxn>
                <a:cxn ang="0">
                  <a:pos x="6" y="3"/>
                </a:cxn>
                <a:cxn ang="0">
                  <a:pos x="8" y="8"/>
                </a:cxn>
                <a:cxn ang="0">
                  <a:pos x="10" y="8"/>
                </a:cxn>
                <a:cxn ang="0">
                  <a:pos x="13" y="7"/>
                </a:cxn>
                <a:cxn ang="0">
                  <a:pos x="13" y="5"/>
                </a:cxn>
                <a:cxn ang="0">
                  <a:pos x="11" y="3"/>
                </a:cxn>
                <a:cxn ang="0">
                  <a:pos x="12" y="10"/>
                </a:cxn>
                <a:cxn ang="0">
                  <a:pos x="9" y="10"/>
                </a:cxn>
                <a:cxn ang="0">
                  <a:pos x="10" y="13"/>
                </a:cxn>
                <a:cxn ang="0">
                  <a:pos x="13" y="13"/>
                </a:cxn>
                <a:cxn ang="0">
                  <a:pos x="14" y="15"/>
                </a:cxn>
                <a:cxn ang="0">
                  <a:pos x="6" y="15"/>
                </a:cxn>
                <a:cxn ang="0">
                  <a:pos x="5" y="13"/>
                </a:cxn>
                <a:cxn ang="0">
                  <a:pos x="7" y="13"/>
                </a:cxn>
                <a:cxn ang="0">
                  <a:pos x="3" y="3"/>
                </a:cxn>
                <a:cxn ang="0">
                  <a:pos x="1" y="3"/>
                </a:cxn>
                <a:cxn ang="0">
                  <a:pos x="0" y="1"/>
                </a:cxn>
                <a:cxn ang="0">
                  <a:pos x="7" y="0"/>
                </a:cxn>
                <a:cxn ang="0">
                  <a:pos x="13" y="2"/>
                </a:cxn>
                <a:cxn ang="0">
                  <a:pos x="16" y="5"/>
                </a:cxn>
                <a:cxn ang="0">
                  <a:pos x="12" y="10"/>
                </a:cxn>
              </a:cxnLst>
              <a:rect l="0" t="0" r="r" b="b"/>
              <a:pathLst>
                <a:path w="17" h="15">
                  <a:moveTo>
                    <a:pt x="11" y="3"/>
                  </a:moveTo>
                  <a:cubicBezTo>
                    <a:pt x="10" y="3"/>
                    <a:pt x="9" y="3"/>
                    <a:pt x="8" y="3"/>
                  </a:cubicBezTo>
                  <a:cubicBezTo>
                    <a:pt x="6" y="3"/>
                    <a:pt x="6" y="3"/>
                    <a:pt x="6" y="3"/>
                  </a:cubicBezTo>
                  <a:cubicBezTo>
                    <a:pt x="8" y="8"/>
                    <a:pt x="8" y="8"/>
                    <a:pt x="8" y="8"/>
                  </a:cubicBezTo>
                  <a:cubicBezTo>
                    <a:pt x="10" y="8"/>
                    <a:pt x="10" y="8"/>
                    <a:pt x="10" y="8"/>
                  </a:cubicBezTo>
                  <a:cubicBezTo>
                    <a:pt x="11" y="8"/>
                    <a:pt x="12" y="8"/>
                    <a:pt x="13" y="7"/>
                  </a:cubicBezTo>
                  <a:cubicBezTo>
                    <a:pt x="13" y="7"/>
                    <a:pt x="13" y="6"/>
                    <a:pt x="13" y="5"/>
                  </a:cubicBezTo>
                  <a:cubicBezTo>
                    <a:pt x="13" y="4"/>
                    <a:pt x="12" y="3"/>
                    <a:pt x="11" y="3"/>
                  </a:cubicBezTo>
                  <a:moveTo>
                    <a:pt x="12" y="10"/>
                  </a:moveTo>
                  <a:cubicBezTo>
                    <a:pt x="9" y="10"/>
                    <a:pt x="9" y="10"/>
                    <a:pt x="9" y="10"/>
                  </a:cubicBezTo>
                  <a:cubicBezTo>
                    <a:pt x="10" y="13"/>
                    <a:pt x="10" y="13"/>
                    <a:pt x="10" y="13"/>
                  </a:cubicBezTo>
                  <a:cubicBezTo>
                    <a:pt x="13" y="13"/>
                    <a:pt x="13" y="13"/>
                    <a:pt x="13" y="13"/>
                  </a:cubicBezTo>
                  <a:cubicBezTo>
                    <a:pt x="14" y="15"/>
                    <a:pt x="14" y="15"/>
                    <a:pt x="14" y="15"/>
                  </a:cubicBezTo>
                  <a:cubicBezTo>
                    <a:pt x="6" y="15"/>
                    <a:pt x="6" y="15"/>
                    <a:pt x="6" y="15"/>
                  </a:cubicBezTo>
                  <a:cubicBezTo>
                    <a:pt x="5" y="13"/>
                    <a:pt x="5" y="13"/>
                    <a:pt x="5" y="13"/>
                  </a:cubicBezTo>
                  <a:cubicBezTo>
                    <a:pt x="7" y="13"/>
                    <a:pt x="7" y="13"/>
                    <a:pt x="7" y="13"/>
                  </a:cubicBezTo>
                  <a:cubicBezTo>
                    <a:pt x="3" y="3"/>
                    <a:pt x="3" y="3"/>
                    <a:pt x="3" y="3"/>
                  </a:cubicBezTo>
                  <a:cubicBezTo>
                    <a:pt x="1" y="3"/>
                    <a:pt x="1" y="3"/>
                    <a:pt x="1" y="3"/>
                  </a:cubicBezTo>
                  <a:cubicBezTo>
                    <a:pt x="0" y="1"/>
                    <a:pt x="0" y="1"/>
                    <a:pt x="0" y="1"/>
                  </a:cubicBezTo>
                  <a:cubicBezTo>
                    <a:pt x="7" y="0"/>
                    <a:pt x="7" y="0"/>
                    <a:pt x="7" y="0"/>
                  </a:cubicBezTo>
                  <a:cubicBezTo>
                    <a:pt x="9" y="0"/>
                    <a:pt x="11" y="1"/>
                    <a:pt x="13" y="2"/>
                  </a:cubicBezTo>
                  <a:cubicBezTo>
                    <a:pt x="14" y="3"/>
                    <a:pt x="15" y="4"/>
                    <a:pt x="16" y="5"/>
                  </a:cubicBezTo>
                  <a:cubicBezTo>
                    <a:pt x="17" y="8"/>
                    <a:pt x="15" y="10"/>
                    <a:pt x="12"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8" name="Freeform 21"/>
            <p:cNvSpPr>
              <a:spLocks noChangeAspect="1"/>
            </p:cNvSpPr>
            <p:nvPr/>
          </p:nvSpPr>
          <p:spPr bwMode="auto">
            <a:xfrm>
              <a:off x="1827213" y="4216400"/>
              <a:ext cx="203200" cy="161925"/>
            </a:xfrm>
            <a:custGeom>
              <a:avLst/>
              <a:gdLst/>
              <a:ahLst/>
              <a:cxnLst>
                <a:cxn ang="0">
                  <a:pos x="39" y="102"/>
                </a:cxn>
                <a:cxn ang="0">
                  <a:pos x="32" y="83"/>
                </a:cxn>
                <a:cxn ang="0">
                  <a:pos x="52" y="83"/>
                </a:cxn>
                <a:cxn ang="0">
                  <a:pos x="26" y="19"/>
                </a:cxn>
                <a:cxn ang="0">
                  <a:pos x="7" y="19"/>
                </a:cxn>
                <a:cxn ang="0">
                  <a:pos x="0" y="6"/>
                </a:cxn>
                <a:cxn ang="0">
                  <a:pos x="90" y="0"/>
                </a:cxn>
                <a:cxn ang="0">
                  <a:pos x="109" y="38"/>
                </a:cxn>
                <a:cxn ang="0">
                  <a:pos x="90" y="38"/>
                </a:cxn>
                <a:cxn ang="0">
                  <a:pos x="84" y="19"/>
                </a:cxn>
                <a:cxn ang="0">
                  <a:pos x="39" y="19"/>
                </a:cxn>
                <a:cxn ang="0">
                  <a:pos x="52" y="44"/>
                </a:cxn>
                <a:cxn ang="0">
                  <a:pos x="71" y="44"/>
                </a:cxn>
                <a:cxn ang="0">
                  <a:pos x="64" y="32"/>
                </a:cxn>
                <a:cxn ang="0">
                  <a:pos x="77" y="32"/>
                </a:cxn>
                <a:cxn ang="0">
                  <a:pos x="96" y="64"/>
                </a:cxn>
                <a:cxn ang="0">
                  <a:pos x="77" y="70"/>
                </a:cxn>
                <a:cxn ang="0">
                  <a:pos x="77" y="57"/>
                </a:cxn>
                <a:cxn ang="0">
                  <a:pos x="58" y="57"/>
                </a:cxn>
                <a:cxn ang="0">
                  <a:pos x="64" y="83"/>
                </a:cxn>
                <a:cxn ang="0">
                  <a:pos x="109" y="83"/>
                </a:cxn>
                <a:cxn ang="0">
                  <a:pos x="103" y="64"/>
                </a:cxn>
                <a:cxn ang="0">
                  <a:pos x="115" y="57"/>
                </a:cxn>
                <a:cxn ang="0">
                  <a:pos x="128" y="96"/>
                </a:cxn>
                <a:cxn ang="0">
                  <a:pos x="39" y="102"/>
                </a:cxn>
              </a:cxnLst>
              <a:rect l="0" t="0" r="r" b="b"/>
              <a:pathLst>
                <a:path w="128" h="102">
                  <a:moveTo>
                    <a:pt x="39" y="102"/>
                  </a:moveTo>
                  <a:lnTo>
                    <a:pt x="32" y="83"/>
                  </a:lnTo>
                  <a:lnTo>
                    <a:pt x="52" y="83"/>
                  </a:lnTo>
                  <a:lnTo>
                    <a:pt x="26" y="19"/>
                  </a:lnTo>
                  <a:lnTo>
                    <a:pt x="7" y="19"/>
                  </a:lnTo>
                  <a:lnTo>
                    <a:pt x="0" y="6"/>
                  </a:lnTo>
                  <a:lnTo>
                    <a:pt x="90" y="0"/>
                  </a:lnTo>
                  <a:lnTo>
                    <a:pt x="109" y="38"/>
                  </a:lnTo>
                  <a:lnTo>
                    <a:pt x="90" y="38"/>
                  </a:lnTo>
                  <a:lnTo>
                    <a:pt x="84" y="19"/>
                  </a:lnTo>
                  <a:lnTo>
                    <a:pt x="39" y="19"/>
                  </a:lnTo>
                  <a:lnTo>
                    <a:pt x="52" y="44"/>
                  </a:lnTo>
                  <a:lnTo>
                    <a:pt x="71" y="44"/>
                  </a:lnTo>
                  <a:lnTo>
                    <a:pt x="64" y="32"/>
                  </a:lnTo>
                  <a:lnTo>
                    <a:pt x="77" y="32"/>
                  </a:lnTo>
                  <a:lnTo>
                    <a:pt x="96" y="64"/>
                  </a:lnTo>
                  <a:lnTo>
                    <a:pt x="77" y="70"/>
                  </a:lnTo>
                  <a:lnTo>
                    <a:pt x="77" y="57"/>
                  </a:lnTo>
                  <a:lnTo>
                    <a:pt x="58" y="57"/>
                  </a:lnTo>
                  <a:lnTo>
                    <a:pt x="64" y="83"/>
                  </a:lnTo>
                  <a:lnTo>
                    <a:pt x="109" y="83"/>
                  </a:lnTo>
                  <a:lnTo>
                    <a:pt x="103" y="64"/>
                  </a:lnTo>
                  <a:lnTo>
                    <a:pt x="115" y="57"/>
                  </a:lnTo>
                  <a:lnTo>
                    <a:pt x="128" y="96"/>
                  </a:lnTo>
                  <a:lnTo>
                    <a:pt x="39"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9" name="Freeform 22"/>
            <p:cNvSpPr>
              <a:spLocks noChangeAspect="1" noEditPoints="1"/>
            </p:cNvSpPr>
            <p:nvPr/>
          </p:nvSpPr>
          <p:spPr bwMode="auto">
            <a:xfrm>
              <a:off x="2000250" y="4216400"/>
              <a:ext cx="212725" cy="152400"/>
            </a:xfrm>
            <a:custGeom>
              <a:avLst/>
              <a:gdLst/>
              <a:ahLst/>
              <a:cxnLst>
                <a:cxn ang="0">
                  <a:pos x="9" y="2"/>
                </a:cxn>
                <a:cxn ang="0">
                  <a:pos x="6" y="2"/>
                </a:cxn>
                <a:cxn ang="0">
                  <a:pos x="7" y="6"/>
                </a:cxn>
                <a:cxn ang="0">
                  <a:pos x="10" y="6"/>
                </a:cxn>
                <a:cxn ang="0">
                  <a:pos x="12" y="4"/>
                </a:cxn>
                <a:cxn ang="0">
                  <a:pos x="9" y="2"/>
                </a:cxn>
                <a:cxn ang="0">
                  <a:pos x="17" y="14"/>
                </a:cxn>
                <a:cxn ang="0">
                  <a:pos x="14" y="11"/>
                </a:cxn>
                <a:cxn ang="0">
                  <a:pos x="10" y="9"/>
                </a:cxn>
                <a:cxn ang="0">
                  <a:pos x="8" y="9"/>
                </a:cxn>
                <a:cxn ang="0">
                  <a:pos x="10" y="12"/>
                </a:cxn>
                <a:cxn ang="0">
                  <a:pos x="12" y="12"/>
                </a:cxn>
                <a:cxn ang="0">
                  <a:pos x="13" y="14"/>
                </a:cxn>
                <a:cxn ang="0">
                  <a:pos x="6" y="15"/>
                </a:cxn>
                <a:cxn ang="0">
                  <a:pos x="5" y="12"/>
                </a:cxn>
                <a:cxn ang="0">
                  <a:pos x="7" y="12"/>
                </a:cxn>
                <a:cxn ang="0">
                  <a:pos x="3" y="2"/>
                </a:cxn>
                <a:cxn ang="0">
                  <a:pos x="1" y="2"/>
                </a:cxn>
                <a:cxn ang="0">
                  <a:pos x="0" y="0"/>
                </a:cxn>
                <a:cxn ang="0">
                  <a:pos x="8" y="0"/>
                </a:cxn>
                <a:cxn ang="0">
                  <a:pos x="11" y="0"/>
                </a:cxn>
                <a:cxn ang="0">
                  <a:pos x="15" y="4"/>
                </a:cxn>
                <a:cxn ang="0">
                  <a:pos x="14" y="8"/>
                </a:cxn>
                <a:cxn ang="0">
                  <a:pos x="13" y="8"/>
                </a:cxn>
                <a:cxn ang="0">
                  <a:pos x="18" y="12"/>
                </a:cxn>
                <a:cxn ang="0">
                  <a:pos x="20" y="11"/>
                </a:cxn>
                <a:cxn ang="0">
                  <a:pos x="21" y="14"/>
                </a:cxn>
                <a:cxn ang="0">
                  <a:pos x="17" y="14"/>
                </a:cxn>
              </a:cxnLst>
              <a:rect l="0" t="0" r="r" b="b"/>
              <a:pathLst>
                <a:path w="21" h="15">
                  <a:moveTo>
                    <a:pt x="9" y="2"/>
                  </a:moveTo>
                  <a:cubicBezTo>
                    <a:pt x="6" y="2"/>
                    <a:pt x="6" y="2"/>
                    <a:pt x="6" y="2"/>
                  </a:cubicBezTo>
                  <a:cubicBezTo>
                    <a:pt x="7" y="6"/>
                    <a:pt x="7" y="6"/>
                    <a:pt x="7" y="6"/>
                  </a:cubicBezTo>
                  <a:cubicBezTo>
                    <a:pt x="10" y="6"/>
                    <a:pt x="10" y="6"/>
                    <a:pt x="10" y="6"/>
                  </a:cubicBezTo>
                  <a:cubicBezTo>
                    <a:pt x="11" y="6"/>
                    <a:pt x="13" y="6"/>
                    <a:pt x="12" y="4"/>
                  </a:cubicBezTo>
                  <a:cubicBezTo>
                    <a:pt x="12" y="2"/>
                    <a:pt x="10" y="2"/>
                    <a:pt x="9" y="2"/>
                  </a:cubicBezTo>
                  <a:moveTo>
                    <a:pt x="17" y="14"/>
                  </a:moveTo>
                  <a:cubicBezTo>
                    <a:pt x="16" y="13"/>
                    <a:pt x="15" y="12"/>
                    <a:pt x="14" y="11"/>
                  </a:cubicBezTo>
                  <a:cubicBezTo>
                    <a:pt x="10" y="9"/>
                    <a:pt x="10" y="9"/>
                    <a:pt x="10" y="9"/>
                  </a:cubicBezTo>
                  <a:cubicBezTo>
                    <a:pt x="8" y="9"/>
                    <a:pt x="8" y="9"/>
                    <a:pt x="8" y="9"/>
                  </a:cubicBezTo>
                  <a:cubicBezTo>
                    <a:pt x="10" y="12"/>
                    <a:pt x="10" y="12"/>
                    <a:pt x="10" y="12"/>
                  </a:cubicBezTo>
                  <a:cubicBezTo>
                    <a:pt x="12" y="12"/>
                    <a:pt x="12" y="12"/>
                    <a:pt x="12" y="12"/>
                  </a:cubicBezTo>
                  <a:cubicBezTo>
                    <a:pt x="13" y="14"/>
                    <a:pt x="13" y="14"/>
                    <a:pt x="13" y="14"/>
                  </a:cubicBezTo>
                  <a:cubicBezTo>
                    <a:pt x="6" y="15"/>
                    <a:pt x="6" y="15"/>
                    <a:pt x="6" y="15"/>
                  </a:cubicBezTo>
                  <a:cubicBezTo>
                    <a:pt x="5" y="12"/>
                    <a:pt x="5" y="12"/>
                    <a:pt x="5" y="12"/>
                  </a:cubicBezTo>
                  <a:cubicBezTo>
                    <a:pt x="7" y="12"/>
                    <a:pt x="7" y="12"/>
                    <a:pt x="7" y="12"/>
                  </a:cubicBezTo>
                  <a:cubicBezTo>
                    <a:pt x="3" y="2"/>
                    <a:pt x="3" y="2"/>
                    <a:pt x="3" y="2"/>
                  </a:cubicBezTo>
                  <a:cubicBezTo>
                    <a:pt x="1" y="2"/>
                    <a:pt x="1" y="2"/>
                    <a:pt x="1" y="2"/>
                  </a:cubicBezTo>
                  <a:cubicBezTo>
                    <a:pt x="0" y="0"/>
                    <a:pt x="0" y="0"/>
                    <a:pt x="0" y="0"/>
                  </a:cubicBezTo>
                  <a:cubicBezTo>
                    <a:pt x="8" y="0"/>
                    <a:pt x="8" y="0"/>
                    <a:pt x="8" y="0"/>
                  </a:cubicBezTo>
                  <a:cubicBezTo>
                    <a:pt x="9" y="0"/>
                    <a:pt x="10" y="0"/>
                    <a:pt x="11" y="0"/>
                  </a:cubicBezTo>
                  <a:cubicBezTo>
                    <a:pt x="13" y="1"/>
                    <a:pt x="14" y="2"/>
                    <a:pt x="15" y="4"/>
                  </a:cubicBezTo>
                  <a:cubicBezTo>
                    <a:pt x="16" y="5"/>
                    <a:pt x="15" y="7"/>
                    <a:pt x="14" y="8"/>
                  </a:cubicBezTo>
                  <a:cubicBezTo>
                    <a:pt x="13" y="8"/>
                    <a:pt x="13" y="8"/>
                    <a:pt x="13" y="8"/>
                  </a:cubicBezTo>
                  <a:cubicBezTo>
                    <a:pt x="18" y="12"/>
                    <a:pt x="18" y="12"/>
                    <a:pt x="18" y="12"/>
                  </a:cubicBezTo>
                  <a:cubicBezTo>
                    <a:pt x="20" y="11"/>
                    <a:pt x="20" y="11"/>
                    <a:pt x="20" y="11"/>
                  </a:cubicBezTo>
                  <a:cubicBezTo>
                    <a:pt x="21" y="14"/>
                    <a:pt x="21" y="14"/>
                    <a:pt x="21" y="14"/>
                  </a:cubicBezTo>
                  <a:lnTo>
                    <a:pt x="17"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0" name="Freeform 23"/>
            <p:cNvSpPr>
              <a:spLocks noChangeAspect="1"/>
            </p:cNvSpPr>
            <p:nvPr/>
          </p:nvSpPr>
          <p:spPr bwMode="auto">
            <a:xfrm>
              <a:off x="741363" y="4378325"/>
              <a:ext cx="1503363" cy="111125"/>
            </a:xfrm>
            <a:custGeom>
              <a:avLst/>
              <a:gdLst/>
              <a:ahLst/>
              <a:cxnLst>
                <a:cxn ang="0">
                  <a:pos x="0" y="70"/>
                </a:cxn>
                <a:cxn ang="0">
                  <a:pos x="0" y="51"/>
                </a:cxn>
                <a:cxn ang="0">
                  <a:pos x="940" y="0"/>
                </a:cxn>
                <a:cxn ang="0">
                  <a:pos x="947" y="19"/>
                </a:cxn>
                <a:cxn ang="0">
                  <a:pos x="0" y="70"/>
                </a:cxn>
              </a:cxnLst>
              <a:rect l="0" t="0" r="r" b="b"/>
              <a:pathLst>
                <a:path w="947" h="70">
                  <a:moveTo>
                    <a:pt x="0" y="70"/>
                  </a:moveTo>
                  <a:lnTo>
                    <a:pt x="0" y="51"/>
                  </a:lnTo>
                  <a:lnTo>
                    <a:pt x="940" y="0"/>
                  </a:lnTo>
                  <a:lnTo>
                    <a:pt x="947" y="19"/>
                  </a:lnTo>
                  <a:lnTo>
                    <a:pt x="0" y="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1" name="Freeform 24"/>
            <p:cNvSpPr>
              <a:spLocks noChangeAspect="1"/>
            </p:cNvSpPr>
            <p:nvPr/>
          </p:nvSpPr>
          <p:spPr bwMode="auto">
            <a:xfrm>
              <a:off x="741363" y="4419600"/>
              <a:ext cx="1503363" cy="101600"/>
            </a:xfrm>
            <a:custGeom>
              <a:avLst/>
              <a:gdLst/>
              <a:ahLst/>
              <a:cxnLst>
                <a:cxn ang="0">
                  <a:pos x="0" y="64"/>
                </a:cxn>
                <a:cxn ang="0">
                  <a:pos x="0" y="51"/>
                </a:cxn>
                <a:cxn ang="0">
                  <a:pos x="947" y="0"/>
                </a:cxn>
                <a:cxn ang="0">
                  <a:pos x="947" y="12"/>
                </a:cxn>
                <a:cxn ang="0">
                  <a:pos x="0" y="64"/>
                </a:cxn>
              </a:cxnLst>
              <a:rect l="0" t="0" r="r" b="b"/>
              <a:pathLst>
                <a:path w="947" h="64">
                  <a:moveTo>
                    <a:pt x="0" y="64"/>
                  </a:moveTo>
                  <a:lnTo>
                    <a:pt x="0" y="51"/>
                  </a:lnTo>
                  <a:lnTo>
                    <a:pt x="947" y="0"/>
                  </a:lnTo>
                  <a:lnTo>
                    <a:pt x="947" y="12"/>
                  </a:lnTo>
                  <a:lnTo>
                    <a:pt x="0"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3" name="Freeform 26"/>
            <p:cNvSpPr>
              <a:spLocks noChangeAspect="1"/>
            </p:cNvSpPr>
            <p:nvPr/>
          </p:nvSpPr>
          <p:spPr bwMode="auto">
            <a:xfrm>
              <a:off x="1451502" y="4567681"/>
              <a:ext cx="498475" cy="376237"/>
            </a:xfrm>
            <a:custGeom>
              <a:avLst/>
              <a:gdLst/>
              <a:ahLst/>
              <a:cxnLst>
                <a:cxn ang="0">
                  <a:pos x="0" y="20"/>
                </a:cxn>
                <a:cxn ang="0">
                  <a:pos x="218" y="0"/>
                </a:cxn>
                <a:cxn ang="0">
                  <a:pos x="314" y="218"/>
                </a:cxn>
                <a:cxn ang="0">
                  <a:pos x="90" y="237"/>
                </a:cxn>
                <a:cxn ang="0">
                  <a:pos x="0" y="20"/>
                </a:cxn>
              </a:cxnLst>
              <a:rect l="0" t="0" r="r" b="b"/>
              <a:pathLst>
                <a:path w="314" h="237">
                  <a:moveTo>
                    <a:pt x="0" y="20"/>
                  </a:moveTo>
                  <a:lnTo>
                    <a:pt x="218" y="0"/>
                  </a:lnTo>
                  <a:lnTo>
                    <a:pt x="314" y="218"/>
                  </a:lnTo>
                  <a:lnTo>
                    <a:pt x="90" y="237"/>
                  </a:lnTo>
                  <a:lnTo>
                    <a:pt x="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4" name="Freeform 29"/>
            <p:cNvSpPr>
              <a:spLocks noChangeAspect="1"/>
            </p:cNvSpPr>
            <p:nvPr/>
          </p:nvSpPr>
          <p:spPr bwMode="auto">
            <a:xfrm>
              <a:off x="2071688" y="4976813"/>
              <a:ext cx="457200" cy="50800"/>
            </a:xfrm>
            <a:custGeom>
              <a:avLst/>
              <a:gdLst/>
              <a:ahLst/>
              <a:cxnLst>
                <a:cxn ang="0">
                  <a:pos x="45" y="1"/>
                </a:cxn>
                <a:cxn ang="0">
                  <a:pos x="45" y="0"/>
                </a:cxn>
                <a:cxn ang="0">
                  <a:pos x="0" y="3"/>
                </a:cxn>
                <a:cxn ang="0">
                  <a:pos x="0" y="5"/>
                </a:cxn>
                <a:cxn ang="0">
                  <a:pos x="45" y="1"/>
                </a:cxn>
              </a:cxnLst>
              <a:rect l="0" t="0" r="r" b="b"/>
              <a:pathLst>
                <a:path w="45" h="5">
                  <a:moveTo>
                    <a:pt x="45" y="1"/>
                  </a:moveTo>
                  <a:cubicBezTo>
                    <a:pt x="45" y="0"/>
                    <a:pt x="45" y="0"/>
                    <a:pt x="45" y="0"/>
                  </a:cubicBezTo>
                  <a:cubicBezTo>
                    <a:pt x="0" y="3"/>
                    <a:pt x="0" y="3"/>
                    <a:pt x="0" y="3"/>
                  </a:cubicBezTo>
                  <a:cubicBezTo>
                    <a:pt x="0" y="4"/>
                    <a:pt x="0" y="4"/>
                    <a:pt x="0" y="5"/>
                  </a:cubicBezTo>
                  <a:lnTo>
                    <a:pt x="45"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6" name="Freeform 30"/>
            <p:cNvSpPr>
              <a:spLocks noChangeAspect="1"/>
            </p:cNvSpPr>
            <p:nvPr/>
          </p:nvSpPr>
          <p:spPr bwMode="auto">
            <a:xfrm>
              <a:off x="984250" y="5048250"/>
              <a:ext cx="528638" cy="60325"/>
            </a:xfrm>
            <a:custGeom>
              <a:avLst/>
              <a:gdLst/>
              <a:ahLst/>
              <a:cxnLst>
                <a:cxn ang="0">
                  <a:pos x="0" y="4"/>
                </a:cxn>
                <a:cxn ang="0">
                  <a:pos x="0" y="6"/>
                </a:cxn>
                <a:cxn ang="0">
                  <a:pos x="52" y="2"/>
                </a:cxn>
                <a:cxn ang="0">
                  <a:pos x="51" y="0"/>
                </a:cxn>
                <a:cxn ang="0">
                  <a:pos x="0" y="4"/>
                </a:cxn>
              </a:cxnLst>
              <a:rect l="0" t="0" r="r" b="b"/>
              <a:pathLst>
                <a:path w="52" h="6">
                  <a:moveTo>
                    <a:pt x="0" y="4"/>
                  </a:moveTo>
                  <a:cubicBezTo>
                    <a:pt x="0" y="6"/>
                    <a:pt x="0" y="6"/>
                    <a:pt x="0" y="6"/>
                  </a:cubicBezTo>
                  <a:cubicBezTo>
                    <a:pt x="52" y="2"/>
                    <a:pt x="52" y="2"/>
                    <a:pt x="52" y="2"/>
                  </a:cubicBezTo>
                  <a:cubicBezTo>
                    <a:pt x="52" y="2"/>
                    <a:pt x="51" y="1"/>
                    <a:pt x="51"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7" name="Freeform 31"/>
            <p:cNvSpPr>
              <a:spLocks noChangeAspect="1"/>
            </p:cNvSpPr>
            <p:nvPr/>
          </p:nvSpPr>
          <p:spPr bwMode="auto">
            <a:xfrm>
              <a:off x="1014413" y="5170488"/>
              <a:ext cx="519113" cy="60325"/>
            </a:xfrm>
            <a:custGeom>
              <a:avLst/>
              <a:gdLst/>
              <a:ahLst/>
              <a:cxnLst>
                <a:cxn ang="0">
                  <a:pos x="0" y="4"/>
                </a:cxn>
                <a:cxn ang="0">
                  <a:pos x="0" y="6"/>
                </a:cxn>
                <a:cxn ang="0">
                  <a:pos x="51" y="2"/>
                </a:cxn>
                <a:cxn ang="0">
                  <a:pos x="50" y="0"/>
                </a:cxn>
                <a:cxn ang="0">
                  <a:pos x="0" y="4"/>
                </a:cxn>
              </a:cxnLst>
              <a:rect l="0" t="0" r="r" b="b"/>
              <a:pathLst>
                <a:path w="51" h="6">
                  <a:moveTo>
                    <a:pt x="0" y="4"/>
                  </a:moveTo>
                  <a:cubicBezTo>
                    <a:pt x="0" y="6"/>
                    <a:pt x="0" y="6"/>
                    <a:pt x="0" y="6"/>
                  </a:cubicBezTo>
                  <a:cubicBezTo>
                    <a:pt x="51" y="2"/>
                    <a:pt x="51" y="2"/>
                    <a:pt x="51" y="2"/>
                  </a:cubicBezTo>
                  <a:cubicBezTo>
                    <a:pt x="51" y="1"/>
                    <a:pt x="51" y="1"/>
                    <a:pt x="50"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8" name="Freeform 32"/>
            <p:cNvSpPr>
              <a:spLocks noChangeAspect="1"/>
            </p:cNvSpPr>
            <p:nvPr/>
          </p:nvSpPr>
          <p:spPr bwMode="auto">
            <a:xfrm>
              <a:off x="2092325" y="5089525"/>
              <a:ext cx="466725" cy="50800"/>
            </a:xfrm>
            <a:custGeom>
              <a:avLst/>
              <a:gdLst/>
              <a:ahLst/>
              <a:cxnLst>
                <a:cxn ang="0">
                  <a:pos x="46" y="2"/>
                </a:cxn>
                <a:cxn ang="0">
                  <a:pos x="46" y="0"/>
                </a:cxn>
                <a:cxn ang="0">
                  <a:pos x="0" y="4"/>
                </a:cxn>
                <a:cxn ang="0">
                  <a:pos x="0" y="5"/>
                </a:cxn>
                <a:cxn ang="0">
                  <a:pos x="46" y="2"/>
                </a:cxn>
              </a:cxnLst>
              <a:rect l="0" t="0" r="r" b="b"/>
              <a:pathLst>
                <a:path w="46" h="5">
                  <a:moveTo>
                    <a:pt x="46" y="2"/>
                  </a:moveTo>
                  <a:cubicBezTo>
                    <a:pt x="46" y="0"/>
                    <a:pt x="46" y="0"/>
                    <a:pt x="46" y="0"/>
                  </a:cubicBezTo>
                  <a:cubicBezTo>
                    <a:pt x="0" y="4"/>
                    <a:pt x="0" y="4"/>
                    <a:pt x="0" y="4"/>
                  </a:cubicBezTo>
                  <a:cubicBezTo>
                    <a:pt x="0" y="4"/>
                    <a:pt x="0" y="5"/>
                    <a:pt x="0" y="5"/>
                  </a:cubicBezTo>
                  <a:lnTo>
                    <a:pt x="46"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9" name="Freeform 33"/>
            <p:cNvSpPr>
              <a:spLocks noChangeAspect="1"/>
            </p:cNvSpPr>
            <p:nvPr/>
          </p:nvSpPr>
          <p:spPr bwMode="auto">
            <a:xfrm>
              <a:off x="1035050" y="5281613"/>
              <a:ext cx="498475" cy="60325"/>
            </a:xfrm>
            <a:custGeom>
              <a:avLst/>
              <a:gdLst/>
              <a:ahLst/>
              <a:cxnLst>
                <a:cxn ang="0">
                  <a:pos x="0" y="4"/>
                </a:cxn>
                <a:cxn ang="0">
                  <a:pos x="0" y="6"/>
                </a:cxn>
                <a:cxn ang="0">
                  <a:pos x="49" y="2"/>
                </a:cxn>
                <a:cxn ang="0">
                  <a:pos x="49" y="0"/>
                </a:cxn>
                <a:cxn ang="0">
                  <a:pos x="0" y="4"/>
                </a:cxn>
              </a:cxnLst>
              <a:rect l="0" t="0" r="r" b="b"/>
              <a:pathLst>
                <a:path w="49" h="6">
                  <a:moveTo>
                    <a:pt x="0" y="4"/>
                  </a:moveTo>
                  <a:cubicBezTo>
                    <a:pt x="0" y="6"/>
                    <a:pt x="0" y="6"/>
                    <a:pt x="0" y="6"/>
                  </a:cubicBezTo>
                  <a:cubicBezTo>
                    <a:pt x="49" y="2"/>
                    <a:pt x="49" y="2"/>
                    <a:pt x="49" y="2"/>
                  </a:cubicBezTo>
                  <a:cubicBezTo>
                    <a:pt x="49" y="1"/>
                    <a:pt x="49" y="1"/>
                    <a:pt x="49"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0" name="Freeform 34"/>
            <p:cNvSpPr>
              <a:spLocks noChangeAspect="1"/>
            </p:cNvSpPr>
            <p:nvPr/>
          </p:nvSpPr>
          <p:spPr bwMode="auto">
            <a:xfrm>
              <a:off x="2092325" y="5200650"/>
              <a:ext cx="476250" cy="60325"/>
            </a:xfrm>
            <a:custGeom>
              <a:avLst/>
              <a:gdLst/>
              <a:ahLst/>
              <a:cxnLst>
                <a:cxn ang="0">
                  <a:pos x="47" y="2"/>
                </a:cxn>
                <a:cxn ang="0">
                  <a:pos x="47" y="0"/>
                </a:cxn>
                <a:cxn ang="0">
                  <a:pos x="0" y="4"/>
                </a:cxn>
                <a:cxn ang="0">
                  <a:pos x="0" y="6"/>
                </a:cxn>
                <a:cxn ang="0">
                  <a:pos x="47" y="2"/>
                </a:cxn>
              </a:cxnLst>
              <a:rect l="0" t="0" r="r" b="b"/>
              <a:pathLst>
                <a:path w="47" h="6">
                  <a:moveTo>
                    <a:pt x="47" y="2"/>
                  </a:moveTo>
                  <a:cubicBezTo>
                    <a:pt x="47" y="0"/>
                    <a:pt x="47" y="0"/>
                    <a:pt x="47" y="0"/>
                  </a:cubicBezTo>
                  <a:cubicBezTo>
                    <a:pt x="0" y="4"/>
                    <a:pt x="0" y="4"/>
                    <a:pt x="0" y="4"/>
                  </a:cubicBezTo>
                  <a:cubicBezTo>
                    <a:pt x="0" y="4"/>
                    <a:pt x="0" y="5"/>
                    <a:pt x="0" y="6"/>
                  </a:cubicBezTo>
                  <a:lnTo>
                    <a:pt x="47"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1" name="Freeform 35"/>
            <p:cNvSpPr>
              <a:spLocks noChangeAspect="1"/>
            </p:cNvSpPr>
            <p:nvPr/>
          </p:nvSpPr>
          <p:spPr bwMode="auto">
            <a:xfrm>
              <a:off x="2092325" y="5322888"/>
              <a:ext cx="476250" cy="50800"/>
            </a:xfrm>
            <a:custGeom>
              <a:avLst/>
              <a:gdLst/>
              <a:ahLst/>
              <a:cxnLst>
                <a:cxn ang="0">
                  <a:pos x="47" y="0"/>
                </a:cxn>
                <a:cxn ang="0">
                  <a:pos x="0" y="4"/>
                </a:cxn>
                <a:cxn ang="0">
                  <a:pos x="0" y="5"/>
                </a:cxn>
                <a:cxn ang="0">
                  <a:pos x="47" y="2"/>
                </a:cxn>
                <a:cxn ang="0">
                  <a:pos x="47" y="0"/>
                </a:cxn>
              </a:cxnLst>
              <a:rect l="0" t="0" r="r" b="b"/>
              <a:pathLst>
                <a:path w="47" h="5">
                  <a:moveTo>
                    <a:pt x="47" y="0"/>
                  </a:moveTo>
                  <a:cubicBezTo>
                    <a:pt x="0" y="4"/>
                    <a:pt x="0" y="4"/>
                    <a:pt x="0" y="4"/>
                  </a:cubicBezTo>
                  <a:cubicBezTo>
                    <a:pt x="0" y="4"/>
                    <a:pt x="0" y="5"/>
                    <a:pt x="0" y="5"/>
                  </a:cubicBezTo>
                  <a:cubicBezTo>
                    <a:pt x="47" y="2"/>
                    <a:pt x="47" y="2"/>
                    <a:pt x="47" y="2"/>
                  </a:cubicBezTo>
                  <a:lnTo>
                    <a:pt x="4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2" name="Freeform 36"/>
            <p:cNvSpPr>
              <a:spLocks noChangeAspect="1"/>
            </p:cNvSpPr>
            <p:nvPr/>
          </p:nvSpPr>
          <p:spPr bwMode="auto">
            <a:xfrm>
              <a:off x="1035050" y="5403850"/>
              <a:ext cx="487363" cy="50800"/>
            </a:xfrm>
            <a:custGeom>
              <a:avLst/>
              <a:gdLst/>
              <a:ahLst/>
              <a:cxnLst>
                <a:cxn ang="0">
                  <a:pos x="0" y="4"/>
                </a:cxn>
                <a:cxn ang="0">
                  <a:pos x="0" y="5"/>
                </a:cxn>
                <a:cxn ang="0">
                  <a:pos x="48" y="2"/>
                </a:cxn>
                <a:cxn ang="0">
                  <a:pos x="48" y="0"/>
                </a:cxn>
                <a:cxn ang="0">
                  <a:pos x="0" y="4"/>
                </a:cxn>
              </a:cxnLst>
              <a:rect l="0" t="0" r="r" b="b"/>
              <a:pathLst>
                <a:path w="48" h="5">
                  <a:moveTo>
                    <a:pt x="0" y="4"/>
                  </a:moveTo>
                  <a:cubicBezTo>
                    <a:pt x="0" y="5"/>
                    <a:pt x="0" y="5"/>
                    <a:pt x="0" y="5"/>
                  </a:cubicBezTo>
                  <a:cubicBezTo>
                    <a:pt x="48" y="2"/>
                    <a:pt x="48" y="2"/>
                    <a:pt x="48" y="2"/>
                  </a:cubicBezTo>
                  <a:cubicBezTo>
                    <a:pt x="48" y="1"/>
                    <a:pt x="48" y="0"/>
                    <a:pt x="48"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3" name="Freeform 37"/>
            <p:cNvSpPr>
              <a:spLocks noChangeAspect="1"/>
            </p:cNvSpPr>
            <p:nvPr/>
          </p:nvSpPr>
          <p:spPr bwMode="auto">
            <a:xfrm>
              <a:off x="1919288" y="4572000"/>
              <a:ext cx="406400" cy="39687"/>
            </a:xfrm>
            <a:custGeom>
              <a:avLst/>
              <a:gdLst/>
              <a:ahLst/>
              <a:cxnLst>
                <a:cxn ang="0">
                  <a:pos x="40" y="1"/>
                </a:cxn>
                <a:cxn ang="0">
                  <a:pos x="40" y="0"/>
                </a:cxn>
                <a:cxn ang="0">
                  <a:pos x="0" y="2"/>
                </a:cxn>
                <a:cxn ang="0">
                  <a:pos x="1" y="4"/>
                </a:cxn>
                <a:cxn ang="0">
                  <a:pos x="40" y="1"/>
                </a:cxn>
              </a:cxnLst>
              <a:rect l="0" t="0" r="r" b="b"/>
              <a:pathLst>
                <a:path w="40" h="4">
                  <a:moveTo>
                    <a:pt x="40" y="1"/>
                  </a:moveTo>
                  <a:cubicBezTo>
                    <a:pt x="40" y="0"/>
                    <a:pt x="40" y="0"/>
                    <a:pt x="40" y="0"/>
                  </a:cubicBezTo>
                  <a:cubicBezTo>
                    <a:pt x="0" y="2"/>
                    <a:pt x="0" y="2"/>
                    <a:pt x="0" y="2"/>
                  </a:cubicBezTo>
                  <a:cubicBezTo>
                    <a:pt x="0" y="3"/>
                    <a:pt x="1" y="3"/>
                    <a:pt x="1" y="4"/>
                  </a:cubicBezTo>
                  <a:lnTo>
                    <a:pt x="4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4" name="Freeform 38"/>
            <p:cNvSpPr>
              <a:spLocks noChangeAspect="1"/>
            </p:cNvSpPr>
            <p:nvPr/>
          </p:nvSpPr>
          <p:spPr bwMode="auto">
            <a:xfrm>
              <a:off x="801688" y="4621213"/>
              <a:ext cx="558800" cy="61912"/>
            </a:xfrm>
            <a:custGeom>
              <a:avLst/>
              <a:gdLst/>
              <a:ahLst/>
              <a:cxnLst>
                <a:cxn ang="0">
                  <a:pos x="0" y="4"/>
                </a:cxn>
                <a:cxn ang="0">
                  <a:pos x="0" y="6"/>
                </a:cxn>
                <a:cxn ang="0">
                  <a:pos x="55" y="2"/>
                </a:cxn>
                <a:cxn ang="0">
                  <a:pos x="55" y="0"/>
                </a:cxn>
                <a:cxn ang="0">
                  <a:pos x="0" y="4"/>
                </a:cxn>
              </a:cxnLst>
              <a:rect l="0" t="0" r="r" b="b"/>
              <a:pathLst>
                <a:path w="55" h="6">
                  <a:moveTo>
                    <a:pt x="0" y="4"/>
                  </a:moveTo>
                  <a:cubicBezTo>
                    <a:pt x="0" y="6"/>
                    <a:pt x="0" y="6"/>
                    <a:pt x="0" y="6"/>
                  </a:cubicBezTo>
                  <a:cubicBezTo>
                    <a:pt x="55" y="2"/>
                    <a:pt x="55" y="2"/>
                    <a:pt x="55" y="2"/>
                  </a:cubicBezTo>
                  <a:cubicBezTo>
                    <a:pt x="55" y="2"/>
                    <a:pt x="55" y="1"/>
                    <a:pt x="55" y="0"/>
                  </a:cubicBez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5" name="Freeform 39"/>
            <p:cNvSpPr>
              <a:spLocks noChangeAspect="1"/>
            </p:cNvSpPr>
            <p:nvPr/>
          </p:nvSpPr>
          <p:spPr bwMode="auto">
            <a:xfrm>
              <a:off x="852488" y="4722813"/>
              <a:ext cx="549275" cy="50800"/>
            </a:xfrm>
            <a:custGeom>
              <a:avLst/>
              <a:gdLst/>
              <a:ahLst/>
              <a:cxnLst>
                <a:cxn ang="0">
                  <a:pos x="0" y="3"/>
                </a:cxn>
                <a:cxn ang="0">
                  <a:pos x="0" y="5"/>
                </a:cxn>
                <a:cxn ang="0">
                  <a:pos x="54" y="1"/>
                </a:cxn>
                <a:cxn ang="0">
                  <a:pos x="53" y="0"/>
                </a:cxn>
                <a:cxn ang="0">
                  <a:pos x="0" y="3"/>
                </a:cxn>
              </a:cxnLst>
              <a:rect l="0" t="0" r="r" b="b"/>
              <a:pathLst>
                <a:path w="54" h="5">
                  <a:moveTo>
                    <a:pt x="0" y="3"/>
                  </a:moveTo>
                  <a:cubicBezTo>
                    <a:pt x="0" y="5"/>
                    <a:pt x="0" y="5"/>
                    <a:pt x="0" y="5"/>
                  </a:cubicBezTo>
                  <a:cubicBezTo>
                    <a:pt x="54" y="1"/>
                    <a:pt x="54" y="1"/>
                    <a:pt x="54" y="1"/>
                  </a:cubicBezTo>
                  <a:cubicBezTo>
                    <a:pt x="54" y="1"/>
                    <a:pt x="54" y="0"/>
                    <a:pt x="53"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6" name="Freeform 40"/>
            <p:cNvSpPr>
              <a:spLocks noChangeAspect="1"/>
            </p:cNvSpPr>
            <p:nvPr/>
          </p:nvSpPr>
          <p:spPr bwMode="auto">
            <a:xfrm>
              <a:off x="1960563" y="4662488"/>
              <a:ext cx="415925" cy="41275"/>
            </a:xfrm>
            <a:custGeom>
              <a:avLst/>
              <a:gdLst/>
              <a:ahLst/>
              <a:cxnLst>
                <a:cxn ang="0">
                  <a:pos x="41" y="2"/>
                </a:cxn>
                <a:cxn ang="0">
                  <a:pos x="41" y="0"/>
                </a:cxn>
                <a:cxn ang="0">
                  <a:pos x="0" y="2"/>
                </a:cxn>
                <a:cxn ang="0">
                  <a:pos x="1" y="4"/>
                </a:cxn>
                <a:cxn ang="0">
                  <a:pos x="41" y="2"/>
                </a:cxn>
              </a:cxnLst>
              <a:rect l="0" t="0" r="r" b="b"/>
              <a:pathLst>
                <a:path w="41" h="4">
                  <a:moveTo>
                    <a:pt x="41" y="2"/>
                  </a:moveTo>
                  <a:cubicBezTo>
                    <a:pt x="41" y="0"/>
                    <a:pt x="41" y="0"/>
                    <a:pt x="41" y="0"/>
                  </a:cubicBezTo>
                  <a:cubicBezTo>
                    <a:pt x="0" y="2"/>
                    <a:pt x="0" y="2"/>
                    <a:pt x="0" y="2"/>
                  </a:cubicBezTo>
                  <a:cubicBezTo>
                    <a:pt x="0" y="3"/>
                    <a:pt x="0" y="3"/>
                    <a:pt x="1" y="4"/>
                  </a:cubicBezTo>
                  <a:lnTo>
                    <a:pt x="41"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7" name="Freeform 41"/>
            <p:cNvSpPr>
              <a:spLocks noChangeAspect="1"/>
            </p:cNvSpPr>
            <p:nvPr/>
          </p:nvSpPr>
          <p:spPr bwMode="auto">
            <a:xfrm>
              <a:off x="893763" y="4824413"/>
              <a:ext cx="547688" cy="50800"/>
            </a:xfrm>
            <a:custGeom>
              <a:avLst/>
              <a:gdLst/>
              <a:ahLst/>
              <a:cxnLst>
                <a:cxn ang="0">
                  <a:pos x="0" y="3"/>
                </a:cxn>
                <a:cxn ang="0">
                  <a:pos x="0" y="5"/>
                </a:cxn>
                <a:cxn ang="0">
                  <a:pos x="54" y="2"/>
                </a:cxn>
                <a:cxn ang="0">
                  <a:pos x="53" y="0"/>
                </a:cxn>
                <a:cxn ang="0">
                  <a:pos x="0" y="3"/>
                </a:cxn>
              </a:cxnLst>
              <a:rect l="0" t="0" r="r" b="b"/>
              <a:pathLst>
                <a:path w="54" h="5">
                  <a:moveTo>
                    <a:pt x="0" y="3"/>
                  </a:moveTo>
                  <a:cubicBezTo>
                    <a:pt x="0" y="5"/>
                    <a:pt x="0" y="5"/>
                    <a:pt x="0" y="5"/>
                  </a:cubicBezTo>
                  <a:cubicBezTo>
                    <a:pt x="54" y="2"/>
                    <a:pt x="54" y="2"/>
                    <a:pt x="54" y="2"/>
                  </a:cubicBezTo>
                  <a:cubicBezTo>
                    <a:pt x="54" y="1"/>
                    <a:pt x="53" y="1"/>
                    <a:pt x="53"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8" name="Freeform 42"/>
            <p:cNvSpPr>
              <a:spLocks noChangeAspect="1"/>
            </p:cNvSpPr>
            <p:nvPr/>
          </p:nvSpPr>
          <p:spPr bwMode="auto">
            <a:xfrm>
              <a:off x="2000250" y="4764088"/>
              <a:ext cx="427038" cy="41275"/>
            </a:xfrm>
            <a:custGeom>
              <a:avLst/>
              <a:gdLst/>
              <a:ahLst/>
              <a:cxnLst>
                <a:cxn ang="0">
                  <a:pos x="42" y="2"/>
                </a:cxn>
                <a:cxn ang="0">
                  <a:pos x="42" y="0"/>
                </a:cxn>
                <a:cxn ang="0">
                  <a:pos x="0" y="3"/>
                </a:cxn>
                <a:cxn ang="0">
                  <a:pos x="0" y="4"/>
                </a:cxn>
                <a:cxn ang="0">
                  <a:pos x="42" y="2"/>
                </a:cxn>
              </a:cxnLst>
              <a:rect l="0" t="0" r="r" b="b"/>
              <a:pathLst>
                <a:path w="42" h="4">
                  <a:moveTo>
                    <a:pt x="42" y="2"/>
                  </a:moveTo>
                  <a:cubicBezTo>
                    <a:pt x="42" y="0"/>
                    <a:pt x="42" y="0"/>
                    <a:pt x="42" y="0"/>
                  </a:cubicBezTo>
                  <a:cubicBezTo>
                    <a:pt x="0" y="3"/>
                    <a:pt x="0" y="3"/>
                    <a:pt x="0" y="3"/>
                  </a:cubicBezTo>
                  <a:cubicBezTo>
                    <a:pt x="0" y="3"/>
                    <a:pt x="0" y="4"/>
                    <a:pt x="0" y="4"/>
                  </a:cubicBezTo>
                  <a:lnTo>
                    <a:pt x="4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9" name="Freeform 43"/>
            <p:cNvSpPr>
              <a:spLocks noChangeAspect="1"/>
            </p:cNvSpPr>
            <p:nvPr/>
          </p:nvSpPr>
          <p:spPr bwMode="auto">
            <a:xfrm>
              <a:off x="944563" y="4946650"/>
              <a:ext cx="538163" cy="50800"/>
            </a:xfrm>
            <a:custGeom>
              <a:avLst/>
              <a:gdLst/>
              <a:ahLst/>
              <a:cxnLst>
                <a:cxn ang="0">
                  <a:pos x="0" y="3"/>
                </a:cxn>
                <a:cxn ang="0">
                  <a:pos x="0" y="5"/>
                </a:cxn>
                <a:cxn ang="0">
                  <a:pos x="53" y="1"/>
                </a:cxn>
                <a:cxn ang="0">
                  <a:pos x="52" y="0"/>
                </a:cxn>
                <a:cxn ang="0">
                  <a:pos x="0" y="3"/>
                </a:cxn>
              </a:cxnLst>
              <a:rect l="0" t="0" r="r" b="b"/>
              <a:pathLst>
                <a:path w="53" h="5">
                  <a:moveTo>
                    <a:pt x="0" y="3"/>
                  </a:moveTo>
                  <a:cubicBezTo>
                    <a:pt x="0" y="5"/>
                    <a:pt x="0" y="5"/>
                    <a:pt x="0" y="5"/>
                  </a:cubicBezTo>
                  <a:cubicBezTo>
                    <a:pt x="53" y="1"/>
                    <a:pt x="53" y="1"/>
                    <a:pt x="53" y="1"/>
                  </a:cubicBezTo>
                  <a:cubicBezTo>
                    <a:pt x="52" y="1"/>
                    <a:pt x="52" y="0"/>
                    <a:pt x="52" y="0"/>
                  </a:cubicBezTo>
                  <a:lnTo>
                    <a:pt x="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0" name="Freeform 44"/>
            <p:cNvSpPr>
              <a:spLocks noChangeAspect="1"/>
            </p:cNvSpPr>
            <p:nvPr/>
          </p:nvSpPr>
          <p:spPr bwMode="auto">
            <a:xfrm>
              <a:off x="2030413" y="4865688"/>
              <a:ext cx="447675" cy="50800"/>
            </a:xfrm>
            <a:custGeom>
              <a:avLst/>
              <a:gdLst/>
              <a:ahLst/>
              <a:cxnLst>
                <a:cxn ang="0">
                  <a:pos x="44" y="2"/>
                </a:cxn>
                <a:cxn ang="0">
                  <a:pos x="44" y="0"/>
                </a:cxn>
                <a:cxn ang="0">
                  <a:pos x="0" y="3"/>
                </a:cxn>
                <a:cxn ang="0">
                  <a:pos x="1" y="5"/>
                </a:cxn>
                <a:cxn ang="0">
                  <a:pos x="44" y="2"/>
                </a:cxn>
              </a:cxnLst>
              <a:rect l="0" t="0" r="r" b="b"/>
              <a:pathLst>
                <a:path w="44" h="5">
                  <a:moveTo>
                    <a:pt x="44" y="2"/>
                  </a:moveTo>
                  <a:cubicBezTo>
                    <a:pt x="44" y="0"/>
                    <a:pt x="44" y="0"/>
                    <a:pt x="44" y="0"/>
                  </a:cubicBezTo>
                  <a:cubicBezTo>
                    <a:pt x="0" y="3"/>
                    <a:pt x="0" y="3"/>
                    <a:pt x="0" y="3"/>
                  </a:cubicBezTo>
                  <a:cubicBezTo>
                    <a:pt x="1" y="4"/>
                    <a:pt x="1" y="5"/>
                    <a:pt x="1" y="5"/>
                  </a:cubicBezTo>
                  <a:lnTo>
                    <a:pt x="4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1" name="Freeform 7"/>
            <p:cNvSpPr>
              <a:spLocks noChangeAspect="1" noEditPoints="1"/>
            </p:cNvSpPr>
            <p:nvPr/>
          </p:nvSpPr>
          <p:spPr bwMode="auto">
            <a:xfrm>
              <a:off x="374650" y="3881438"/>
              <a:ext cx="2408238" cy="1725612"/>
            </a:xfrm>
            <a:custGeom>
              <a:avLst/>
              <a:gdLst/>
              <a:ahLst/>
              <a:cxnLst>
                <a:cxn ang="0">
                  <a:pos x="7" y="14"/>
                </a:cxn>
                <a:cxn ang="0">
                  <a:pos x="16" y="54"/>
                </a:cxn>
                <a:cxn ang="0">
                  <a:pos x="46" y="129"/>
                </a:cxn>
                <a:cxn ang="0">
                  <a:pos x="44" y="165"/>
                </a:cxn>
                <a:cxn ang="0">
                  <a:pos x="222" y="148"/>
                </a:cxn>
                <a:cxn ang="0">
                  <a:pos x="226" y="110"/>
                </a:cxn>
                <a:cxn ang="0">
                  <a:pos x="212" y="80"/>
                </a:cxn>
                <a:cxn ang="0">
                  <a:pos x="205" y="67"/>
                </a:cxn>
                <a:cxn ang="0">
                  <a:pos x="183" y="7"/>
                </a:cxn>
                <a:cxn ang="0">
                  <a:pos x="94" y="21"/>
                </a:cxn>
                <a:cxn ang="0">
                  <a:pos x="7" y="14"/>
                </a:cxn>
                <a:cxn ang="0">
                  <a:pos x="33" y="170"/>
                </a:cxn>
                <a:cxn ang="0">
                  <a:pos x="38" y="166"/>
                </a:cxn>
                <a:cxn ang="0">
                  <a:pos x="42" y="130"/>
                </a:cxn>
                <a:cxn ang="0">
                  <a:pos x="12" y="56"/>
                </a:cxn>
                <a:cxn ang="0">
                  <a:pos x="4" y="11"/>
                </a:cxn>
                <a:cxn ang="0">
                  <a:pos x="4" y="9"/>
                </a:cxn>
                <a:cxn ang="0">
                  <a:pos x="6" y="10"/>
                </a:cxn>
                <a:cxn ang="0">
                  <a:pos x="94" y="17"/>
                </a:cxn>
                <a:cxn ang="0">
                  <a:pos x="183" y="2"/>
                </a:cxn>
                <a:cxn ang="0">
                  <a:pos x="185" y="0"/>
                </a:cxn>
                <a:cxn ang="0">
                  <a:pos x="186" y="3"/>
                </a:cxn>
                <a:cxn ang="0">
                  <a:pos x="208" y="65"/>
                </a:cxn>
                <a:cxn ang="0">
                  <a:pos x="215" y="78"/>
                </a:cxn>
                <a:cxn ang="0">
                  <a:pos x="230" y="108"/>
                </a:cxn>
                <a:cxn ang="0">
                  <a:pos x="224" y="152"/>
                </a:cxn>
                <a:cxn ang="0">
                  <a:pos x="40" y="169"/>
                </a:cxn>
                <a:cxn ang="0">
                  <a:pos x="33" y="170"/>
                </a:cxn>
              </a:cxnLst>
              <a:rect l="0" t="0" r="r" b="b"/>
              <a:pathLst>
                <a:path w="237" h="170">
                  <a:moveTo>
                    <a:pt x="7" y="14"/>
                  </a:moveTo>
                  <a:cubicBezTo>
                    <a:pt x="6" y="27"/>
                    <a:pt x="12" y="46"/>
                    <a:pt x="16" y="54"/>
                  </a:cubicBezTo>
                  <a:cubicBezTo>
                    <a:pt x="25" y="73"/>
                    <a:pt x="34" y="97"/>
                    <a:pt x="46" y="129"/>
                  </a:cubicBezTo>
                  <a:cubicBezTo>
                    <a:pt x="53" y="148"/>
                    <a:pt x="48" y="160"/>
                    <a:pt x="44" y="165"/>
                  </a:cubicBezTo>
                  <a:cubicBezTo>
                    <a:pt x="114" y="161"/>
                    <a:pt x="215" y="153"/>
                    <a:pt x="222" y="148"/>
                  </a:cubicBezTo>
                  <a:cubicBezTo>
                    <a:pt x="231" y="142"/>
                    <a:pt x="233" y="127"/>
                    <a:pt x="226" y="110"/>
                  </a:cubicBezTo>
                  <a:cubicBezTo>
                    <a:pt x="224" y="102"/>
                    <a:pt x="217" y="90"/>
                    <a:pt x="212" y="80"/>
                  </a:cubicBezTo>
                  <a:cubicBezTo>
                    <a:pt x="209" y="75"/>
                    <a:pt x="207" y="70"/>
                    <a:pt x="205" y="67"/>
                  </a:cubicBezTo>
                  <a:cubicBezTo>
                    <a:pt x="194" y="44"/>
                    <a:pt x="185" y="16"/>
                    <a:pt x="183" y="7"/>
                  </a:cubicBezTo>
                  <a:cubicBezTo>
                    <a:pt x="170" y="14"/>
                    <a:pt x="126" y="20"/>
                    <a:pt x="94" y="21"/>
                  </a:cubicBezTo>
                  <a:cubicBezTo>
                    <a:pt x="53" y="22"/>
                    <a:pt x="16" y="15"/>
                    <a:pt x="7" y="14"/>
                  </a:cubicBezTo>
                  <a:moveTo>
                    <a:pt x="33" y="170"/>
                  </a:moveTo>
                  <a:cubicBezTo>
                    <a:pt x="38" y="166"/>
                    <a:pt x="38" y="166"/>
                    <a:pt x="38" y="166"/>
                  </a:cubicBezTo>
                  <a:cubicBezTo>
                    <a:pt x="39" y="165"/>
                    <a:pt x="52" y="156"/>
                    <a:pt x="42" y="130"/>
                  </a:cubicBezTo>
                  <a:cubicBezTo>
                    <a:pt x="31" y="99"/>
                    <a:pt x="21" y="74"/>
                    <a:pt x="12" y="56"/>
                  </a:cubicBezTo>
                  <a:cubicBezTo>
                    <a:pt x="12" y="55"/>
                    <a:pt x="0" y="29"/>
                    <a:pt x="4" y="11"/>
                  </a:cubicBezTo>
                  <a:cubicBezTo>
                    <a:pt x="4" y="9"/>
                    <a:pt x="4" y="9"/>
                    <a:pt x="4" y="9"/>
                  </a:cubicBezTo>
                  <a:cubicBezTo>
                    <a:pt x="6" y="10"/>
                    <a:pt x="6" y="10"/>
                    <a:pt x="6" y="10"/>
                  </a:cubicBezTo>
                  <a:cubicBezTo>
                    <a:pt x="6" y="10"/>
                    <a:pt x="47" y="18"/>
                    <a:pt x="94" y="17"/>
                  </a:cubicBezTo>
                  <a:cubicBezTo>
                    <a:pt x="130" y="16"/>
                    <a:pt x="176" y="9"/>
                    <a:pt x="183" y="2"/>
                  </a:cubicBezTo>
                  <a:cubicBezTo>
                    <a:pt x="185" y="0"/>
                    <a:pt x="185" y="0"/>
                    <a:pt x="185" y="0"/>
                  </a:cubicBezTo>
                  <a:cubicBezTo>
                    <a:pt x="186" y="3"/>
                    <a:pt x="186" y="3"/>
                    <a:pt x="186" y="3"/>
                  </a:cubicBezTo>
                  <a:cubicBezTo>
                    <a:pt x="186" y="3"/>
                    <a:pt x="195" y="39"/>
                    <a:pt x="208" y="65"/>
                  </a:cubicBezTo>
                  <a:cubicBezTo>
                    <a:pt x="210" y="69"/>
                    <a:pt x="213" y="73"/>
                    <a:pt x="215" y="78"/>
                  </a:cubicBezTo>
                  <a:cubicBezTo>
                    <a:pt x="221" y="88"/>
                    <a:pt x="227" y="101"/>
                    <a:pt x="230" y="108"/>
                  </a:cubicBezTo>
                  <a:cubicBezTo>
                    <a:pt x="237" y="128"/>
                    <a:pt x="235" y="144"/>
                    <a:pt x="224" y="152"/>
                  </a:cubicBezTo>
                  <a:cubicBezTo>
                    <a:pt x="214" y="159"/>
                    <a:pt x="57" y="168"/>
                    <a:pt x="40" y="169"/>
                  </a:cubicBezTo>
                  <a:lnTo>
                    <a:pt x="33" y="1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21" name="Group 181"/>
          <p:cNvGrpSpPr>
            <a:grpSpLocks noChangeAspect="1"/>
          </p:cNvGrpSpPr>
          <p:nvPr/>
        </p:nvGrpSpPr>
        <p:grpSpPr>
          <a:xfrm>
            <a:off x="4392494" y="4367422"/>
            <a:ext cx="325478" cy="315189"/>
            <a:chOff x="6584950" y="3417887"/>
            <a:chExt cx="2058988" cy="1993901"/>
          </a:xfrm>
          <a:solidFill>
            <a:srgbClr val="404040"/>
          </a:solidFill>
        </p:grpSpPr>
        <p:sp>
          <p:nvSpPr>
            <p:cNvPr id="122" name="Freeform 57"/>
            <p:cNvSpPr>
              <a:spLocks/>
            </p:cNvSpPr>
            <p:nvPr/>
          </p:nvSpPr>
          <p:spPr bwMode="auto">
            <a:xfrm>
              <a:off x="6943725" y="4430713"/>
              <a:ext cx="401638" cy="509588"/>
            </a:xfrm>
            <a:custGeom>
              <a:avLst/>
              <a:gdLst/>
              <a:ahLst/>
              <a:cxnLst>
                <a:cxn ang="0">
                  <a:pos x="83" y="37"/>
                </a:cxn>
                <a:cxn ang="0">
                  <a:pos x="92" y="0"/>
                </a:cxn>
                <a:cxn ang="0">
                  <a:pos x="70" y="31"/>
                </a:cxn>
                <a:cxn ang="0">
                  <a:pos x="53" y="28"/>
                </a:cxn>
                <a:cxn ang="0">
                  <a:pos x="0" y="82"/>
                </a:cxn>
                <a:cxn ang="0">
                  <a:pos x="53" y="136"/>
                </a:cxn>
                <a:cxn ang="0">
                  <a:pos x="107" y="82"/>
                </a:cxn>
                <a:cxn ang="0">
                  <a:pos x="83" y="37"/>
                </a:cxn>
              </a:cxnLst>
              <a:rect l="0" t="0" r="r" b="b"/>
              <a:pathLst>
                <a:path w="107" h="136">
                  <a:moveTo>
                    <a:pt x="83" y="37"/>
                  </a:moveTo>
                  <a:cubicBezTo>
                    <a:pt x="92" y="0"/>
                    <a:pt x="92" y="0"/>
                    <a:pt x="92" y="0"/>
                  </a:cubicBezTo>
                  <a:cubicBezTo>
                    <a:pt x="70" y="31"/>
                    <a:pt x="70" y="31"/>
                    <a:pt x="70" y="31"/>
                  </a:cubicBezTo>
                  <a:cubicBezTo>
                    <a:pt x="65" y="29"/>
                    <a:pt x="59" y="28"/>
                    <a:pt x="53" y="28"/>
                  </a:cubicBezTo>
                  <a:cubicBezTo>
                    <a:pt x="24" y="28"/>
                    <a:pt x="0" y="52"/>
                    <a:pt x="0" y="82"/>
                  </a:cubicBezTo>
                  <a:cubicBezTo>
                    <a:pt x="0" y="112"/>
                    <a:pt x="24" y="136"/>
                    <a:pt x="53" y="136"/>
                  </a:cubicBezTo>
                  <a:cubicBezTo>
                    <a:pt x="83" y="136"/>
                    <a:pt x="107" y="112"/>
                    <a:pt x="107" y="82"/>
                  </a:cubicBezTo>
                  <a:cubicBezTo>
                    <a:pt x="107" y="63"/>
                    <a:pt x="98" y="47"/>
                    <a:pt x="83"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Futura Md BT" pitchFamily="34" charset="0"/>
                <a:ea typeface="+mn-ea"/>
                <a:cs typeface="+mn-cs"/>
              </a:endParaRPr>
            </a:p>
          </p:txBody>
        </p:sp>
        <p:sp>
          <p:nvSpPr>
            <p:cNvPr id="123" name="Freeform 58"/>
            <p:cNvSpPr>
              <a:spLocks noEditPoints="1"/>
            </p:cNvSpPr>
            <p:nvPr/>
          </p:nvSpPr>
          <p:spPr bwMode="auto">
            <a:xfrm>
              <a:off x="6584950" y="3417887"/>
              <a:ext cx="2058988" cy="1993901"/>
            </a:xfrm>
            <a:custGeom>
              <a:avLst/>
              <a:gdLst/>
              <a:ahLst/>
              <a:cxnLst>
                <a:cxn ang="0">
                  <a:pos x="498" y="146"/>
                </a:cxn>
                <a:cxn ang="0">
                  <a:pos x="448" y="146"/>
                </a:cxn>
                <a:cxn ang="0">
                  <a:pos x="76" y="22"/>
                </a:cxn>
                <a:cxn ang="0">
                  <a:pos x="65" y="11"/>
                </a:cxn>
                <a:cxn ang="0">
                  <a:pos x="43" y="3"/>
                </a:cxn>
                <a:cxn ang="0">
                  <a:pos x="21" y="15"/>
                </a:cxn>
                <a:cxn ang="0">
                  <a:pos x="32" y="37"/>
                </a:cxn>
                <a:cxn ang="0">
                  <a:pos x="54" y="44"/>
                </a:cxn>
                <a:cxn ang="0">
                  <a:pos x="59" y="45"/>
                </a:cxn>
                <a:cxn ang="0">
                  <a:pos x="70" y="41"/>
                </a:cxn>
                <a:cxn ang="0">
                  <a:pos x="384" y="146"/>
                </a:cxn>
                <a:cxn ang="0">
                  <a:pos x="50" y="146"/>
                </a:cxn>
                <a:cxn ang="0">
                  <a:pos x="0" y="197"/>
                </a:cxn>
                <a:cxn ang="0">
                  <a:pos x="0" y="455"/>
                </a:cxn>
                <a:cxn ang="0">
                  <a:pos x="50" y="505"/>
                </a:cxn>
                <a:cxn ang="0">
                  <a:pos x="56" y="505"/>
                </a:cxn>
                <a:cxn ang="0">
                  <a:pos x="56" y="514"/>
                </a:cxn>
                <a:cxn ang="0">
                  <a:pos x="73" y="532"/>
                </a:cxn>
                <a:cxn ang="0">
                  <a:pos x="91" y="514"/>
                </a:cxn>
                <a:cxn ang="0">
                  <a:pos x="91" y="505"/>
                </a:cxn>
                <a:cxn ang="0">
                  <a:pos x="445" y="505"/>
                </a:cxn>
                <a:cxn ang="0">
                  <a:pos x="445" y="515"/>
                </a:cxn>
                <a:cxn ang="0">
                  <a:pos x="462" y="532"/>
                </a:cxn>
                <a:cxn ang="0">
                  <a:pos x="480" y="515"/>
                </a:cxn>
                <a:cxn ang="0">
                  <a:pos x="480" y="505"/>
                </a:cxn>
                <a:cxn ang="0">
                  <a:pos x="498" y="505"/>
                </a:cxn>
                <a:cxn ang="0">
                  <a:pos x="549" y="455"/>
                </a:cxn>
                <a:cxn ang="0">
                  <a:pos x="549" y="197"/>
                </a:cxn>
                <a:cxn ang="0">
                  <a:pos x="498" y="146"/>
                </a:cxn>
                <a:cxn ang="0">
                  <a:pos x="156" y="448"/>
                </a:cxn>
                <a:cxn ang="0">
                  <a:pos x="51" y="343"/>
                </a:cxn>
                <a:cxn ang="0">
                  <a:pos x="156" y="238"/>
                </a:cxn>
                <a:cxn ang="0">
                  <a:pos x="262" y="343"/>
                </a:cxn>
                <a:cxn ang="0">
                  <a:pos x="156" y="448"/>
                </a:cxn>
                <a:cxn ang="0">
                  <a:pos x="420" y="355"/>
                </a:cxn>
                <a:cxn ang="0">
                  <a:pos x="442" y="332"/>
                </a:cxn>
                <a:cxn ang="0">
                  <a:pos x="465" y="355"/>
                </a:cxn>
                <a:cxn ang="0">
                  <a:pos x="442" y="377"/>
                </a:cxn>
                <a:cxn ang="0">
                  <a:pos x="420" y="355"/>
                </a:cxn>
                <a:cxn ang="0">
                  <a:pos x="420" y="292"/>
                </a:cxn>
                <a:cxn ang="0">
                  <a:pos x="442" y="270"/>
                </a:cxn>
                <a:cxn ang="0">
                  <a:pos x="465" y="292"/>
                </a:cxn>
                <a:cxn ang="0">
                  <a:pos x="442" y="315"/>
                </a:cxn>
                <a:cxn ang="0">
                  <a:pos x="420" y="292"/>
                </a:cxn>
                <a:cxn ang="0">
                  <a:pos x="498" y="211"/>
                </a:cxn>
                <a:cxn ang="0">
                  <a:pos x="462" y="211"/>
                </a:cxn>
                <a:cxn ang="0">
                  <a:pos x="454" y="242"/>
                </a:cxn>
                <a:cxn ang="0">
                  <a:pos x="445" y="211"/>
                </a:cxn>
                <a:cxn ang="0">
                  <a:pos x="50" y="211"/>
                </a:cxn>
                <a:cxn ang="0">
                  <a:pos x="40" y="201"/>
                </a:cxn>
                <a:cxn ang="0">
                  <a:pos x="50" y="191"/>
                </a:cxn>
                <a:cxn ang="0">
                  <a:pos x="498" y="191"/>
                </a:cxn>
                <a:cxn ang="0">
                  <a:pos x="508" y="201"/>
                </a:cxn>
                <a:cxn ang="0">
                  <a:pos x="498" y="211"/>
                </a:cxn>
              </a:cxnLst>
              <a:rect l="0" t="0" r="r" b="b"/>
              <a:pathLst>
                <a:path w="549" h="532">
                  <a:moveTo>
                    <a:pt x="498" y="146"/>
                  </a:moveTo>
                  <a:cubicBezTo>
                    <a:pt x="448" y="146"/>
                    <a:pt x="448" y="146"/>
                    <a:pt x="448" y="146"/>
                  </a:cubicBezTo>
                  <a:cubicBezTo>
                    <a:pt x="76" y="22"/>
                    <a:pt x="76" y="22"/>
                    <a:pt x="76" y="22"/>
                  </a:cubicBezTo>
                  <a:cubicBezTo>
                    <a:pt x="74" y="17"/>
                    <a:pt x="70" y="13"/>
                    <a:pt x="65" y="11"/>
                  </a:cubicBezTo>
                  <a:cubicBezTo>
                    <a:pt x="43" y="3"/>
                    <a:pt x="43" y="3"/>
                    <a:pt x="43" y="3"/>
                  </a:cubicBezTo>
                  <a:cubicBezTo>
                    <a:pt x="34" y="0"/>
                    <a:pt x="24" y="5"/>
                    <a:pt x="21" y="15"/>
                  </a:cubicBezTo>
                  <a:cubicBezTo>
                    <a:pt x="18" y="24"/>
                    <a:pt x="23" y="34"/>
                    <a:pt x="32" y="37"/>
                  </a:cubicBezTo>
                  <a:cubicBezTo>
                    <a:pt x="54" y="44"/>
                    <a:pt x="54" y="44"/>
                    <a:pt x="54" y="44"/>
                  </a:cubicBezTo>
                  <a:cubicBezTo>
                    <a:pt x="55" y="45"/>
                    <a:pt x="57" y="45"/>
                    <a:pt x="59" y="45"/>
                  </a:cubicBezTo>
                  <a:cubicBezTo>
                    <a:pt x="63" y="45"/>
                    <a:pt x="67" y="44"/>
                    <a:pt x="70" y="41"/>
                  </a:cubicBezTo>
                  <a:cubicBezTo>
                    <a:pt x="384" y="146"/>
                    <a:pt x="384" y="146"/>
                    <a:pt x="384" y="146"/>
                  </a:cubicBezTo>
                  <a:cubicBezTo>
                    <a:pt x="50" y="146"/>
                    <a:pt x="50" y="146"/>
                    <a:pt x="50" y="146"/>
                  </a:cubicBezTo>
                  <a:cubicBezTo>
                    <a:pt x="23" y="146"/>
                    <a:pt x="0" y="169"/>
                    <a:pt x="0" y="197"/>
                  </a:cubicBezTo>
                  <a:cubicBezTo>
                    <a:pt x="0" y="455"/>
                    <a:pt x="0" y="455"/>
                    <a:pt x="0" y="455"/>
                  </a:cubicBezTo>
                  <a:cubicBezTo>
                    <a:pt x="0" y="483"/>
                    <a:pt x="23" y="505"/>
                    <a:pt x="50" y="505"/>
                  </a:cubicBezTo>
                  <a:cubicBezTo>
                    <a:pt x="56" y="505"/>
                    <a:pt x="56" y="505"/>
                    <a:pt x="56" y="505"/>
                  </a:cubicBezTo>
                  <a:cubicBezTo>
                    <a:pt x="56" y="514"/>
                    <a:pt x="56" y="514"/>
                    <a:pt x="56" y="514"/>
                  </a:cubicBezTo>
                  <a:cubicBezTo>
                    <a:pt x="56" y="524"/>
                    <a:pt x="64" y="532"/>
                    <a:pt x="73" y="532"/>
                  </a:cubicBezTo>
                  <a:cubicBezTo>
                    <a:pt x="83" y="532"/>
                    <a:pt x="91" y="524"/>
                    <a:pt x="91" y="514"/>
                  </a:cubicBezTo>
                  <a:cubicBezTo>
                    <a:pt x="91" y="505"/>
                    <a:pt x="91" y="505"/>
                    <a:pt x="91" y="505"/>
                  </a:cubicBezTo>
                  <a:cubicBezTo>
                    <a:pt x="445" y="505"/>
                    <a:pt x="445" y="505"/>
                    <a:pt x="445" y="505"/>
                  </a:cubicBezTo>
                  <a:cubicBezTo>
                    <a:pt x="445" y="515"/>
                    <a:pt x="445" y="515"/>
                    <a:pt x="445" y="515"/>
                  </a:cubicBezTo>
                  <a:cubicBezTo>
                    <a:pt x="445" y="524"/>
                    <a:pt x="453" y="532"/>
                    <a:pt x="462" y="532"/>
                  </a:cubicBezTo>
                  <a:cubicBezTo>
                    <a:pt x="472" y="532"/>
                    <a:pt x="480" y="524"/>
                    <a:pt x="480" y="515"/>
                  </a:cubicBezTo>
                  <a:cubicBezTo>
                    <a:pt x="480" y="505"/>
                    <a:pt x="480" y="505"/>
                    <a:pt x="480" y="505"/>
                  </a:cubicBezTo>
                  <a:cubicBezTo>
                    <a:pt x="498" y="505"/>
                    <a:pt x="498" y="505"/>
                    <a:pt x="498" y="505"/>
                  </a:cubicBezTo>
                  <a:cubicBezTo>
                    <a:pt x="526" y="505"/>
                    <a:pt x="549" y="483"/>
                    <a:pt x="549" y="455"/>
                  </a:cubicBezTo>
                  <a:cubicBezTo>
                    <a:pt x="549" y="197"/>
                    <a:pt x="549" y="197"/>
                    <a:pt x="549" y="197"/>
                  </a:cubicBezTo>
                  <a:cubicBezTo>
                    <a:pt x="549" y="169"/>
                    <a:pt x="526" y="146"/>
                    <a:pt x="498" y="146"/>
                  </a:cubicBezTo>
                  <a:close/>
                  <a:moveTo>
                    <a:pt x="156" y="448"/>
                  </a:moveTo>
                  <a:cubicBezTo>
                    <a:pt x="98" y="448"/>
                    <a:pt x="51" y="401"/>
                    <a:pt x="51" y="343"/>
                  </a:cubicBezTo>
                  <a:cubicBezTo>
                    <a:pt x="51" y="285"/>
                    <a:pt x="98" y="238"/>
                    <a:pt x="156" y="238"/>
                  </a:cubicBezTo>
                  <a:cubicBezTo>
                    <a:pt x="215" y="238"/>
                    <a:pt x="262" y="285"/>
                    <a:pt x="262" y="343"/>
                  </a:cubicBezTo>
                  <a:cubicBezTo>
                    <a:pt x="262" y="401"/>
                    <a:pt x="215" y="448"/>
                    <a:pt x="156" y="448"/>
                  </a:cubicBezTo>
                  <a:close/>
                  <a:moveTo>
                    <a:pt x="420" y="355"/>
                  </a:moveTo>
                  <a:cubicBezTo>
                    <a:pt x="420" y="342"/>
                    <a:pt x="430" y="332"/>
                    <a:pt x="442" y="332"/>
                  </a:cubicBezTo>
                  <a:cubicBezTo>
                    <a:pt x="455" y="332"/>
                    <a:pt x="465" y="342"/>
                    <a:pt x="465" y="355"/>
                  </a:cubicBezTo>
                  <a:cubicBezTo>
                    <a:pt x="465" y="367"/>
                    <a:pt x="455" y="377"/>
                    <a:pt x="442" y="377"/>
                  </a:cubicBezTo>
                  <a:cubicBezTo>
                    <a:pt x="430" y="377"/>
                    <a:pt x="420" y="367"/>
                    <a:pt x="420" y="355"/>
                  </a:cubicBezTo>
                  <a:close/>
                  <a:moveTo>
                    <a:pt x="420" y="292"/>
                  </a:moveTo>
                  <a:cubicBezTo>
                    <a:pt x="420" y="280"/>
                    <a:pt x="430" y="270"/>
                    <a:pt x="442" y="270"/>
                  </a:cubicBezTo>
                  <a:cubicBezTo>
                    <a:pt x="455" y="270"/>
                    <a:pt x="465" y="280"/>
                    <a:pt x="465" y="292"/>
                  </a:cubicBezTo>
                  <a:cubicBezTo>
                    <a:pt x="465" y="305"/>
                    <a:pt x="455" y="315"/>
                    <a:pt x="442" y="315"/>
                  </a:cubicBezTo>
                  <a:cubicBezTo>
                    <a:pt x="430" y="315"/>
                    <a:pt x="420" y="305"/>
                    <a:pt x="420" y="292"/>
                  </a:cubicBezTo>
                  <a:close/>
                  <a:moveTo>
                    <a:pt x="498" y="211"/>
                  </a:moveTo>
                  <a:cubicBezTo>
                    <a:pt x="462" y="211"/>
                    <a:pt x="462" y="211"/>
                    <a:pt x="462" y="211"/>
                  </a:cubicBezTo>
                  <a:cubicBezTo>
                    <a:pt x="454" y="242"/>
                    <a:pt x="454" y="242"/>
                    <a:pt x="454" y="242"/>
                  </a:cubicBezTo>
                  <a:cubicBezTo>
                    <a:pt x="445" y="211"/>
                    <a:pt x="445" y="211"/>
                    <a:pt x="445" y="211"/>
                  </a:cubicBezTo>
                  <a:cubicBezTo>
                    <a:pt x="50" y="211"/>
                    <a:pt x="50" y="211"/>
                    <a:pt x="50" y="211"/>
                  </a:cubicBezTo>
                  <a:cubicBezTo>
                    <a:pt x="45" y="211"/>
                    <a:pt x="40" y="206"/>
                    <a:pt x="40" y="201"/>
                  </a:cubicBezTo>
                  <a:cubicBezTo>
                    <a:pt x="40" y="195"/>
                    <a:pt x="45" y="191"/>
                    <a:pt x="50" y="191"/>
                  </a:cubicBezTo>
                  <a:cubicBezTo>
                    <a:pt x="498" y="191"/>
                    <a:pt x="498" y="191"/>
                    <a:pt x="498" y="191"/>
                  </a:cubicBezTo>
                  <a:cubicBezTo>
                    <a:pt x="504" y="191"/>
                    <a:pt x="508" y="195"/>
                    <a:pt x="508" y="201"/>
                  </a:cubicBezTo>
                  <a:cubicBezTo>
                    <a:pt x="508" y="206"/>
                    <a:pt x="504" y="211"/>
                    <a:pt x="498" y="2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Futura Md BT" pitchFamily="34" charset="0"/>
                <a:ea typeface="+mn-ea"/>
                <a:cs typeface="+mn-cs"/>
              </a:endParaRPr>
            </a:p>
          </p:txBody>
        </p:sp>
      </p:grpSp>
      <p:sp>
        <p:nvSpPr>
          <p:cNvPr id="204" name="Rectangle 203">
            <a:extLst>
              <a:ext uri="{FF2B5EF4-FFF2-40B4-BE49-F238E27FC236}">
                <a16:creationId xmlns:a16="http://schemas.microsoft.com/office/drawing/2014/main" id="{0840A547-E1D0-4293-A235-1F5643DDD1BF}"/>
              </a:ext>
            </a:extLst>
          </p:cNvPr>
          <p:cNvSpPr/>
          <p:nvPr/>
        </p:nvSpPr>
        <p:spPr>
          <a:xfrm>
            <a:off x="5645372" y="1158747"/>
            <a:ext cx="182756" cy="3141195"/>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06" name="Rectangle 205">
            <a:extLst>
              <a:ext uri="{FF2B5EF4-FFF2-40B4-BE49-F238E27FC236}">
                <a16:creationId xmlns:a16="http://schemas.microsoft.com/office/drawing/2014/main" id="{F862FB4D-E084-4384-BC7C-E87E67863CA7}"/>
              </a:ext>
            </a:extLst>
          </p:cNvPr>
          <p:cNvSpPr/>
          <p:nvPr/>
        </p:nvSpPr>
        <p:spPr>
          <a:xfrm>
            <a:off x="5254149" y="1158747"/>
            <a:ext cx="182756" cy="3141195"/>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58" name="Szövegdoboz 135">
            <a:extLst>
              <a:ext uri="{FF2B5EF4-FFF2-40B4-BE49-F238E27FC236}">
                <a16:creationId xmlns:a16="http://schemas.microsoft.com/office/drawing/2014/main" id="{0D8838C7-B4D6-4707-9CEC-013877158A7A}"/>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Total sample</a:t>
            </a:r>
            <a:r>
              <a:rPr kumimoji="0" lang="hu-HU" sz="900" b="0" i="0" u="none" strike="noStrike" kern="0" cap="none" spc="0" normalizeH="0" baseline="0" noProof="0" dirty="0">
                <a:ln>
                  <a:noFill/>
                </a:ln>
                <a:solidFill>
                  <a:srgbClr val="222223"/>
                </a:solidFill>
                <a:effectLst/>
                <a:uLnTx/>
                <a:uFillTx/>
                <a:latin typeface="Calibri"/>
                <a:ea typeface="+mn-ea"/>
                <a:cs typeface="+mn-cs"/>
              </a:rPr>
              <a:t> 2023: N= 1000 2020: N=1000 2017:N=1005;  </a:t>
            </a:r>
            <a:r>
              <a:rPr kumimoji="0" lang="en-GB" sz="900" b="0" i="0" u="none" strike="noStrike" kern="0" cap="none" spc="0" normalizeH="0" baseline="0" noProof="0" dirty="0">
                <a:ln>
                  <a:noFill/>
                </a:ln>
                <a:solidFill>
                  <a:srgbClr val="222223"/>
                </a:solidFill>
                <a:effectLst/>
                <a:uLnTx/>
                <a:uFillTx/>
                <a:latin typeface="Calibri"/>
                <a:ea typeface="+mn-ea"/>
                <a:cs typeface="+mn-cs"/>
              </a:rPr>
              <a:t>The ones who watch TV</a:t>
            </a:r>
            <a:r>
              <a:rPr kumimoji="0" lang="hu-HU" sz="900" b="0" i="0" u="none" strike="noStrike" kern="0" cap="none" spc="0" normalizeH="0" baseline="0" noProof="0" dirty="0">
                <a:ln>
                  <a:noFill/>
                </a:ln>
                <a:solidFill>
                  <a:srgbClr val="222223"/>
                </a:solidFill>
                <a:effectLst/>
                <a:uLnTx/>
                <a:uFillTx/>
                <a:latin typeface="Calibri"/>
                <a:ea typeface="+mn-ea"/>
                <a:cs typeface="+mn-cs"/>
              </a:rPr>
              <a:t>: 2023 n=838, 2020 n=894, 2017 n=919</a:t>
            </a:r>
          </a:p>
        </p:txBody>
      </p:sp>
      <p:graphicFrame>
        <p:nvGraphicFramePr>
          <p:cNvPr id="2" name="Table 4">
            <a:extLst>
              <a:ext uri="{FF2B5EF4-FFF2-40B4-BE49-F238E27FC236}">
                <a16:creationId xmlns:a16="http://schemas.microsoft.com/office/drawing/2014/main" id="{D011AC12-F70E-42BB-BB7D-52282E83175F}"/>
              </a:ext>
            </a:extLst>
          </p:cNvPr>
          <p:cNvGraphicFramePr>
            <a:graphicFrameLocks noGrp="1"/>
          </p:cNvGraphicFramePr>
          <p:nvPr/>
        </p:nvGraphicFramePr>
        <p:xfrm>
          <a:off x="2714928" y="987839"/>
          <a:ext cx="3638691" cy="264137"/>
        </p:xfrm>
        <a:graphic>
          <a:graphicData uri="http://schemas.openxmlformats.org/drawingml/2006/table">
            <a:tbl>
              <a:tblPr firstRow="1" bandRow="1">
                <a:tableStyleId>{5C22544A-7EE6-4342-B048-85BDC9FD1C3A}</a:tableStyleId>
              </a:tblPr>
              <a:tblGrid>
                <a:gridCol w="404299">
                  <a:extLst>
                    <a:ext uri="{9D8B030D-6E8A-4147-A177-3AD203B41FA5}">
                      <a16:colId xmlns:a16="http://schemas.microsoft.com/office/drawing/2014/main" val="3200584799"/>
                    </a:ext>
                  </a:extLst>
                </a:gridCol>
                <a:gridCol w="404299">
                  <a:extLst>
                    <a:ext uri="{9D8B030D-6E8A-4147-A177-3AD203B41FA5}">
                      <a16:colId xmlns:a16="http://schemas.microsoft.com/office/drawing/2014/main" val="3447986745"/>
                    </a:ext>
                  </a:extLst>
                </a:gridCol>
                <a:gridCol w="404299">
                  <a:extLst>
                    <a:ext uri="{9D8B030D-6E8A-4147-A177-3AD203B41FA5}">
                      <a16:colId xmlns:a16="http://schemas.microsoft.com/office/drawing/2014/main" val="2034013320"/>
                    </a:ext>
                  </a:extLst>
                </a:gridCol>
                <a:gridCol w="404299">
                  <a:extLst>
                    <a:ext uri="{9D8B030D-6E8A-4147-A177-3AD203B41FA5}">
                      <a16:colId xmlns:a16="http://schemas.microsoft.com/office/drawing/2014/main" val="2350470436"/>
                    </a:ext>
                  </a:extLst>
                </a:gridCol>
                <a:gridCol w="404299">
                  <a:extLst>
                    <a:ext uri="{9D8B030D-6E8A-4147-A177-3AD203B41FA5}">
                      <a16:colId xmlns:a16="http://schemas.microsoft.com/office/drawing/2014/main" val="1502381775"/>
                    </a:ext>
                  </a:extLst>
                </a:gridCol>
                <a:gridCol w="404299">
                  <a:extLst>
                    <a:ext uri="{9D8B030D-6E8A-4147-A177-3AD203B41FA5}">
                      <a16:colId xmlns:a16="http://schemas.microsoft.com/office/drawing/2014/main" val="765022425"/>
                    </a:ext>
                  </a:extLst>
                </a:gridCol>
                <a:gridCol w="404299">
                  <a:extLst>
                    <a:ext uri="{9D8B030D-6E8A-4147-A177-3AD203B41FA5}">
                      <a16:colId xmlns:a16="http://schemas.microsoft.com/office/drawing/2014/main" val="2488569732"/>
                    </a:ext>
                  </a:extLst>
                </a:gridCol>
                <a:gridCol w="404299">
                  <a:extLst>
                    <a:ext uri="{9D8B030D-6E8A-4147-A177-3AD203B41FA5}">
                      <a16:colId xmlns:a16="http://schemas.microsoft.com/office/drawing/2014/main" val="2167211145"/>
                    </a:ext>
                  </a:extLst>
                </a:gridCol>
                <a:gridCol w="404299">
                  <a:extLst>
                    <a:ext uri="{9D8B030D-6E8A-4147-A177-3AD203B41FA5}">
                      <a16:colId xmlns:a16="http://schemas.microsoft.com/office/drawing/2014/main" val="2183945695"/>
                    </a:ext>
                  </a:extLst>
                </a:gridCol>
              </a:tblGrid>
              <a:tr h="264137">
                <a:tc>
                  <a:txBody>
                    <a:bodyPr/>
                    <a:lstStyle/>
                    <a:p>
                      <a:pPr algn="r"/>
                      <a:r>
                        <a:rPr lang="hu-HU" sz="800" dirty="0">
                          <a:solidFill>
                            <a:schemeClr val="bg1">
                              <a:lumMod val="65000"/>
                            </a:schemeClr>
                          </a:solidFill>
                        </a:rPr>
                        <a:t>2017</a:t>
                      </a:r>
                      <a:endParaRPr lang="en-GB" sz="800"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hu-HU" sz="800" dirty="0">
                          <a:solidFill>
                            <a:schemeClr val="bg1">
                              <a:lumMod val="65000"/>
                            </a:schemeClr>
                          </a:solidFill>
                        </a:rPr>
                        <a:t>2020</a:t>
                      </a:r>
                      <a:endParaRPr lang="en-GB" sz="800"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lang="hu-HU" sz="800" dirty="0">
                          <a:solidFill>
                            <a:schemeClr val="bg1">
                              <a:lumMod val="65000"/>
                            </a:schemeClr>
                          </a:solidFill>
                        </a:rPr>
                        <a:t>2023</a:t>
                      </a:r>
                      <a:endParaRPr lang="en-GB" sz="800"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hu-HU" sz="800" dirty="0">
                          <a:solidFill>
                            <a:schemeClr val="bg1">
                              <a:lumMod val="65000"/>
                            </a:schemeClr>
                          </a:solidFill>
                        </a:rPr>
                        <a:t>2017</a:t>
                      </a:r>
                      <a:endParaRPr lang="en-GB" sz="800"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hu-HU" sz="800" dirty="0">
                          <a:solidFill>
                            <a:schemeClr val="bg1">
                              <a:lumMod val="65000"/>
                            </a:schemeClr>
                          </a:solidFill>
                        </a:rPr>
                        <a:t>2020</a:t>
                      </a:r>
                      <a:endParaRPr lang="en-GB" sz="800"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lang="hu-HU" sz="800" dirty="0">
                          <a:solidFill>
                            <a:schemeClr val="bg1">
                              <a:lumMod val="65000"/>
                            </a:schemeClr>
                          </a:solidFill>
                        </a:rPr>
                        <a:t>2023</a:t>
                      </a:r>
                      <a:endParaRPr lang="en-GB" sz="800"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hu-HU" sz="800" dirty="0">
                          <a:solidFill>
                            <a:schemeClr val="bg1">
                              <a:lumMod val="65000"/>
                            </a:schemeClr>
                          </a:solidFill>
                        </a:rPr>
                        <a:t>2017</a:t>
                      </a:r>
                      <a:endParaRPr lang="en-GB" sz="800"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hu-HU" sz="800" dirty="0">
                          <a:solidFill>
                            <a:schemeClr val="bg1">
                              <a:lumMod val="65000"/>
                            </a:schemeClr>
                          </a:solidFill>
                        </a:rPr>
                        <a:t>2020</a:t>
                      </a:r>
                      <a:endParaRPr lang="en-GB" sz="800"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hu-HU" sz="800" dirty="0">
                          <a:solidFill>
                            <a:schemeClr val="bg1">
                              <a:lumMod val="65000"/>
                            </a:schemeClr>
                          </a:solidFill>
                        </a:rPr>
                        <a:t>2023</a:t>
                      </a:r>
                      <a:endParaRPr lang="en-GB" sz="800" dirty="0">
                        <a:solidFill>
                          <a:schemeClr val="bg1">
                            <a:lumMod val="6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4784467"/>
                  </a:ext>
                </a:extLst>
              </a:tr>
            </a:tbl>
          </a:graphicData>
        </a:graphic>
      </p:graphicFrame>
      <p:sp>
        <p:nvSpPr>
          <p:cNvPr id="6" name="Arrow: Down 5">
            <a:extLst>
              <a:ext uri="{FF2B5EF4-FFF2-40B4-BE49-F238E27FC236}">
                <a16:creationId xmlns:a16="http://schemas.microsoft.com/office/drawing/2014/main" id="{8F46824C-0F87-4455-ABAB-BF3D0A4DE8E2}"/>
              </a:ext>
            </a:extLst>
          </p:cNvPr>
          <p:cNvSpPr/>
          <p:nvPr/>
        </p:nvSpPr>
        <p:spPr>
          <a:xfrm>
            <a:off x="3735659" y="3269796"/>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7" name="Arrow: Down 6">
            <a:extLst>
              <a:ext uri="{FF2B5EF4-FFF2-40B4-BE49-F238E27FC236}">
                <a16:creationId xmlns:a16="http://schemas.microsoft.com/office/drawing/2014/main" id="{7D3FBA67-599B-4E59-B6DD-AEBAF4E814A1}"/>
              </a:ext>
            </a:extLst>
          </p:cNvPr>
          <p:cNvSpPr/>
          <p:nvPr/>
        </p:nvSpPr>
        <p:spPr>
          <a:xfrm rot="10800000">
            <a:off x="3735658" y="1341830"/>
            <a:ext cx="139717" cy="221177"/>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4" name="Arrow: Down 13">
            <a:extLst>
              <a:ext uri="{FF2B5EF4-FFF2-40B4-BE49-F238E27FC236}">
                <a16:creationId xmlns:a16="http://schemas.microsoft.com/office/drawing/2014/main" id="{43CC8F27-7E3F-4460-8821-DD78A1B5BF5E}"/>
              </a:ext>
            </a:extLst>
          </p:cNvPr>
          <p:cNvSpPr/>
          <p:nvPr/>
        </p:nvSpPr>
        <p:spPr>
          <a:xfrm rot="10800000">
            <a:off x="4960615" y="1381839"/>
            <a:ext cx="139717" cy="221177"/>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5" name="Arrow: Down 14">
            <a:extLst>
              <a:ext uri="{FF2B5EF4-FFF2-40B4-BE49-F238E27FC236}">
                <a16:creationId xmlns:a16="http://schemas.microsoft.com/office/drawing/2014/main" id="{493DEA0E-32E0-4979-AAA6-F9D1285B3D89}"/>
              </a:ext>
            </a:extLst>
          </p:cNvPr>
          <p:cNvSpPr/>
          <p:nvPr/>
        </p:nvSpPr>
        <p:spPr>
          <a:xfrm>
            <a:off x="3735659" y="3850295"/>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 name="Rectangle 2">
            <a:extLst>
              <a:ext uri="{FF2B5EF4-FFF2-40B4-BE49-F238E27FC236}">
                <a16:creationId xmlns:a16="http://schemas.microsoft.com/office/drawing/2014/main" id="{8585E9B8-8C84-6A38-91C4-5D757A655B57}"/>
              </a:ext>
            </a:extLst>
          </p:cNvPr>
          <p:cNvSpPr/>
          <p:nvPr/>
        </p:nvSpPr>
        <p:spPr>
          <a:xfrm>
            <a:off x="5254150" y="1158747"/>
            <a:ext cx="182756" cy="3141195"/>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2" name="Rectangle 21">
            <a:extLst>
              <a:ext uri="{FF2B5EF4-FFF2-40B4-BE49-F238E27FC236}">
                <a16:creationId xmlns:a16="http://schemas.microsoft.com/office/drawing/2014/main" id="{9D7182DC-3AF3-5DB0-9352-35B701009444}"/>
              </a:ext>
            </a:extLst>
          </p:cNvPr>
          <p:cNvSpPr/>
          <p:nvPr/>
        </p:nvSpPr>
        <p:spPr>
          <a:xfrm>
            <a:off x="4459167" y="1158747"/>
            <a:ext cx="182756" cy="3141195"/>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3" name="Rectangle 22">
            <a:extLst>
              <a:ext uri="{FF2B5EF4-FFF2-40B4-BE49-F238E27FC236}">
                <a16:creationId xmlns:a16="http://schemas.microsoft.com/office/drawing/2014/main" id="{CC7A3E5B-6F62-A499-D863-F0C4F342EBF7}"/>
              </a:ext>
            </a:extLst>
          </p:cNvPr>
          <p:cNvSpPr/>
          <p:nvPr/>
        </p:nvSpPr>
        <p:spPr>
          <a:xfrm>
            <a:off x="4067944" y="1158747"/>
            <a:ext cx="182756" cy="3141195"/>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4" name="Rectangle 23">
            <a:extLst>
              <a:ext uri="{FF2B5EF4-FFF2-40B4-BE49-F238E27FC236}">
                <a16:creationId xmlns:a16="http://schemas.microsoft.com/office/drawing/2014/main" id="{78453329-A756-EA5A-7B19-0D216DF61D78}"/>
              </a:ext>
            </a:extLst>
          </p:cNvPr>
          <p:cNvSpPr/>
          <p:nvPr/>
        </p:nvSpPr>
        <p:spPr>
          <a:xfrm>
            <a:off x="4067945" y="1158747"/>
            <a:ext cx="182756" cy="3141195"/>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5" name="Rectangle 24">
            <a:extLst>
              <a:ext uri="{FF2B5EF4-FFF2-40B4-BE49-F238E27FC236}">
                <a16:creationId xmlns:a16="http://schemas.microsoft.com/office/drawing/2014/main" id="{6303494B-B50A-CBEE-8109-C4C4F3C2D9F6}"/>
              </a:ext>
            </a:extLst>
          </p:cNvPr>
          <p:cNvSpPr/>
          <p:nvPr/>
        </p:nvSpPr>
        <p:spPr>
          <a:xfrm>
            <a:off x="3240710" y="1158747"/>
            <a:ext cx="182756" cy="3141195"/>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6" name="Rectangle 25">
            <a:extLst>
              <a:ext uri="{FF2B5EF4-FFF2-40B4-BE49-F238E27FC236}">
                <a16:creationId xmlns:a16="http://schemas.microsoft.com/office/drawing/2014/main" id="{09C3696A-0DFE-9FF7-8042-A200373ED7CC}"/>
              </a:ext>
            </a:extLst>
          </p:cNvPr>
          <p:cNvSpPr/>
          <p:nvPr/>
        </p:nvSpPr>
        <p:spPr>
          <a:xfrm>
            <a:off x="2849487" y="1158747"/>
            <a:ext cx="182756" cy="3141195"/>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7" name="Rectangle 26">
            <a:extLst>
              <a:ext uri="{FF2B5EF4-FFF2-40B4-BE49-F238E27FC236}">
                <a16:creationId xmlns:a16="http://schemas.microsoft.com/office/drawing/2014/main" id="{50C3FE77-36FA-F6C7-1811-BDB437F54F70}"/>
              </a:ext>
            </a:extLst>
          </p:cNvPr>
          <p:cNvSpPr/>
          <p:nvPr/>
        </p:nvSpPr>
        <p:spPr>
          <a:xfrm>
            <a:off x="2849488" y="1158747"/>
            <a:ext cx="182756" cy="3141195"/>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graphicFrame>
        <p:nvGraphicFramePr>
          <p:cNvPr id="28" name="Table 27">
            <a:extLst>
              <a:ext uri="{FF2B5EF4-FFF2-40B4-BE49-F238E27FC236}">
                <a16:creationId xmlns:a16="http://schemas.microsoft.com/office/drawing/2014/main" id="{DB3C9834-54D9-BD5A-8BC1-45EB2161308B}"/>
              </a:ext>
            </a:extLst>
          </p:cNvPr>
          <p:cNvGraphicFramePr>
            <a:graphicFrameLocks noGrp="1"/>
          </p:cNvGraphicFramePr>
          <p:nvPr>
            <p:extLst>
              <p:ext uri="{D42A27DB-BD31-4B8C-83A1-F6EECF244321}">
                <p14:modId xmlns:p14="http://schemas.microsoft.com/office/powerpoint/2010/main" val="3473850719"/>
              </p:ext>
            </p:extLst>
          </p:nvPr>
        </p:nvGraphicFramePr>
        <p:xfrm>
          <a:off x="759016" y="768636"/>
          <a:ext cx="2003553" cy="457200"/>
        </p:xfrm>
        <a:graphic>
          <a:graphicData uri="http://schemas.openxmlformats.org/drawingml/2006/table">
            <a:tbl>
              <a:tblPr firstRow="1" bandRow="1">
                <a:tableStyleId>{5C22544A-7EE6-4342-B048-85BDC9FD1C3A}</a:tableStyleId>
              </a:tblPr>
              <a:tblGrid>
                <a:gridCol w="376028">
                  <a:extLst>
                    <a:ext uri="{9D8B030D-6E8A-4147-A177-3AD203B41FA5}">
                      <a16:colId xmlns:a16="http://schemas.microsoft.com/office/drawing/2014/main" val="317983918"/>
                    </a:ext>
                  </a:extLst>
                </a:gridCol>
                <a:gridCol w="398029">
                  <a:extLst>
                    <a:ext uri="{9D8B030D-6E8A-4147-A177-3AD203B41FA5}">
                      <a16:colId xmlns:a16="http://schemas.microsoft.com/office/drawing/2014/main" val="4223796261"/>
                    </a:ext>
                  </a:extLst>
                </a:gridCol>
                <a:gridCol w="488281">
                  <a:extLst>
                    <a:ext uri="{9D8B030D-6E8A-4147-A177-3AD203B41FA5}">
                      <a16:colId xmlns:a16="http://schemas.microsoft.com/office/drawing/2014/main" val="2152046526"/>
                    </a:ext>
                  </a:extLst>
                </a:gridCol>
                <a:gridCol w="340504">
                  <a:extLst>
                    <a:ext uri="{9D8B030D-6E8A-4147-A177-3AD203B41FA5}">
                      <a16:colId xmlns:a16="http://schemas.microsoft.com/office/drawing/2014/main" val="940927731"/>
                    </a:ext>
                  </a:extLst>
                </a:gridCol>
                <a:gridCol w="400711">
                  <a:extLst>
                    <a:ext uri="{9D8B030D-6E8A-4147-A177-3AD203B41FA5}">
                      <a16:colId xmlns:a16="http://schemas.microsoft.com/office/drawing/2014/main" val="2449996806"/>
                    </a:ext>
                  </a:extLst>
                </a:gridCol>
              </a:tblGrid>
              <a:tr h="451010">
                <a:tc>
                  <a:txBody>
                    <a:bodyPr/>
                    <a:lstStyle/>
                    <a:p>
                      <a:pPr marL="0" algn="ctr" defTabSz="914378" rtl="0" eaLnBrk="1" latinLnBrk="0" hangingPunct="1"/>
                      <a:r>
                        <a:rPr lang="en-GB" sz="800" b="1" kern="1200" dirty="0">
                          <a:solidFill>
                            <a:schemeClr val="bg1">
                              <a:lumMod val="65000"/>
                            </a:schemeClr>
                          </a:solidFill>
                          <a:latin typeface="+mn-lt"/>
                          <a:ea typeface="+mn-ea"/>
                          <a:cs typeface="+mn-cs"/>
                        </a:rPr>
                        <a:t>Soc. med</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378" rtl="0" eaLnBrk="1" latinLnBrk="0" hangingPunct="1"/>
                      <a:r>
                        <a:rPr lang="hu-HU" sz="800" b="1" kern="1200" dirty="0" err="1">
                          <a:solidFill>
                            <a:schemeClr val="bg1">
                              <a:lumMod val="65000"/>
                            </a:schemeClr>
                          </a:solidFill>
                          <a:latin typeface="+mn-lt"/>
                          <a:ea typeface="+mn-ea"/>
                          <a:cs typeface="+mn-cs"/>
                        </a:rPr>
                        <a:t>On</a:t>
                      </a:r>
                      <a:r>
                        <a:rPr lang="en-GB" sz="800" b="1" kern="1200" dirty="0">
                          <a:solidFill>
                            <a:schemeClr val="bg1">
                              <a:lumMod val="65000"/>
                            </a:schemeClr>
                          </a:solidFill>
                          <a:latin typeface="+mn-lt"/>
                          <a:ea typeface="+mn-ea"/>
                          <a:cs typeface="+mn-cs"/>
                        </a:rPr>
                        <a:t>l. Brows.</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378" rtl="0" eaLnBrk="1" latinLnBrk="0" hangingPunct="1"/>
                      <a:r>
                        <a:rPr lang="en-GB" sz="800" b="1" kern="1200" dirty="0">
                          <a:solidFill>
                            <a:schemeClr val="bg1">
                              <a:lumMod val="65000"/>
                            </a:schemeClr>
                          </a:solidFill>
                          <a:latin typeface="+mn-lt"/>
                          <a:ea typeface="+mn-ea"/>
                          <a:cs typeface="+mn-cs"/>
                        </a:rPr>
                        <a:t>Free</a:t>
                      </a:r>
                      <a:r>
                        <a:rPr lang="hu-HU" sz="800" b="1" kern="1200" dirty="0">
                          <a:solidFill>
                            <a:schemeClr val="bg1">
                              <a:lumMod val="65000"/>
                            </a:schemeClr>
                          </a:solidFill>
                          <a:latin typeface="+mn-lt"/>
                          <a:ea typeface="+mn-ea"/>
                          <a:cs typeface="+mn-cs"/>
                        </a:rPr>
                        <a:t> </a:t>
                      </a:r>
                      <a:r>
                        <a:rPr lang="hu-HU" sz="800" b="1" kern="1200" dirty="0" err="1">
                          <a:solidFill>
                            <a:schemeClr val="bg1">
                              <a:lumMod val="65000"/>
                            </a:schemeClr>
                          </a:solidFill>
                          <a:latin typeface="+mn-lt"/>
                          <a:ea typeface="+mn-ea"/>
                          <a:cs typeface="+mn-cs"/>
                        </a:rPr>
                        <a:t>Onl</a:t>
                      </a:r>
                      <a:r>
                        <a:rPr lang="en-GB" sz="800" b="1" kern="1200" dirty="0">
                          <a:solidFill>
                            <a:schemeClr val="bg1">
                              <a:lumMod val="65000"/>
                            </a:schemeClr>
                          </a:solidFill>
                          <a:latin typeface="+mn-lt"/>
                          <a:ea typeface="+mn-ea"/>
                          <a:cs typeface="+mn-cs"/>
                        </a:rPr>
                        <a:t>.</a:t>
                      </a:r>
                      <a:r>
                        <a:rPr lang="hu-HU" sz="800" b="1" kern="1200" dirty="0">
                          <a:solidFill>
                            <a:schemeClr val="bg1">
                              <a:lumMod val="65000"/>
                            </a:schemeClr>
                          </a:solidFill>
                          <a:latin typeface="+mn-lt"/>
                          <a:ea typeface="+mn-ea"/>
                          <a:cs typeface="+mn-cs"/>
                        </a:rPr>
                        <a:t> </a:t>
                      </a:r>
                      <a:r>
                        <a:rPr lang="hu-HU" sz="800" b="1" kern="1200" dirty="0" err="1">
                          <a:solidFill>
                            <a:schemeClr val="bg1">
                              <a:lumMod val="65000"/>
                            </a:schemeClr>
                          </a:solidFill>
                          <a:latin typeface="+mn-lt"/>
                          <a:ea typeface="+mn-ea"/>
                          <a:cs typeface="+mn-cs"/>
                        </a:rPr>
                        <a:t>vid</a:t>
                      </a:r>
                      <a:r>
                        <a:rPr lang="en-GB" sz="800" b="1" kern="1200" dirty="0" err="1">
                          <a:solidFill>
                            <a:schemeClr val="bg1">
                              <a:lumMod val="65000"/>
                            </a:schemeClr>
                          </a:solidFill>
                          <a:latin typeface="+mn-lt"/>
                          <a:ea typeface="+mn-ea"/>
                          <a:cs typeface="+mn-cs"/>
                        </a:rPr>
                        <a:t>eo</a:t>
                      </a:r>
                      <a:endParaRPr lang="en-GB" sz="800" b="1" kern="1200" dirty="0">
                        <a:solidFill>
                          <a:schemeClr val="bg1">
                            <a:lumMod val="65000"/>
                          </a:schemeClr>
                        </a:solidFill>
                        <a:latin typeface="+mn-lt"/>
                        <a:ea typeface="+mn-ea"/>
                        <a:cs typeface="+mn-cs"/>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378" rtl="0" eaLnBrk="1" latinLnBrk="0" hangingPunct="1"/>
                      <a:r>
                        <a:rPr lang="en-GB" sz="800" b="1" kern="1200" dirty="0">
                          <a:solidFill>
                            <a:schemeClr val="bg1">
                              <a:lumMod val="65000"/>
                            </a:schemeClr>
                          </a:solidFill>
                          <a:latin typeface="+mn-lt"/>
                          <a:ea typeface="+mn-ea"/>
                          <a:cs typeface="+mn-cs"/>
                        </a:rPr>
                        <a:t>Paid</a:t>
                      </a:r>
                      <a:r>
                        <a:rPr lang="hu-HU" sz="800" b="1" kern="1200" dirty="0">
                          <a:solidFill>
                            <a:schemeClr val="bg1">
                              <a:lumMod val="65000"/>
                            </a:schemeClr>
                          </a:solidFill>
                          <a:latin typeface="+mn-lt"/>
                          <a:ea typeface="+mn-ea"/>
                          <a:cs typeface="+mn-cs"/>
                        </a:rPr>
                        <a:t> </a:t>
                      </a:r>
                      <a:r>
                        <a:rPr lang="hu-HU" sz="800" b="1" kern="1200" dirty="0" err="1">
                          <a:solidFill>
                            <a:schemeClr val="bg1">
                              <a:lumMod val="65000"/>
                            </a:schemeClr>
                          </a:solidFill>
                          <a:latin typeface="+mn-lt"/>
                          <a:ea typeface="+mn-ea"/>
                          <a:cs typeface="+mn-cs"/>
                        </a:rPr>
                        <a:t>Onl</a:t>
                      </a:r>
                      <a:r>
                        <a:rPr lang="en-GB" sz="800" b="1" kern="1200" dirty="0">
                          <a:solidFill>
                            <a:schemeClr val="bg1">
                              <a:lumMod val="65000"/>
                            </a:schemeClr>
                          </a:solidFill>
                          <a:latin typeface="+mn-lt"/>
                          <a:ea typeface="+mn-ea"/>
                          <a:cs typeface="+mn-cs"/>
                        </a:rPr>
                        <a:t>.</a:t>
                      </a:r>
                      <a:r>
                        <a:rPr lang="hu-HU" sz="800" b="1" kern="1200" dirty="0">
                          <a:solidFill>
                            <a:schemeClr val="bg1">
                              <a:lumMod val="65000"/>
                            </a:schemeClr>
                          </a:solidFill>
                          <a:latin typeface="+mn-lt"/>
                          <a:ea typeface="+mn-ea"/>
                          <a:cs typeface="+mn-cs"/>
                        </a:rPr>
                        <a:t> Vid</a:t>
                      </a:r>
                      <a:r>
                        <a:rPr lang="en-GB" sz="800" b="1" kern="1200" dirty="0" err="1">
                          <a:solidFill>
                            <a:schemeClr val="bg1">
                              <a:lumMod val="65000"/>
                            </a:schemeClr>
                          </a:solidFill>
                          <a:latin typeface="+mn-lt"/>
                          <a:ea typeface="+mn-ea"/>
                          <a:cs typeface="+mn-cs"/>
                        </a:rPr>
                        <a:t>eo</a:t>
                      </a:r>
                      <a:endParaRPr lang="en-GB" sz="800" b="1" kern="1200" dirty="0">
                        <a:solidFill>
                          <a:schemeClr val="bg1">
                            <a:lumMod val="65000"/>
                          </a:schemeClr>
                        </a:solidFill>
                        <a:latin typeface="+mn-lt"/>
                        <a:ea typeface="+mn-ea"/>
                        <a:cs typeface="+mn-cs"/>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378" rtl="0" eaLnBrk="1" latinLnBrk="0" hangingPunct="1"/>
                      <a:r>
                        <a:rPr lang="hu-HU" sz="800" b="1" kern="1200" dirty="0" err="1">
                          <a:solidFill>
                            <a:schemeClr val="bg1">
                              <a:lumMod val="65000"/>
                            </a:schemeClr>
                          </a:solidFill>
                          <a:latin typeface="+mn-lt"/>
                          <a:ea typeface="+mn-ea"/>
                          <a:cs typeface="+mn-cs"/>
                        </a:rPr>
                        <a:t>Onlin</a:t>
                      </a:r>
                      <a:r>
                        <a:rPr lang="en-GB" sz="800" b="1" kern="1200" dirty="0">
                          <a:solidFill>
                            <a:schemeClr val="bg1">
                              <a:lumMod val="65000"/>
                            </a:schemeClr>
                          </a:solidFill>
                          <a:latin typeface="+mn-lt"/>
                          <a:ea typeface="+mn-ea"/>
                          <a:cs typeface="+mn-cs"/>
                        </a:rPr>
                        <a:t>e</a:t>
                      </a:r>
                      <a:r>
                        <a:rPr lang="hu-HU" sz="800" b="1" kern="1200" dirty="0">
                          <a:solidFill>
                            <a:schemeClr val="bg1">
                              <a:lumMod val="65000"/>
                            </a:schemeClr>
                          </a:solidFill>
                          <a:latin typeface="+mn-lt"/>
                          <a:ea typeface="+mn-ea"/>
                          <a:cs typeface="+mn-cs"/>
                        </a:rPr>
                        <a:t>TV</a:t>
                      </a:r>
                      <a:endParaRPr lang="en-GB" sz="800" b="1" kern="1200" dirty="0">
                        <a:solidFill>
                          <a:schemeClr val="bg1">
                            <a:lumMod val="65000"/>
                          </a:schemeClr>
                        </a:solidFill>
                        <a:latin typeface="+mn-lt"/>
                        <a:ea typeface="+mn-ea"/>
                        <a:cs typeface="+mn-cs"/>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8830038"/>
                  </a:ext>
                </a:extLst>
              </a:tr>
            </a:tbl>
          </a:graphicData>
        </a:graphic>
      </p:graphicFrame>
      <p:grpSp>
        <p:nvGrpSpPr>
          <p:cNvPr id="29" name="Group 95">
            <a:extLst>
              <a:ext uri="{FF2B5EF4-FFF2-40B4-BE49-F238E27FC236}">
                <a16:creationId xmlns:a16="http://schemas.microsoft.com/office/drawing/2014/main" id="{E0A59042-1F3E-B66E-663B-38BEC380527A}"/>
              </a:ext>
            </a:extLst>
          </p:cNvPr>
          <p:cNvGrpSpPr>
            <a:grpSpLocks noChangeAspect="1"/>
          </p:cNvGrpSpPr>
          <p:nvPr/>
        </p:nvGrpSpPr>
        <p:grpSpPr>
          <a:xfrm>
            <a:off x="1542105" y="4426274"/>
            <a:ext cx="351882" cy="254889"/>
            <a:chOff x="5673725" y="3644900"/>
            <a:chExt cx="990600" cy="717550"/>
          </a:xfrm>
          <a:solidFill>
            <a:srgbClr val="404040"/>
          </a:solidFill>
        </p:grpSpPr>
        <p:sp>
          <p:nvSpPr>
            <p:cNvPr id="30" name="Freeform 16">
              <a:extLst>
                <a:ext uri="{FF2B5EF4-FFF2-40B4-BE49-F238E27FC236}">
                  <a16:creationId xmlns:a16="http://schemas.microsoft.com/office/drawing/2014/main" id="{CB94E803-B65E-9E98-E43E-E0EE586EC990}"/>
                </a:ext>
              </a:extLst>
            </p:cNvPr>
            <p:cNvSpPr>
              <a:spLocks noEditPoints="1"/>
            </p:cNvSpPr>
            <p:nvPr/>
          </p:nvSpPr>
          <p:spPr bwMode="auto">
            <a:xfrm>
              <a:off x="5673725" y="3644900"/>
              <a:ext cx="990600" cy="717550"/>
            </a:xfrm>
            <a:custGeom>
              <a:avLst/>
              <a:gdLst/>
              <a:ahLst/>
              <a:cxnLst>
                <a:cxn ang="0">
                  <a:pos x="564" y="20"/>
                </a:cxn>
                <a:cxn ang="0">
                  <a:pos x="558" y="6"/>
                </a:cxn>
                <a:cxn ang="0">
                  <a:pos x="82" y="0"/>
                </a:cxn>
                <a:cxn ang="0">
                  <a:pos x="68" y="6"/>
                </a:cxn>
                <a:cxn ang="0">
                  <a:pos x="62" y="376"/>
                </a:cxn>
                <a:cxn ang="0">
                  <a:pos x="24" y="376"/>
                </a:cxn>
                <a:cxn ang="0">
                  <a:pos x="2" y="394"/>
                </a:cxn>
                <a:cxn ang="0">
                  <a:pos x="0" y="422"/>
                </a:cxn>
                <a:cxn ang="0">
                  <a:pos x="2" y="434"/>
                </a:cxn>
                <a:cxn ang="0">
                  <a:pos x="24" y="450"/>
                </a:cxn>
                <a:cxn ang="0">
                  <a:pos x="594" y="452"/>
                </a:cxn>
                <a:cxn ang="0">
                  <a:pos x="614" y="442"/>
                </a:cxn>
                <a:cxn ang="0">
                  <a:pos x="624" y="422"/>
                </a:cxn>
                <a:cxn ang="0">
                  <a:pos x="622" y="400"/>
                </a:cxn>
                <a:cxn ang="0">
                  <a:pos x="606" y="378"/>
                </a:cxn>
                <a:cxn ang="0">
                  <a:pos x="594" y="376"/>
                </a:cxn>
                <a:cxn ang="0">
                  <a:pos x="80" y="20"/>
                </a:cxn>
                <a:cxn ang="0">
                  <a:pos x="542" y="18"/>
                </a:cxn>
                <a:cxn ang="0">
                  <a:pos x="544" y="380"/>
                </a:cxn>
                <a:cxn ang="0">
                  <a:pos x="82" y="382"/>
                </a:cxn>
                <a:cxn ang="0">
                  <a:pos x="272" y="426"/>
                </a:cxn>
                <a:cxn ang="0">
                  <a:pos x="262" y="422"/>
                </a:cxn>
                <a:cxn ang="0">
                  <a:pos x="260" y="414"/>
                </a:cxn>
                <a:cxn ang="0">
                  <a:pos x="266" y="402"/>
                </a:cxn>
                <a:cxn ang="0">
                  <a:pos x="276" y="402"/>
                </a:cxn>
                <a:cxn ang="0">
                  <a:pos x="284" y="414"/>
                </a:cxn>
                <a:cxn ang="0">
                  <a:pos x="280" y="422"/>
                </a:cxn>
                <a:cxn ang="0">
                  <a:pos x="272" y="426"/>
                </a:cxn>
                <a:cxn ang="0">
                  <a:pos x="306" y="426"/>
                </a:cxn>
                <a:cxn ang="0">
                  <a:pos x="300" y="414"/>
                </a:cxn>
                <a:cxn ang="0">
                  <a:pos x="302" y="406"/>
                </a:cxn>
                <a:cxn ang="0">
                  <a:pos x="312" y="402"/>
                </a:cxn>
                <a:cxn ang="0">
                  <a:pos x="324" y="408"/>
                </a:cxn>
                <a:cxn ang="0">
                  <a:pos x="324" y="418"/>
                </a:cxn>
                <a:cxn ang="0">
                  <a:pos x="312" y="426"/>
                </a:cxn>
                <a:cxn ang="0">
                  <a:pos x="352" y="426"/>
                </a:cxn>
                <a:cxn ang="0">
                  <a:pos x="340" y="418"/>
                </a:cxn>
                <a:cxn ang="0">
                  <a:pos x="340" y="408"/>
                </a:cxn>
                <a:cxn ang="0">
                  <a:pos x="352" y="402"/>
                </a:cxn>
                <a:cxn ang="0">
                  <a:pos x="360" y="406"/>
                </a:cxn>
                <a:cxn ang="0">
                  <a:pos x="364" y="414"/>
                </a:cxn>
                <a:cxn ang="0">
                  <a:pos x="356" y="426"/>
                </a:cxn>
                <a:cxn ang="0">
                  <a:pos x="568" y="426"/>
                </a:cxn>
                <a:cxn ang="0">
                  <a:pos x="568" y="402"/>
                </a:cxn>
              </a:cxnLst>
              <a:rect l="0" t="0" r="r" b="b"/>
              <a:pathLst>
                <a:path w="624" h="452">
                  <a:moveTo>
                    <a:pt x="594" y="376"/>
                  </a:moveTo>
                  <a:lnTo>
                    <a:pt x="564" y="376"/>
                  </a:lnTo>
                  <a:lnTo>
                    <a:pt x="564" y="20"/>
                  </a:lnTo>
                  <a:lnTo>
                    <a:pt x="564" y="20"/>
                  </a:lnTo>
                  <a:lnTo>
                    <a:pt x="562" y="12"/>
                  </a:lnTo>
                  <a:lnTo>
                    <a:pt x="558" y="6"/>
                  </a:lnTo>
                  <a:lnTo>
                    <a:pt x="550" y="2"/>
                  </a:lnTo>
                  <a:lnTo>
                    <a:pt x="542" y="0"/>
                  </a:lnTo>
                  <a:lnTo>
                    <a:pt x="82" y="0"/>
                  </a:lnTo>
                  <a:lnTo>
                    <a:pt x="82" y="0"/>
                  </a:lnTo>
                  <a:lnTo>
                    <a:pt x="74" y="2"/>
                  </a:lnTo>
                  <a:lnTo>
                    <a:pt x="68" y="6"/>
                  </a:lnTo>
                  <a:lnTo>
                    <a:pt x="62" y="12"/>
                  </a:lnTo>
                  <a:lnTo>
                    <a:pt x="62" y="20"/>
                  </a:lnTo>
                  <a:lnTo>
                    <a:pt x="62" y="376"/>
                  </a:lnTo>
                  <a:lnTo>
                    <a:pt x="30" y="376"/>
                  </a:lnTo>
                  <a:lnTo>
                    <a:pt x="30" y="376"/>
                  </a:lnTo>
                  <a:lnTo>
                    <a:pt x="24" y="376"/>
                  </a:lnTo>
                  <a:lnTo>
                    <a:pt x="18" y="378"/>
                  </a:lnTo>
                  <a:lnTo>
                    <a:pt x="8" y="384"/>
                  </a:lnTo>
                  <a:lnTo>
                    <a:pt x="2" y="394"/>
                  </a:lnTo>
                  <a:lnTo>
                    <a:pt x="0" y="400"/>
                  </a:lnTo>
                  <a:lnTo>
                    <a:pt x="0" y="406"/>
                  </a:lnTo>
                  <a:lnTo>
                    <a:pt x="0" y="422"/>
                  </a:lnTo>
                  <a:lnTo>
                    <a:pt x="0" y="422"/>
                  </a:lnTo>
                  <a:lnTo>
                    <a:pt x="0" y="428"/>
                  </a:lnTo>
                  <a:lnTo>
                    <a:pt x="2" y="434"/>
                  </a:lnTo>
                  <a:lnTo>
                    <a:pt x="8" y="442"/>
                  </a:lnTo>
                  <a:lnTo>
                    <a:pt x="18" y="450"/>
                  </a:lnTo>
                  <a:lnTo>
                    <a:pt x="24" y="450"/>
                  </a:lnTo>
                  <a:lnTo>
                    <a:pt x="30" y="452"/>
                  </a:lnTo>
                  <a:lnTo>
                    <a:pt x="594" y="452"/>
                  </a:lnTo>
                  <a:lnTo>
                    <a:pt x="594" y="452"/>
                  </a:lnTo>
                  <a:lnTo>
                    <a:pt x="600" y="450"/>
                  </a:lnTo>
                  <a:lnTo>
                    <a:pt x="606" y="450"/>
                  </a:lnTo>
                  <a:lnTo>
                    <a:pt x="614" y="442"/>
                  </a:lnTo>
                  <a:lnTo>
                    <a:pt x="620" y="434"/>
                  </a:lnTo>
                  <a:lnTo>
                    <a:pt x="622" y="428"/>
                  </a:lnTo>
                  <a:lnTo>
                    <a:pt x="624" y="422"/>
                  </a:lnTo>
                  <a:lnTo>
                    <a:pt x="624" y="406"/>
                  </a:lnTo>
                  <a:lnTo>
                    <a:pt x="624" y="406"/>
                  </a:lnTo>
                  <a:lnTo>
                    <a:pt x="622" y="400"/>
                  </a:lnTo>
                  <a:lnTo>
                    <a:pt x="620" y="394"/>
                  </a:lnTo>
                  <a:lnTo>
                    <a:pt x="614" y="384"/>
                  </a:lnTo>
                  <a:lnTo>
                    <a:pt x="606" y="378"/>
                  </a:lnTo>
                  <a:lnTo>
                    <a:pt x="600" y="376"/>
                  </a:lnTo>
                  <a:lnTo>
                    <a:pt x="594" y="376"/>
                  </a:lnTo>
                  <a:lnTo>
                    <a:pt x="594" y="376"/>
                  </a:lnTo>
                  <a:close/>
                  <a:moveTo>
                    <a:pt x="80" y="380"/>
                  </a:moveTo>
                  <a:lnTo>
                    <a:pt x="80" y="20"/>
                  </a:lnTo>
                  <a:lnTo>
                    <a:pt x="80" y="20"/>
                  </a:lnTo>
                  <a:lnTo>
                    <a:pt x="82" y="18"/>
                  </a:lnTo>
                  <a:lnTo>
                    <a:pt x="542" y="18"/>
                  </a:lnTo>
                  <a:lnTo>
                    <a:pt x="542" y="18"/>
                  </a:lnTo>
                  <a:lnTo>
                    <a:pt x="544" y="20"/>
                  </a:lnTo>
                  <a:lnTo>
                    <a:pt x="544" y="380"/>
                  </a:lnTo>
                  <a:lnTo>
                    <a:pt x="544" y="380"/>
                  </a:lnTo>
                  <a:lnTo>
                    <a:pt x="542" y="382"/>
                  </a:lnTo>
                  <a:lnTo>
                    <a:pt x="82" y="382"/>
                  </a:lnTo>
                  <a:lnTo>
                    <a:pt x="82" y="382"/>
                  </a:lnTo>
                  <a:lnTo>
                    <a:pt x="80" y="380"/>
                  </a:lnTo>
                  <a:lnTo>
                    <a:pt x="80" y="380"/>
                  </a:lnTo>
                  <a:close/>
                  <a:moveTo>
                    <a:pt x="272" y="426"/>
                  </a:moveTo>
                  <a:lnTo>
                    <a:pt x="272" y="426"/>
                  </a:lnTo>
                  <a:lnTo>
                    <a:pt x="266" y="426"/>
                  </a:lnTo>
                  <a:lnTo>
                    <a:pt x="262" y="422"/>
                  </a:lnTo>
                  <a:lnTo>
                    <a:pt x="260" y="418"/>
                  </a:lnTo>
                  <a:lnTo>
                    <a:pt x="260" y="414"/>
                  </a:lnTo>
                  <a:lnTo>
                    <a:pt x="260" y="414"/>
                  </a:lnTo>
                  <a:lnTo>
                    <a:pt x="260" y="408"/>
                  </a:lnTo>
                  <a:lnTo>
                    <a:pt x="262" y="406"/>
                  </a:lnTo>
                  <a:lnTo>
                    <a:pt x="266" y="402"/>
                  </a:lnTo>
                  <a:lnTo>
                    <a:pt x="272" y="402"/>
                  </a:lnTo>
                  <a:lnTo>
                    <a:pt x="272" y="402"/>
                  </a:lnTo>
                  <a:lnTo>
                    <a:pt x="276" y="402"/>
                  </a:lnTo>
                  <a:lnTo>
                    <a:pt x="280" y="406"/>
                  </a:lnTo>
                  <a:lnTo>
                    <a:pt x="284" y="408"/>
                  </a:lnTo>
                  <a:lnTo>
                    <a:pt x="284" y="414"/>
                  </a:lnTo>
                  <a:lnTo>
                    <a:pt x="284" y="414"/>
                  </a:lnTo>
                  <a:lnTo>
                    <a:pt x="284" y="418"/>
                  </a:lnTo>
                  <a:lnTo>
                    <a:pt x="280" y="422"/>
                  </a:lnTo>
                  <a:lnTo>
                    <a:pt x="276" y="426"/>
                  </a:lnTo>
                  <a:lnTo>
                    <a:pt x="272" y="426"/>
                  </a:lnTo>
                  <a:lnTo>
                    <a:pt x="272" y="426"/>
                  </a:lnTo>
                  <a:close/>
                  <a:moveTo>
                    <a:pt x="312" y="426"/>
                  </a:moveTo>
                  <a:lnTo>
                    <a:pt x="312" y="426"/>
                  </a:lnTo>
                  <a:lnTo>
                    <a:pt x="306" y="426"/>
                  </a:lnTo>
                  <a:lnTo>
                    <a:pt x="302" y="422"/>
                  </a:lnTo>
                  <a:lnTo>
                    <a:pt x="300" y="418"/>
                  </a:lnTo>
                  <a:lnTo>
                    <a:pt x="300" y="414"/>
                  </a:lnTo>
                  <a:lnTo>
                    <a:pt x="300" y="414"/>
                  </a:lnTo>
                  <a:lnTo>
                    <a:pt x="300" y="408"/>
                  </a:lnTo>
                  <a:lnTo>
                    <a:pt x="302" y="406"/>
                  </a:lnTo>
                  <a:lnTo>
                    <a:pt x="306" y="402"/>
                  </a:lnTo>
                  <a:lnTo>
                    <a:pt x="312" y="402"/>
                  </a:lnTo>
                  <a:lnTo>
                    <a:pt x="312" y="402"/>
                  </a:lnTo>
                  <a:lnTo>
                    <a:pt x="316" y="402"/>
                  </a:lnTo>
                  <a:lnTo>
                    <a:pt x="320" y="406"/>
                  </a:lnTo>
                  <a:lnTo>
                    <a:pt x="324" y="408"/>
                  </a:lnTo>
                  <a:lnTo>
                    <a:pt x="324" y="414"/>
                  </a:lnTo>
                  <a:lnTo>
                    <a:pt x="324" y="414"/>
                  </a:lnTo>
                  <a:lnTo>
                    <a:pt x="324" y="418"/>
                  </a:lnTo>
                  <a:lnTo>
                    <a:pt x="320" y="422"/>
                  </a:lnTo>
                  <a:lnTo>
                    <a:pt x="316" y="426"/>
                  </a:lnTo>
                  <a:lnTo>
                    <a:pt x="312" y="426"/>
                  </a:lnTo>
                  <a:lnTo>
                    <a:pt x="312" y="426"/>
                  </a:lnTo>
                  <a:close/>
                  <a:moveTo>
                    <a:pt x="352" y="426"/>
                  </a:moveTo>
                  <a:lnTo>
                    <a:pt x="352" y="426"/>
                  </a:lnTo>
                  <a:lnTo>
                    <a:pt x="348" y="426"/>
                  </a:lnTo>
                  <a:lnTo>
                    <a:pt x="344" y="422"/>
                  </a:lnTo>
                  <a:lnTo>
                    <a:pt x="340" y="418"/>
                  </a:lnTo>
                  <a:lnTo>
                    <a:pt x="340" y="414"/>
                  </a:lnTo>
                  <a:lnTo>
                    <a:pt x="340" y="414"/>
                  </a:lnTo>
                  <a:lnTo>
                    <a:pt x="340" y="408"/>
                  </a:lnTo>
                  <a:lnTo>
                    <a:pt x="344" y="406"/>
                  </a:lnTo>
                  <a:lnTo>
                    <a:pt x="348" y="402"/>
                  </a:lnTo>
                  <a:lnTo>
                    <a:pt x="352" y="402"/>
                  </a:lnTo>
                  <a:lnTo>
                    <a:pt x="352" y="402"/>
                  </a:lnTo>
                  <a:lnTo>
                    <a:pt x="356" y="402"/>
                  </a:lnTo>
                  <a:lnTo>
                    <a:pt x="360" y="406"/>
                  </a:lnTo>
                  <a:lnTo>
                    <a:pt x="364" y="408"/>
                  </a:lnTo>
                  <a:lnTo>
                    <a:pt x="364" y="414"/>
                  </a:lnTo>
                  <a:lnTo>
                    <a:pt x="364" y="414"/>
                  </a:lnTo>
                  <a:lnTo>
                    <a:pt x="364" y="418"/>
                  </a:lnTo>
                  <a:lnTo>
                    <a:pt x="360" y="422"/>
                  </a:lnTo>
                  <a:lnTo>
                    <a:pt x="356" y="426"/>
                  </a:lnTo>
                  <a:lnTo>
                    <a:pt x="352" y="426"/>
                  </a:lnTo>
                  <a:lnTo>
                    <a:pt x="352" y="426"/>
                  </a:lnTo>
                  <a:close/>
                  <a:moveTo>
                    <a:pt x="568" y="426"/>
                  </a:moveTo>
                  <a:lnTo>
                    <a:pt x="446" y="426"/>
                  </a:lnTo>
                  <a:lnTo>
                    <a:pt x="446" y="402"/>
                  </a:lnTo>
                  <a:lnTo>
                    <a:pt x="568" y="402"/>
                  </a:lnTo>
                  <a:lnTo>
                    <a:pt x="568" y="4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1" name="Freeform 17">
              <a:extLst>
                <a:ext uri="{FF2B5EF4-FFF2-40B4-BE49-F238E27FC236}">
                  <a16:creationId xmlns:a16="http://schemas.microsoft.com/office/drawing/2014/main" id="{4AC0F4EC-6F44-A8DD-6C0A-537508D94C43}"/>
                </a:ext>
              </a:extLst>
            </p:cNvPr>
            <p:cNvSpPr>
              <a:spLocks/>
            </p:cNvSpPr>
            <p:nvPr/>
          </p:nvSpPr>
          <p:spPr bwMode="auto">
            <a:xfrm>
              <a:off x="5972175" y="3759200"/>
              <a:ext cx="393700" cy="98425"/>
            </a:xfrm>
            <a:custGeom>
              <a:avLst/>
              <a:gdLst/>
              <a:ahLst/>
              <a:cxnLst>
                <a:cxn ang="0">
                  <a:pos x="0" y="44"/>
                </a:cxn>
                <a:cxn ang="0">
                  <a:pos x="10" y="62"/>
                </a:cxn>
                <a:cxn ang="0">
                  <a:pos x="10" y="62"/>
                </a:cxn>
                <a:cxn ang="0">
                  <a:pos x="22" y="52"/>
                </a:cxn>
                <a:cxn ang="0">
                  <a:pos x="36" y="44"/>
                </a:cxn>
                <a:cxn ang="0">
                  <a:pos x="50" y="36"/>
                </a:cxn>
                <a:cxn ang="0">
                  <a:pos x="64" y="30"/>
                </a:cxn>
                <a:cxn ang="0">
                  <a:pos x="78" y="26"/>
                </a:cxn>
                <a:cxn ang="0">
                  <a:pos x="94" y="22"/>
                </a:cxn>
                <a:cxn ang="0">
                  <a:pos x="108" y="20"/>
                </a:cxn>
                <a:cxn ang="0">
                  <a:pos x="124" y="20"/>
                </a:cxn>
                <a:cxn ang="0">
                  <a:pos x="138" y="20"/>
                </a:cxn>
                <a:cxn ang="0">
                  <a:pos x="154" y="22"/>
                </a:cxn>
                <a:cxn ang="0">
                  <a:pos x="170" y="26"/>
                </a:cxn>
                <a:cxn ang="0">
                  <a:pos x="184" y="30"/>
                </a:cxn>
                <a:cxn ang="0">
                  <a:pos x="198" y="36"/>
                </a:cxn>
                <a:cxn ang="0">
                  <a:pos x="212" y="42"/>
                </a:cxn>
                <a:cxn ang="0">
                  <a:pos x="226" y="50"/>
                </a:cxn>
                <a:cxn ang="0">
                  <a:pos x="238" y="60"/>
                </a:cxn>
                <a:cxn ang="0">
                  <a:pos x="248" y="44"/>
                </a:cxn>
                <a:cxn ang="0">
                  <a:pos x="248" y="44"/>
                </a:cxn>
                <a:cxn ang="0">
                  <a:pos x="234" y="32"/>
                </a:cxn>
                <a:cxn ang="0">
                  <a:pos x="220" y="24"/>
                </a:cxn>
                <a:cxn ang="0">
                  <a:pos x="204" y="16"/>
                </a:cxn>
                <a:cxn ang="0">
                  <a:pos x="188" y="10"/>
                </a:cxn>
                <a:cxn ang="0">
                  <a:pos x="172" y="6"/>
                </a:cxn>
                <a:cxn ang="0">
                  <a:pos x="156" y="2"/>
                </a:cxn>
                <a:cxn ang="0">
                  <a:pos x="140" y="0"/>
                </a:cxn>
                <a:cxn ang="0">
                  <a:pos x="124" y="0"/>
                </a:cxn>
                <a:cxn ang="0">
                  <a:pos x="108" y="0"/>
                </a:cxn>
                <a:cxn ang="0">
                  <a:pos x="90" y="2"/>
                </a:cxn>
                <a:cxn ang="0">
                  <a:pos x="74" y="6"/>
                </a:cxn>
                <a:cxn ang="0">
                  <a:pos x="58" y="10"/>
                </a:cxn>
                <a:cxn ang="0">
                  <a:pos x="42" y="18"/>
                </a:cxn>
                <a:cxn ang="0">
                  <a:pos x="28" y="24"/>
                </a:cxn>
                <a:cxn ang="0">
                  <a:pos x="14" y="34"/>
                </a:cxn>
                <a:cxn ang="0">
                  <a:pos x="0" y="44"/>
                </a:cxn>
                <a:cxn ang="0">
                  <a:pos x="0" y="44"/>
                </a:cxn>
              </a:cxnLst>
              <a:rect l="0" t="0" r="r" b="b"/>
              <a:pathLst>
                <a:path w="248" h="62">
                  <a:moveTo>
                    <a:pt x="0" y="44"/>
                  </a:moveTo>
                  <a:lnTo>
                    <a:pt x="10" y="62"/>
                  </a:lnTo>
                  <a:lnTo>
                    <a:pt x="10" y="62"/>
                  </a:lnTo>
                  <a:lnTo>
                    <a:pt x="22" y="52"/>
                  </a:lnTo>
                  <a:lnTo>
                    <a:pt x="36" y="44"/>
                  </a:lnTo>
                  <a:lnTo>
                    <a:pt x="50" y="36"/>
                  </a:lnTo>
                  <a:lnTo>
                    <a:pt x="64" y="30"/>
                  </a:lnTo>
                  <a:lnTo>
                    <a:pt x="78" y="26"/>
                  </a:lnTo>
                  <a:lnTo>
                    <a:pt x="94" y="22"/>
                  </a:lnTo>
                  <a:lnTo>
                    <a:pt x="108" y="20"/>
                  </a:lnTo>
                  <a:lnTo>
                    <a:pt x="124" y="20"/>
                  </a:lnTo>
                  <a:lnTo>
                    <a:pt x="138" y="20"/>
                  </a:lnTo>
                  <a:lnTo>
                    <a:pt x="154" y="22"/>
                  </a:lnTo>
                  <a:lnTo>
                    <a:pt x="170" y="26"/>
                  </a:lnTo>
                  <a:lnTo>
                    <a:pt x="184" y="30"/>
                  </a:lnTo>
                  <a:lnTo>
                    <a:pt x="198" y="36"/>
                  </a:lnTo>
                  <a:lnTo>
                    <a:pt x="212" y="42"/>
                  </a:lnTo>
                  <a:lnTo>
                    <a:pt x="226" y="50"/>
                  </a:lnTo>
                  <a:lnTo>
                    <a:pt x="238" y="60"/>
                  </a:lnTo>
                  <a:lnTo>
                    <a:pt x="248" y="44"/>
                  </a:lnTo>
                  <a:lnTo>
                    <a:pt x="248" y="44"/>
                  </a:lnTo>
                  <a:lnTo>
                    <a:pt x="234" y="32"/>
                  </a:lnTo>
                  <a:lnTo>
                    <a:pt x="220" y="24"/>
                  </a:lnTo>
                  <a:lnTo>
                    <a:pt x="204" y="16"/>
                  </a:lnTo>
                  <a:lnTo>
                    <a:pt x="188" y="10"/>
                  </a:lnTo>
                  <a:lnTo>
                    <a:pt x="172" y="6"/>
                  </a:lnTo>
                  <a:lnTo>
                    <a:pt x="156" y="2"/>
                  </a:lnTo>
                  <a:lnTo>
                    <a:pt x="140" y="0"/>
                  </a:lnTo>
                  <a:lnTo>
                    <a:pt x="124" y="0"/>
                  </a:lnTo>
                  <a:lnTo>
                    <a:pt x="108" y="0"/>
                  </a:lnTo>
                  <a:lnTo>
                    <a:pt x="90" y="2"/>
                  </a:lnTo>
                  <a:lnTo>
                    <a:pt x="74" y="6"/>
                  </a:lnTo>
                  <a:lnTo>
                    <a:pt x="58" y="10"/>
                  </a:lnTo>
                  <a:lnTo>
                    <a:pt x="42" y="18"/>
                  </a:lnTo>
                  <a:lnTo>
                    <a:pt x="28" y="24"/>
                  </a:lnTo>
                  <a:lnTo>
                    <a:pt x="14" y="34"/>
                  </a:lnTo>
                  <a:lnTo>
                    <a:pt x="0" y="44"/>
                  </a:lnTo>
                  <a:lnTo>
                    <a:pt x="0"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2" name="Freeform 18">
              <a:extLst>
                <a:ext uri="{FF2B5EF4-FFF2-40B4-BE49-F238E27FC236}">
                  <a16:creationId xmlns:a16="http://schemas.microsoft.com/office/drawing/2014/main" id="{C85121A4-6528-408F-5FC6-0FAC89111EDF}"/>
                </a:ext>
              </a:extLst>
            </p:cNvPr>
            <p:cNvSpPr>
              <a:spLocks/>
            </p:cNvSpPr>
            <p:nvPr/>
          </p:nvSpPr>
          <p:spPr bwMode="auto">
            <a:xfrm>
              <a:off x="6130925" y="4038600"/>
              <a:ext cx="76200" cy="76200"/>
            </a:xfrm>
            <a:custGeom>
              <a:avLst/>
              <a:gdLst/>
              <a:ahLst/>
              <a:cxnLst>
                <a:cxn ang="0">
                  <a:pos x="24" y="0"/>
                </a:cxn>
                <a:cxn ang="0">
                  <a:pos x="24" y="0"/>
                </a:cxn>
                <a:cxn ang="0">
                  <a:pos x="14" y="2"/>
                </a:cxn>
                <a:cxn ang="0">
                  <a:pos x="8" y="6"/>
                </a:cxn>
                <a:cxn ang="0">
                  <a:pos x="2" y="14"/>
                </a:cxn>
                <a:cxn ang="0">
                  <a:pos x="0" y="24"/>
                </a:cxn>
                <a:cxn ang="0">
                  <a:pos x="0" y="24"/>
                </a:cxn>
                <a:cxn ang="0">
                  <a:pos x="2" y="32"/>
                </a:cxn>
                <a:cxn ang="0">
                  <a:pos x="8" y="40"/>
                </a:cxn>
                <a:cxn ang="0">
                  <a:pos x="14" y="46"/>
                </a:cxn>
                <a:cxn ang="0">
                  <a:pos x="24" y="48"/>
                </a:cxn>
                <a:cxn ang="0">
                  <a:pos x="24" y="48"/>
                </a:cxn>
                <a:cxn ang="0">
                  <a:pos x="34" y="46"/>
                </a:cxn>
                <a:cxn ang="0">
                  <a:pos x="42" y="40"/>
                </a:cxn>
                <a:cxn ang="0">
                  <a:pos x="46" y="32"/>
                </a:cxn>
                <a:cxn ang="0">
                  <a:pos x="48" y="24"/>
                </a:cxn>
                <a:cxn ang="0">
                  <a:pos x="48" y="24"/>
                </a:cxn>
                <a:cxn ang="0">
                  <a:pos x="46" y="14"/>
                </a:cxn>
                <a:cxn ang="0">
                  <a:pos x="42" y="6"/>
                </a:cxn>
                <a:cxn ang="0">
                  <a:pos x="34" y="2"/>
                </a:cxn>
                <a:cxn ang="0">
                  <a:pos x="24" y="0"/>
                </a:cxn>
                <a:cxn ang="0">
                  <a:pos x="24" y="0"/>
                </a:cxn>
              </a:cxnLst>
              <a:rect l="0" t="0" r="r" b="b"/>
              <a:pathLst>
                <a:path w="48" h="48">
                  <a:moveTo>
                    <a:pt x="24" y="0"/>
                  </a:moveTo>
                  <a:lnTo>
                    <a:pt x="24" y="0"/>
                  </a:lnTo>
                  <a:lnTo>
                    <a:pt x="14" y="2"/>
                  </a:lnTo>
                  <a:lnTo>
                    <a:pt x="8" y="6"/>
                  </a:lnTo>
                  <a:lnTo>
                    <a:pt x="2" y="14"/>
                  </a:lnTo>
                  <a:lnTo>
                    <a:pt x="0" y="24"/>
                  </a:lnTo>
                  <a:lnTo>
                    <a:pt x="0" y="24"/>
                  </a:lnTo>
                  <a:lnTo>
                    <a:pt x="2" y="32"/>
                  </a:lnTo>
                  <a:lnTo>
                    <a:pt x="8" y="40"/>
                  </a:lnTo>
                  <a:lnTo>
                    <a:pt x="14" y="46"/>
                  </a:lnTo>
                  <a:lnTo>
                    <a:pt x="24" y="48"/>
                  </a:lnTo>
                  <a:lnTo>
                    <a:pt x="24" y="48"/>
                  </a:lnTo>
                  <a:lnTo>
                    <a:pt x="34" y="46"/>
                  </a:lnTo>
                  <a:lnTo>
                    <a:pt x="42" y="40"/>
                  </a:lnTo>
                  <a:lnTo>
                    <a:pt x="46" y="32"/>
                  </a:lnTo>
                  <a:lnTo>
                    <a:pt x="48" y="24"/>
                  </a:lnTo>
                  <a:lnTo>
                    <a:pt x="48" y="24"/>
                  </a:lnTo>
                  <a:lnTo>
                    <a:pt x="46" y="14"/>
                  </a:lnTo>
                  <a:lnTo>
                    <a:pt x="42" y="6"/>
                  </a:lnTo>
                  <a:lnTo>
                    <a:pt x="34" y="2"/>
                  </a:lnTo>
                  <a:lnTo>
                    <a:pt x="24" y="0"/>
                  </a:lnTo>
                  <a:lnTo>
                    <a:pt x="2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3" name="Freeform 19">
              <a:extLst>
                <a:ext uri="{FF2B5EF4-FFF2-40B4-BE49-F238E27FC236}">
                  <a16:creationId xmlns:a16="http://schemas.microsoft.com/office/drawing/2014/main" id="{AA766819-2C46-FA5A-7D53-BBBDAEFAC5D6}"/>
                </a:ext>
              </a:extLst>
            </p:cNvPr>
            <p:cNvSpPr>
              <a:spLocks/>
            </p:cNvSpPr>
            <p:nvPr/>
          </p:nvSpPr>
          <p:spPr bwMode="auto">
            <a:xfrm>
              <a:off x="6067425" y="3946525"/>
              <a:ext cx="203200" cy="82550"/>
            </a:xfrm>
            <a:custGeom>
              <a:avLst/>
              <a:gdLst/>
              <a:ahLst/>
              <a:cxnLst>
                <a:cxn ang="0">
                  <a:pos x="8" y="24"/>
                </a:cxn>
                <a:cxn ang="0">
                  <a:pos x="8" y="24"/>
                </a:cxn>
                <a:cxn ang="0">
                  <a:pos x="0" y="32"/>
                </a:cxn>
                <a:cxn ang="0">
                  <a:pos x="12" y="52"/>
                </a:cxn>
                <a:cxn ang="0">
                  <a:pos x="12" y="52"/>
                </a:cxn>
                <a:cxn ang="0">
                  <a:pos x="16" y="44"/>
                </a:cxn>
                <a:cxn ang="0">
                  <a:pos x="22" y="38"/>
                </a:cxn>
                <a:cxn ang="0">
                  <a:pos x="22" y="38"/>
                </a:cxn>
                <a:cxn ang="0">
                  <a:pos x="32" y="30"/>
                </a:cxn>
                <a:cxn ang="0">
                  <a:pos x="42" y="24"/>
                </a:cxn>
                <a:cxn ang="0">
                  <a:pos x="52" y="22"/>
                </a:cxn>
                <a:cxn ang="0">
                  <a:pos x="64" y="20"/>
                </a:cxn>
                <a:cxn ang="0">
                  <a:pos x="76" y="22"/>
                </a:cxn>
                <a:cxn ang="0">
                  <a:pos x="86" y="24"/>
                </a:cxn>
                <a:cxn ang="0">
                  <a:pos x="98" y="30"/>
                </a:cxn>
                <a:cxn ang="0">
                  <a:pos x="106" y="38"/>
                </a:cxn>
                <a:cxn ang="0">
                  <a:pos x="106" y="38"/>
                </a:cxn>
                <a:cxn ang="0">
                  <a:pos x="116" y="50"/>
                </a:cxn>
                <a:cxn ang="0">
                  <a:pos x="128" y="32"/>
                </a:cxn>
                <a:cxn ang="0">
                  <a:pos x="128" y="32"/>
                </a:cxn>
                <a:cxn ang="0">
                  <a:pos x="120" y="24"/>
                </a:cxn>
                <a:cxn ang="0">
                  <a:pos x="120" y="24"/>
                </a:cxn>
                <a:cxn ang="0">
                  <a:pos x="108" y="14"/>
                </a:cxn>
                <a:cxn ang="0">
                  <a:pos x="94" y="6"/>
                </a:cxn>
                <a:cxn ang="0">
                  <a:pos x="80" y="2"/>
                </a:cxn>
                <a:cxn ang="0">
                  <a:pos x="64" y="0"/>
                </a:cxn>
                <a:cxn ang="0">
                  <a:pos x="50" y="2"/>
                </a:cxn>
                <a:cxn ang="0">
                  <a:pos x="34" y="6"/>
                </a:cxn>
                <a:cxn ang="0">
                  <a:pos x="20" y="14"/>
                </a:cxn>
                <a:cxn ang="0">
                  <a:pos x="8" y="24"/>
                </a:cxn>
                <a:cxn ang="0">
                  <a:pos x="8" y="24"/>
                </a:cxn>
              </a:cxnLst>
              <a:rect l="0" t="0" r="r" b="b"/>
              <a:pathLst>
                <a:path w="128" h="52">
                  <a:moveTo>
                    <a:pt x="8" y="24"/>
                  </a:moveTo>
                  <a:lnTo>
                    <a:pt x="8" y="24"/>
                  </a:lnTo>
                  <a:lnTo>
                    <a:pt x="0" y="32"/>
                  </a:lnTo>
                  <a:lnTo>
                    <a:pt x="12" y="52"/>
                  </a:lnTo>
                  <a:lnTo>
                    <a:pt x="12" y="52"/>
                  </a:lnTo>
                  <a:lnTo>
                    <a:pt x="16" y="44"/>
                  </a:lnTo>
                  <a:lnTo>
                    <a:pt x="22" y="38"/>
                  </a:lnTo>
                  <a:lnTo>
                    <a:pt x="22" y="38"/>
                  </a:lnTo>
                  <a:lnTo>
                    <a:pt x="32" y="30"/>
                  </a:lnTo>
                  <a:lnTo>
                    <a:pt x="42" y="24"/>
                  </a:lnTo>
                  <a:lnTo>
                    <a:pt x="52" y="22"/>
                  </a:lnTo>
                  <a:lnTo>
                    <a:pt x="64" y="20"/>
                  </a:lnTo>
                  <a:lnTo>
                    <a:pt x="76" y="22"/>
                  </a:lnTo>
                  <a:lnTo>
                    <a:pt x="86" y="24"/>
                  </a:lnTo>
                  <a:lnTo>
                    <a:pt x="98" y="30"/>
                  </a:lnTo>
                  <a:lnTo>
                    <a:pt x="106" y="38"/>
                  </a:lnTo>
                  <a:lnTo>
                    <a:pt x="106" y="38"/>
                  </a:lnTo>
                  <a:lnTo>
                    <a:pt x="116" y="50"/>
                  </a:lnTo>
                  <a:lnTo>
                    <a:pt x="128" y="32"/>
                  </a:lnTo>
                  <a:lnTo>
                    <a:pt x="128" y="32"/>
                  </a:lnTo>
                  <a:lnTo>
                    <a:pt x="120" y="24"/>
                  </a:lnTo>
                  <a:lnTo>
                    <a:pt x="120" y="24"/>
                  </a:lnTo>
                  <a:lnTo>
                    <a:pt x="108" y="14"/>
                  </a:lnTo>
                  <a:lnTo>
                    <a:pt x="94" y="6"/>
                  </a:lnTo>
                  <a:lnTo>
                    <a:pt x="80" y="2"/>
                  </a:lnTo>
                  <a:lnTo>
                    <a:pt x="64" y="0"/>
                  </a:lnTo>
                  <a:lnTo>
                    <a:pt x="50" y="2"/>
                  </a:lnTo>
                  <a:lnTo>
                    <a:pt x="34" y="6"/>
                  </a:lnTo>
                  <a:lnTo>
                    <a:pt x="20" y="14"/>
                  </a:lnTo>
                  <a:lnTo>
                    <a:pt x="8" y="24"/>
                  </a:lnTo>
                  <a:lnTo>
                    <a:pt x="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4" name="Freeform 20">
              <a:extLst>
                <a:ext uri="{FF2B5EF4-FFF2-40B4-BE49-F238E27FC236}">
                  <a16:creationId xmlns:a16="http://schemas.microsoft.com/office/drawing/2014/main" id="{3F8ED1DA-0937-8AC2-6995-78365A44AA18}"/>
                </a:ext>
              </a:extLst>
            </p:cNvPr>
            <p:cNvSpPr>
              <a:spLocks/>
            </p:cNvSpPr>
            <p:nvPr/>
          </p:nvSpPr>
          <p:spPr bwMode="auto">
            <a:xfrm>
              <a:off x="6019800" y="3854450"/>
              <a:ext cx="298450" cy="85725"/>
            </a:xfrm>
            <a:custGeom>
              <a:avLst/>
              <a:gdLst/>
              <a:ahLst/>
              <a:cxnLst>
                <a:cxn ang="0">
                  <a:pos x="0" y="36"/>
                </a:cxn>
                <a:cxn ang="0">
                  <a:pos x="10" y="54"/>
                </a:cxn>
                <a:cxn ang="0">
                  <a:pos x="10" y="54"/>
                </a:cxn>
                <a:cxn ang="0">
                  <a:pos x="10" y="54"/>
                </a:cxn>
                <a:cxn ang="0">
                  <a:pos x="20" y="46"/>
                </a:cxn>
                <a:cxn ang="0">
                  <a:pos x="28" y="38"/>
                </a:cxn>
                <a:cxn ang="0">
                  <a:pos x="50" y="28"/>
                </a:cxn>
                <a:cxn ang="0">
                  <a:pos x="72" y="22"/>
                </a:cxn>
                <a:cxn ang="0">
                  <a:pos x="94" y="18"/>
                </a:cxn>
                <a:cxn ang="0">
                  <a:pos x="116" y="22"/>
                </a:cxn>
                <a:cxn ang="0">
                  <a:pos x="138" y="28"/>
                </a:cxn>
                <a:cxn ang="0">
                  <a:pos x="160" y="38"/>
                </a:cxn>
                <a:cxn ang="0">
                  <a:pos x="168" y="46"/>
                </a:cxn>
                <a:cxn ang="0">
                  <a:pos x="178" y="54"/>
                </a:cxn>
                <a:cxn ang="0">
                  <a:pos x="188" y="36"/>
                </a:cxn>
                <a:cxn ang="0">
                  <a:pos x="188" y="36"/>
                </a:cxn>
                <a:cxn ang="0">
                  <a:pos x="178" y="26"/>
                </a:cxn>
                <a:cxn ang="0">
                  <a:pos x="166" y="20"/>
                </a:cxn>
                <a:cxn ang="0">
                  <a:pos x="156" y="14"/>
                </a:cxn>
                <a:cxn ang="0">
                  <a:pos x="144" y="8"/>
                </a:cxn>
                <a:cxn ang="0">
                  <a:pos x="118" y="2"/>
                </a:cxn>
                <a:cxn ang="0">
                  <a:pos x="94" y="0"/>
                </a:cxn>
                <a:cxn ang="0">
                  <a:pos x="68" y="2"/>
                </a:cxn>
                <a:cxn ang="0">
                  <a:pos x="44" y="8"/>
                </a:cxn>
                <a:cxn ang="0">
                  <a:pos x="32" y="14"/>
                </a:cxn>
                <a:cxn ang="0">
                  <a:pos x="20" y="20"/>
                </a:cxn>
                <a:cxn ang="0">
                  <a:pos x="10" y="28"/>
                </a:cxn>
                <a:cxn ang="0">
                  <a:pos x="0" y="36"/>
                </a:cxn>
                <a:cxn ang="0">
                  <a:pos x="0" y="36"/>
                </a:cxn>
              </a:cxnLst>
              <a:rect l="0" t="0" r="r" b="b"/>
              <a:pathLst>
                <a:path w="188" h="54">
                  <a:moveTo>
                    <a:pt x="0" y="36"/>
                  </a:moveTo>
                  <a:lnTo>
                    <a:pt x="10" y="54"/>
                  </a:lnTo>
                  <a:lnTo>
                    <a:pt x="10" y="54"/>
                  </a:lnTo>
                  <a:lnTo>
                    <a:pt x="10" y="54"/>
                  </a:lnTo>
                  <a:lnTo>
                    <a:pt x="20" y="46"/>
                  </a:lnTo>
                  <a:lnTo>
                    <a:pt x="28" y="38"/>
                  </a:lnTo>
                  <a:lnTo>
                    <a:pt x="50" y="28"/>
                  </a:lnTo>
                  <a:lnTo>
                    <a:pt x="72" y="22"/>
                  </a:lnTo>
                  <a:lnTo>
                    <a:pt x="94" y="18"/>
                  </a:lnTo>
                  <a:lnTo>
                    <a:pt x="116" y="22"/>
                  </a:lnTo>
                  <a:lnTo>
                    <a:pt x="138" y="28"/>
                  </a:lnTo>
                  <a:lnTo>
                    <a:pt x="160" y="38"/>
                  </a:lnTo>
                  <a:lnTo>
                    <a:pt x="168" y="46"/>
                  </a:lnTo>
                  <a:lnTo>
                    <a:pt x="178" y="54"/>
                  </a:lnTo>
                  <a:lnTo>
                    <a:pt x="188" y="36"/>
                  </a:lnTo>
                  <a:lnTo>
                    <a:pt x="188" y="36"/>
                  </a:lnTo>
                  <a:lnTo>
                    <a:pt x="178" y="26"/>
                  </a:lnTo>
                  <a:lnTo>
                    <a:pt x="166" y="20"/>
                  </a:lnTo>
                  <a:lnTo>
                    <a:pt x="156" y="14"/>
                  </a:lnTo>
                  <a:lnTo>
                    <a:pt x="144" y="8"/>
                  </a:lnTo>
                  <a:lnTo>
                    <a:pt x="118" y="2"/>
                  </a:lnTo>
                  <a:lnTo>
                    <a:pt x="94" y="0"/>
                  </a:lnTo>
                  <a:lnTo>
                    <a:pt x="68" y="2"/>
                  </a:lnTo>
                  <a:lnTo>
                    <a:pt x="44" y="8"/>
                  </a:lnTo>
                  <a:lnTo>
                    <a:pt x="32" y="14"/>
                  </a:lnTo>
                  <a:lnTo>
                    <a:pt x="20" y="20"/>
                  </a:lnTo>
                  <a:lnTo>
                    <a:pt x="10" y="28"/>
                  </a:lnTo>
                  <a:lnTo>
                    <a:pt x="0" y="36"/>
                  </a:lnTo>
                  <a:lnTo>
                    <a:pt x="0"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pic>
        <p:nvPicPr>
          <p:cNvPr id="4" name="Picture 2">
            <a:extLst>
              <a:ext uri="{FF2B5EF4-FFF2-40B4-BE49-F238E27FC236}">
                <a16:creationId xmlns:a16="http://schemas.microsoft.com/office/drawing/2014/main" id="{CA18A6C8-BB35-1D35-1A33-EE34E4327B3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9931C0A-9BD7-DD68-DEE6-A8CA6A3A8F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298312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3"/>
          <p:cNvSpPr>
            <a:spLocks noGrp="1"/>
          </p:cNvSpPr>
          <p:nvPr>
            <p:ph type="title"/>
          </p:nvPr>
        </p:nvSpPr>
        <p:spPr>
          <a:xfrm>
            <a:off x="179984" y="-19088"/>
            <a:ext cx="8680422" cy="469722"/>
          </a:xfrm>
        </p:spPr>
        <p:txBody>
          <a:bodyPr>
            <a:noAutofit/>
          </a:bodyPr>
          <a:lstStyle/>
          <a:p>
            <a:r>
              <a:rPr lang="en-US" sz="2900" dirty="0"/>
              <a:t>Frequency of watching TV</a:t>
            </a:r>
            <a:endParaRPr lang="hu-HU" sz="2900" dirty="0"/>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en-US" sz="1000" i="1" dirty="0">
                <a:solidFill>
                  <a:schemeClr val="bg1">
                    <a:lumMod val="50000"/>
                  </a:schemeClr>
                </a:solidFill>
              </a:rPr>
              <a:t>How often do you watch TV? Top-2-Box</a:t>
            </a:r>
            <a:br>
              <a:rPr lang="en-US" sz="1000" i="1" dirty="0">
                <a:solidFill>
                  <a:schemeClr val="bg1">
                    <a:lumMod val="50000"/>
                  </a:schemeClr>
                </a:solidFill>
              </a:rPr>
            </a:br>
            <a:r>
              <a:rPr lang="en-US" sz="1000" i="1" dirty="0">
                <a:solidFill>
                  <a:schemeClr val="bg1">
                    <a:lumMod val="50000"/>
                  </a:schemeClr>
                </a:solidFill>
              </a:rPr>
              <a:t>How many minutes do you spend with watching TV on a daily average?  </a:t>
            </a:r>
          </a:p>
          <a:p>
            <a:pPr marL="0" indent="0">
              <a:spcBef>
                <a:spcPts val="0"/>
              </a:spcBef>
              <a:buNone/>
            </a:pPr>
            <a:endParaRPr lang="hu-HU" sz="1000" i="1" dirty="0">
              <a:solidFill>
                <a:schemeClr val="bg1">
                  <a:lumMod val="50000"/>
                </a:schemeClr>
              </a:solidFill>
            </a:endParaRPr>
          </a:p>
        </p:txBody>
      </p:sp>
      <p:graphicFrame>
        <p:nvGraphicFramePr>
          <p:cNvPr id="106" name="Chart 5"/>
          <p:cNvGraphicFramePr>
            <a:graphicFrameLocks noChangeAspect="1"/>
          </p:cNvGraphicFramePr>
          <p:nvPr/>
        </p:nvGraphicFramePr>
        <p:xfrm>
          <a:off x="398944" y="3448838"/>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7" name="Chart 5"/>
          <p:cNvGraphicFramePr>
            <a:graphicFrameLocks noChangeAspect="1"/>
          </p:cNvGraphicFramePr>
          <p:nvPr/>
        </p:nvGraphicFramePr>
        <p:xfrm>
          <a:off x="395536" y="2221736"/>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109" name="Rectangle 11"/>
          <p:cNvSpPr/>
          <p:nvPr/>
        </p:nvSpPr>
        <p:spPr>
          <a:xfrm>
            <a:off x="697580" y="2500760"/>
            <a:ext cx="871631"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A1C46B"/>
                </a:solidFill>
                <a:effectLst/>
                <a:uLnTx/>
                <a:uFillTx/>
                <a:latin typeface="Calibri"/>
                <a:ea typeface="+mn-ea"/>
                <a:cs typeface="+mn-cs"/>
              </a:rPr>
              <a:t>57</a:t>
            </a:r>
            <a:r>
              <a:rPr kumimoji="0" lang="en-ZA" sz="2250" b="1" i="0" u="none" strike="noStrike" kern="0" cap="none" spc="0" normalizeH="0" baseline="0" noProof="0" dirty="0">
                <a:ln>
                  <a:noFill/>
                </a:ln>
                <a:solidFill>
                  <a:srgbClr val="A1C46B"/>
                </a:solidFill>
                <a:effectLst/>
                <a:uLnTx/>
                <a:uFillTx/>
                <a:latin typeface="Calibri"/>
                <a:ea typeface="+mn-ea"/>
                <a:cs typeface="+mn-cs"/>
              </a:rPr>
              <a:t>%</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110" name="Chart 109"/>
          <p:cNvGraphicFramePr>
            <a:graphicFrameLocks noChangeAspect="1"/>
          </p:cNvGraphicFramePr>
          <p:nvPr/>
        </p:nvGraphicFramePr>
        <p:xfrm>
          <a:off x="1698526" y="2215386"/>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11" name="Rectangle 110"/>
          <p:cNvSpPr/>
          <p:nvPr/>
        </p:nvSpPr>
        <p:spPr>
          <a:xfrm>
            <a:off x="2009502" y="2496180"/>
            <a:ext cx="94142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A1C46B"/>
                </a:solidFill>
                <a:effectLst/>
                <a:uLnTx/>
                <a:uFillTx/>
                <a:latin typeface="Calibri"/>
                <a:ea typeface="+mn-ea"/>
                <a:cs typeface="+mn-cs"/>
              </a:rPr>
              <a:t>49%</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112" name="Chart 16"/>
          <p:cNvGraphicFramePr>
            <a:graphicFrameLocks noChangeAspect="1"/>
          </p:cNvGraphicFramePr>
          <p:nvPr/>
        </p:nvGraphicFramePr>
        <p:xfrm>
          <a:off x="3076716" y="2211710"/>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113" name="Rectangle 26"/>
          <p:cNvSpPr/>
          <p:nvPr/>
        </p:nvSpPr>
        <p:spPr>
          <a:xfrm>
            <a:off x="3387854" y="2503240"/>
            <a:ext cx="98310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A1C46B"/>
                </a:solidFill>
                <a:effectLst/>
                <a:uLnTx/>
                <a:uFillTx/>
                <a:latin typeface="Calibri"/>
                <a:ea typeface="+mn-ea"/>
                <a:cs typeface="+mn-cs"/>
              </a:rPr>
              <a:t>43%</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sp>
        <p:nvSpPr>
          <p:cNvPr id="115" name="Rectangle 11"/>
          <p:cNvSpPr/>
          <p:nvPr/>
        </p:nvSpPr>
        <p:spPr>
          <a:xfrm>
            <a:off x="718344" y="3729186"/>
            <a:ext cx="909302"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ED6737"/>
                </a:solidFill>
                <a:effectLst/>
                <a:uLnTx/>
                <a:uFillTx/>
                <a:latin typeface="Calibri"/>
                <a:ea typeface="+mn-ea"/>
                <a:cs typeface="+mn-cs"/>
              </a:rPr>
              <a:t>56%</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graphicFrame>
        <p:nvGraphicFramePr>
          <p:cNvPr id="116" name="Chart 13"/>
          <p:cNvGraphicFramePr>
            <a:graphicFrameLocks noChangeAspect="1"/>
          </p:cNvGraphicFramePr>
          <p:nvPr/>
        </p:nvGraphicFramePr>
        <p:xfrm>
          <a:off x="1698526" y="3423934"/>
          <a:ext cx="1275220" cy="1263368"/>
        </p:xfrm>
        <a:graphic>
          <a:graphicData uri="http://schemas.openxmlformats.org/drawingml/2006/chart">
            <c:chart xmlns:c="http://schemas.openxmlformats.org/drawingml/2006/chart" xmlns:r="http://schemas.openxmlformats.org/officeDocument/2006/relationships" r:id="rId7"/>
          </a:graphicData>
        </a:graphic>
      </p:graphicFrame>
      <p:sp>
        <p:nvSpPr>
          <p:cNvPr id="117" name="Rectangle 14"/>
          <p:cNvSpPr/>
          <p:nvPr/>
        </p:nvSpPr>
        <p:spPr>
          <a:xfrm>
            <a:off x="2009534" y="3729186"/>
            <a:ext cx="75126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ED6737"/>
                </a:solidFill>
                <a:effectLst/>
                <a:uLnTx/>
                <a:uFillTx/>
                <a:latin typeface="Calibri"/>
                <a:ea typeface="+mn-ea"/>
                <a:cs typeface="+mn-cs"/>
              </a:rPr>
              <a:t>49</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graphicFrame>
        <p:nvGraphicFramePr>
          <p:cNvPr id="118" name="Chart 16"/>
          <p:cNvGraphicFramePr>
            <a:graphicFrameLocks noChangeAspect="1"/>
          </p:cNvGraphicFramePr>
          <p:nvPr/>
        </p:nvGraphicFramePr>
        <p:xfrm>
          <a:off x="3076716" y="3420258"/>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119" name="Rectangle 20"/>
          <p:cNvSpPr/>
          <p:nvPr/>
        </p:nvSpPr>
        <p:spPr>
          <a:xfrm>
            <a:off x="3380150" y="3724072"/>
            <a:ext cx="94489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ED6737"/>
                </a:solidFill>
                <a:effectLst/>
                <a:uLnTx/>
                <a:uFillTx/>
                <a:latin typeface="Calibri"/>
                <a:ea typeface="+mn-ea"/>
                <a:cs typeface="+mn-cs"/>
              </a:rPr>
              <a:t>45</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cxnSp>
        <p:nvCxnSpPr>
          <p:cNvPr id="125" name="Straight Connector 46"/>
          <p:cNvCxnSpPr/>
          <p:nvPr/>
        </p:nvCxnSpPr>
        <p:spPr>
          <a:xfrm>
            <a:off x="179984" y="3488069"/>
            <a:ext cx="5904656" cy="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29" name="Táblázat 1"/>
          <p:cNvGraphicFramePr>
            <a:graphicFrameLocks noGrp="1"/>
          </p:cNvGraphicFramePr>
          <p:nvPr/>
        </p:nvGraphicFramePr>
        <p:xfrm>
          <a:off x="535415" y="707279"/>
          <a:ext cx="7488830" cy="370840"/>
        </p:xfrm>
        <a:graphic>
          <a:graphicData uri="http://schemas.openxmlformats.org/drawingml/2006/table">
            <a:tbl>
              <a:tblPr firstRow="1" bandRow="1">
                <a:tableStyleId>{5C22544A-7EE6-4342-B048-85BDC9FD1C3A}</a:tableStyleId>
              </a:tblPr>
              <a:tblGrid>
                <a:gridCol w="1156265">
                  <a:extLst>
                    <a:ext uri="{9D8B030D-6E8A-4147-A177-3AD203B41FA5}">
                      <a16:colId xmlns:a16="http://schemas.microsoft.com/office/drawing/2014/main" val="3116193364"/>
                    </a:ext>
                  </a:extLst>
                </a:gridCol>
                <a:gridCol w="1296144">
                  <a:extLst>
                    <a:ext uri="{9D8B030D-6E8A-4147-A177-3AD203B41FA5}">
                      <a16:colId xmlns:a16="http://schemas.microsoft.com/office/drawing/2014/main" val="700727625"/>
                    </a:ext>
                  </a:extLst>
                </a:gridCol>
                <a:gridCol w="1584176">
                  <a:extLst>
                    <a:ext uri="{9D8B030D-6E8A-4147-A177-3AD203B41FA5}">
                      <a16:colId xmlns:a16="http://schemas.microsoft.com/office/drawing/2014/main" val="3029072898"/>
                    </a:ext>
                  </a:extLst>
                </a:gridCol>
                <a:gridCol w="2228111">
                  <a:extLst>
                    <a:ext uri="{9D8B030D-6E8A-4147-A177-3AD203B41FA5}">
                      <a16:colId xmlns:a16="http://schemas.microsoft.com/office/drawing/2014/main" val="4252152383"/>
                    </a:ext>
                  </a:extLst>
                </a:gridCol>
                <a:gridCol w="1224134">
                  <a:extLst>
                    <a:ext uri="{9D8B030D-6E8A-4147-A177-3AD203B41FA5}">
                      <a16:colId xmlns:a16="http://schemas.microsoft.com/office/drawing/2014/main" val="3964899271"/>
                    </a:ext>
                  </a:extLst>
                </a:gridCol>
              </a:tblGrid>
              <a:tr h="370840">
                <a:tc>
                  <a:txBody>
                    <a:bodyPr/>
                    <a:lstStyle/>
                    <a:p>
                      <a:pPr algn="ctr"/>
                      <a:r>
                        <a:rPr lang="en-GB" sz="1200" b="1" u="none" dirty="0">
                          <a:solidFill>
                            <a:schemeClr val="tx2">
                              <a:lumMod val="85000"/>
                              <a:lumOff val="15000"/>
                            </a:schemeClr>
                          </a:solidFill>
                          <a:latin typeface="+mj-lt"/>
                        </a:rPr>
                        <a:t>Women</a:t>
                      </a:r>
                      <a:endParaRPr lang="hu-HU" sz="1200" b="1" u="none" dirty="0">
                        <a:solidFill>
                          <a:schemeClr val="tx2">
                            <a:lumMod val="85000"/>
                            <a:lumOff val="15000"/>
                          </a:schemeClr>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tc>
                  <a:txBody>
                    <a:bodyPr/>
                    <a:lstStyle/>
                    <a:p>
                      <a:pPr algn="ctr"/>
                      <a:r>
                        <a:rPr lang="en-GB" sz="1200" b="1" u="none" dirty="0">
                          <a:solidFill>
                            <a:schemeClr val="tx2">
                              <a:lumMod val="85000"/>
                              <a:lumOff val="15000"/>
                            </a:schemeClr>
                          </a:solidFill>
                          <a:latin typeface="+mj-lt"/>
                        </a:rPr>
                        <a:t>Men</a:t>
                      </a:r>
                      <a:endParaRPr lang="hu-HU" sz="1200" b="1" u="none" dirty="0">
                        <a:solidFill>
                          <a:schemeClr val="tx2">
                            <a:lumMod val="85000"/>
                            <a:lumOff val="15000"/>
                          </a:schemeClr>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tc>
                  <a:txBody>
                    <a:bodyPr/>
                    <a:lstStyle/>
                    <a:p>
                      <a:pPr algn="ctr"/>
                      <a:r>
                        <a:rPr lang="hu-HU" sz="1200" b="1" u="none" kern="1200" dirty="0">
                          <a:solidFill>
                            <a:schemeClr val="tx2">
                              <a:lumMod val="85000"/>
                              <a:lumOff val="15000"/>
                            </a:schemeClr>
                          </a:solidFill>
                          <a:latin typeface="+mn-lt"/>
                          <a:ea typeface="+mn-ea"/>
                          <a:cs typeface="+mn-cs"/>
                        </a:rPr>
                        <a:t>15-21 / 18-24 / 21-27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tc>
                  <a:txBody>
                    <a:bodyPr/>
                    <a:lstStyle/>
                    <a:p>
                      <a:pPr algn="l"/>
                      <a:r>
                        <a:rPr lang="hu-HU" sz="1200" b="1" u="none" kern="1200" dirty="0">
                          <a:solidFill>
                            <a:schemeClr val="tx2">
                              <a:lumMod val="85000"/>
                              <a:lumOff val="15000"/>
                            </a:schemeClr>
                          </a:solidFill>
                          <a:latin typeface="+mn-lt"/>
                          <a:ea typeface="+mn-ea"/>
                          <a:cs typeface="+mn-cs"/>
                        </a:rPr>
                        <a:t>22-29 / 25-32 / 2</a:t>
                      </a:r>
                      <a:r>
                        <a:rPr lang="en-GB" sz="1200" b="1" u="none" kern="1200" dirty="0">
                          <a:solidFill>
                            <a:schemeClr val="tx2">
                              <a:lumMod val="85000"/>
                              <a:lumOff val="15000"/>
                            </a:schemeClr>
                          </a:solidFill>
                          <a:latin typeface="+mn-lt"/>
                          <a:ea typeface="+mn-ea"/>
                          <a:cs typeface="+mn-cs"/>
                        </a:rPr>
                        <a:t>8</a:t>
                      </a:r>
                      <a:r>
                        <a:rPr lang="hu-HU" sz="1200" b="1" u="none" kern="1200" dirty="0">
                          <a:solidFill>
                            <a:schemeClr val="tx2">
                              <a:lumMod val="85000"/>
                              <a:lumOff val="15000"/>
                            </a:schemeClr>
                          </a:solidFill>
                          <a:latin typeface="+mn-lt"/>
                          <a:ea typeface="+mn-ea"/>
                          <a:cs typeface="+mn-cs"/>
                        </a:rPr>
                        <a:t>-35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tc>
                  <a:txBody>
                    <a:bodyPr/>
                    <a:lstStyle/>
                    <a:p>
                      <a:pPr algn="ctr"/>
                      <a:endParaRPr lang="hu-HU" sz="1200" b="1" u="none" dirty="0">
                        <a:solidFill>
                          <a:schemeClr val="tx2">
                            <a:lumMod val="85000"/>
                            <a:lumOff val="15000"/>
                          </a:schemeClr>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extLst>
                  <a:ext uri="{0D108BD9-81ED-4DB2-BD59-A6C34878D82A}">
                    <a16:rowId xmlns:a16="http://schemas.microsoft.com/office/drawing/2014/main" val="2103678376"/>
                  </a:ext>
                </a:extLst>
              </a:tr>
            </a:tbl>
          </a:graphicData>
        </a:graphic>
      </p:graphicFrame>
      <p:sp>
        <p:nvSpPr>
          <p:cNvPr id="132" name="TextBox 10"/>
          <p:cNvSpPr txBox="1"/>
          <p:nvPr/>
        </p:nvSpPr>
        <p:spPr>
          <a:xfrm>
            <a:off x="535415" y="3252229"/>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87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graphicFrame>
        <p:nvGraphicFramePr>
          <p:cNvPr id="164" name="Chart 16"/>
          <p:cNvGraphicFramePr>
            <a:graphicFrameLocks noChangeAspect="1"/>
          </p:cNvGraphicFramePr>
          <p:nvPr/>
        </p:nvGraphicFramePr>
        <p:xfrm>
          <a:off x="4451592" y="2224702"/>
          <a:ext cx="1275220" cy="1263368"/>
        </p:xfrm>
        <a:graphic>
          <a:graphicData uri="http://schemas.openxmlformats.org/drawingml/2006/chart">
            <c:chart xmlns:c="http://schemas.openxmlformats.org/drawingml/2006/chart" xmlns:r="http://schemas.openxmlformats.org/officeDocument/2006/relationships" r:id="rId9"/>
          </a:graphicData>
        </a:graphic>
      </p:graphicFrame>
      <p:sp>
        <p:nvSpPr>
          <p:cNvPr id="165" name="Rectangle 26"/>
          <p:cNvSpPr/>
          <p:nvPr/>
        </p:nvSpPr>
        <p:spPr>
          <a:xfrm>
            <a:off x="4762730" y="2496981"/>
            <a:ext cx="98310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A1C46B"/>
                </a:solidFill>
                <a:effectLst/>
                <a:uLnTx/>
                <a:uFillTx/>
                <a:latin typeface="Calibri"/>
                <a:ea typeface="+mn-ea"/>
                <a:cs typeface="+mn-cs"/>
              </a:rPr>
              <a:t>60%</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166" name="Chart 16"/>
          <p:cNvGraphicFramePr>
            <a:graphicFrameLocks noChangeAspect="1"/>
          </p:cNvGraphicFramePr>
          <p:nvPr/>
        </p:nvGraphicFramePr>
        <p:xfrm>
          <a:off x="4451592" y="3433250"/>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167" name="Rectangle 20"/>
          <p:cNvSpPr/>
          <p:nvPr/>
        </p:nvSpPr>
        <p:spPr>
          <a:xfrm>
            <a:off x="4762730" y="3724072"/>
            <a:ext cx="94489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ED6737"/>
                </a:solidFill>
                <a:effectLst/>
                <a:uLnTx/>
                <a:uFillTx/>
                <a:latin typeface="Calibri"/>
                <a:ea typeface="+mn-ea"/>
                <a:cs typeface="+mn-cs"/>
              </a:rPr>
              <a:t>57</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sp>
        <p:nvSpPr>
          <p:cNvPr id="32" name="Szövegdoboz 26"/>
          <p:cNvSpPr txBox="1"/>
          <p:nvPr/>
        </p:nvSpPr>
        <p:spPr>
          <a:xfrm>
            <a:off x="6239875" y="3116163"/>
            <a:ext cx="2763159" cy="1777410"/>
          </a:xfrm>
          <a:prstGeom prst="rect">
            <a:avLst/>
          </a:prstGeom>
          <a:solidFill>
            <a:schemeClr val="bg1"/>
          </a:solidFill>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There was no significant change in the time spent in front of the television across the observed cohort.</a:t>
            </a:r>
          </a:p>
          <a:p>
            <a:pPr marL="4763"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58595B"/>
              </a:solidFill>
              <a:effectLst/>
              <a:uLnTx/>
              <a:uFillTx/>
              <a:latin typeface="Calibri"/>
              <a:ea typeface="+mn-ea"/>
              <a:cs typeface="+mn-cs"/>
            </a:endParaRPr>
          </a:p>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Over the 3 years since then, the age group now aged 28-35 has watched less television, but the duration has not changed significantly.</a:t>
            </a:r>
          </a:p>
          <a:p>
            <a:pPr marL="4763"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58595B"/>
              </a:solidFill>
              <a:effectLst/>
              <a:uLnTx/>
              <a:uFillTx/>
              <a:latin typeface="Calibri"/>
              <a:ea typeface="+mn-ea"/>
              <a:cs typeface="+mn-cs"/>
            </a:endParaRPr>
          </a:p>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No difference by gender is still apparent, with a decrease in the proportion of daily TV watchers in both cases.</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8" name="Szövegdoboz 135">
            <a:extLst>
              <a:ext uri="{FF2B5EF4-FFF2-40B4-BE49-F238E27FC236}">
                <a16:creationId xmlns:a16="http://schemas.microsoft.com/office/drawing/2014/main" id="{3D2B97B7-2187-4A7A-A2BD-860F5285EC20}"/>
              </a:ext>
            </a:extLst>
          </p:cNvPr>
          <p:cNvSpPr txBox="1"/>
          <p:nvPr/>
        </p:nvSpPr>
        <p:spPr>
          <a:xfrm>
            <a:off x="376088" y="4803998"/>
            <a:ext cx="8876432" cy="2769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000000"/>
                </a:solidFill>
                <a:effectLst/>
                <a:uLnTx/>
                <a:uFillTx/>
                <a:latin typeface="Calibri"/>
                <a:ea typeface="+mn-ea"/>
                <a:cs typeface="+mn-cs"/>
              </a:rPr>
              <a:t>B</a:t>
            </a:r>
            <a:r>
              <a:rPr kumimoji="0" lang="en-GB" sz="900" b="0" i="0" u="none" strike="noStrike" kern="0" cap="none" spc="0" normalizeH="0" baseline="0" noProof="0" dirty="0" err="1">
                <a:ln>
                  <a:noFill/>
                </a:ln>
                <a:solidFill>
                  <a:srgbClr val="000000"/>
                </a:solidFill>
                <a:effectLst/>
                <a:uLnTx/>
                <a:uFillTx/>
                <a:latin typeface="Calibri"/>
                <a:ea typeface="+mn-ea"/>
                <a:cs typeface="+mn-cs"/>
              </a:rPr>
              <a:t>ase</a:t>
            </a:r>
            <a:r>
              <a:rPr kumimoji="0" lang="hu-HU" sz="900" b="0" i="0" u="none" strike="noStrike" kern="0" cap="none" spc="0" normalizeH="0" baseline="0" noProof="0" dirty="0">
                <a:ln>
                  <a:noFill/>
                </a:ln>
                <a:solidFill>
                  <a:srgbClr val="000000"/>
                </a:solidFill>
                <a:effectLst/>
                <a:uLnTx/>
                <a:uFillTx/>
                <a:latin typeface="Calibri"/>
                <a:ea typeface="+mn-ea"/>
                <a:cs typeface="+mn-cs"/>
              </a:rPr>
              <a:t>: T</a:t>
            </a:r>
            <a:r>
              <a:rPr kumimoji="0" lang="en-GB" sz="900" b="0" i="0" u="none" strike="noStrike" kern="0" cap="none" spc="0" normalizeH="0" baseline="0" noProof="0" dirty="0" err="1">
                <a:ln>
                  <a:noFill/>
                </a:ln>
                <a:solidFill>
                  <a:srgbClr val="000000"/>
                </a:solidFill>
                <a:effectLst/>
                <a:uLnTx/>
                <a:uFillTx/>
                <a:latin typeface="Calibri"/>
                <a:ea typeface="+mn-ea"/>
                <a:cs typeface="+mn-cs"/>
              </a:rPr>
              <a:t>otal</a:t>
            </a:r>
            <a:r>
              <a:rPr kumimoji="0" lang="en-GB" sz="900" b="0" i="0" u="none" strike="noStrike" kern="0" cap="none" spc="0" normalizeH="0" baseline="0" noProof="0" dirty="0">
                <a:ln>
                  <a:noFill/>
                </a:ln>
                <a:solidFill>
                  <a:srgbClr val="000000"/>
                </a:solidFill>
                <a:effectLst/>
                <a:uLnTx/>
                <a:uFillTx/>
                <a:latin typeface="Calibri"/>
                <a:ea typeface="+mn-ea"/>
                <a:cs typeface="+mn-cs"/>
              </a:rPr>
              <a:t> sample</a:t>
            </a:r>
            <a:r>
              <a:rPr kumimoji="0" lang="hu-HU" sz="900" b="0" i="0" u="none" strike="noStrike" kern="0" cap="none" spc="0" normalizeH="0" baseline="0" noProof="0" dirty="0">
                <a:ln>
                  <a:noFill/>
                </a:ln>
                <a:solidFill>
                  <a:srgbClr val="000000"/>
                </a:solidFill>
                <a:effectLst/>
                <a:uLnTx/>
                <a:uFillTx/>
                <a:latin typeface="Calibri"/>
                <a:ea typeface="+mn-ea"/>
                <a:cs typeface="+mn-cs"/>
              </a:rPr>
              <a:t>: </a:t>
            </a:r>
            <a:r>
              <a:rPr kumimoji="0" lang="en-GB" sz="900" b="0" i="0" u="none" strike="noStrike" kern="0" cap="none" spc="0" normalizeH="0" baseline="0" noProof="0" dirty="0">
                <a:ln>
                  <a:noFill/>
                </a:ln>
                <a:solidFill>
                  <a:srgbClr val="000000"/>
                </a:solidFill>
                <a:effectLst/>
                <a:uLnTx/>
                <a:uFillTx/>
                <a:latin typeface="Calibri"/>
                <a:ea typeface="+mn-ea"/>
                <a:cs typeface="+mn-cs"/>
              </a:rPr>
              <a:t>Men</a:t>
            </a:r>
            <a:r>
              <a:rPr kumimoji="0" lang="hu-HU" sz="900" b="0" i="0" u="none" strike="noStrike" kern="0" cap="none" spc="0" normalizeH="0" baseline="0" noProof="0" dirty="0">
                <a:ln>
                  <a:noFill/>
                </a:ln>
                <a:solidFill>
                  <a:srgbClr val="000000"/>
                </a:solidFill>
                <a:effectLst/>
                <a:uLnTx/>
                <a:uFillTx/>
                <a:latin typeface="Calibri"/>
                <a:ea typeface="+mn-ea"/>
                <a:cs typeface="+mn-cs"/>
              </a:rPr>
              <a:t> n=513/510</a:t>
            </a:r>
            <a:r>
              <a:rPr kumimoji="0" lang="en-GB" sz="900" b="0" i="0" u="none" strike="noStrike" kern="0" cap="none" spc="0" normalizeH="0" baseline="0" noProof="0" dirty="0">
                <a:ln>
                  <a:noFill/>
                </a:ln>
                <a:solidFill>
                  <a:srgbClr val="000000"/>
                </a:solidFill>
                <a:effectLst/>
                <a:uLnTx/>
                <a:uFillTx/>
                <a:latin typeface="Calibri"/>
                <a:ea typeface="+mn-ea"/>
                <a:cs typeface="+mn-cs"/>
              </a:rPr>
              <a:t>/510</a:t>
            </a:r>
            <a:r>
              <a:rPr kumimoji="0" lang="hu-HU" sz="900" b="0" i="0" u="none" strike="noStrike" kern="0" cap="none" spc="0" normalizeH="0" baseline="0" noProof="0" dirty="0">
                <a:ln>
                  <a:noFill/>
                </a:ln>
                <a:solidFill>
                  <a:srgbClr val="000000"/>
                </a:solidFill>
                <a:effectLst/>
                <a:uLnTx/>
                <a:uFillTx/>
                <a:latin typeface="Calibri"/>
                <a:ea typeface="+mn-ea"/>
                <a:cs typeface="+mn-cs"/>
              </a:rPr>
              <a:t>, </a:t>
            </a:r>
            <a:r>
              <a:rPr kumimoji="0" lang="en-GB" sz="900" b="0" i="0" u="none" strike="noStrike" kern="0" cap="none" spc="0" normalizeH="0" baseline="0" noProof="0" dirty="0">
                <a:ln>
                  <a:noFill/>
                </a:ln>
                <a:solidFill>
                  <a:srgbClr val="000000"/>
                </a:solidFill>
                <a:effectLst/>
                <a:uLnTx/>
                <a:uFillTx/>
                <a:latin typeface="Calibri"/>
                <a:ea typeface="+mn-ea"/>
                <a:cs typeface="+mn-cs"/>
              </a:rPr>
              <a:t>Women</a:t>
            </a:r>
            <a:r>
              <a:rPr kumimoji="0" lang="hu-HU" sz="900" b="0" i="0" u="none" strike="noStrike" kern="0" cap="none" spc="0" normalizeH="0" baseline="0" noProof="0" dirty="0">
                <a:ln>
                  <a:noFill/>
                </a:ln>
                <a:solidFill>
                  <a:srgbClr val="000000"/>
                </a:solidFill>
                <a:effectLst/>
                <a:uLnTx/>
                <a:uFillTx/>
                <a:latin typeface="Calibri"/>
                <a:ea typeface="+mn-ea"/>
                <a:cs typeface="+mn-cs"/>
              </a:rPr>
              <a:t> n=492/490</a:t>
            </a:r>
            <a:r>
              <a:rPr kumimoji="0" lang="en-GB" sz="900" b="0" i="0" u="none" strike="noStrike" kern="0" cap="none" spc="0" normalizeH="0" baseline="0" noProof="0" dirty="0">
                <a:ln>
                  <a:noFill/>
                </a:ln>
                <a:solidFill>
                  <a:srgbClr val="000000"/>
                </a:solidFill>
                <a:effectLst/>
                <a:uLnTx/>
                <a:uFillTx/>
                <a:latin typeface="Calibri"/>
                <a:ea typeface="+mn-ea"/>
                <a:cs typeface="+mn-cs"/>
              </a:rPr>
              <a:t>/490</a:t>
            </a:r>
            <a:r>
              <a:rPr kumimoji="0" lang="hu-HU" sz="900" b="0" i="0" u="none" strike="noStrike" kern="0" cap="none" spc="0" normalizeH="0" baseline="0" noProof="0" dirty="0">
                <a:ln>
                  <a:noFill/>
                </a:ln>
                <a:solidFill>
                  <a:srgbClr val="000000"/>
                </a:solidFill>
                <a:effectLst/>
                <a:uLnTx/>
                <a:uFillTx/>
                <a:latin typeface="Calibri"/>
                <a:ea typeface="+mn-ea"/>
                <a:cs typeface="+mn-cs"/>
              </a:rPr>
              <a:t>; </a:t>
            </a:r>
            <a:r>
              <a:rPr kumimoji="0" lang="en-GB" sz="900" b="0" i="0" u="none" strike="noStrike" kern="0" cap="none" spc="0" normalizeH="0" baseline="0" noProof="0" dirty="0">
                <a:ln>
                  <a:noFill/>
                </a:ln>
                <a:solidFill>
                  <a:srgbClr val="000000"/>
                </a:solidFill>
                <a:effectLst/>
                <a:uLnTx/>
                <a:uFillTx/>
                <a:latin typeface="Calibri"/>
                <a:ea typeface="+mn-ea"/>
                <a:cs typeface="+mn-cs"/>
              </a:rPr>
              <a:t>Younger </a:t>
            </a:r>
            <a:r>
              <a:rPr kumimoji="0" lang="hu-HU" sz="900" b="0" i="0" u="none" strike="noStrike" kern="0" cap="none" spc="0" normalizeH="0" baseline="0" noProof="0" dirty="0">
                <a:ln>
                  <a:noFill/>
                </a:ln>
                <a:solidFill>
                  <a:srgbClr val="000000"/>
                </a:solidFill>
                <a:effectLst/>
                <a:uLnTx/>
                <a:uFillTx/>
                <a:latin typeface="Calibri"/>
                <a:ea typeface="+mn-ea"/>
                <a:cs typeface="+mn-cs"/>
              </a:rPr>
              <a:t>n=422/430</a:t>
            </a:r>
            <a:r>
              <a:rPr kumimoji="0" lang="en-GB" sz="900" b="0" i="0" u="none" strike="noStrike" kern="0" cap="none" spc="0" normalizeH="0" baseline="0" noProof="0" dirty="0">
                <a:ln>
                  <a:noFill/>
                </a:ln>
                <a:solidFill>
                  <a:srgbClr val="000000"/>
                </a:solidFill>
                <a:effectLst/>
                <a:uLnTx/>
                <a:uFillTx/>
                <a:latin typeface="Calibri"/>
                <a:ea typeface="+mn-ea"/>
                <a:cs typeface="+mn-cs"/>
              </a:rPr>
              <a:t>/430</a:t>
            </a:r>
            <a:r>
              <a:rPr kumimoji="0" lang="hu-HU" sz="900" b="0" i="0" u="none" strike="noStrike" kern="0" cap="none" spc="0" normalizeH="0" baseline="0" noProof="0" dirty="0">
                <a:ln>
                  <a:noFill/>
                </a:ln>
                <a:solidFill>
                  <a:srgbClr val="000000"/>
                </a:solidFill>
                <a:effectLst/>
                <a:uLnTx/>
                <a:uFillTx/>
                <a:latin typeface="Calibri"/>
                <a:ea typeface="+mn-ea"/>
                <a:cs typeface="+mn-cs"/>
              </a:rPr>
              <a:t>, </a:t>
            </a:r>
            <a:r>
              <a:rPr kumimoji="0" lang="en-GB" sz="900" b="0" i="0" u="none" strike="noStrike" kern="0" cap="none" spc="0" normalizeH="0" baseline="0" noProof="0" dirty="0">
                <a:ln>
                  <a:noFill/>
                </a:ln>
                <a:solidFill>
                  <a:srgbClr val="000000"/>
                </a:solidFill>
                <a:effectLst/>
                <a:uLnTx/>
                <a:uFillTx/>
                <a:latin typeface="Calibri"/>
                <a:ea typeface="+mn-ea"/>
                <a:cs typeface="+mn-cs"/>
              </a:rPr>
              <a:t>Older </a:t>
            </a:r>
            <a:r>
              <a:rPr kumimoji="0" lang="hu-HU" sz="900" b="0" i="0" u="none" strike="noStrike" kern="0" cap="none" spc="0" normalizeH="0" baseline="0" noProof="0" dirty="0">
                <a:ln>
                  <a:noFill/>
                </a:ln>
                <a:solidFill>
                  <a:srgbClr val="000000"/>
                </a:solidFill>
                <a:effectLst/>
                <a:uLnTx/>
                <a:uFillTx/>
                <a:latin typeface="Calibri"/>
                <a:ea typeface="+mn-ea"/>
                <a:cs typeface="+mn-cs"/>
              </a:rPr>
              <a:t>n=583/570</a:t>
            </a:r>
            <a:r>
              <a:rPr kumimoji="0" lang="en-GB" sz="900" b="0" i="0" u="none" strike="noStrike" kern="0" cap="none" spc="0" normalizeH="0" baseline="0" noProof="0" dirty="0">
                <a:ln>
                  <a:noFill/>
                </a:ln>
                <a:solidFill>
                  <a:srgbClr val="000000"/>
                </a:solidFill>
                <a:effectLst/>
                <a:uLnTx/>
                <a:uFillTx/>
                <a:latin typeface="Calibri"/>
                <a:ea typeface="+mn-ea"/>
                <a:cs typeface="+mn-cs"/>
              </a:rPr>
              <a:t>/570</a:t>
            </a:r>
            <a:endParaRPr kumimoji="0" lang="hu-HU" sz="900" b="0" i="0" u="none" strike="noStrike" kern="0" cap="none" spc="0" normalizeH="0" baseline="0" noProof="0" dirty="0">
              <a:ln>
                <a:noFill/>
              </a:ln>
              <a:solidFill>
                <a:srgbClr val="000000"/>
              </a:solidFill>
              <a:effectLst/>
              <a:uLnTx/>
              <a:uFillTx/>
              <a:latin typeface="Calibri"/>
              <a:ea typeface="+mn-ea"/>
              <a:cs typeface="+mn-cs"/>
            </a:endParaRPr>
          </a:p>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000000"/>
                </a:solidFill>
                <a:effectLst/>
                <a:uLnTx/>
                <a:uFillTx/>
                <a:latin typeface="Calibri"/>
                <a:ea typeface="+mn-ea"/>
                <a:cs typeface="+mn-cs"/>
              </a:rPr>
              <a:t>B</a:t>
            </a:r>
            <a:r>
              <a:rPr kumimoji="0" lang="en-GB" sz="900" b="0" i="0" u="none" strike="noStrike" kern="0" cap="none" spc="0" normalizeH="0" baseline="0" noProof="0" dirty="0" err="1">
                <a:ln>
                  <a:noFill/>
                </a:ln>
                <a:solidFill>
                  <a:srgbClr val="000000"/>
                </a:solidFill>
                <a:effectLst/>
                <a:uLnTx/>
                <a:uFillTx/>
                <a:latin typeface="Calibri"/>
                <a:ea typeface="+mn-ea"/>
                <a:cs typeface="+mn-cs"/>
              </a:rPr>
              <a:t>ase</a:t>
            </a:r>
            <a:r>
              <a:rPr kumimoji="0" lang="hu-HU" sz="900" b="0" i="0" u="none" strike="noStrike" kern="0" cap="none" spc="0" normalizeH="0" baseline="0" noProof="0" dirty="0">
                <a:ln>
                  <a:noFill/>
                </a:ln>
                <a:solidFill>
                  <a:srgbClr val="000000"/>
                </a:solidFill>
                <a:effectLst/>
                <a:uLnTx/>
                <a:uFillTx/>
                <a:latin typeface="Calibri"/>
                <a:ea typeface="+mn-ea"/>
                <a:cs typeface="+mn-cs"/>
              </a:rPr>
              <a:t>: TV </a:t>
            </a:r>
            <a:r>
              <a:rPr kumimoji="0" lang="en-GB" sz="900" b="0" i="0" u="none" strike="noStrike" kern="0" cap="none" spc="0" normalizeH="0" baseline="0" noProof="0" dirty="0">
                <a:ln>
                  <a:noFill/>
                </a:ln>
                <a:solidFill>
                  <a:srgbClr val="000000"/>
                </a:solidFill>
                <a:effectLst/>
                <a:uLnTx/>
                <a:uFillTx/>
                <a:latin typeface="Calibri"/>
                <a:ea typeface="+mn-ea"/>
                <a:cs typeface="+mn-cs"/>
              </a:rPr>
              <a:t>watchers</a:t>
            </a:r>
            <a:r>
              <a:rPr kumimoji="0" lang="hu-HU" sz="900" b="0" i="0" u="none" strike="noStrike" kern="0" cap="none" spc="0" normalizeH="0" baseline="0" noProof="0" dirty="0">
                <a:ln>
                  <a:noFill/>
                </a:ln>
                <a:solidFill>
                  <a:srgbClr val="000000"/>
                </a:solidFill>
                <a:effectLst/>
                <a:uLnTx/>
                <a:uFillTx/>
                <a:latin typeface="Calibri"/>
                <a:ea typeface="+mn-ea"/>
                <a:cs typeface="+mn-cs"/>
              </a:rPr>
              <a:t>: </a:t>
            </a:r>
            <a:r>
              <a:rPr kumimoji="0" lang="en-GB" sz="900" b="0" i="0" u="none" strike="noStrike" kern="0" cap="none" spc="0" normalizeH="0" baseline="0" noProof="0" dirty="0">
                <a:ln>
                  <a:noFill/>
                </a:ln>
                <a:solidFill>
                  <a:srgbClr val="000000"/>
                </a:solidFill>
                <a:effectLst/>
                <a:uLnTx/>
                <a:uFillTx/>
                <a:latin typeface="Calibri"/>
                <a:ea typeface="+mn-ea"/>
                <a:cs typeface="+mn-cs"/>
              </a:rPr>
              <a:t>Men</a:t>
            </a:r>
            <a:r>
              <a:rPr kumimoji="0" lang="hu-HU" sz="900" b="0" i="0" u="none" strike="noStrike" kern="0" cap="none" spc="0" normalizeH="0" baseline="0" noProof="0" dirty="0">
                <a:ln>
                  <a:noFill/>
                </a:ln>
                <a:solidFill>
                  <a:srgbClr val="000000"/>
                </a:solidFill>
                <a:effectLst/>
                <a:uLnTx/>
                <a:uFillTx/>
                <a:latin typeface="Calibri"/>
                <a:ea typeface="+mn-ea"/>
                <a:cs typeface="+mn-cs"/>
              </a:rPr>
              <a:t> n=461/449</a:t>
            </a:r>
            <a:r>
              <a:rPr kumimoji="0" lang="en-GB" sz="900" b="0" i="0" u="none" strike="noStrike" kern="0" cap="none" spc="0" normalizeH="0" baseline="0" noProof="0" dirty="0">
                <a:ln>
                  <a:noFill/>
                </a:ln>
                <a:solidFill>
                  <a:srgbClr val="000000"/>
                </a:solidFill>
                <a:effectLst/>
                <a:uLnTx/>
                <a:uFillTx/>
                <a:latin typeface="Calibri"/>
                <a:ea typeface="+mn-ea"/>
                <a:cs typeface="+mn-cs"/>
              </a:rPr>
              <a:t>/428</a:t>
            </a:r>
            <a:r>
              <a:rPr kumimoji="0" lang="hu-HU" sz="900" b="0" i="0" u="none" strike="noStrike" kern="0" cap="none" spc="0" normalizeH="0" baseline="0" noProof="0" dirty="0">
                <a:ln>
                  <a:noFill/>
                </a:ln>
                <a:solidFill>
                  <a:srgbClr val="000000"/>
                </a:solidFill>
                <a:effectLst/>
                <a:uLnTx/>
                <a:uFillTx/>
                <a:latin typeface="Calibri"/>
                <a:ea typeface="+mn-ea"/>
                <a:cs typeface="+mn-cs"/>
              </a:rPr>
              <a:t>, </a:t>
            </a:r>
            <a:r>
              <a:rPr kumimoji="0" lang="en-GB" sz="900" b="0" i="0" u="none" strike="noStrike" kern="0" cap="none" spc="0" normalizeH="0" baseline="0" noProof="0" dirty="0">
                <a:ln>
                  <a:noFill/>
                </a:ln>
                <a:solidFill>
                  <a:srgbClr val="000000"/>
                </a:solidFill>
                <a:effectLst/>
                <a:uLnTx/>
                <a:uFillTx/>
                <a:latin typeface="Calibri"/>
                <a:ea typeface="+mn-ea"/>
                <a:cs typeface="+mn-cs"/>
              </a:rPr>
              <a:t>Women</a:t>
            </a:r>
            <a:r>
              <a:rPr kumimoji="0" lang="hu-HU" sz="900" b="0" i="0" u="none" strike="noStrike" kern="0" cap="none" spc="0" normalizeH="0" baseline="0" noProof="0" dirty="0">
                <a:ln>
                  <a:noFill/>
                </a:ln>
                <a:solidFill>
                  <a:srgbClr val="000000"/>
                </a:solidFill>
                <a:effectLst/>
                <a:uLnTx/>
                <a:uFillTx/>
                <a:latin typeface="Calibri"/>
                <a:ea typeface="+mn-ea"/>
                <a:cs typeface="+mn-cs"/>
              </a:rPr>
              <a:t> n=458/445</a:t>
            </a:r>
            <a:r>
              <a:rPr kumimoji="0" lang="en-GB" sz="900" b="0" i="0" u="none" strike="noStrike" kern="0" cap="none" spc="0" normalizeH="0" baseline="0" noProof="0" dirty="0">
                <a:ln>
                  <a:noFill/>
                </a:ln>
                <a:solidFill>
                  <a:srgbClr val="000000"/>
                </a:solidFill>
                <a:effectLst/>
                <a:uLnTx/>
                <a:uFillTx/>
                <a:latin typeface="Calibri"/>
                <a:ea typeface="+mn-ea"/>
                <a:cs typeface="+mn-cs"/>
              </a:rPr>
              <a:t>/410</a:t>
            </a:r>
            <a:r>
              <a:rPr kumimoji="0" lang="hu-HU" sz="900" b="0" i="0" u="none" strike="noStrike" kern="0" cap="none" spc="0" normalizeH="0" baseline="0" noProof="0" dirty="0">
                <a:ln>
                  <a:noFill/>
                </a:ln>
                <a:solidFill>
                  <a:srgbClr val="000000"/>
                </a:solidFill>
                <a:effectLst/>
                <a:uLnTx/>
                <a:uFillTx/>
                <a:latin typeface="Calibri"/>
                <a:ea typeface="+mn-ea"/>
                <a:cs typeface="+mn-cs"/>
              </a:rPr>
              <a:t>; </a:t>
            </a:r>
            <a:r>
              <a:rPr kumimoji="0" lang="en-GB" sz="900" b="0" i="0" u="none" strike="noStrike" kern="0" cap="none" spc="0" normalizeH="0" baseline="0" noProof="0" dirty="0">
                <a:ln>
                  <a:noFill/>
                </a:ln>
                <a:solidFill>
                  <a:srgbClr val="000000"/>
                </a:solidFill>
                <a:effectLst/>
                <a:uLnTx/>
                <a:uFillTx/>
                <a:latin typeface="Calibri"/>
                <a:ea typeface="+mn-ea"/>
                <a:cs typeface="+mn-cs"/>
              </a:rPr>
              <a:t>Younger </a:t>
            </a:r>
            <a:r>
              <a:rPr kumimoji="0" lang="hu-HU" sz="900" b="0" i="0" u="none" strike="noStrike" kern="0" cap="none" spc="0" normalizeH="0" baseline="0" noProof="0" dirty="0">
                <a:ln>
                  <a:noFill/>
                </a:ln>
                <a:solidFill>
                  <a:srgbClr val="000000"/>
                </a:solidFill>
                <a:effectLst/>
                <a:uLnTx/>
                <a:uFillTx/>
                <a:latin typeface="Calibri"/>
                <a:ea typeface="+mn-ea"/>
                <a:cs typeface="+mn-cs"/>
              </a:rPr>
              <a:t>n=379/373</a:t>
            </a:r>
            <a:r>
              <a:rPr kumimoji="0" lang="en-GB" sz="900" b="0" i="0" u="none" strike="noStrike" kern="0" cap="none" spc="0" normalizeH="0" baseline="0" noProof="0" dirty="0">
                <a:ln>
                  <a:noFill/>
                </a:ln>
                <a:solidFill>
                  <a:srgbClr val="000000"/>
                </a:solidFill>
                <a:effectLst/>
                <a:uLnTx/>
                <a:uFillTx/>
                <a:latin typeface="Calibri"/>
                <a:ea typeface="+mn-ea"/>
                <a:cs typeface="+mn-cs"/>
              </a:rPr>
              <a:t>/354</a:t>
            </a:r>
            <a:r>
              <a:rPr kumimoji="0" lang="hu-HU" sz="900" b="0" i="0" u="none" strike="noStrike" kern="0" cap="none" spc="0" normalizeH="0" baseline="0" noProof="0" dirty="0">
                <a:ln>
                  <a:noFill/>
                </a:ln>
                <a:solidFill>
                  <a:srgbClr val="000000"/>
                </a:solidFill>
                <a:effectLst/>
                <a:uLnTx/>
                <a:uFillTx/>
                <a:latin typeface="Calibri"/>
                <a:ea typeface="+mn-ea"/>
                <a:cs typeface="+mn-cs"/>
              </a:rPr>
              <a:t>, </a:t>
            </a:r>
            <a:r>
              <a:rPr kumimoji="0" lang="en-GB" sz="900" b="0" i="0" u="none" strike="noStrike" kern="0" cap="none" spc="0" normalizeH="0" baseline="0" noProof="0" dirty="0">
                <a:ln>
                  <a:noFill/>
                </a:ln>
                <a:solidFill>
                  <a:srgbClr val="000000"/>
                </a:solidFill>
                <a:effectLst/>
                <a:uLnTx/>
                <a:uFillTx/>
                <a:latin typeface="Calibri"/>
                <a:ea typeface="+mn-ea"/>
                <a:cs typeface="+mn-cs"/>
              </a:rPr>
              <a:t>Older</a:t>
            </a:r>
            <a:r>
              <a:rPr kumimoji="0" lang="hu-HU" sz="900" b="0" i="0" u="none" strike="noStrike" kern="0" cap="none" spc="0" normalizeH="0" baseline="0" noProof="0" dirty="0">
                <a:ln>
                  <a:noFill/>
                </a:ln>
                <a:solidFill>
                  <a:srgbClr val="000000"/>
                </a:solidFill>
                <a:effectLst/>
                <a:uLnTx/>
                <a:uFillTx/>
                <a:latin typeface="Calibri"/>
                <a:ea typeface="+mn-ea"/>
                <a:cs typeface="+mn-cs"/>
              </a:rPr>
              <a:t> n=541/521</a:t>
            </a:r>
            <a:r>
              <a:rPr kumimoji="0" lang="en-GB" sz="900" b="0" i="0" u="none" strike="noStrike" kern="0" cap="none" spc="0" normalizeH="0" baseline="0" noProof="0" dirty="0">
                <a:ln>
                  <a:noFill/>
                </a:ln>
                <a:solidFill>
                  <a:srgbClr val="000000"/>
                </a:solidFill>
                <a:effectLst/>
                <a:uLnTx/>
                <a:uFillTx/>
                <a:latin typeface="Calibri"/>
                <a:ea typeface="+mn-ea"/>
                <a:cs typeface="+mn-cs"/>
              </a:rPr>
              <a:t>/484</a:t>
            </a:r>
            <a:endParaRPr kumimoji="0" lang="hu-HU" sz="900" b="0" i="0" u="none" strike="noStrike" kern="0" cap="none" spc="0" normalizeH="0" baseline="0" noProof="0" dirty="0">
              <a:ln>
                <a:noFill/>
              </a:ln>
              <a:solidFill>
                <a:srgbClr val="000000"/>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F0106B98-C7F3-48DB-8F73-84191439C5F7}"/>
              </a:ext>
            </a:extLst>
          </p:cNvPr>
          <p:cNvSpPr txBox="1"/>
          <p:nvPr/>
        </p:nvSpPr>
        <p:spPr>
          <a:xfrm>
            <a:off x="-4206" y="2624159"/>
            <a:ext cx="621154"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BABABA">
                    <a:lumMod val="50000"/>
                  </a:srgbClr>
                </a:solidFill>
                <a:effectLst/>
                <a:uLnTx/>
                <a:uFillTx/>
                <a:latin typeface="Calibri"/>
                <a:ea typeface="+mn-ea"/>
                <a:cs typeface="Arial" pitchFamily="34" charset="0"/>
              </a:rPr>
              <a:t>2020:</a:t>
            </a:r>
            <a:endParaRPr kumimoji="0" lang="en-GB" sz="2000" b="1" i="0" u="sng" strike="noStrike" kern="1200" cap="none" spc="0" normalizeH="0" baseline="0" noProof="0" dirty="0">
              <a:ln>
                <a:noFill/>
              </a:ln>
              <a:solidFill>
                <a:srgbClr val="BABABA">
                  <a:lumMod val="50000"/>
                </a:srgbClr>
              </a:solidFill>
              <a:effectLst/>
              <a:uLnTx/>
              <a:uFillTx/>
              <a:latin typeface="Calibri"/>
              <a:ea typeface="+mn-ea"/>
              <a:cs typeface="Arial" pitchFamily="34" charset="0"/>
            </a:endParaRPr>
          </a:p>
        </p:txBody>
      </p:sp>
      <p:sp>
        <p:nvSpPr>
          <p:cNvPr id="56" name="TextBox 55">
            <a:extLst>
              <a:ext uri="{FF2B5EF4-FFF2-40B4-BE49-F238E27FC236}">
                <a16:creationId xmlns:a16="http://schemas.microsoft.com/office/drawing/2014/main" id="{C305EEEC-F19F-4198-8E64-5A863B934F30}"/>
              </a:ext>
            </a:extLst>
          </p:cNvPr>
          <p:cNvSpPr txBox="1"/>
          <p:nvPr/>
        </p:nvSpPr>
        <p:spPr>
          <a:xfrm>
            <a:off x="-520" y="3814238"/>
            <a:ext cx="615894"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BABABA">
                    <a:lumMod val="50000"/>
                  </a:srgbClr>
                </a:solidFill>
                <a:effectLst/>
                <a:uLnTx/>
                <a:uFillTx/>
                <a:latin typeface="Calibri"/>
                <a:ea typeface="+mn-ea"/>
                <a:cs typeface="Arial" pitchFamily="34" charset="0"/>
              </a:rPr>
              <a:t>2017:</a:t>
            </a:r>
            <a:endParaRPr kumimoji="0" lang="en-GB" sz="2000" b="1" i="0" u="sng" strike="noStrike" kern="1200" cap="none" spc="0" normalizeH="0" baseline="0" noProof="0" dirty="0">
              <a:ln>
                <a:noFill/>
              </a:ln>
              <a:solidFill>
                <a:srgbClr val="BABABA">
                  <a:lumMod val="50000"/>
                </a:srgbClr>
              </a:solidFill>
              <a:effectLst/>
              <a:uLnTx/>
              <a:uFillTx/>
              <a:latin typeface="Calibri"/>
              <a:ea typeface="+mn-ea"/>
              <a:cs typeface="Arial" pitchFamily="34" charset="0"/>
            </a:endParaRPr>
          </a:p>
        </p:txBody>
      </p:sp>
      <p:sp>
        <p:nvSpPr>
          <p:cNvPr id="57" name="TextBox 10">
            <a:extLst>
              <a:ext uri="{FF2B5EF4-FFF2-40B4-BE49-F238E27FC236}">
                <a16:creationId xmlns:a16="http://schemas.microsoft.com/office/drawing/2014/main" id="{7549C4AC-6F88-4917-B27F-8414DCD5387F}"/>
              </a:ext>
            </a:extLst>
          </p:cNvPr>
          <p:cNvSpPr txBox="1"/>
          <p:nvPr/>
        </p:nvSpPr>
        <p:spPr>
          <a:xfrm>
            <a:off x="1883683" y="3252229"/>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81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sp>
        <p:nvSpPr>
          <p:cNvPr id="58" name="TextBox 10">
            <a:extLst>
              <a:ext uri="{FF2B5EF4-FFF2-40B4-BE49-F238E27FC236}">
                <a16:creationId xmlns:a16="http://schemas.microsoft.com/office/drawing/2014/main" id="{157A6270-51EE-431C-A052-62459461156D}"/>
              </a:ext>
            </a:extLst>
          </p:cNvPr>
          <p:cNvSpPr txBox="1"/>
          <p:nvPr/>
        </p:nvSpPr>
        <p:spPr>
          <a:xfrm>
            <a:off x="3231951" y="3252229"/>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72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sp>
        <p:nvSpPr>
          <p:cNvPr id="59" name="TextBox 10">
            <a:extLst>
              <a:ext uri="{FF2B5EF4-FFF2-40B4-BE49-F238E27FC236}">
                <a16:creationId xmlns:a16="http://schemas.microsoft.com/office/drawing/2014/main" id="{4715FC19-DB4B-454E-B1F4-1C86AE1D9AE4}"/>
              </a:ext>
            </a:extLst>
          </p:cNvPr>
          <p:cNvSpPr txBox="1"/>
          <p:nvPr/>
        </p:nvSpPr>
        <p:spPr>
          <a:xfrm>
            <a:off x="4580218" y="3252229"/>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92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sp>
        <p:nvSpPr>
          <p:cNvPr id="60" name="TextBox 10">
            <a:extLst>
              <a:ext uri="{FF2B5EF4-FFF2-40B4-BE49-F238E27FC236}">
                <a16:creationId xmlns:a16="http://schemas.microsoft.com/office/drawing/2014/main" id="{4AF8D194-4238-4817-B767-989580101F6F}"/>
              </a:ext>
            </a:extLst>
          </p:cNvPr>
          <p:cNvSpPr txBox="1"/>
          <p:nvPr/>
        </p:nvSpPr>
        <p:spPr>
          <a:xfrm>
            <a:off x="537549" y="4506037"/>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99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sp>
        <p:nvSpPr>
          <p:cNvPr id="61" name="TextBox 10">
            <a:extLst>
              <a:ext uri="{FF2B5EF4-FFF2-40B4-BE49-F238E27FC236}">
                <a16:creationId xmlns:a16="http://schemas.microsoft.com/office/drawing/2014/main" id="{84E349A5-E233-4CA6-A1BC-596B547E3FD1}"/>
              </a:ext>
            </a:extLst>
          </p:cNvPr>
          <p:cNvSpPr txBox="1"/>
          <p:nvPr/>
        </p:nvSpPr>
        <p:spPr>
          <a:xfrm>
            <a:off x="1885817" y="4506037"/>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90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sp>
        <p:nvSpPr>
          <p:cNvPr id="62" name="TextBox 10">
            <a:extLst>
              <a:ext uri="{FF2B5EF4-FFF2-40B4-BE49-F238E27FC236}">
                <a16:creationId xmlns:a16="http://schemas.microsoft.com/office/drawing/2014/main" id="{790A5751-4481-42B8-ADD2-FFE9C2342979}"/>
              </a:ext>
            </a:extLst>
          </p:cNvPr>
          <p:cNvSpPr txBox="1"/>
          <p:nvPr/>
        </p:nvSpPr>
        <p:spPr>
          <a:xfrm>
            <a:off x="3234085" y="4506037"/>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95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sp>
        <p:nvSpPr>
          <p:cNvPr id="63" name="TextBox 10">
            <a:extLst>
              <a:ext uri="{FF2B5EF4-FFF2-40B4-BE49-F238E27FC236}">
                <a16:creationId xmlns:a16="http://schemas.microsoft.com/office/drawing/2014/main" id="{4A6D7AF2-D4A7-4D76-BB49-5ED5131930D1}"/>
              </a:ext>
            </a:extLst>
          </p:cNvPr>
          <p:cNvSpPr txBox="1"/>
          <p:nvPr/>
        </p:nvSpPr>
        <p:spPr>
          <a:xfrm>
            <a:off x="4582352" y="4506037"/>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94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cxnSp>
        <p:nvCxnSpPr>
          <p:cNvPr id="9" name="Straight Connector 8">
            <a:extLst>
              <a:ext uri="{FF2B5EF4-FFF2-40B4-BE49-F238E27FC236}">
                <a16:creationId xmlns:a16="http://schemas.microsoft.com/office/drawing/2014/main" id="{DC290AB0-EE5D-4E57-B0B5-434A6928AD3A}"/>
              </a:ext>
            </a:extLst>
          </p:cNvPr>
          <p:cNvCxnSpPr/>
          <p:nvPr/>
        </p:nvCxnSpPr>
        <p:spPr>
          <a:xfrm>
            <a:off x="2950928" y="987425"/>
            <a:ext cx="22818" cy="364990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Chart 5">
            <a:extLst>
              <a:ext uri="{FF2B5EF4-FFF2-40B4-BE49-F238E27FC236}">
                <a16:creationId xmlns:a16="http://schemas.microsoft.com/office/drawing/2014/main" id="{F7FE1545-C33D-C6AD-A8F2-EFD12C05F7F9}"/>
              </a:ext>
            </a:extLst>
          </p:cNvPr>
          <p:cNvGraphicFramePr>
            <a:graphicFrameLocks noChangeAspect="1"/>
          </p:cNvGraphicFramePr>
          <p:nvPr/>
        </p:nvGraphicFramePr>
        <p:xfrm>
          <a:off x="435238" y="997600"/>
          <a:ext cx="1275220" cy="1263368"/>
        </p:xfrm>
        <a:graphic>
          <a:graphicData uri="http://schemas.openxmlformats.org/drawingml/2006/chart">
            <c:chart xmlns:c="http://schemas.openxmlformats.org/drawingml/2006/chart" xmlns:r="http://schemas.openxmlformats.org/officeDocument/2006/relationships" r:id="rId11"/>
          </a:graphicData>
        </a:graphic>
      </p:graphicFrame>
      <p:sp>
        <p:nvSpPr>
          <p:cNvPr id="5" name="Rectangle 11">
            <a:extLst>
              <a:ext uri="{FF2B5EF4-FFF2-40B4-BE49-F238E27FC236}">
                <a16:creationId xmlns:a16="http://schemas.microsoft.com/office/drawing/2014/main" id="{8EB10917-EFBA-7ECE-EDB6-171B6469F38A}"/>
              </a:ext>
            </a:extLst>
          </p:cNvPr>
          <p:cNvSpPr/>
          <p:nvPr/>
        </p:nvSpPr>
        <p:spPr>
          <a:xfrm>
            <a:off x="737282" y="1276624"/>
            <a:ext cx="871631"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008E94"/>
                </a:solidFill>
                <a:effectLst/>
                <a:uLnTx/>
                <a:uFillTx/>
                <a:latin typeface="Calibri"/>
                <a:ea typeface="+mn-ea"/>
                <a:cs typeface="+mn-cs"/>
              </a:rPr>
              <a:t>43</a:t>
            </a:r>
            <a:r>
              <a:rPr kumimoji="0" lang="en-ZA" sz="2250" b="1" i="0" u="none" strike="noStrike" kern="0" cap="none" spc="0" normalizeH="0" baseline="0" noProof="0" dirty="0">
                <a:ln>
                  <a:noFill/>
                </a:ln>
                <a:solidFill>
                  <a:srgbClr val="008E94"/>
                </a:solidFill>
                <a:effectLst/>
                <a:uLnTx/>
                <a:uFillTx/>
                <a:latin typeface="Calibri"/>
                <a:ea typeface="+mn-ea"/>
                <a:cs typeface="+mn-cs"/>
              </a:rPr>
              <a:t>%</a:t>
            </a:r>
            <a:endParaRPr kumimoji="0" lang="en-ZA" sz="2250" b="0" i="0" u="none" strike="noStrike" kern="0" cap="none" spc="0" normalizeH="0" baseline="0" noProof="0" dirty="0">
              <a:ln>
                <a:noFill/>
              </a:ln>
              <a:solidFill>
                <a:srgbClr val="008E94"/>
              </a:solidFill>
              <a:effectLst/>
              <a:uLnTx/>
              <a:uFillTx/>
              <a:latin typeface="Calibri"/>
              <a:ea typeface="+mn-ea"/>
              <a:cs typeface="+mn-cs"/>
            </a:endParaRPr>
          </a:p>
        </p:txBody>
      </p:sp>
      <p:graphicFrame>
        <p:nvGraphicFramePr>
          <p:cNvPr id="6" name="Chart 5">
            <a:extLst>
              <a:ext uri="{FF2B5EF4-FFF2-40B4-BE49-F238E27FC236}">
                <a16:creationId xmlns:a16="http://schemas.microsoft.com/office/drawing/2014/main" id="{FA47FBB0-CCD1-E679-FF2F-24FA529782C0}"/>
              </a:ext>
            </a:extLst>
          </p:cNvPr>
          <p:cNvGraphicFramePr>
            <a:graphicFrameLocks noChangeAspect="1"/>
          </p:cNvGraphicFramePr>
          <p:nvPr/>
        </p:nvGraphicFramePr>
        <p:xfrm>
          <a:off x="1738228" y="991250"/>
          <a:ext cx="1275220" cy="1263368"/>
        </p:xfrm>
        <a:graphic>
          <a:graphicData uri="http://schemas.openxmlformats.org/drawingml/2006/chart">
            <c:chart xmlns:c="http://schemas.openxmlformats.org/drawingml/2006/chart" xmlns:r="http://schemas.openxmlformats.org/officeDocument/2006/relationships" r:id="rId12"/>
          </a:graphicData>
        </a:graphic>
      </p:graphicFrame>
      <p:sp>
        <p:nvSpPr>
          <p:cNvPr id="7" name="Rectangle 6">
            <a:extLst>
              <a:ext uri="{FF2B5EF4-FFF2-40B4-BE49-F238E27FC236}">
                <a16:creationId xmlns:a16="http://schemas.microsoft.com/office/drawing/2014/main" id="{241FE55A-D63F-009A-AD1D-EC80E0EED090}"/>
              </a:ext>
            </a:extLst>
          </p:cNvPr>
          <p:cNvSpPr/>
          <p:nvPr/>
        </p:nvSpPr>
        <p:spPr>
          <a:xfrm>
            <a:off x="2049204" y="1272044"/>
            <a:ext cx="94142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008E94"/>
                </a:solidFill>
                <a:effectLst/>
                <a:uLnTx/>
                <a:uFillTx/>
                <a:latin typeface="Calibri"/>
                <a:ea typeface="+mn-ea"/>
                <a:cs typeface="+mn-cs"/>
              </a:rPr>
              <a:t>42%</a:t>
            </a:r>
            <a:endParaRPr kumimoji="0" lang="en-ZA" sz="2250" b="0" i="0" u="none" strike="noStrike" kern="0" cap="none" spc="0" normalizeH="0" baseline="0" noProof="0" dirty="0">
              <a:ln>
                <a:noFill/>
              </a:ln>
              <a:solidFill>
                <a:srgbClr val="008E94"/>
              </a:solidFill>
              <a:effectLst/>
              <a:uLnTx/>
              <a:uFillTx/>
              <a:latin typeface="Calibri"/>
              <a:ea typeface="+mn-ea"/>
              <a:cs typeface="+mn-cs"/>
            </a:endParaRPr>
          </a:p>
        </p:txBody>
      </p:sp>
      <p:graphicFrame>
        <p:nvGraphicFramePr>
          <p:cNvPr id="10" name="Chart 16">
            <a:extLst>
              <a:ext uri="{FF2B5EF4-FFF2-40B4-BE49-F238E27FC236}">
                <a16:creationId xmlns:a16="http://schemas.microsoft.com/office/drawing/2014/main" id="{D67B2E62-83CC-059F-BC11-496B96E6EB37}"/>
              </a:ext>
            </a:extLst>
          </p:cNvPr>
          <p:cNvGraphicFramePr>
            <a:graphicFrameLocks noChangeAspect="1"/>
          </p:cNvGraphicFramePr>
          <p:nvPr/>
        </p:nvGraphicFramePr>
        <p:xfrm>
          <a:off x="3116418" y="987574"/>
          <a:ext cx="1275220" cy="1263368"/>
        </p:xfrm>
        <a:graphic>
          <a:graphicData uri="http://schemas.openxmlformats.org/drawingml/2006/chart">
            <c:chart xmlns:c="http://schemas.openxmlformats.org/drawingml/2006/chart" xmlns:r="http://schemas.openxmlformats.org/officeDocument/2006/relationships" r:id="rId13"/>
          </a:graphicData>
        </a:graphic>
      </p:graphicFrame>
      <p:sp>
        <p:nvSpPr>
          <p:cNvPr id="11" name="Rectangle 26">
            <a:extLst>
              <a:ext uri="{FF2B5EF4-FFF2-40B4-BE49-F238E27FC236}">
                <a16:creationId xmlns:a16="http://schemas.microsoft.com/office/drawing/2014/main" id="{A509D76C-5627-EA29-6E43-86B016105F2A}"/>
              </a:ext>
            </a:extLst>
          </p:cNvPr>
          <p:cNvSpPr/>
          <p:nvPr/>
        </p:nvSpPr>
        <p:spPr>
          <a:xfrm>
            <a:off x="3427556" y="1279104"/>
            <a:ext cx="98310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008E94"/>
                </a:solidFill>
                <a:effectLst/>
                <a:uLnTx/>
                <a:uFillTx/>
                <a:latin typeface="Calibri"/>
                <a:ea typeface="+mn-ea"/>
                <a:cs typeface="+mn-cs"/>
              </a:rPr>
              <a:t>37%</a:t>
            </a:r>
            <a:endParaRPr kumimoji="0" lang="en-ZA" sz="2250" b="0" i="0" u="none" strike="noStrike" kern="0" cap="none" spc="0" normalizeH="0" baseline="0" noProof="0" dirty="0">
              <a:ln>
                <a:noFill/>
              </a:ln>
              <a:solidFill>
                <a:srgbClr val="008E94"/>
              </a:solidFill>
              <a:effectLst/>
              <a:uLnTx/>
              <a:uFillTx/>
              <a:latin typeface="Calibri"/>
              <a:ea typeface="+mn-ea"/>
              <a:cs typeface="+mn-cs"/>
            </a:endParaRPr>
          </a:p>
        </p:txBody>
      </p:sp>
      <p:sp>
        <p:nvSpPr>
          <p:cNvPr id="12" name="TextBox 10">
            <a:extLst>
              <a:ext uri="{FF2B5EF4-FFF2-40B4-BE49-F238E27FC236}">
                <a16:creationId xmlns:a16="http://schemas.microsoft.com/office/drawing/2014/main" id="{7EF07703-43C7-ACA3-7268-BD539080F4C9}"/>
              </a:ext>
            </a:extLst>
          </p:cNvPr>
          <p:cNvSpPr txBox="1"/>
          <p:nvPr/>
        </p:nvSpPr>
        <p:spPr>
          <a:xfrm>
            <a:off x="575117" y="2028093"/>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84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graphicFrame>
        <p:nvGraphicFramePr>
          <p:cNvPr id="13" name="Chart 16">
            <a:extLst>
              <a:ext uri="{FF2B5EF4-FFF2-40B4-BE49-F238E27FC236}">
                <a16:creationId xmlns:a16="http://schemas.microsoft.com/office/drawing/2014/main" id="{273BC23B-4B16-7B24-4E13-088474714D50}"/>
              </a:ext>
            </a:extLst>
          </p:cNvPr>
          <p:cNvGraphicFramePr>
            <a:graphicFrameLocks noChangeAspect="1"/>
          </p:cNvGraphicFramePr>
          <p:nvPr/>
        </p:nvGraphicFramePr>
        <p:xfrm>
          <a:off x="4491294" y="1000566"/>
          <a:ext cx="1275220" cy="1263368"/>
        </p:xfrm>
        <a:graphic>
          <a:graphicData uri="http://schemas.openxmlformats.org/drawingml/2006/chart">
            <c:chart xmlns:c="http://schemas.openxmlformats.org/drawingml/2006/chart" xmlns:r="http://schemas.openxmlformats.org/officeDocument/2006/relationships" r:id="rId14"/>
          </a:graphicData>
        </a:graphic>
      </p:graphicFrame>
      <p:sp>
        <p:nvSpPr>
          <p:cNvPr id="14" name="Rectangle 26">
            <a:extLst>
              <a:ext uri="{FF2B5EF4-FFF2-40B4-BE49-F238E27FC236}">
                <a16:creationId xmlns:a16="http://schemas.microsoft.com/office/drawing/2014/main" id="{DBFA56B9-FA3B-C78C-AF4C-FB2BA00B2D48}"/>
              </a:ext>
            </a:extLst>
          </p:cNvPr>
          <p:cNvSpPr/>
          <p:nvPr/>
        </p:nvSpPr>
        <p:spPr>
          <a:xfrm>
            <a:off x="4802432" y="1272845"/>
            <a:ext cx="98310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008E94"/>
                </a:solidFill>
                <a:effectLst/>
                <a:uLnTx/>
                <a:uFillTx/>
                <a:latin typeface="Calibri"/>
                <a:ea typeface="+mn-ea"/>
                <a:cs typeface="+mn-cs"/>
              </a:rPr>
              <a:t>46%</a:t>
            </a:r>
            <a:endParaRPr kumimoji="0" lang="en-ZA" sz="2250" b="0" i="0" u="none" strike="noStrike" kern="0" cap="none" spc="0" normalizeH="0" baseline="0" noProof="0" dirty="0">
              <a:ln>
                <a:noFill/>
              </a:ln>
              <a:solidFill>
                <a:srgbClr val="008E94"/>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CE3DFE00-53FF-5021-0F1C-34613CEDF02E}"/>
              </a:ext>
            </a:extLst>
          </p:cNvPr>
          <p:cNvSpPr txBox="1"/>
          <p:nvPr/>
        </p:nvSpPr>
        <p:spPr>
          <a:xfrm>
            <a:off x="35496" y="1400023"/>
            <a:ext cx="621154"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BABABA">
                    <a:lumMod val="50000"/>
                  </a:srgbClr>
                </a:solidFill>
                <a:effectLst/>
                <a:uLnTx/>
                <a:uFillTx/>
                <a:latin typeface="Calibri"/>
                <a:ea typeface="+mn-ea"/>
                <a:cs typeface="Arial" pitchFamily="34" charset="0"/>
              </a:rPr>
              <a:t>2023:</a:t>
            </a:r>
            <a:endParaRPr kumimoji="0" lang="en-GB" sz="2000" b="1" i="0" u="sng" strike="noStrike" kern="1200" cap="none" spc="0" normalizeH="0" baseline="0" noProof="0" dirty="0">
              <a:ln>
                <a:noFill/>
              </a:ln>
              <a:solidFill>
                <a:srgbClr val="BABABA">
                  <a:lumMod val="50000"/>
                </a:srgbClr>
              </a:solidFill>
              <a:effectLst/>
              <a:uLnTx/>
              <a:uFillTx/>
              <a:latin typeface="Calibri"/>
              <a:ea typeface="+mn-ea"/>
              <a:cs typeface="Arial" pitchFamily="34" charset="0"/>
            </a:endParaRPr>
          </a:p>
        </p:txBody>
      </p:sp>
      <p:sp>
        <p:nvSpPr>
          <p:cNvPr id="17" name="TextBox 10">
            <a:extLst>
              <a:ext uri="{FF2B5EF4-FFF2-40B4-BE49-F238E27FC236}">
                <a16:creationId xmlns:a16="http://schemas.microsoft.com/office/drawing/2014/main" id="{ED49EE35-9F7C-C03B-CAB2-32351536C51A}"/>
              </a:ext>
            </a:extLst>
          </p:cNvPr>
          <p:cNvSpPr txBox="1"/>
          <p:nvPr/>
        </p:nvSpPr>
        <p:spPr>
          <a:xfrm>
            <a:off x="1923385" y="2028093"/>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92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sp>
        <p:nvSpPr>
          <p:cNvPr id="18" name="TextBox 10">
            <a:extLst>
              <a:ext uri="{FF2B5EF4-FFF2-40B4-BE49-F238E27FC236}">
                <a16:creationId xmlns:a16="http://schemas.microsoft.com/office/drawing/2014/main" id="{BCDE96B0-9814-22DC-9A1F-1037BBF62F56}"/>
              </a:ext>
            </a:extLst>
          </p:cNvPr>
          <p:cNvSpPr txBox="1"/>
          <p:nvPr/>
        </p:nvSpPr>
        <p:spPr>
          <a:xfrm>
            <a:off x="3271653" y="2028093"/>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85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sp>
        <p:nvSpPr>
          <p:cNvPr id="19" name="TextBox 10">
            <a:extLst>
              <a:ext uri="{FF2B5EF4-FFF2-40B4-BE49-F238E27FC236}">
                <a16:creationId xmlns:a16="http://schemas.microsoft.com/office/drawing/2014/main" id="{3CFF911A-117E-F180-E432-0ED88AEFABEB}"/>
              </a:ext>
            </a:extLst>
          </p:cNvPr>
          <p:cNvSpPr txBox="1"/>
          <p:nvPr/>
        </p:nvSpPr>
        <p:spPr>
          <a:xfrm>
            <a:off x="4619920" y="2028093"/>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89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cxnSp>
        <p:nvCxnSpPr>
          <p:cNvPr id="20" name="Straight Connector 46">
            <a:extLst>
              <a:ext uri="{FF2B5EF4-FFF2-40B4-BE49-F238E27FC236}">
                <a16:creationId xmlns:a16="http://schemas.microsoft.com/office/drawing/2014/main" id="{2AA42C53-9B72-129E-6EFF-8ADF26D825BD}"/>
              </a:ext>
            </a:extLst>
          </p:cNvPr>
          <p:cNvCxnSpPr/>
          <p:nvPr/>
        </p:nvCxnSpPr>
        <p:spPr>
          <a:xfrm>
            <a:off x="179512" y="2263934"/>
            <a:ext cx="5904656" cy="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Arrow: Down 1">
            <a:extLst>
              <a:ext uri="{FF2B5EF4-FFF2-40B4-BE49-F238E27FC236}">
                <a16:creationId xmlns:a16="http://schemas.microsoft.com/office/drawing/2014/main" id="{16E6393E-1AEC-6284-871E-24665B7F3F49}"/>
              </a:ext>
            </a:extLst>
          </p:cNvPr>
          <p:cNvSpPr/>
          <p:nvPr/>
        </p:nvSpPr>
        <p:spPr>
          <a:xfrm>
            <a:off x="1481534" y="1400884"/>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 name="Arrow: Down 3">
            <a:extLst>
              <a:ext uri="{FF2B5EF4-FFF2-40B4-BE49-F238E27FC236}">
                <a16:creationId xmlns:a16="http://schemas.microsoft.com/office/drawing/2014/main" id="{87BA6597-C67B-62B2-BFA1-4968762093E1}"/>
              </a:ext>
            </a:extLst>
          </p:cNvPr>
          <p:cNvSpPr/>
          <p:nvPr/>
        </p:nvSpPr>
        <p:spPr>
          <a:xfrm>
            <a:off x="2791456" y="1391764"/>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5" name="Arrow: Down 14">
            <a:extLst>
              <a:ext uri="{FF2B5EF4-FFF2-40B4-BE49-F238E27FC236}">
                <a16:creationId xmlns:a16="http://schemas.microsoft.com/office/drawing/2014/main" id="{93132611-6987-69F6-79AF-9D34D6C661BA}"/>
              </a:ext>
            </a:extLst>
          </p:cNvPr>
          <p:cNvSpPr/>
          <p:nvPr/>
        </p:nvSpPr>
        <p:spPr>
          <a:xfrm>
            <a:off x="5548551" y="1413765"/>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grpSp>
        <p:nvGrpSpPr>
          <p:cNvPr id="21" name="Group 221">
            <a:extLst>
              <a:ext uri="{FF2B5EF4-FFF2-40B4-BE49-F238E27FC236}">
                <a16:creationId xmlns:a16="http://schemas.microsoft.com/office/drawing/2014/main" id="{B51C6B7D-AF33-DBF1-F3A2-48D53F49B0BD}"/>
              </a:ext>
            </a:extLst>
          </p:cNvPr>
          <p:cNvGrpSpPr/>
          <p:nvPr/>
        </p:nvGrpSpPr>
        <p:grpSpPr>
          <a:xfrm>
            <a:off x="6622156" y="1337272"/>
            <a:ext cx="1913880" cy="720000"/>
            <a:chOff x="273050" y="4797152"/>
            <a:chExt cx="1913880" cy="720000"/>
          </a:xfrm>
        </p:grpSpPr>
        <p:sp>
          <p:nvSpPr>
            <p:cNvPr id="23" name="Freeform 40">
              <a:extLst>
                <a:ext uri="{FF2B5EF4-FFF2-40B4-BE49-F238E27FC236}">
                  <a16:creationId xmlns:a16="http://schemas.microsoft.com/office/drawing/2014/main" id="{E0EE3776-9E4C-6430-4CCA-C15432CC7CFB}"/>
                </a:ext>
              </a:extLst>
            </p:cNvPr>
            <p:cNvSpPr>
              <a:spLocks/>
            </p:cNvSpPr>
            <p:nvPr/>
          </p:nvSpPr>
          <p:spPr bwMode="auto">
            <a:xfrm>
              <a:off x="273050" y="4797152"/>
              <a:ext cx="1913880" cy="720000"/>
            </a:xfrm>
            <a:custGeom>
              <a:avLst/>
              <a:gdLst/>
              <a:ahLst/>
              <a:cxnLst>
                <a:cxn ang="0">
                  <a:pos x="882" y="275"/>
                </a:cxn>
                <a:cxn ang="0">
                  <a:pos x="826" y="332"/>
                </a:cxn>
                <a:cxn ang="0">
                  <a:pos x="56" y="332"/>
                </a:cxn>
                <a:cxn ang="0">
                  <a:pos x="0" y="275"/>
                </a:cxn>
                <a:cxn ang="0">
                  <a:pos x="0" y="57"/>
                </a:cxn>
                <a:cxn ang="0">
                  <a:pos x="56" y="0"/>
                </a:cxn>
                <a:cxn ang="0">
                  <a:pos x="826" y="0"/>
                </a:cxn>
                <a:cxn ang="0">
                  <a:pos x="882" y="57"/>
                </a:cxn>
                <a:cxn ang="0">
                  <a:pos x="882" y="275"/>
                </a:cxn>
              </a:cxnLst>
              <a:rect l="0" t="0" r="r" b="b"/>
              <a:pathLst>
                <a:path w="882" h="332">
                  <a:moveTo>
                    <a:pt x="882" y="275"/>
                  </a:moveTo>
                  <a:cubicBezTo>
                    <a:pt x="882" y="306"/>
                    <a:pt x="857" y="332"/>
                    <a:pt x="826" y="332"/>
                  </a:cubicBezTo>
                  <a:cubicBezTo>
                    <a:pt x="56" y="332"/>
                    <a:pt x="56" y="332"/>
                    <a:pt x="56" y="332"/>
                  </a:cubicBezTo>
                  <a:cubicBezTo>
                    <a:pt x="25" y="332"/>
                    <a:pt x="0" y="306"/>
                    <a:pt x="0" y="275"/>
                  </a:cubicBezTo>
                  <a:cubicBezTo>
                    <a:pt x="0" y="57"/>
                    <a:pt x="0" y="57"/>
                    <a:pt x="0" y="57"/>
                  </a:cubicBezTo>
                  <a:cubicBezTo>
                    <a:pt x="0" y="26"/>
                    <a:pt x="25" y="0"/>
                    <a:pt x="56" y="0"/>
                  </a:cubicBezTo>
                  <a:cubicBezTo>
                    <a:pt x="826" y="0"/>
                    <a:pt x="826" y="0"/>
                    <a:pt x="826" y="0"/>
                  </a:cubicBezTo>
                  <a:cubicBezTo>
                    <a:pt x="857" y="0"/>
                    <a:pt x="882" y="26"/>
                    <a:pt x="882" y="57"/>
                  </a:cubicBezTo>
                  <a:lnTo>
                    <a:pt x="882" y="27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4" name="Freeform 41">
              <a:extLst>
                <a:ext uri="{FF2B5EF4-FFF2-40B4-BE49-F238E27FC236}">
                  <a16:creationId xmlns:a16="http://schemas.microsoft.com/office/drawing/2014/main" id="{D8029ABA-EB69-38A9-2B16-BCABDDCEEB05}"/>
                </a:ext>
              </a:extLst>
            </p:cNvPr>
            <p:cNvSpPr>
              <a:spLocks/>
            </p:cNvSpPr>
            <p:nvPr/>
          </p:nvSpPr>
          <p:spPr bwMode="auto">
            <a:xfrm>
              <a:off x="330908" y="4857764"/>
              <a:ext cx="1797248" cy="598775"/>
            </a:xfrm>
            <a:custGeom>
              <a:avLst/>
              <a:gdLst/>
              <a:ahLst/>
              <a:cxnLst>
                <a:cxn ang="0">
                  <a:pos x="828" y="47"/>
                </a:cxn>
                <a:cxn ang="0">
                  <a:pos x="775" y="0"/>
                </a:cxn>
                <a:cxn ang="0">
                  <a:pos x="53" y="0"/>
                </a:cxn>
                <a:cxn ang="0">
                  <a:pos x="0" y="47"/>
                </a:cxn>
                <a:cxn ang="0">
                  <a:pos x="0" y="229"/>
                </a:cxn>
                <a:cxn ang="0">
                  <a:pos x="53" y="276"/>
                </a:cxn>
                <a:cxn ang="0">
                  <a:pos x="775" y="276"/>
                </a:cxn>
                <a:cxn ang="0">
                  <a:pos x="828" y="229"/>
                </a:cxn>
                <a:cxn ang="0">
                  <a:pos x="828" y="47"/>
                </a:cxn>
              </a:cxnLst>
              <a:rect l="0" t="0" r="r" b="b"/>
              <a:pathLst>
                <a:path w="828" h="276">
                  <a:moveTo>
                    <a:pt x="828" y="47"/>
                  </a:moveTo>
                  <a:cubicBezTo>
                    <a:pt x="828" y="21"/>
                    <a:pt x="804" y="0"/>
                    <a:pt x="775" y="0"/>
                  </a:cubicBezTo>
                  <a:cubicBezTo>
                    <a:pt x="53" y="0"/>
                    <a:pt x="53" y="0"/>
                    <a:pt x="53" y="0"/>
                  </a:cubicBezTo>
                  <a:cubicBezTo>
                    <a:pt x="24" y="0"/>
                    <a:pt x="0" y="21"/>
                    <a:pt x="0" y="47"/>
                  </a:cubicBezTo>
                  <a:cubicBezTo>
                    <a:pt x="0" y="229"/>
                    <a:pt x="0" y="229"/>
                    <a:pt x="0" y="229"/>
                  </a:cubicBezTo>
                  <a:cubicBezTo>
                    <a:pt x="0" y="255"/>
                    <a:pt x="24" y="276"/>
                    <a:pt x="53" y="276"/>
                  </a:cubicBezTo>
                  <a:cubicBezTo>
                    <a:pt x="775" y="276"/>
                    <a:pt x="775" y="276"/>
                    <a:pt x="775" y="276"/>
                  </a:cubicBezTo>
                  <a:cubicBezTo>
                    <a:pt x="804" y="276"/>
                    <a:pt x="828" y="255"/>
                    <a:pt x="828" y="229"/>
                  </a:cubicBezTo>
                  <a:lnTo>
                    <a:pt x="828" y="47"/>
                  </a:lnTo>
                  <a:close/>
                </a:path>
              </a:pathLst>
            </a:custGeom>
            <a:solidFill>
              <a:schemeClr val="bg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5" name="Freeform 43">
              <a:extLst>
                <a:ext uri="{FF2B5EF4-FFF2-40B4-BE49-F238E27FC236}">
                  <a16:creationId xmlns:a16="http://schemas.microsoft.com/office/drawing/2014/main" id="{C6B83396-E3A2-70A9-70E0-B9ACBFBA6FD5}"/>
                </a:ext>
              </a:extLst>
            </p:cNvPr>
            <p:cNvSpPr>
              <a:spLocks/>
            </p:cNvSpPr>
            <p:nvPr/>
          </p:nvSpPr>
          <p:spPr bwMode="auto">
            <a:xfrm>
              <a:off x="897540" y="4946846"/>
              <a:ext cx="58776" cy="199286"/>
            </a:xfrm>
            <a:custGeom>
              <a:avLst/>
              <a:gdLst/>
              <a:ahLst/>
              <a:cxnLst>
                <a:cxn ang="0">
                  <a:pos x="31" y="217"/>
                </a:cxn>
                <a:cxn ang="0">
                  <a:pos x="64" y="184"/>
                </a:cxn>
                <a:cxn ang="0">
                  <a:pos x="64" y="33"/>
                </a:cxn>
                <a:cxn ang="0">
                  <a:pos x="31" y="0"/>
                </a:cxn>
                <a:cxn ang="0">
                  <a:pos x="0" y="33"/>
                </a:cxn>
                <a:cxn ang="0">
                  <a:pos x="0" y="184"/>
                </a:cxn>
                <a:cxn ang="0">
                  <a:pos x="31" y="217"/>
                </a:cxn>
              </a:cxnLst>
              <a:rect l="0" t="0" r="r" b="b"/>
              <a:pathLst>
                <a:path w="64" h="217">
                  <a:moveTo>
                    <a:pt x="31" y="217"/>
                  </a:moveTo>
                  <a:lnTo>
                    <a:pt x="64" y="184"/>
                  </a:lnTo>
                  <a:lnTo>
                    <a:pt x="64" y="33"/>
                  </a:lnTo>
                  <a:lnTo>
                    <a:pt x="31" y="0"/>
                  </a:lnTo>
                  <a:lnTo>
                    <a:pt x="0" y="33"/>
                  </a:lnTo>
                  <a:lnTo>
                    <a:pt x="0" y="184"/>
                  </a:lnTo>
                  <a:lnTo>
                    <a:pt x="31" y="217"/>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6" name="Freeform 44">
              <a:extLst>
                <a:ext uri="{FF2B5EF4-FFF2-40B4-BE49-F238E27FC236}">
                  <a16:creationId xmlns:a16="http://schemas.microsoft.com/office/drawing/2014/main" id="{021E54E3-F0F9-DC2A-A6CA-19CBEA22FFB2}"/>
                </a:ext>
              </a:extLst>
            </p:cNvPr>
            <p:cNvSpPr>
              <a:spLocks/>
            </p:cNvSpPr>
            <p:nvPr/>
          </p:nvSpPr>
          <p:spPr bwMode="auto">
            <a:xfrm>
              <a:off x="897540" y="5168173"/>
              <a:ext cx="58776" cy="199286"/>
            </a:xfrm>
            <a:custGeom>
              <a:avLst/>
              <a:gdLst/>
              <a:ahLst/>
              <a:cxnLst>
                <a:cxn ang="0">
                  <a:pos x="31" y="217"/>
                </a:cxn>
                <a:cxn ang="0">
                  <a:pos x="64" y="184"/>
                </a:cxn>
                <a:cxn ang="0">
                  <a:pos x="64" y="33"/>
                </a:cxn>
                <a:cxn ang="0">
                  <a:pos x="31" y="0"/>
                </a:cxn>
                <a:cxn ang="0">
                  <a:pos x="0" y="33"/>
                </a:cxn>
                <a:cxn ang="0">
                  <a:pos x="0" y="184"/>
                </a:cxn>
                <a:cxn ang="0">
                  <a:pos x="31" y="217"/>
                </a:cxn>
              </a:cxnLst>
              <a:rect l="0" t="0" r="r" b="b"/>
              <a:pathLst>
                <a:path w="64" h="217">
                  <a:moveTo>
                    <a:pt x="31" y="217"/>
                  </a:moveTo>
                  <a:lnTo>
                    <a:pt x="64" y="184"/>
                  </a:lnTo>
                  <a:lnTo>
                    <a:pt x="64" y="33"/>
                  </a:lnTo>
                  <a:lnTo>
                    <a:pt x="31" y="0"/>
                  </a:lnTo>
                  <a:lnTo>
                    <a:pt x="0" y="33"/>
                  </a:lnTo>
                  <a:lnTo>
                    <a:pt x="0" y="184"/>
                  </a:lnTo>
                  <a:lnTo>
                    <a:pt x="31" y="217"/>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7" name="Freeform 46">
              <a:extLst>
                <a:ext uri="{FF2B5EF4-FFF2-40B4-BE49-F238E27FC236}">
                  <a16:creationId xmlns:a16="http://schemas.microsoft.com/office/drawing/2014/main" id="{1BA58A39-1FFC-841C-4BAD-271A6E98D18D}"/>
                </a:ext>
              </a:extLst>
            </p:cNvPr>
            <p:cNvSpPr>
              <a:spLocks/>
            </p:cNvSpPr>
            <p:nvPr/>
          </p:nvSpPr>
          <p:spPr bwMode="auto">
            <a:xfrm>
              <a:off x="937031" y="4905519"/>
              <a:ext cx="197450" cy="60612"/>
            </a:xfrm>
            <a:custGeom>
              <a:avLst/>
              <a:gdLst/>
              <a:ahLst/>
              <a:cxnLst>
                <a:cxn ang="0">
                  <a:pos x="215" y="33"/>
                </a:cxn>
                <a:cxn ang="0">
                  <a:pos x="184" y="0"/>
                </a:cxn>
                <a:cxn ang="0">
                  <a:pos x="33" y="0"/>
                </a:cxn>
                <a:cxn ang="0">
                  <a:pos x="0" y="33"/>
                </a:cxn>
                <a:cxn ang="0">
                  <a:pos x="33" y="66"/>
                </a:cxn>
                <a:cxn ang="0">
                  <a:pos x="184" y="66"/>
                </a:cxn>
                <a:cxn ang="0">
                  <a:pos x="215" y="33"/>
                </a:cxn>
              </a:cxnLst>
              <a:rect l="0" t="0" r="r" b="b"/>
              <a:pathLst>
                <a:path w="215" h="66">
                  <a:moveTo>
                    <a:pt x="215" y="33"/>
                  </a:moveTo>
                  <a:lnTo>
                    <a:pt x="184" y="0"/>
                  </a:lnTo>
                  <a:lnTo>
                    <a:pt x="33" y="0"/>
                  </a:lnTo>
                  <a:lnTo>
                    <a:pt x="0" y="33"/>
                  </a:lnTo>
                  <a:lnTo>
                    <a:pt x="33" y="66"/>
                  </a:lnTo>
                  <a:lnTo>
                    <a:pt x="184" y="66"/>
                  </a:lnTo>
                  <a:lnTo>
                    <a:pt x="215" y="33"/>
                  </a:lnTo>
                  <a:close/>
                </a:path>
              </a:pathLst>
            </a:custGeom>
            <a:solidFill>
              <a:srgbClr val="A1C46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8" name="Freeform 47">
              <a:extLst>
                <a:ext uri="{FF2B5EF4-FFF2-40B4-BE49-F238E27FC236}">
                  <a16:creationId xmlns:a16="http://schemas.microsoft.com/office/drawing/2014/main" id="{AA6553FB-6474-67D7-38AD-83674C53429D}"/>
                </a:ext>
              </a:extLst>
            </p:cNvPr>
            <p:cNvSpPr>
              <a:spLocks/>
            </p:cNvSpPr>
            <p:nvPr/>
          </p:nvSpPr>
          <p:spPr bwMode="auto">
            <a:xfrm>
              <a:off x="937031" y="5126846"/>
              <a:ext cx="197450" cy="60612"/>
            </a:xfrm>
            <a:custGeom>
              <a:avLst/>
              <a:gdLst/>
              <a:ahLst/>
              <a:cxnLst>
                <a:cxn ang="0">
                  <a:pos x="215" y="33"/>
                </a:cxn>
                <a:cxn ang="0">
                  <a:pos x="184" y="0"/>
                </a:cxn>
                <a:cxn ang="0">
                  <a:pos x="33" y="0"/>
                </a:cxn>
                <a:cxn ang="0">
                  <a:pos x="0" y="33"/>
                </a:cxn>
                <a:cxn ang="0">
                  <a:pos x="33" y="66"/>
                </a:cxn>
                <a:cxn ang="0">
                  <a:pos x="184" y="66"/>
                </a:cxn>
                <a:cxn ang="0">
                  <a:pos x="215" y="33"/>
                </a:cxn>
              </a:cxnLst>
              <a:rect l="0" t="0" r="r" b="b"/>
              <a:pathLst>
                <a:path w="215" h="66">
                  <a:moveTo>
                    <a:pt x="215" y="33"/>
                  </a:moveTo>
                  <a:lnTo>
                    <a:pt x="184" y="0"/>
                  </a:lnTo>
                  <a:lnTo>
                    <a:pt x="33" y="0"/>
                  </a:lnTo>
                  <a:lnTo>
                    <a:pt x="0" y="33"/>
                  </a:lnTo>
                  <a:lnTo>
                    <a:pt x="33" y="66"/>
                  </a:lnTo>
                  <a:lnTo>
                    <a:pt x="184" y="66"/>
                  </a:lnTo>
                  <a:lnTo>
                    <a:pt x="215" y="3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9" name="Freeform 48">
              <a:extLst>
                <a:ext uri="{FF2B5EF4-FFF2-40B4-BE49-F238E27FC236}">
                  <a16:creationId xmlns:a16="http://schemas.microsoft.com/office/drawing/2014/main" id="{DB51169C-37F0-64E7-82B8-C8ED5B72D7E2}"/>
                </a:ext>
              </a:extLst>
            </p:cNvPr>
            <p:cNvSpPr>
              <a:spLocks/>
            </p:cNvSpPr>
            <p:nvPr/>
          </p:nvSpPr>
          <p:spPr bwMode="auto">
            <a:xfrm>
              <a:off x="937031" y="5348172"/>
              <a:ext cx="197450" cy="60612"/>
            </a:xfrm>
            <a:custGeom>
              <a:avLst/>
              <a:gdLst/>
              <a:ahLst/>
              <a:cxnLst>
                <a:cxn ang="0">
                  <a:pos x="215" y="33"/>
                </a:cxn>
                <a:cxn ang="0">
                  <a:pos x="184" y="0"/>
                </a:cxn>
                <a:cxn ang="0">
                  <a:pos x="33" y="0"/>
                </a:cxn>
                <a:cxn ang="0">
                  <a:pos x="0" y="33"/>
                </a:cxn>
                <a:cxn ang="0">
                  <a:pos x="33" y="66"/>
                </a:cxn>
                <a:cxn ang="0">
                  <a:pos x="184" y="66"/>
                </a:cxn>
                <a:cxn ang="0">
                  <a:pos x="215" y="33"/>
                </a:cxn>
              </a:cxnLst>
              <a:rect l="0" t="0" r="r" b="b"/>
              <a:pathLst>
                <a:path w="215" h="66">
                  <a:moveTo>
                    <a:pt x="215" y="33"/>
                  </a:moveTo>
                  <a:lnTo>
                    <a:pt x="184" y="0"/>
                  </a:lnTo>
                  <a:lnTo>
                    <a:pt x="33" y="0"/>
                  </a:lnTo>
                  <a:lnTo>
                    <a:pt x="0" y="33"/>
                  </a:lnTo>
                  <a:lnTo>
                    <a:pt x="33" y="66"/>
                  </a:lnTo>
                  <a:lnTo>
                    <a:pt x="184" y="66"/>
                  </a:lnTo>
                  <a:lnTo>
                    <a:pt x="215" y="3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0" name="Freeform 49">
              <a:extLst>
                <a:ext uri="{FF2B5EF4-FFF2-40B4-BE49-F238E27FC236}">
                  <a16:creationId xmlns:a16="http://schemas.microsoft.com/office/drawing/2014/main" id="{574619C6-8FA5-7503-87CF-9D9A3F7F7B0F}"/>
                </a:ext>
              </a:extLst>
            </p:cNvPr>
            <p:cNvSpPr>
              <a:spLocks/>
            </p:cNvSpPr>
            <p:nvPr/>
          </p:nvSpPr>
          <p:spPr bwMode="auto">
            <a:xfrm>
              <a:off x="1502745" y="4946846"/>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1" name="Freeform 50">
              <a:extLst>
                <a:ext uri="{FF2B5EF4-FFF2-40B4-BE49-F238E27FC236}">
                  <a16:creationId xmlns:a16="http://schemas.microsoft.com/office/drawing/2014/main" id="{BA840DDC-3EB4-3AD1-5A7B-6F75CC934442}"/>
                </a:ext>
              </a:extLst>
            </p:cNvPr>
            <p:cNvSpPr>
              <a:spLocks/>
            </p:cNvSpPr>
            <p:nvPr/>
          </p:nvSpPr>
          <p:spPr bwMode="auto">
            <a:xfrm>
              <a:off x="1281418" y="4946846"/>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rgbClr val="A1C46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33" name="Freeform 51">
              <a:extLst>
                <a:ext uri="{FF2B5EF4-FFF2-40B4-BE49-F238E27FC236}">
                  <a16:creationId xmlns:a16="http://schemas.microsoft.com/office/drawing/2014/main" id="{DE58F955-874C-29EA-F89A-886327965884}"/>
                </a:ext>
              </a:extLst>
            </p:cNvPr>
            <p:cNvSpPr>
              <a:spLocks/>
            </p:cNvSpPr>
            <p:nvPr/>
          </p:nvSpPr>
          <p:spPr bwMode="auto">
            <a:xfrm>
              <a:off x="1281418" y="5168173"/>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4" name="Freeform 52">
              <a:extLst>
                <a:ext uri="{FF2B5EF4-FFF2-40B4-BE49-F238E27FC236}">
                  <a16:creationId xmlns:a16="http://schemas.microsoft.com/office/drawing/2014/main" id="{D348E041-E09C-4107-DE15-11876F42916E}"/>
                </a:ext>
              </a:extLst>
            </p:cNvPr>
            <p:cNvSpPr>
              <a:spLocks/>
            </p:cNvSpPr>
            <p:nvPr/>
          </p:nvSpPr>
          <p:spPr bwMode="auto">
            <a:xfrm>
              <a:off x="1502745" y="5168173"/>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rgbClr val="A1C46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5" name="Freeform 53">
              <a:extLst>
                <a:ext uri="{FF2B5EF4-FFF2-40B4-BE49-F238E27FC236}">
                  <a16:creationId xmlns:a16="http://schemas.microsoft.com/office/drawing/2014/main" id="{FF3C597D-A0DE-4EC2-98EF-1CE367A9B092}"/>
                </a:ext>
              </a:extLst>
            </p:cNvPr>
            <p:cNvSpPr>
              <a:spLocks/>
            </p:cNvSpPr>
            <p:nvPr/>
          </p:nvSpPr>
          <p:spPr bwMode="auto">
            <a:xfrm>
              <a:off x="1322746" y="4905519"/>
              <a:ext cx="200204" cy="60612"/>
            </a:xfrm>
            <a:custGeom>
              <a:avLst/>
              <a:gdLst/>
              <a:ahLst/>
              <a:cxnLst>
                <a:cxn ang="0">
                  <a:pos x="218" y="33"/>
                </a:cxn>
                <a:cxn ang="0">
                  <a:pos x="184" y="0"/>
                </a:cxn>
                <a:cxn ang="0">
                  <a:pos x="31" y="0"/>
                </a:cxn>
                <a:cxn ang="0">
                  <a:pos x="0" y="33"/>
                </a:cxn>
                <a:cxn ang="0">
                  <a:pos x="31" y="66"/>
                </a:cxn>
                <a:cxn ang="0">
                  <a:pos x="184" y="66"/>
                </a:cxn>
                <a:cxn ang="0">
                  <a:pos x="218" y="33"/>
                </a:cxn>
              </a:cxnLst>
              <a:rect l="0" t="0" r="r" b="b"/>
              <a:pathLst>
                <a:path w="218" h="66">
                  <a:moveTo>
                    <a:pt x="218" y="33"/>
                  </a:moveTo>
                  <a:lnTo>
                    <a:pt x="184" y="0"/>
                  </a:lnTo>
                  <a:lnTo>
                    <a:pt x="31" y="0"/>
                  </a:lnTo>
                  <a:lnTo>
                    <a:pt x="0" y="33"/>
                  </a:lnTo>
                  <a:lnTo>
                    <a:pt x="31" y="66"/>
                  </a:lnTo>
                  <a:lnTo>
                    <a:pt x="184" y="66"/>
                  </a:lnTo>
                  <a:lnTo>
                    <a:pt x="218"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6" name="Freeform 54">
              <a:extLst>
                <a:ext uri="{FF2B5EF4-FFF2-40B4-BE49-F238E27FC236}">
                  <a16:creationId xmlns:a16="http://schemas.microsoft.com/office/drawing/2014/main" id="{5C8F702D-5C7E-4612-03D4-D9ADCF53DC3C}"/>
                </a:ext>
              </a:extLst>
            </p:cNvPr>
            <p:cNvSpPr>
              <a:spLocks/>
            </p:cNvSpPr>
            <p:nvPr/>
          </p:nvSpPr>
          <p:spPr bwMode="auto">
            <a:xfrm>
              <a:off x="1322746" y="5126846"/>
              <a:ext cx="200204" cy="60612"/>
            </a:xfrm>
            <a:custGeom>
              <a:avLst/>
              <a:gdLst/>
              <a:ahLst/>
              <a:cxnLst>
                <a:cxn ang="0">
                  <a:pos x="218" y="33"/>
                </a:cxn>
                <a:cxn ang="0">
                  <a:pos x="184" y="0"/>
                </a:cxn>
                <a:cxn ang="0">
                  <a:pos x="31" y="0"/>
                </a:cxn>
                <a:cxn ang="0">
                  <a:pos x="0" y="33"/>
                </a:cxn>
                <a:cxn ang="0">
                  <a:pos x="31" y="66"/>
                </a:cxn>
                <a:cxn ang="0">
                  <a:pos x="184" y="66"/>
                </a:cxn>
                <a:cxn ang="0">
                  <a:pos x="218" y="33"/>
                </a:cxn>
              </a:cxnLst>
              <a:rect l="0" t="0" r="r" b="b"/>
              <a:pathLst>
                <a:path w="218" h="66">
                  <a:moveTo>
                    <a:pt x="218" y="33"/>
                  </a:moveTo>
                  <a:lnTo>
                    <a:pt x="184" y="0"/>
                  </a:lnTo>
                  <a:lnTo>
                    <a:pt x="31" y="0"/>
                  </a:lnTo>
                  <a:lnTo>
                    <a:pt x="0" y="33"/>
                  </a:lnTo>
                  <a:lnTo>
                    <a:pt x="31" y="66"/>
                  </a:lnTo>
                  <a:lnTo>
                    <a:pt x="184" y="66"/>
                  </a:lnTo>
                  <a:lnTo>
                    <a:pt x="218"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7" name="Freeform 55">
              <a:extLst>
                <a:ext uri="{FF2B5EF4-FFF2-40B4-BE49-F238E27FC236}">
                  <a16:creationId xmlns:a16="http://schemas.microsoft.com/office/drawing/2014/main" id="{9019C373-83B2-753E-978C-AE89A61A8A80}"/>
                </a:ext>
              </a:extLst>
            </p:cNvPr>
            <p:cNvSpPr>
              <a:spLocks/>
            </p:cNvSpPr>
            <p:nvPr/>
          </p:nvSpPr>
          <p:spPr bwMode="auto">
            <a:xfrm>
              <a:off x="1322746" y="5348172"/>
              <a:ext cx="200204" cy="60612"/>
            </a:xfrm>
            <a:custGeom>
              <a:avLst/>
              <a:gdLst/>
              <a:ahLst/>
              <a:cxnLst>
                <a:cxn ang="0">
                  <a:pos x="218" y="33"/>
                </a:cxn>
                <a:cxn ang="0">
                  <a:pos x="184" y="0"/>
                </a:cxn>
                <a:cxn ang="0">
                  <a:pos x="31" y="0"/>
                </a:cxn>
                <a:cxn ang="0">
                  <a:pos x="0" y="33"/>
                </a:cxn>
                <a:cxn ang="0">
                  <a:pos x="31" y="66"/>
                </a:cxn>
                <a:cxn ang="0">
                  <a:pos x="184" y="66"/>
                </a:cxn>
                <a:cxn ang="0">
                  <a:pos x="218" y="33"/>
                </a:cxn>
              </a:cxnLst>
              <a:rect l="0" t="0" r="r" b="b"/>
              <a:pathLst>
                <a:path w="218" h="66">
                  <a:moveTo>
                    <a:pt x="218" y="33"/>
                  </a:moveTo>
                  <a:lnTo>
                    <a:pt x="184" y="0"/>
                  </a:lnTo>
                  <a:lnTo>
                    <a:pt x="31" y="0"/>
                  </a:lnTo>
                  <a:lnTo>
                    <a:pt x="0" y="33"/>
                  </a:lnTo>
                  <a:lnTo>
                    <a:pt x="31" y="66"/>
                  </a:lnTo>
                  <a:lnTo>
                    <a:pt x="184" y="66"/>
                  </a:lnTo>
                  <a:lnTo>
                    <a:pt x="218"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8" name="Freeform 56">
              <a:extLst>
                <a:ext uri="{FF2B5EF4-FFF2-40B4-BE49-F238E27FC236}">
                  <a16:creationId xmlns:a16="http://schemas.microsoft.com/office/drawing/2014/main" id="{B03B664C-D234-22E8-7EA6-C4431C619E80}"/>
                </a:ext>
              </a:extLst>
            </p:cNvPr>
            <p:cNvSpPr>
              <a:spLocks/>
            </p:cNvSpPr>
            <p:nvPr/>
          </p:nvSpPr>
          <p:spPr bwMode="auto">
            <a:xfrm>
              <a:off x="1902236" y="4946846"/>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9" name="Freeform 57">
              <a:extLst>
                <a:ext uri="{FF2B5EF4-FFF2-40B4-BE49-F238E27FC236}">
                  <a16:creationId xmlns:a16="http://schemas.microsoft.com/office/drawing/2014/main" id="{3C4C2155-8825-7D4D-CCF0-1AAA846D580B}"/>
                </a:ext>
              </a:extLst>
            </p:cNvPr>
            <p:cNvSpPr>
              <a:spLocks/>
            </p:cNvSpPr>
            <p:nvPr/>
          </p:nvSpPr>
          <p:spPr bwMode="auto">
            <a:xfrm>
              <a:off x="1680909" y="4946846"/>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0" name="Freeform 58">
              <a:extLst>
                <a:ext uri="{FF2B5EF4-FFF2-40B4-BE49-F238E27FC236}">
                  <a16:creationId xmlns:a16="http://schemas.microsoft.com/office/drawing/2014/main" id="{85C2CFAB-B53D-8C97-1A10-B2ACBA42626F}"/>
                </a:ext>
              </a:extLst>
            </p:cNvPr>
            <p:cNvSpPr>
              <a:spLocks/>
            </p:cNvSpPr>
            <p:nvPr/>
          </p:nvSpPr>
          <p:spPr bwMode="auto">
            <a:xfrm>
              <a:off x="1680909" y="5168173"/>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1" name="Freeform 59">
              <a:extLst>
                <a:ext uri="{FF2B5EF4-FFF2-40B4-BE49-F238E27FC236}">
                  <a16:creationId xmlns:a16="http://schemas.microsoft.com/office/drawing/2014/main" id="{C59E9AA1-BC41-FD09-7A69-EF11E0B9094E}"/>
                </a:ext>
              </a:extLst>
            </p:cNvPr>
            <p:cNvSpPr>
              <a:spLocks/>
            </p:cNvSpPr>
            <p:nvPr/>
          </p:nvSpPr>
          <p:spPr bwMode="auto">
            <a:xfrm>
              <a:off x="1902236" y="5168173"/>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2" name="Freeform 60">
              <a:extLst>
                <a:ext uri="{FF2B5EF4-FFF2-40B4-BE49-F238E27FC236}">
                  <a16:creationId xmlns:a16="http://schemas.microsoft.com/office/drawing/2014/main" id="{5629B48E-E14D-9593-B654-C76E4CF6F19C}"/>
                </a:ext>
              </a:extLst>
            </p:cNvPr>
            <p:cNvSpPr>
              <a:spLocks/>
            </p:cNvSpPr>
            <p:nvPr/>
          </p:nvSpPr>
          <p:spPr bwMode="auto">
            <a:xfrm>
              <a:off x="1722236" y="4905519"/>
              <a:ext cx="199286" cy="60612"/>
            </a:xfrm>
            <a:custGeom>
              <a:avLst/>
              <a:gdLst/>
              <a:ahLst/>
              <a:cxnLst>
                <a:cxn ang="0">
                  <a:pos x="217" y="33"/>
                </a:cxn>
                <a:cxn ang="0">
                  <a:pos x="184" y="0"/>
                </a:cxn>
                <a:cxn ang="0">
                  <a:pos x="31" y="0"/>
                </a:cxn>
                <a:cxn ang="0">
                  <a:pos x="0" y="33"/>
                </a:cxn>
                <a:cxn ang="0">
                  <a:pos x="31" y="66"/>
                </a:cxn>
                <a:cxn ang="0">
                  <a:pos x="184" y="66"/>
                </a:cxn>
                <a:cxn ang="0">
                  <a:pos x="217" y="33"/>
                </a:cxn>
              </a:cxnLst>
              <a:rect l="0" t="0" r="r" b="b"/>
              <a:pathLst>
                <a:path w="217" h="66">
                  <a:moveTo>
                    <a:pt x="217" y="33"/>
                  </a:moveTo>
                  <a:lnTo>
                    <a:pt x="184" y="0"/>
                  </a:lnTo>
                  <a:lnTo>
                    <a:pt x="31" y="0"/>
                  </a:lnTo>
                  <a:lnTo>
                    <a:pt x="0" y="33"/>
                  </a:lnTo>
                  <a:lnTo>
                    <a:pt x="31"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3" name="Freeform 61">
              <a:extLst>
                <a:ext uri="{FF2B5EF4-FFF2-40B4-BE49-F238E27FC236}">
                  <a16:creationId xmlns:a16="http://schemas.microsoft.com/office/drawing/2014/main" id="{8F19CBEC-6696-BAC8-8E04-DFBB8CB11B01}"/>
                </a:ext>
              </a:extLst>
            </p:cNvPr>
            <p:cNvSpPr>
              <a:spLocks/>
            </p:cNvSpPr>
            <p:nvPr/>
          </p:nvSpPr>
          <p:spPr bwMode="auto">
            <a:xfrm>
              <a:off x="1722236" y="5126846"/>
              <a:ext cx="199286" cy="60612"/>
            </a:xfrm>
            <a:custGeom>
              <a:avLst/>
              <a:gdLst/>
              <a:ahLst/>
              <a:cxnLst>
                <a:cxn ang="0">
                  <a:pos x="217" y="33"/>
                </a:cxn>
                <a:cxn ang="0">
                  <a:pos x="184" y="0"/>
                </a:cxn>
                <a:cxn ang="0">
                  <a:pos x="31" y="0"/>
                </a:cxn>
                <a:cxn ang="0">
                  <a:pos x="0" y="33"/>
                </a:cxn>
                <a:cxn ang="0">
                  <a:pos x="31" y="66"/>
                </a:cxn>
                <a:cxn ang="0">
                  <a:pos x="184" y="66"/>
                </a:cxn>
                <a:cxn ang="0">
                  <a:pos x="217" y="33"/>
                </a:cxn>
              </a:cxnLst>
              <a:rect l="0" t="0" r="r" b="b"/>
              <a:pathLst>
                <a:path w="217" h="66">
                  <a:moveTo>
                    <a:pt x="217" y="33"/>
                  </a:moveTo>
                  <a:lnTo>
                    <a:pt x="184" y="0"/>
                  </a:lnTo>
                  <a:lnTo>
                    <a:pt x="31" y="0"/>
                  </a:lnTo>
                  <a:lnTo>
                    <a:pt x="0" y="33"/>
                  </a:lnTo>
                  <a:lnTo>
                    <a:pt x="31" y="66"/>
                  </a:lnTo>
                  <a:lnTo>
                    <a:pt x="184" y="66"/>
                  </a:lnTo>
                  <a:lnTo>
                    <a:pt x="217" y="33"/>
                  </a:lnTo>
                  <a:close/>
                </a:path>
              </a:pathLst>
            </a:custGeom>
            <a:solidFill>
              <a:srgbClr val="A1C46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4" name="Freeform 62">
              <a:extLst>
                <a:ext uri="{FF2B5EF4-FFF2-40B4-BE49-F238E27FC236}">
                  <a16:creationId xmlns:a16="http://schemas.microsoft.com/office/drawing/2014/main" id="{958F928E-52F6-A075-7285-FB1244CE3518}"/>
                </a:ext>
              </a:extLst>
            </p:cNvPr>
            <p:cNvSpPr>
              <a:spLocks/>
            </p:cNvSpPr>
            <p:nvPr/>
          </p:nvSpPr>
          <p:spPr bwMode="auto">
            <a:xfrm>
              <a:off x="1722236" y="5348172"/>
              <a:ext cx="199286" cy="60612"/>
            </a:xfrm>
            <a:custGeom>
              <a:avLst/>
              <a:gdLst/>
              <a:ahLst/>
              <a:cxnLst>
                <a:cxn ang="0">
                  <a:pos x="217" y="33"/>
                </a:cxn>
                <a:cxn ang="0">
                  <a:pos x="184" y="0"/>
                </a:cxn>
                <a:cxn ang="0">
                  <a:pos x="31" y="0"/>
                </a:cxn>
                <a:cxn ang="0">
                  <a:pos x="0" y="33"/>
                </a:cxn>
                <a:cxn ang="0">
                  <a:pos x="31" y="66"/>
                </a:cxn>
                <a:cxn ang="0">
                  <a:pos x="184" y="66"/>
                </a:cxn>
                <a:cxn ang="0">
                  <a:pos x="217" y="33"/>
                </a:cxn>
              </a:cxnLst>
              <a:rect l="0" t="0" r="r" b="b"/>
              <a:pathLst>
                <a:path w="217" h="66">
                  <a:moveTo>
                    <a:pt x="217" y="33"/>
                  </a:moveTo>
                  <a:lnTo>
                    <a:pt x="184" y="0"/>
                  </a:lnTo>
                  <a:lnTo>
                    <a:pt x="31" y="0"/>
                  </a:lnTo>
                  <a:lnTo>
                    <a:pt x="0" y="33"/>
                  </a:lnTo>
                  <a:lnTo>
                    <a:pt x="31" y="66"/>
                  </a:lnTo>
                  <a:lnTo>
                    <a:pt x="184" y="66"/>
                  </a:lnTo>
                  <a:lnTo>
                    <a:pt x="217" y="33"/>
                  </a:lnTo>
                  <a:close/>
                </a:path>
              </a:pathLst>
            </a:custGeom>
            <a:solidFill>
              <a:srgbClr val="A1C46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5" name="Freeform 63">
              <a:extLst>
                <a:ext uri="{FF2B5EF4-FFF2-40B4-BE49-F238E27FC236}">
                  <a16:creationId xmlns:a16="http://schemas.microsoft.com/office/drawing/2014/main" id="{07D086F7-BDD9-6212-1BEF-825BAB59128E}"/>
                </a:ext>
              </a:extLst>
            </p:cNvPr>
            <p:cNvSpPr>
              <a:spLocks/>
            </p:cNvSpPr>
            <p:nvPr/>
          </p:nvSpPr>
          <p:spPr bwMode="auto">
            <a:xfrm>
              <a:off x="717541" y="4946846"/>
              <a:ext cx="60612" cy="199286"/>
            </a:xfrm>
            <a:custGeom>
              <a:avLst/>
              <a:gdLst/>
              <a:ahLst/>
              <a:cxnLst>
                <a:cxn ang="0">
                  <a:pos x="33" y="217"/>
                </a:cxn>
                <a:cxn ang="0">
                  <a:pos x="66" y="184"/>
                </a:cxn>
                <a:cxn ang="0">
                  <a:pos x="66" y="33"/>
                </a:cxn>
                <a:cxn ang="0">
                  <a:pos x="33" y="0"/>
                </a:cxn>
                <a:cxn ang="0">
                  <a:pos x="0" y="33"/>
                </a:cxn>
                <a:cxn ang="0">
                  <a:pos x="0" y="184"/>
                </a:cxn>
                <a:cxn ang="0">
                  <a:pos x="33" y="217"/>
                </a:cxn>
              </a:cxnLst>
              <a:rect l="0" t="0" r="r" b="b"/>
              <a:pathLst>
                <a:path w="66" h="217">
                  <a:moveTo>
                    <a:pt x="33" y="217"/>
                  </a:moveTo>
                  <a:lnTo>
                    <a:pt x="66" y="184"/>
                  </a:lnTo>
                  <a:lnTo>
                    <a:pt x="66"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6" name="Freeform 64">
              <a:extLst>
                <a:ext uri="{FF2B5EF4-FFF2-40B4-BE49-F238E27FC236}">
                  <a16:creationId xmlns:a16="http://schemas.microsoft.com/office/drawing/2014/main" id="{C1246605-9B79-7D61-3DAB-E38583A21C9F}"/>
                </a:ext>
              </a:extLst>
            </p:cNvPr>
            <p:cNvSpPr>
              <a:spLocks/>
            </p:cNvSpPr>
            <p:nvPr/>
          </p:nvSpPr>
          <p:spPr bwMode="auto">
            <a:xfrm>
              <a:off x="496214" y="4946846"/>
              <a:ext cx="60612" cy="199286"/>
            </a:xfrm>
            <a:custGeom>
              <a:avLst/>
              <a:gdLst/>
              <a:ahLst/>
              <a:cxnLst>
                <a:cxn ang="0">
                  <a:pos x="33" y="217"/>
                </a:cxn>
                <a:cxn ang="0">
                  <a:pos x="66" y="184"/>
                </a:cxn>
                <a:cxn ang="0">
                  <a:pos x="66" y="33"/>
                </a:cxn>
                <a:cxn ang="0">
                  <a:pos x="33" y="0"/>
                </a:cxn>
                <a:cxn ang="0">
                  <a:pos x="0" y="33"/>
                </a:cxn>
                <a:cxn ang="0">
                  <a:pos x="0" y="184"/>
                </a:cxn>
                <a:cxn ang="0">
                  <a:pos x="33" y="217"/>
                </a:cxn>
              </a:cxnLst>
              <a:rect l="0" t="0" r="r" b="b"/>
              <a:pathLst>
                <a:path w="66" h="217">
                  <a:moveTo>
                    <a:pt x="33" y="217"/>
                  </a:moveTo>
                  <a:lnTo>
                    <a:pt x="66" y="184"/>
                  </a:lnTo>
                  <a:lnTo>
                    <a:pt x="66"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7" name="Freeform 65">
              <a:extLst>
                <a:ext uri="{FF2B5EF4-FFF2-40B4-BE49-F238E27FC236}">
                  <a16:creationId xmlns:a16="http://schemas.microsoft.com/office/drawing/2014/main" id="{3E166EDC-DBA2-8F92-B1F8-1B62F4FA2B3D}"/>
                </a:ext>
              </a:extLst>
            </p:cNvPr>
            <p:cNvSpPr>
              <a:spLocks/>
            </p:cNvSpPr>
            <p:nvPr/>
          </p:nvSpPr>
          <p:spPr bwMode="auto">
            <a:xfrm>
              <a:off x="496214" y="5168173"/>
              <a:ext cx="60612" cy="199286"/>
            </a:xfrm>
            <a:custGeom>
              <a:avLst/>
              <a:gdLst/>
              <a:ahLst/>
              <a:cxnLst>
                <a:cxn ang="0">
                  <a:pos x="33" y="217"/>
                </a:cxn>
                <a:cxn ang="0">
                  <a:pos x="66" y="184"/>
                </a:cxn>
                <a:cxn ang="0">
                  <a:pos x="66" y="33"/>
                </a:cxn>
                <a:cxn ang="0">
                  <a:pos x="33" y="0"/>
                </a:cxn>
                <a:cxn ang="0">
                  <a:pos x="0" y="33"/>
                </a:cxn>
                <a:cxn ang="0">
                  <a:pos x="0" y="184"/>
                </a:cxn>
                <a:cxn ang="0">
                  <a:pos x="33" y="217"/>
                </a:cxn>
              </a:cxnLst>
              <a:rect l="0" t="0" r="r" b="b"/>
              <a:pathLst>
                <a:path w="66" h="217">
                  <a:moveTo>
                    <a:pt x="33" y="217"/>
                  </a:moveTo>
                  <a:lnTo>
                    <a:pt x="66" y="184"/>
                  </a:lnTo>
                  <a:lnTo>
                    <a:pt x="66" y="33"/>
                  </a:lnTo>
                  <a:lnTo>
                    <a:pt x="33" y="0"/>
                  </a:lnTo>
                  <a:lnTo>
                    <a:pt x="0" y="33"/>
                  </a:lnTo>
                  <a:lnTo>
                    <a:pt x="0" y="184"/>
                  </a:lnTo>
                  <a:lnTo>
                    <a:pt x="33" y="217"/>
                  </a:lnTo>
                  <a:close/>
                </a:path>
              </a:pathLst>
            </a:custGeom>
            <a:solidFill>
              <a:srgbClr val="A1C46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9" name="Freeform 66">
              <a:extLst>
                <a:ext uri="{FF2B5EF4-FFF2-40B4-BE49-F238E27FC236}">
                  <a16:creationId xmlns:a16="http://schemas.microsoft.com/office/drawing/2014/main" id="{D7E66A09-19BA-83AE-1356-F80825F31110}"/>
                </a:ext>
              </a:extLst>
            </p:cNvPr>
            <p:cNvSpPr>
              <a:spLocks/>
            </p:cNvSpPr>
            <p:nvPr/>
          </p:nvSpPr>
          <p:spPr bwMode="auto">
            <a:xfrm>
              <a:off x="717541" y="5168173"/>
              <a:ext cx="60612" cy="199286"/>
            </a:xfrm>
            <a:custGeom>
              <a:avLst/>
              <a:gdLst/>
              <a:ahLst/>
              <a:cxnLst>
                <a:cxn ang="0">
                  <a:pos x="33" y="217"/>
                </a:cxn>
                <a:cxn ang="0">
                  <a:pos x="66" y="184"/>
                </a:cxn>
                <a:cxn ang="0">
                  <a:pos x="66" y="33"/>
                </a:cxn>
                <a:cxn ang="0">
                  <a:pos x="33" y="0"/>
                </a:cxn>
                <a:cxn ang="0">
                  <a:pos x="0" y="33"/>
                </a:cxn>
                <a:cxn ang="0">
                  <a:pos x="0" y="184"/>
                </a:cxn>
                <a:cxn ang="0">
                  <a:pos x="33" y="217"/>
                </a:cxn>
              </a:cxnLst>
              <a:rect l="0" t="0" r="r" b="b"/>
              <a:pathLst>
                <a:path w="66" h="217">
                  <a:moveTo>
                    <a:pt x="33" y="217"/>
                  </a:moveTo>
                  <a:lnTo>
                    <a:pt x="66" y="184"/>
                  </a:lnTo>
                  <a:lnTo>
                    <a:pt x="66"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0" name="Freeform 67">
              <a:extLst>
                <a:ext uri="{FF2B5EF4-FFF2-40B4-BE49-F238E27FC236}">
                  <a16:creationId xmlns:a16="http://schemas.microsoft.com/office/drawing/2014/main" id="{A6D831EF-DE07-68F0-95F9-00CA3A7F067F}"/>
                </a:ext>
              </a:extLst>
            </p:cNvPr>
            <p:cNvSpPr>
              <a:spLocks/>
            </p:cNvSpPr>
            <p:nvPr/>
          </p:nvSpPr>
          <p:spPr bwMode="auto">
            <a:xfrm>
              <a:off x="537540" y="4905519"/>
              <a:ext cx="199286" cy="60612"/>
            </a:xfrm>
            <a:custGeom>
              <a:avLst/>
              <a:gdLst/>
              <a:ahLst/>
              <a:cxnLst>
                <a:cxn ang="0">
                  <a:pos x="217" y="33"/>
                </a:cxn>
                <a:cxn ang="0">
                  <a:pos x="184" y="0"/>
                </a:cxn>
                <a:cxn ang="0">
                  <a:pos x="33" y="0"/>
                </a:cxn>
                <a:cxn ang="0">
                  <a:pos x="0" y="33"/>
                </a:cxn>
                <a:cxn ang="0">
                  <a:pos x="33" y="66"/>
                </a:cxn>
                <a:cxn ang="0">
                  <a:pos x="184" y="66"/>
                </a:cxn>
                <a:cxn ang="0">
                  <a:pos x="217" y="33"/>
                </a:cxn>
              </a:cxnLst>
              <a:rect l="0" t="0" r="r" b="b"/>
              <a:pathLst>
                <a:path w="217" h="66">
                  <a:moveTo>
                    <a:pt x="217" y="33"/>
                  </a:moveTo>
                  <a:lnTo>
                    <a:pt x="184" y="0"/>
                  </a:lnTo>
                  <a:lnTo>
                    <a:pt x="33" y="0"/>
                  </a:lnTo>
                  <a:lnTo>
                    <a:pt x="0" y="33"/>
                  </a:lnTo>
                  <a:lnTo>
                    <a:pt x="33"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1" name="Freeform 68">
              <a:extLst>
                <a:ext uri="{FF2B5EF4-FFF2-40B4-BE49-F238E27FC236}">
                  <a16:creationId xmlns:a16="http://schemas.microsoft.com/office/drawing/2014/main" id="{919B5D38-4E05-0C3E-3679-2F6CB95E88DF}"/>
                </a:ext>
              </a:extLst>
            </p:cNvPr>
            <p:cNvSpPr>
              <a:spLocks/>
            </p:cNvSpPr>
            <p:nvPr/>
          </p:nvSpPr>
          <p:spPr bwMode="auto">
            <a:xfrm>
              <a:off x="537540" y="5126846"/>
              <a:ext cx="199286" cy="60612"/>
            </a:xfrm>
            <a:custGeom>
              <a:avLst/>
              <a:gdLst/>
              <a:ahLst/>
              <a:cxnLst>
                <a:cxn ang="0">
                  <a:pos x="217" y="33"/>
                </a:cxn>
                <a:cxn ang="0">
                  <a:pos x="184" y="0"/>
                </a:cxn>
                <a:cxn ang="0">
                  <a:pos x="33" y="0"/>
                </a:cxn>
                <a:cxn ang="0">
                  <a:pos x="0" y="33"/>
                </a:cxn>
                <a:cxn ang="0">
                  <a:pos x="33" y="66"/>
                </a:cxn>
                <a:cxn ang="0">
                  <a:pos x="184" y="66"/>
                </a:cxn>
                <a:cxn ang="0">
                  <a:pos x="217" y="33"/>
                </a:cxn>
              </a:cxnLst>
              <a:rect l="0" t="0" r="r" b="b"/>
              <a:pathLst>
                <a:path w="217" h="66">
                  <a:moveTo>
                    <a:pt x="217" y="33"/>
                  </a:moveTo>
                  <a:lnTo>
                    <a:pt x="184" y="0"/>
                  </a:lnTo>
                  <a:lnTo>
                    <a:pt x="33" y="0"/>
                  </a:lnTo>
                  <a:lnTo>
                    <a:pt x="0" y="33"/>
                  </a:lnTo>
                  <a:lnTo>
                    <a:pt x="33"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2" name="Freeform 69">
              <a:extLst>
                <a:ext uri="{FF2B5EF4-FFF2-40B4-BE49-F238E27FC236}">
                  <a16:creationId xmlns:a16="http://schemas.microsoft.com/office/drawing/2014/main" id="{6203D151-4030-6903-50AE-E6E46996360B}"/>
                </a:ext>
              </a:extLst>
            </p:cNvPr>
            <p:cNvSpPr>
              <a:spLocks/>
            </p:cNvSpPr>
            <p:nvPr/>
          </p:nvSpPr>
          <p:spPr bwMode="auto">
            <a:xfrm>
              <a:off x="537540" y="5348172"/>
              <a:ext cx="199286" cy="60612"/>
            </a:xfrm>
            <a:custGeom>
              <a:avLst/>
              <a:gdLst/>
              <a:ahLst/>
              <a:cxnLst>
                <a:cxn ang="0">
                  <a:pos x="217" y="33"/>
                </a:cxn>
                <a:cxn ang="0">
                  <a:pos x="184" y="0"/>
                </a:cxn>
                <a:cxn ang="0">
                  <a:pos x="33" y="0"/>
                </a:cxn>
                <a:cxn ang="0">
                  <a:pos x="0" y="33"/>
                </a:cxn>
                <a:cxn ang="0">
                  <a:pos x="33" y="66"/>
                </a:cxn>
                <a:cxn ang="0">
                  <a:pos x="184" y="66"/>
                </a:cxn>
                <a:cxn ang="0">
                  <a:pos x="217" y="33"/>
                </a:cxn>
              </a:cxnLst>
              <a:rect l="0" t="0" r="r" b="b"/>
              <a:pathLst>
                <a:path w="217" h="66">
                  <a:moveTo>
                    <a:pt x="217" y="33"/>
                  </a:moveTo>
                  <a:lnTo>
                    <a:pt x="184" y="0"/>
                  </a:lnTo>
                  <a:lnTo>
                    <a:pt x="33" y="0"/>
                  </a:lnTo>
                  <a:lnTo>
                    <a:pt x="0" y="33"/>
                  </a:lnTo>
                  <a:lnTo>
                    <a:pt x="33"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3" name="Freeform 76">
              <a:extLst>
                <a:ext uri="{FF2B5EF4-FFF2-40B4-BE49-F238E27FC236}">
                  <a16:creationId xmlns:a16="http://schemas.microsoft.com/office/drawing/2014/main" id="{2EC6CDD9-6873-0977-CF46-B3CA43610AE5}"/>
                </a:ext>
              </a:extLst>
            </p:cNvPr>
            <p:cNvSpPr>
              <a:spLocks noChangeAspect="1"/>
            </p:cNvSpPr>
            <p:nvPr/>
          </p:nvSpPr>
          <p:spPr bwMode="auto">
            <a:xfrm>
              <a:off x="1200252" y="5357441"/>
              <a:ext cx="52065" cy="98727"/>
            </a:xfrm>
            <a:custGeom>
              <a:avLst/>
              <a:gdLst/>
              <a:ahLst/>
              <a:cxnLst>
                <a:cxn ang="0">
                  <a:pos x="0" y="0"/>
                </a:cxn>
                <a:cxn ang="0">
                  <a:pos x="45" y="0"/>
                </a:cxn>
                <a:cxn ang="0">
                  <a:pos x="45" y="35"/>
                </a:cxn>
                <a:cxn ang="0">
                  <a:pos x="37" y="66"/>
                </a:cxn>
                <a:cxn ang="0">
                  <a:pos x="10" y="85"/>
                </a:cxn>
                <a:cxn ang="0">
                  <a:pos x="0" y="67"/>
                </a:cxn>
                <a:cxn ang="0">
                  <a:pos x="16" y="55"/>
                </a:cxn>
                <a:cxn ang="0">
                  <a:pos x="21" y="42"/>
                </a:cxn>
                <a:cxn ang="0">
                  <a:pos x="0" y="42"/>
                </a:cxn>
                <a:cxn ang="0">
                  <a:pos x="0" y="0"/>
                </a:cxn>
              </a:cxnLst>
              <a:rect l="0" t="0" r="r" b="b"/>
              <a:pathLst>
                <a:path w="45" h="85">
                  <a:moveTo>
                    <a:pt x="0" y="0"/>
                  </a:moveTo>
                  <a:cubicBezTo>
                    <a:pt x="45" y="0"/>
                    <a:pt x="45" y="0"/>
                    <a:pt x="45" y="0"/>
                  </a:cubicBezTo>
                  <a:cubicBezTo>
                    <a:pt x="45" y="35"/>
                    <a:pt x="45" y="35"/>
                    <a:pt x="45" y="35"/>
                  </a:cubicBezTo>
                  <a:cubicBezTo>
                    <a:pt x="45" y="48"/>
                    <a:pt x="43" y="58"/>
                    <a:pt x="37" y="66"/>
                  </a:cubicBezTo>
                  <a:cubicBezTo>
                    <a:pt x="32" y="73"/>
                    <a:pt x="23" y="80"/>
                    <a:pt x="10" y="85"/>
                  </a:cubicBezTo>
                  <a:cubicBezTo>
                    <a:pt x="0" y="67"/>
                    <a:pt x="0" y="67"/>
                    <a:pt x="0" y="67"/>
                  </a:cubicBezTo>
                  <a:cubicBezTo>
                    <a:pt x="8" y="63"/>
                    <a:pt x="13" y="59"/>
                    <a:pt x="16" y="55"/>
                  </a:cubicBezTo>
                  <a:cubicBezTo>
                    <a:pt x="19" y="52"/>
                    <a:pt x="21" y="47"/>
                    <a:pt x="21" y="42"/>
                  </a:cubicBezTo>
                  <a:cubicBezTo>
                    <a:pt x="0" y="42"/>
                    <a:pt x="0" y="42"/>
                    <a:pt x="0" y="42"/>
                  </a:cubicBezTo>
                  <a:lnTo>
                    <a:pt x="0" y="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54" name="Szövegdoboz 35">
            <a:extLst>
              <a:ext uri="{FF2B5EF4-FFF2-40B4-BE49-F238E27FC236}">
                <a16:creationId xmlns:a16="http://schemas.microsoft.com/office/drawing/2014/main" id="{9C541953-D722-4898-73E2-D615EF6138FC}"/>
              </a:ext>
            </a:extLst>
          </p:cNvPr>
          <p:cNvSpPr txBox="1"/>
          <p:nvPr/>
        </p:nvSpPr>
        <p:spPr>
          <a:xfrm>
            <a:off x="6444385" y="838921"/>
            <a:ext cx="2209946" cy="461665"/>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58595B"/>
                </a:solidFill>
                <a:effectLst/>
                <a:uLnTx/>
                <a:uFillTx/>
                <a:latin typeface="Calibri"/>
                <a:ea typeface="+mn-ea"/>
                <a:cs typeface="+mn-cs"/>
              </a:rPr>
              <a:t>AVERAGE ESTIMATED TIME SPENT WATCHING TV</a:t>
            </a:r>
            <a:endParaRPr kumimoji="0" lang="hu-HU" sz="1200" b="0" i="0" u="none" strike="noStrike" kern="0" cap="none" spc="0" normalizeH="0" baseline="0" noProof="0" dirty="0">
              <a:ln>
                <a:noFill/>
              </a:ln>
              <a:solidFill>
                <a:srgbClr val="58595B"/>
              </a:solidFill>
              <a:effectLst/>
              <a:uLnTx/>
              <a:uFillTx/>
              <a:latin typeface="Calibri"/>
              <a:ea typeface="+mn-ea"/>
              <a:cs typeface="+mn-cs"/>
            </a:endParaRPr>
          </a:p>
        </p:txBody>
      </p:sp>
      <p:sp>
        <p:nvSpPr>
          <p:cNvPr id="64" name="Freeform 43">
            <a:extLst>
              <a:ext uri="{FF2B5EF4-FFF2-40B4-BE49-F238E27FC236}">
                <a16:creationId xmlns:a16="http://schemas.microsoft.com/office/drawing/2014/main" id="{BD5EBB2D-1448-2FB4-39A1-7E88A27F5FE1}"/>
              </a:ext>
            </a:extLst>
          </p:cNvPr>
          <p:cNvSpPr>
            <a:spLocks/>
          </p:cNvSpPr>
          <p:nvPr/>
        </p:nvSpPr>
        <p:spPr bwMode="auto">
          <a:xfrm>
            <a:off x="7464431" y="1488010"/>
            <a:ext cx="58776" cy="199286"/>
          </a:xfrm>
          <a:custGeom>
            <a:avLst/>
            <a:gdLst/>
            <a:ahLst/>
            <a:cxnLst>
              <a:cxn ang="0">
                <a:pos x="31" y="217"/>
              </a:cxn>
              <a:cxn ang="0">
                <a:pos x="64" y="184"/>
              </a:cxn>
              <a:cxn ang="0">
                <a:pos x="64" y="33"/>
              </a:cxn>
              <a:cxn ang="0">
                <a:pos x="31" y="0"/>
              </a:cxn>
              <a:cxn ang="0">
                <a:pos x="0" y="33"/>
              </a:cxn>
              <a:cxn ang="0">
                <a:pos x="0" y="184"/>
              </a:cxn>
              <a:cxn ang="0">
                <a:pos x="31" y="217"/>
              </a:cxn>
            </a:cxnLst>
            <a:rect l="0" t="0" r="r" b="b"/>
            <a:pathLst>
              <a:path w="64" h="217">
                <a:moveTo>
                  <a:pt x="31" y="217"/>
                </a:moveTo>
                <a:lnTo>
                  <a:pt x="64" y="184"/>
                </a:lnTo>
                <a:lnTo>
                  <a:pt x="64" y="33"/>
                </a:lnTo>
                <a:lnTo>
                  <a:pt x="31" y="0"/>
                </a:lnTo>
                <a:lnTo>
                  <a:pt x="0" y="33"/>
                </a:lnTo>
                <a:lnTo>
                  <a:pt x="0" y="184"/>
                </a:lnTo>
                <a:lnTo>
                  <a:pt x="31"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5" name="Freeform 43">
            <a:extLst>
              <a:ext uri="{FF2B5EF4-FFF2-40B4-BE49-F238E27FC236}">
                <a16:creationId xmlns:a16="http://schemas.microsoft.com/office/drawing/2014/main" id="{13B0996E-042B-87FA-30BB-2E84E633DB36}"/>
              </a:ext>
            </a:extLst>
          </p:cNvPr>
          <p:cNvSpPr>
            <a:spLocks/>
          </p:cNvSpPr>
          <p:nvPr/>
        </p:nvSpPr>
        <p:spPr bwMode="auto">
          <a:xfrm>
            <a:off x="7466069" y="1710928"/>
            <a:ext cx="58776" cy="199286"/>
          </a:xfrm>
          <a:custGeom>
            <a:avLst/>
            <a:gdLst/>
            <a:ahLst/>
            <a:cxnLst>
              <a:cxn ang="0">
                <a:pos x="31" y="217"/>
              </a:cxn>
              <a:cxn ang="0">
                <a:pos x="64" y="184"/>
              </a:cxn>
              <a:cxn ang="0">
                <a:pos x="64" y="33"/>
              </a:cxn>
              <a:cxn ang="0">
                <a:pos x="31" y="0"/>
              </a:cxn>
              <a:cxn ang="0">
                <a:pos x="0" y="33"/>
              </a:cxn>
              <a:cxn ang="0">
                <a:pos x="0" y="184"/>
              </a:cxn>
              <a:cxn ang="0">
                <a:pos x="31" y="217"/>
              </a:cxn>
            </a:cxnLst>
            <a:rect l="0" t="0" r="r" b="b"/>
            <a:pathLst>
              <a:path w="64" h="217">
                <a:moveTo>
                  <a:pt x="31" y="217"/>
                </a:moveTo>
                <a:lnTo>
                  <a:pt x="64" y="184"/>
                </a:lnTo>
                <a:lnTo>
                  <a:pt x="64" y="33"/>
                </a:lnTo>
                <a:lnTo>
                  <a:pt x="31" y="0"/>
                </a:lnTo>
                <a:lnTo>
                  <a:pt x="0" y="33"/>
                </a:lnTo>
                <a:lnTo>
                  <a:pt x="0" y="184"/>
                </a:lnTo>
                <a:lnTo>
                  <a:pt x="31"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nvGrpSpPr>
          <p:cNvPr id="66" name="Group 65">
            <a:extLst>
              <a:ext uri="{FF2B5EF4-FFF2-40B4-BE49-F238E27FC236}">
                <a16:creationId xmlns:a16="http://schemas.microsoft.com/office/drawing/2014/main" id="{EF11E6DF-1133-7F1C-5C2A-B677EDCCFE7F}"/>
              </a:ext>
            </a:extLst>
          </p:cNvPr>
          <p:cNvGrpSpPr/>
          <p:nvPr/>
        </p:nvGrpSpPr>
        <p:grpSpPr>
          <a:xfrm>
            <a:off x="7601423" y="2085112"/>
            <a:ext cx="802371" cy="371021"/>
            <a:chOff x="6392642" y="3092920"/>
            <a:chExt cx="1913880" cy="720000"/>
          </a:xfrm>
        </p:grpSpPr>
        <p:grpSp>
          <p:nvGrpSpPr>
            <p:cNvPr id="67" name="Group 221">
              <a:extLst>
                <a:ext uri="{FF2B5EF4-FFF2-40B4-BE49-F238E27FC236}">
                  <a16:creationId xmlns:a16="http://schemas.microsoft.com/office/drawing/2014/main" id="{987D2553-BA83-5574-4F31-4EFA28F8C760}"/>
                </a:ext>
              </a:extLst>
            </p:cNvPr>
            <p:cNvGrpSpPr/>
            <p:nvPr/>
          </p:nvGrpSpPr>
          <p:grpSpPr>
            <a:xfrm>
              <a:off x="6392642" y="3092920"/>
              <a:ext cx="1913880" cy="720000"/>
              <a:chOff x="273050" y="4797152"/>
              <a:chExt cx="1913880" cy="720000"/>
            </a:xfrm>
          </p:grpSpPr>
          <p:sp>
            <p:nvSpPr>
              <p:cNvPr id="70" name="Freeform 40">
                <a:extLst>
                  <a:ext uri="{FF2B5EF4-FFF2-40B4-BE49-F238E27FC236}">
                    <a16:creationId xmlns:a16="http://schemas.microsoft.com/office/drawing/2014/main" id="{673061E6-C4EF-E6DB-F001-647D6D314EB0}"/>
                  </a:ext>
                </a:extLst>
              </p:cNvPr>
              <p:cNvSpPr>
                <a:spLocks/>
              </p:cNvSpPr>
              <p:nvPr/>
            </p:nvSpPr>
            <p:spPr bwMode="auto">
              <a:xfrm>
                <a:off x="273050" y="4797152"/>
                <a:ext cx="1913880" cy="720000"/>
              </a:xfrm>
              <a:custGeom>
                <a:avLst/>
                <a:gdLst/>
                <a:ahLst/>
                <a:cxnLst>
                  <a:cxn ang="0">
                    <a:pos x="882" y="275"/>
                  </a:cxn>
                  <a:cxn ang="0">
                    <a:pos x="826" y="332"/>
                  </a:cxn>
                  <a:cxn ang="0">
                    <a:pos x="56" y="332"/>
                  </a:cxn>
                  <a:cxn ang="0">
                    <a:pos x="0" y="275"/>
                  </a:cxn>
                  <a:cxn ang="0">
                    <a:pos x="0" y="57"/>
                  </a:cxn>
                  <a:cxn ang="0">
                    <a:pos x="56" y="0"/>
                  </a:cxn>
                  <a:cxn ang="0">
                    <a:pos x="826" y="0"/>
                  </a:cxn>
                  <a:cxn ang="0">
                    <a:pos x="882" y="57"/>
                  </a:cxn>
                  <a:cxn ang="0">
                    <a:pos x="882" y="275"/>
                  </a:cxn>
                </a:cxnLst>
                <a:rect l="0" t="0" r="r" b="b"/>
                <a:pathLst>
                  <a:path w="882" h="332">
                    <a:moveTo>
                      <a:pt x="882" y="275"/>
                    </a:moveTo>
                    <a:cubicBezTo>
                      <a:pt x="882" y="306"/>
                      <a:pt x="857" y="332"/>
                      <a:pt x="826" y="332"/>
                    </a:cubicBezTo>
                    <a:cubicBezTo>
                      <a:pt x="56" y="332"/>
                      <a:pt x="56" y="332"/>
                      <a:pt x="56" y="332"/>
                    </a:cubicBezTo>
                    <a:cubicBezTo>
                      <a:pt x="25" y="332"/>
                      <a:pt x="0" y="306"/>
                      <a:pt x="0" y="275"/>
                    </a:cubicBezTo>
                    <a:cubicBezTo>
                      <a:pt x="0" y="57"/>
                      <a:pt x="0" y="57"/>
                      <a:pt x="0" y="57"/>
                    </a:cubicBezTo>
                    <a:cubicBezTo>
                      <a:pt x="0" y="26"/>
                      <a:pt x="25" y="0"/>
                      <a:pt x="56" y="0"/>
                    </a:cubicBezTo>
                    <a:cubicBezTo>
                      <a:pt x="826" y="0"/>
                      <a:pt x="826" y="0"/>
                      <a:pt x="826" y="0"/>
                    </a:cubicBezTo>
                    <a:cubicBezTo>
                      <a:pt x="857" y="0"/>
                      <a:pt x="882" y="26"/>
                      <a:pt x="882" y="57"/>
                    </a:cubicBezTo>
                    <a:lnTo>
                      <a:pt x="882" y="27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1" name="Freeform 41">
                <a:extLst>
                  <a:ext uri="{FF2B5EF4-FFF2-40B4-BE49-F238E27FC236}">
                    <a16:creationId xmlns:a16="http://schemas.microsoft.com/office/drawing/2014/main" id="{FC436DE9-DD63-E88B-A418-B60F7F7D4C1F}"/>
                  </a:ext>
                </a:extLst>
              </p:cNvPr>
              <p:cNvSpPr>
                <a:spLocks/>
              </p:cNvSpPr>
              <p:nvPr/>
            </p:nvSpPr>
            <p:spPr bwMode="auto">
              <a:xfrm>
                <a:off x="330908" y="4857764"/>
                <a:ext cx="1797248" cy="598775"/>
              </a:xfrm>
              <a:custGeom>
                <a:avLst/>
                <a:gdLst/>
                <a:ahLst/>
                <a:cxnLst>
                  <a:cxn ang="0">
                    <a:pos x="828" y="47"/>
                  </a:cxn>
                  <a:cxn ang="0">
                    <a:pos x="775" y="0"/>
                  </a:cxn>
                  <a:cxn ang="0">
                    <a:pos x="53" y="0"/>
                  </a:cxn>
                  <a:cxn ang="0">
                    <a:pos x="0" y="47"/>
                  </a:cxn>
                  <a:cxn ang="0">
                    <a:pos x="0" y="229"/>
                  </a:cxn>
                  <a:cxn ang="0">
                    <a:pos x="53" y="276"/>
                  </a:cxn>
                  <a:cxn ang="0">
                    <a:pos x="775" y="276"/>
                  </a:cxn>
                  <a:cxn ang="0">
                    <a:pos x="828" y="229"/>
                  </a:cxn>
                  <a:cxn ang="0">
                    <a:pos x="828" y="47"/>
                  </a:cxn>
                </a:cxnLst>
                <a:rect l="0" t="0" r="r" b="b"/>
                <a:pathLst>
                  <a:path w="828" h="276">
                    <a:moveTo>
                      <a:pt x="828" y="47"/>
                    </a:moveTo>
                    <a:cubicBezTo>
                      <a:pt x="828" y="21"/>
                      <a:pt x="804" y="0"/>
                      <a:pt x="775" y="0"/>
                    </a:cubicBezTo>
                    <a:cubicBezTo>
                      <a:pt x="53" y="0"/>
                      <a:pt x="53" y="0"/>
                      <a:pt x="53" y="0"/>
                    </a:cubicBezTo>
                    <a:cubicBezTo>
                      <a:pt x="24" y="0"/>
                      <a:pt x="0" y="21"/>
                      <a:pt x="0" y="47"/>
                    </a:cubicBezTo>
                    <a:cubicBezTo>
                      <a:pt x="0" y="229"/>
                      <a:pt x="0" y="229"/>
                      <a:pt x="0" y="229"/>
                    </a:cubicBezTo>
                    <a:cubicBezTo>
                      <a:pt x="0" y="255"/>
                      <a:pt x="24" y="276"/>
                      <a:pt x="53" y="276"/>
                    </a:cubicBezTo>
                    <a:cubicBezTo>
                      <a:pt x="775" y="276"/>
                      <a:pt x="775" y="276"/>
                      <a:pt x="775" y="276"/>
                    </a:cubicBezTo>
                    <a:cubicBezTo>
                      <a:pt x="804" y="276"/>
                      <a:pt x="828" y="255"/>
                      <a:pt x="828" y="229"/>
                    </a:cubicBezTo>
                    <a:lnTo>
                      <a:pt x="828" y="47"/>
                    </a:lnTo>
                    <a:close/>
                  </a:path>
                </a:pathLst>
              </a:custGeom>
              <a:solidFill>
                <a:schemeClr val="bg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2" name="Freeform 43">
                <a:extLst>
                  <a:ext uri="{FF2B5EF4-FFF2-40B4-BE49-F238E27FC236}">
                    <a16:creationId xmlns:a16="http://schemas.microsoft.com/office/drawing/2014/main" id="{728D01F2-2189-EE42-911A-7133F42A5716}"/>
                  </a:ext>
                </a:extLst>
              </p:cNvPr>
              <p:cNvSpPr>
                <a:spLocks/>
              </p:cNvSpPr>
              <p:nvPr/>
            </p:nvSpPr>
            <p:spPr bwMode="auto">
              <a:xfrm>
                <a:off x="897540" y="4946846"/>
                <a:ext cx="58776" cy="199286"/>
              </a:xfrm>
              <a:custGeom>
                <a:avLst/>
                <a:gdLst/>
                <a:ahLst/>
                <a:cxnLst>
                  <a:cxn ang="0">
                    <a:pos x="31" y="217"/>
                  </a:cxn>
                  <a:cxn ang="0">
                    <a:pos x="64" y="184"/>
                  </a:cxn>
                  <a:cxn ang="0">
                    <a:pos x="64" y="33"/>
                  </a:cxn>
                  <a:cxn ang="0">
                    <a:pos x="31" y="0"/>
                  </a:cxn>
                  <a:cxn ang="0">
                    <a:pos x="0" y="33"/>
                  </a:cxn>
                  <a:cxn ang="0">
                    <a:pos x="0" y="184"/>
                  </a:cxn>
                  <a:cxn ang="0">
                    <a:pos x="31" y="217"/>
                  </a:cxn>
                </a:cxnLst>
                <a:rect l="0" t="0" r="r" b="b"/>
                <a:pathLst>
                  <a:path w="64" h="217">
                    <a:moveTo>
                      <a:pt x="31" y="217"/>
                    </a:moveTo>
                    <a:lnTo>
                      <a:pt x="64" y="184"/>
                    </a:lnTo>
                    <a:lnTo>
                      <a:pt x="64" y="33"/>
                    </a:lnTo>
                    <a:lnTo>
                      <a:pt x="31" y="0"/>
                    </a:lnTo>
                    <a:lnTo>
                      <a:pt x="0" y="33"/>
                    </a:lnTo>
                    <a:lnTo>
                      <a:pt x="0" y="184"/>
                    </a:lnTo>
                    <a:lnTo>
                      <a:pt x="31" y="217"/>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3" name="Freeform 44">
                <a:extLst>
                  <a:ext uri="{FF2B5EF4-FFF2-40B4-BE49-F238E27FC236}">
                    <a16:creationId xmlns:a16="http://schemas.microsoft.com/office/drawing/2014/main" id="{483C8A48-15AD-266B-767D-1AD33017FFDF}"/>
                  </a:ext>
                </a:extLst>
              </p:cNvPr>
              <p:cNvSpPr>
                <a:spLocks/>
              </p:cNvSpPr>
              <p:nvPr/>
            </p:nvSpPr>
            <p:spPr bwMode="auto">
              <a:xfrm>
                <a:off x="897540" y="5168173"/>
                <a:ext cx="58776" cy="199286"/>
              </a:xfrm>
              <a:custGeom>
                <a:avLst/>
                <a:gdLst/>
                <a:ahLst/>
                <a:cxnLst>
                  <a:cxn ang="0">
                    <a:pos x="31" y="217"/>
                  </a:cxn>
                  <a:cxn ang="0">
                    <a:pos x="64" y="184"/>
                  </a:cxn>
                  <a:cxn ang="0">
                    <a:pos x="64" y="33"/>
                  </a:cxn>
                  <a:cxn ang="0">
                    <a:pos x="31" y="0"/>
                  </a:cxn>
                  <a:cxn ang="0">
                    <a:pos x="0" y="33"/>
                  </a:cxn>
                  <a:cxn ang="0">
                    <a:pos x="0" y="184"/>
                  </a:cxn>
                  <a:cxn ang="0">
                    <a:pos x="31" y="217"/>
                  </a:cxn>
                </a:cxnLst>
                <a:rect l="0" t="0" r="r" b="b"/>
                <a:pathLst>
                  <a:path w="64" h="217">
                    <a:moveTo>
                      <a:pt x="31" y="217"/>
                    </a:moveTo>
                    <a:lnTo>
                      <a:pt x="64" y="184"/>
                    </a:lnTo>
                    <a:lnTo>
                      <a:pt x="64" y="33"/>
                    </a:lnTo>
                    <a:lnTo>
                      <a:pt x="31" y="0"/>
                    </a:lnTo>
                    <a:lnTo>
                      <a:pt x="0" y="33"/>
                    </a:lnTo>
                    <a:lnTo>
                      <a:pt x="0" y="184"/>
                    </a:lnTo>
                    <a:lnTo>
                      <a:pt x="31" y="217"/>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4" name="Freeform 46">
                <a:extLst>
                  <a:ext uri="{FF2B5EF4-FFF2-40B4-BE49-F238E27FC236}">
                    <a16:creationId xmlns:a16="http://schemas.microsoft.com/office/drawing/2014/main" id="{83737DAF-FF36-5C54-0F58-3A19D0F3D1B9}"/>
                  </a:ext>
                </a:extLst>
              </p:cNvPr>
              <p:cNvSpPr>
                <a:spLocks/>
              </p:cNvSpPr>
              <p:nvPr/>
            </p:nvSpPr>
            <p:spPr bwMode="auto">
              <a:xfrm>
                <a:off x="937031" y="4905519"/>
                <a:ext cx="197450" cy="60612"/>
              </a:xfrm>
              <a:custGeom>
                <a:avLst/>
                <a:gdLst/>
                <a:ahLst/>
                <a:cxnLst>
                  <a:cxn ang="0">
                    <a:pos x="215" y="33"/>
                  </a:cxn>
                  <a:cxn ang="0">
                    <a:pos x="184" y="0"/>
                  </a:cxn>
                  <a:cxn ang="0">
                    <a:pos x="33" y="0"/>
                  </a:cxn>
                  <a:cxn ang="0">
                    <a:pos x="0" y="33"/>
                  </a:cxn>
                  <a:cxn ang="0">
                    <a:pos x="33" y="66"/>
                  </a:cxn>
                  <a:cxn ang="0">
                    <a:pos x="184" y="66"/>
                  </a:cxn>
                  <a:cxn ang="0">
                    <a:pos x="215" y="33"/>
                  </a:cxn>
                </a:cxnLst>
                <a:rect l="0" t="0" r="r" b="b"/>
                <a:pathLst>
                  <a:path w="215" h="66">
                    <a:moveTo>
                      <a:pt x="215" y="33"/>
                    </a:moveTo>
                    <a:lnTo>
                      <a:pt x="184" y="0"/>
                    </a:lnTo>
                    <a:lnTo>
                      <a:pt x="33" y="0"/>
                    </a:lnTo>
                    <a:lnTo>
                      <a:pt x="0" y="33"/>
                    </a:lnTo>
                    <a:lnTo>
                      <a:pt x="33" y="66"/>
                    </a:lnTo>
                    <a:lnTo>
                      <a:pt x="184" y="66"/>
                    </a:lnTo>
                    <a:lnTo>
                      <a:pt x="215" y="33"/>
                    </a:lnTo>
                    <a:close/>
                  </a:path>
                </a:pathLst>
              </a:custGeom>
              <a:solidFill>
                <a:srgbClr val="A1C46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5" name="Freeform 47">
                <a:extLst>
                  <a:ext uri="{FF2B5EF4-FFF2-40B4-BE49-F238E27FC236}">
                    <a16:creationId xmlns:a16="http://schemas.microsoft.com/office/drawing/2014/main" id="{CA1A5BF3-E8B6-82D3-6167-9C934A97223B}"/>
                  </a:ext>
                </a:extLst>
              </p:cNvPr>
              <p:cNvSpPr>
                <a:spLocks/>
              </p:cNvSpPr>
              <p:nvPr/>
            </p:nvSpPr>
            <p:spPr bwMode="auto">
              <a:xfrm>
                <a:off x="937031" y="5126846"/>
                <a:ext cx="197450" cy="60612"/>
              </a:xfrm>
              <a:custGeom>
                <a:avLst/>
                <a:gdLst/>
                <a:ahLst/>
                <a:cxnLst>
                  <a:cxn ang="0">
                    <a:pos x="215" y="33"/>
                  </a:cxn>
                  <a:cxn ang="0">
                    <a:pos x="184" y="0"/>
                  </a:cxn>
                  <a:cxn ang="0">
                    <a:pos x="33" y="0"/>
                  </a:cxn>
                  <a:cxn ang="0">
                    <a:pos x="0" y="33"/>
                  </a:cxn>
                  <a:cxn ang="0">
                    <a:pos x="33" y="66"/>
                  </a:cxn>
                  <a:cxn ang="0">
                    <a:pos x="184" y="66"/>
                  </a:cxn>
                  <a:cxn ang="0">
                    <a:pos x="215" y="33"/>
                  </a:cxn>
                </a:cxnLst>
                <a:rect l="0" t="0" r="r" b="b"/>
                <a:pathLst>
                  <a:path w="215" h="66">
                    <a:moveTo>
                      <a:pt x="215" y="33"/>
                    </a:moveTo>
                    <a:lnTo>
                      <a:pt x="184" y="0"/>
                    </a:lnTo>
                    <a:lnTo>
                      <a:pt x="33" y="0"/>
                    </a:lnTo>
                    <a:lnTo>
                      <a:pt x="0" y="33"/>
                    </a:lnTo>
                    <a:lnTo>
                      <a:pt x="33" y="66"/>
                    </a:lnTo>
                    <a:lnTo>
                      <a:pt x="184" y="66"/>
                    </a:lnTo>
                    <a:lnTo>
                      <a:pt x="215"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6" name="Freeform 48">
                <a:extLst>
                  <a:ext uri="{FF2B5EF4-FFF2-40B4-BE49-F238E27FC236}">
                    <a16:creationId xmlns:a16="http://schemas.microsoft.com/office/drawing/2014/main" id="{3EBBCDBF-640E-CBAF-0891-62600CD7B50B}"/>
                  </a:ext>
                </a:extLst>
              </p:cNvPr>
              <p:cNvSpPr>
                <a:spLocks/>
              </p:cNvSpPr>
              <p:nvPr/>
            </p:nvSpPr>
            <p:spPr bwMode="auto">
              <a:xfrm>
                <a:off x="937031" y="5348172"/>
                <a:ext cx="197450" cy="60612"/>
              </a:xfrm>
              <a:custGeom>
                <a:avLst/>
                <a:gdLst/>
                <a:ahLst/>
                <a:cxnLst>
                  <a:cxn ang="0">
                    <a:pos x="215" y="33"/>
                  </a:cxn>
                  <a:cxn ang="0">
                    <a:pos x="184" y="0"/>
                  </a:cxn>
                  <a:cxn ang="0">
                    <a:pos x="33" y="0"/>
                  </a:cxn>
                  <a:cxn ang="0">
                    <a:pos x="0" y="33"/>
                  </a:cxn>
                  <a:cxn ang="0">
                    <a:pos x="33" y="66"/>
                  </a:cxn>
                  <a:cxn ang="0">
                    <a:pos x="184" y="66"/>
                  </a:cxn>
                  <a:cxn ang="0">
                    <a:pos x="215" y="33"/>
                  </a:cxn>
                </a:cxnLst>
                <a:rect l="0" t="0" r="r" b="b"/>
                <a:pathLst>
                  <a:path w="215" h="66">
                    <a:moveTo>
                      <a:pt x="215" y="33"/>
                    </a:moveTo>
                    <a:lnTo>
                      <a:pt x="184" y="0"/>
                    </a:lnTo>
                    <a:lnTo>
                      <a:pt x="33" y="0"/>
                    </a:lnTo>
                    <a:lnTo>
                      <a:pt x="0" y="33"/>
                    </a:lnTo>
                    <a:lnTo>
                      <a:pt x="33" y="66"/>
                    </a:lnTo>
                    <a:lnTo>
                      <a:pt x="184" y="66"/>
                    </a:lnTo>
                    <a:lnTo>
                      <a:pt x="215" y="33"/>
                    </a:lnTo>
                    <a:close/>
                  </a:path>
                </a:pathLst>
              </a:custGeom>
              <a:solidFill>
                <a:srgbClr val="A1C46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7" name="Freeform 49">
                <a:extLst>
                  <a:ext uri="{FF2B5EF4-FFF2-40B4-BE49-F238E27FC236}">
                    <a16:creationId xmlns:a16="http://schemas.microsoft.com/office/drawing/2014/main" id="{5CA90BFE-462D-4511-0759-8187558E11CC}"/>
                  </a:ext>
                </a:extLst>
              </p:cNvPr>
              <p:cNvSpPr>
                <a:spLocks/>
              </p:cNvSpPr>
              <p:nvPr/>
            </p:nvSpPr>
            <p:spPr bwMode="auto">
              <a:xfrm>
                <a:off x="1502745" y="4946846"/>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8" name="Freeform 50">
                <a:extLst>
                  <a:ext uri="{FF2B5EF4-FFF2-40B4-BE49-F238E27FC236}">
                    <a16:creationId xmlns:a16="http://schemas.microsoft.com/office/drawing/2014/main" id="{B275CDE4-C9C6-85F5-DF41-6773E178C2A5}"/>
                  </a:ext>
                </a:extLst>
              </p:cNvPr>
              <p:cNvSpPr>
                <a:spLocks/>
              </p:cNvSpPr>
              <p:nvPr/>
            </p:nvSpPr>
            <p:spPr bwMode="auto">
              <a:xfrm>
                <a:off x="1281418" y="4946846"/>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rgbClr val="A1C46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9" name="Freeform 51">
                <a:extLst>
                  <a:ext uri="{FF2B5EF4-FFF2-40B4-BE49-F238E27FC236}">
                    <a16:creationId xmlns:a16="http://schemas.microsoft.com/office/drawing/2014/main" id="{BC2D5FD8-82F2-60A2-8CCF-CAFEB4C205F5}"/>
                  </a:ext>
                </a:extLst>
              </p:cNvPr>
              <p:cNvSpPr>
                <a:spLocks/>
              </p:cNvSpPr>
              <p:nvPr/>
            </p:nvSpPr>
            <p:spPr bwMode="auto">
              <a:xfrm>
                <a:off x="1281418" y="5168173"/>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0" name="Freeform 52">
                <a:extLst>
                  <a:ext uri="{FF2B5EF4-FFF2-40B4-BE49-F238E27FC236}">
                    <a16:creationId xmlns:a16="http://schemas.microsoft.com/office/drawing/2014/main" id="{5CC83863-AE54-3354-BB26-18096FEDCCFA}"/>
                  </a:ext>
                </a:extLst>
              </p:cNvPr>
              <p:cNvSpPr>
                <a:spLocks/>
              </p:cNvSpPr>
              <p:nvPr/>
            </p:nvSpPr>
            <p:spPr bwMode="auto">
              <a:xfrm>
                <a:off x="1502745" y="5168173"/>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rgbClr val="A1C46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1" name="Freeform 53">
                <a:extLst>
                  <a:ext uri="{FF2B5EF4-FFF2-40B4-BE49-F238E27FC236}">
                    <a16:creationId xmlns:a16="http://schemas.microsoft.com/office/drawing/2014/main" id="{46D27BFE-9749-ACBF-B3EE-2E74FA79E64F}"/>
                  </a:ext>
                </a:extLst>
              </p:cNvPr>
              <p:cNvSpPr>
                <a:spLocks/>
              </p:cNvSpPr>
              <p:nvPr/>
            </p:nvSpPr>
            <p:spPr bwMode="auto">
              <a:xfrm>
                <a:off x="1322746" y="4905519"/>
                <a:ext cx="200204" cy="60612"/>
              </a:xfrm>
              <a:custGeom>
                <a:avLst/>
                <a:gdLst/>
                <a:ahLst/>
                <a:cxnLst>
                  <a:cxn ang="0">
                    <a:pos x="218" y="33"/>
                  </a:cxn>
                  <a:cxn ang="0">
                    <a:pos x="184" y="0"/>
                  </a:cxn>
                  <a:cxn ang="0">
                    <a:pos x="31" y="0"/>
                  </a:cxn>
                  <a:cxn ang="0">
                    <a:pos x="0" y="33"/>
                  </a:cxn>
                  <a:cxn ang="0">
                    <a:pos x="31" y="66"/>
                  </a:cxn>
                  <a:cxn ang="0">
                    <a:pos x="184" y="66"/>
                  </a:cxn>
                  <a:cxn ang="0">
                    <a:pos x="218" y="33"/>
                  </a:cxn>
                </a:cxnLst>
                <a:rect l="0" t="0" r="r" b="b"/>
                <a:pathLst>
                  <a:path w="218" h="66">
                    <a:moveTo>
                      <a:pt x="218" y="33"/>
                    </a:moveTo>
                    <a:lnTo>
                      <a:pt x="184" y="0"/>
                    </a:lnTo>
                    <a:lnTo>
                      <a:pt x="31" y="0"/>
                    </a:lnTo>
                    <a:lnTo>
                      <a:pt x="0" y="33"/>
                    </a:lnTo>
                    <a:lnTo>
                      <a:pt x="31" y="66"/>
                    </a:lnTo>
                    <a:lnTo>
                      <a:pt x="184" y="66"/>
                    </a:lnTo>
                    <a:lnTo>
                      <a:pt x="218"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2" name="Freeform 54">
                <a:extLst>
                  <a:ext uri="{FF2B5EF4-FFF2-40B4-BE49-F238E27FC236}">
                    <a16:creationId xmlns:a16="http://schemas.microsoft.com/office/drawing/2014/main" id="{4FE3443C-87F0-19BB-FE38-068B195AB5D1}"/>
                  </a:ext>
                </a:extLst>
              </p:cNvPr>
              <p:cNvSpPr>
                <a:spLocks/>
              </p:cNvSpPr>
              <p:nvPr/>
            </p:nvSpPr>
            <p:spPr bwMode="auto">
              <a:xfrm>
                <a:off x="1322746" y="5126846"/>
                <a:ext cx="200204" cy="60612"/>
              </a:xfrm>
              <a:custGeom>
                <a:avLst/>
                <a:gdLst/>
                <a:ahLst/>
                <a:cxnLst>
                  <a:cxn ang="0">
                    <a:pos x="218" y="33"/>
                  </a:cxn>
                  <a:cxn ang="0">
                    <a:pos x="184" y="0"/>
                  </a:cxn>
                  <a:cxn ang="0">
                    <a:pos x="31" y="0"/>
                  </a:cxn>
                  <a:cxn ang="0">
                    <a:pos x="0" y="33"/>
                  </a:cxn>
                  <a:cxn ang="0">
                    <a:pos x="31" y="66"/>
                  </a:cxn>
                  <a:cxn ang="0">
                    <a:pos x="184" y="66"/>
                  </a:cxn>
                  <a:cxn ang="0">
                    <a:pos x="218" y="33"/>
                  </a:cxn>
                </a:cxnLst>
                <a:rect l="0" t="0" r="r" b="b"/>
                <a:pathLst>
                  <a:path w="218" h="66">
                    <a:moveTo>
                      <a:pt x="218" y="33"/>
                    </a:moveTo>
                    <a:lnTo>
                      <a:pt x="184" y="0"/>
                    </a:lnTo>
                    <a:lnTo>
                      <a:pt x="31" y="0"/>
                    </a:lnTo>
                    <a:lnTo>
                      <a:pt x="0" y="33"/>
                    </a:lnTo>
                    <a:lnTo>
                      <a:pt x="31" y="66"/>
                    </a:lnTo>
                    <a:lnTo>
                      <a:pt x="184" y="66"/>
                    </a:lnTo>
                    <a:lnTo>
                      <a:pt x="218"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3" name="Freeform 55">
                <a:extLst>
                  <a:ext uri="{FF2B5EF4-FFF2-40B4-BE49-F238E27FC236}">
                    <a16:creationId xmlns:a16="http://schemas.microsoft.com/office/drawing/2014/main" id="{46BAE1D2-73E5-A9AF-E96A-09764682EA3D}"/>
                  </a:ext>
                </a:extLst>
              </p:cNvPr>
              <p:cNvSpPr>
                <a:spLocks/>
              </p:cNvSpPr>
              <p:nvPr/>
            </p:nvSpPr>
            <p:spPr bwMode="auto">
              <a:xfrm>
                <a:off x="1322746" y="5348172"/>
                <a:ext cx="200204" cy="60612"/>
              </a:xfrm>
              <a:custGeom>
                <a:avLst/>
                <a:gdLst/>
                <a:ahLst/>
                <a:cxnLst>
                  <a:cxn ang="0">
                    <a:pos x="218" y="33"/>
                  </a:cxn>
                  <a:cxn ang="0">
                    <a:pos x="184" y="0"/>
                  </a:cxn>
                  <a:cxn ang="0">
                    <a:pos x="31" y="0"/>
                  </a:cxn>
                  <a:cxn ang="0">
                    <a:pos x="0" y="33"/>
                  </a:cxn>
                  <a:cxn ang="0">
                    <a:pos x="31" y="66"/>
                  </a:cxn>
                  <a:cxn ang="0">
                    <a:pos x="184" y="66"/>
                  </a:cxn>
                  <a:cxn ang="0">
                    <a:pos x="218" y="33"/>
                  </a:cxn>
                </a:cxnLst>
                <a:rect l="0" t="0" r="r" b="b"/>
                <a:pathLst>
                  <a:path w="218" h="66">
                    <a:moveTo>
                      <a:pt x="218" y="33"/>
                    </a:moveTo>
                    <a:lnTo>
                      <a:pt x="184" y="0"/>
                    </a:lnTo>
                    <a:lnTo>
                      <a:pt x="31" y="0"/>
                    </a:lnTo>
                    <a:lnTo>
                      <a:pt x="0" y="33"/>
                    </a:lnTo>
                    <a:lnTo>
                      <a:pt x="31" y="66"/>
                    </a:lnTo>
                    <a:lnTo>
                      <a:pt x="184" y="66"/>
                    </a:lnTo>
                    <a:lnTo>
                      <a:pt x="218"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4" name="Freeform 56">
                <a:extLst>
                  <a:ext uri="{FF2B5EF4-FFF2-40B4-BE49-F238E27FC236}">
                    <a16:creationId xmlns:a16="http://schemas.microsoft.com/office/drawing/2014/main" id="{7436A767-A282-946E-4EA4-8AF6B815B87B}"/>
                  </a:ext>
                </a:extLst>
              </p:cNvPr>
              <p:cNvSpPr>
                <a:spLocks/>
              </p:cNvSpPr>
              <p:nvPr/>
            </p:nvSpPr>
            <p:spPr bwMode="auto">
              <a:xfrm>
                <a:off x="1902236" y="4946846"/>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6" name="Freeform 57">
                <a:extLst>
                  <a:ext uri="{FF2B5EF4-FFF2-40B4-BE49-F238E27FC236}">
                    <a16:creationId xmlns:a16="http://schemas.microsoft.com/office/drawing/2014/main" id="{C5182DAA-0CFA-A8DF-B574-1D09650B7E42}"/>
                  </a:ext>
                </a:extLst>
              </p:cNvPr>
              <p:cNvSpPr>
                <a:spLocks/>
              </p:cNvSpPr>
              <p:nvPr/>
            </p:nvSpPr>
            <p:spPr bwMode="auto">
              <a:xfrm>
                <a:off x="1680909" y="4946846"/>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7" name="Freeform 58">
                <a:extLst>
                  <a:ext uri="{FF2B5EF4-FFF2-40B4-BE49-F238E27FC236}">
                    <a16:creationId xmlns:a16="http://schemas.microsoft.com/office/drawing/2014/main" id="{179C72DD-9C65-1B22-1A78-F403D2FF3594}"/>
                  </a:ext>
                </a:extLst>
              </p:cNvPr>
              <p:cNvSpPr>
                <a:spLocks/>
              </p:cNvSpPr>
              <p:nvPr/>
            </p:nvSpPr>
            <p:spPr bwMode="auto">
              <a:xfrm>
                <a:off x="1680909" y="5168173"/>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8" name="Freeform 59">
                <a:extLst>
                  <a:ext uri="{FF2B5EF4-FFF2-40B4-BE49-F238E27FC236}">
                    <a16:creationId xmlns:a16="http://schemas.microsoft.com/office/drawing/2014/main" id="{57D94E10-C714-FA10-F7DB-27FEA15D131B}"/>
                  </a:ext>
                </a:extLst>
              </p:cNvPr>
              <p:cNvSpPr>
                <a:spLocks/>
              </p:cNvSpPr>
              <p:nvPr/>
            </p:nvSpPr>
            <p:spPr bwMode="auto">
              <a:xfrm>
                <a:off x="1902236" y="5168173"/>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9" name="Freeform 60">
                <a:extLst>
                  <a:ext uri="{FF2B5EF4-FFF2-40B4-BE49-F238E27FC236}">
                    <a16:creationId xmlns:a16="http://schemas.microsoft.com/office/drawing/2014/main" id="{D8BB1AAC-80C6-6FC5-AA1B-4AEFFE0A70DB}"/>
                  </a:ext>
                </a:extLst>
              </p:cNvPr>
              <p:cNvSpPr>
                <a:spLocks/>
              </p:cNvSpPr>
              <p:nvPr/>
            </p:nvSpPr>
            <p:spPr bwMode="auto">
              <a:xfrm>
                <a:off x="1722236" y="4905519"/>
                <a:ext cx="199286" cy="60612"/>
              </a:xfrm>
              <a:custGeom>
                <a:avLst/>
                <a:gdLst/>
                <a:ahLst/>
                <a:cxnLst>
                  <a:cxn ang="0">
                    <a:pos x="217" y="33"/>
                  </a:cxn>
                  <a:cxn ang="0">
                    <a:pos x="184" y="0"/>
                  </a:cxn>
                  <a:cxn ang="0">
                    <a:pos x="31" y="0"/>
                  </a:cxn>
                  <a:cxn ang="0">
                    <a:pos x="0" y="33"/>
                  </a:cxn>
                  <a:cxn ang="0">
                    <a:pos x="31" y="66"/>
                  </a:cxn>
                  <a:cxn ang="0">
                    <a:pos x="184" y="66"/>
                  </a:cxn>
                  <a:cxn ang="0">
                    <a:pos x="217" y="33"/>
                  </a:cxn>
                </a:cxnLst>
                <a:rect l="0" t="0" r="r" b="b"/>
                <a:pathLst>
                  <a:path w="217" h="66">
                    <a:moveTo>
                      <a:pt x="217" y="33"/>
                    </a:moveTo>
                    <a:lnTo>
                      <a:pt x="184" y="0"/>
                    </a:lnTo>
                    <a:lnTo>
                      <a:pt x="31" y="0"/>
                    </a:lnTo>
                    <a:lnTo>
                      <a:pt x="0" y="33"/>
                    </a:lnTo>
                    <a:lnTo>
                      <a:pt x="31"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0" name="Freeform 61">
                <a:extLst>
                  <a:ext uri="{FF2B5EF4-FFF2-40B4-BE49-F238E27FC236}">
                    <a16:creationId xmlns:a16="http://schemas.microsoft.com/office/drawing/2014/main" id="{6ED3961E-72A2-277F-C1B6-093C282EF5D5}"/>
                  </a:ext>
                </a:extLst>
              </p:cNvPr>
              <p:cNvSpPr>
                <a:spLocks/>
              </p:cNvSpPr>
              <p:nvPr/>
            </p:nvSpPr>
            <p:spPr bwMode="auto">
              <a:xfrm>
                <a:off x="1722236" y="5126846"/>
                <a:ext cx="199286" cy="60612"/>
              </a:xfrm>
              <a:custGeom>
                <a:avLst/>
                <a:gdLst/>
                <a:ahLst/>
                <a:cxnLst>
                  <a:cxn ang="0">
                    <a:pos x="217" y="33"/>
                  </a:cxn>
                  <a:cxn ang="0">
                    <a:pos x="184" y="0"/>
                  </a:cxn>
                  <a:cxn ang="0">
                    <a:pos x="31" y="0"/>
                  </a:cxn>
                  <a:cxn ang="0">
                    <a:pos x="0" y="33"/>
                  </a:cxn>
                  <a:cxn ang="0">
                    <a:pos x="31" y="66"/>
                  </a:cxn>
                  <a:cxn ang="0">
                    <a:pos x="184" y="66"/>
                  </a:cxn>
                  <a:cxn ang="0">
                    <a:pos x="217" y="33"/>
                  </a:cxn>
                </a:cxnLst>
                <a:rect l="0" t="0" r="r" b="b"/>
                <a:pathLst>
                  <a:path w="217" h="66">
                    <a:moveTo>
                      <a:pt x="217" y="33"/>
                    </a:moveTo>
                    <a:lnTo>
                      <a:pt x="184" y="0"/>
                    </a:lnTo>
                    <a:lnTo>
                      <a:pt x="31" y="0"/>
                    </a:lnTo>
                    <a:lnTo>
                      <a:pt x="0" y="33"/>
                    </a:lnTo>
                    <a:lnTo>
                      <a:pt x="31" y="66"/>
                    </a:lnTo>
                    <a:lnTo>
                      <a:pt x="184" y="66"/>
                    </a:lnTo>
                    <a:lnTo>
                      <a:pt x="217" y="3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1" name="Freeform 62">
                <a:extLst>
                  <a:ext uri="{FF2B5EF4-FFF2-40B4-BE49-F238E27FC236}">
                    <a16:creationId xmlns:a16="http://schemas.microsoft.com/office/drawing/2014/main" id="{B21462C9-9DDB-4A9D-9A46-3C403ACF44BE}"/>
                  </a:ext>
                </a:extLst>
              </p:cNvPr>
              <p:cNvSpPr>
                <a:spLocks/>
              </p:cNvSpPr>
              <p:nvPr/>
            </p:nvSpPr>
            <p:spPr bwMode="auto">
              <a:xfrm>
                <a:off x="1722236" y="5348172"/>
                <a:ext cx="199286" cy="60612"/>
              </a:xfrm>
              <a:custGeom>
                <a:avLst/>
                <a:gdLst/>
                <a:ahLst/>
                <a:cxnLst>
                  <a:cxn ang="0">
                    <a:pos x="217" y="33"/>
                  </a:cxn>
                  <a:cxn ang="0">
                    <a:pos x="184" y="0"/>
                  </a:cxn>
                  <a:cxn ang="0">
                    <a:pos x="31" y="0"/>
                  </a:cxn>
                  <a:cxn ang="0">
                    <a:pos x="0" y="33"/>
                  </a:cxn>
                  <a:cxn ang="0">
                    <a:pos x="31" y="66"/>
                  </a:cxn>
                  <a:cxn ang="0">
                    <a:pos x="184" y="66"/>
                  </a:cxn>
                  <a:cxn ang="0">
                    <a:pos x="217" y="33"/>
                  </a:cxn>
                </a:cxnLst>
                <a:rect l="0" t="0" r="r" b="b"/>
                <a:pathLst>
                  <a:path w="217" h="66">
                    <a:moveTo>
                      <a:pt x="217" y="33"/>
                    </a:moveTo>
                    <a:lnTo>
                      <a:pt x="184" y="0"/>
                    </a:lnTo>
                    <a:lnTo>
                      <a:pt x="31" y="0"/>
                    </a:lnTo>
                    <a:lnTo>
                      <a:pt x="0" y="33"/>
                    </a:lnTo>
                    <a:lnTo>
                      <a:pt x="31" y="66"/>
                    </a:lnTo>
                    <a:lnTo>
                      <a:pt x="184" y="66"/>
                    </a:lnTo>
                    <a:lnTo>
                      <a:pt x="217" y="3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2" name="Freeform 63">
                <a:extLst>
                  <a:ext uri="{FF2B5EF4-FFF2-40B4-BE49-F238E27FC236}">
                    <a16:creationId xmlns:a16="http://schemas.microsoft.com/office/drawing/2014/main" id="{B4AFB716-EE70-926F-829C-9C7F1FA675D2}"/>
                  </a:ext>
                </a:extLst>
              </p:cNvPr>
              <p:cNvSpPr>
                <a:spLocks/>
              </p:cNvSpPr>
              <p:nvPr/>
            </p:nvSpPr>
            <p:spPr bwMode="auto">
              <a:xfrm>
                <a:off x="717541" y="4946846"/>
                <a:ext cx="60612" cy="199286"/>
              </a:xfrm>
              <a:custGeom>
                <a:avLst/>
                <a:gdLst/>
                <a:ahLst/>
                <a:cxnLst>
                  <a:cxn ang="0">
                    <a:pos x="33" y="217"/>
                  </a:cxn>
                  <a:cxn ang="0">
                    <a:pos x="66" y="184"/>
                  </a:cxn>
                  <a:cxn ang="0">
                    <a:pos x="66" y="33"/>
                  </a:cxn>
                  <a:cxn ang="0">
                    <a:pos x="33" y="0"/>
                  </a:cxn>
                  <a:cxn ang="0">
                    <a:pos x="0" y="33"/>
                  </a:cxn>
                  <a:cxn ang="0">
                    <a:pos x="0" y="184"/>
                  </a:cxn>
                  <a:cxn ang="0">
                    <a:pos x="33" y="217"/>
                  </a:cxn>
                </a:cxnLst>
                <a:rect l="0" t="0" r="r" b="b"/>
                <a:pathLst>
                  <a:path w="66" h="217">
                    <a:moveTo>
                      <a:pt x="33" y="217"/>
                    </a:moveTo>
                    <a:lnTo>
                      <a:pt x="66" y="184"/>
                    </a:lnTo>
                    <a:lnTo>
                      <a:pt x="66"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3" name="Freeform 64">
                <a:extLst>
                  <a:ext uri="{FF2B5EF4-FFF2-40B4-BE49-F238E27FC236}">
                    <a16:creationId xmlns:a16="http://schemas.microsoft.com/office/drawing/2014/main" id="{25063EE9-84E5-5019-7443-0CEA312245AA}"/>
                  </a:ext>
                </a:extLst>
              </p:cNvPr>
              <p:cNvSpPr>
                <a:spLocks/>
              </p:cNvSpPr>
              <p:nvPr/>
            </p:nvSpPr>
            <p:spPr bwMode="auto">
              <a:xfrm>
                <a:off x="496214" y="4946846"/>
                <a:ext cx="60612" cy="199286"/>
              </a:xfrm>
              <a:custGeom>
                <a:avLst/>
                <a:gdLst/>
                <a:ahLst/>
                <a:cxnLst>
                  <a:cxn ang="0">
                    <a:pos x="33" y="217"/>
                  </a:cxn>
                  <a:cxn ang="0">
                    <a:pos x="66" y="184"/>
                  </a:cxn>
                  <a:cxn ang="0">
                    <a:pos x="66" y="33"/>
                  </a:cxn>
                  <a:cxn ang="0">
                    <a:pos x="33" y="0"/>
                  </a:cxn>
                  <a:cxn ang="0">
                    <a:pos x="0" y="33"/>
                  </a:cxn>
                  <a:cxn ang="0">
                    <a:pos x="0" y="184"/>
                  </a:cxn>
                  <a:cxn ang="0">
                    <a:pos x="33" y="217"/>
                  </a:cxn>
                </a:cxnLst>
                <a:rect l="0" t="0" r="r" b="b"/>
                <a:pathLst>
                  <a:path w="66" h="217">
                    <a:moveTo>
                      <a:pt x="33" y="217"/>
                    </a:moveTo>
                    <a:lnTo>
                      <a:pt x="66" y="184"/>
                    </a:lnTo>
                    <a:lnTo>
                      <a:pt x="66"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4" name="Freeform 65">
                <a:extLst>
                  <a:ext uri="{FF2B5EF4-FFF2-40B4-BE49-F238E27FC236}">
                    <a16:creationId xmlns:a16="http://schemas.microsoft.com/office/drawing/2014/main" id="{E932CC1D-C358-A9AB-C6A5-194E04D5CB77}"/>
                  </a:ext>
                </a:extLst>
              </p:cNvPr>
              <p:cNvSpPr>
                <a:spLocks/>
              </p:cNvSpPr>
              <p:nvPr/>
            </p:nvSpPr>
            <p:spPr bwMode="auto">
              <a:xfrm>
                <a:off x="496214" y="5168173"/>
                <a:ext cx="60612" cy="199286"/>
              </a:xfrm>
              <a:custGeom>
                <a:avLst/>
                <a:gdLst/>
                <a:ahLst/>
                <a:cxnLst>
                  <a:cxn ang="0">
                    <a:pos x="33" y="217"/>
                  </a:cxn>
                  <a:cxn ang="0">
                    <a:pos x="66" y="184"/>
                  </a:cxn>
                  <a:cxn ang="0">
                    <a:pos x="66" y="33"/>
                  </a:cxn>
                  <a:cxn ang="0">
                    <a:pos x="33" y="0"/>
                  </a:cxn>
                  <a:cxn ang="0">
                    <a:pos x="0" y="33"/>
                  </a:cxn>
                  <a:cxn ang="0">
                    <a:pos x="0" y="184"/>
                  </a:cxn>
                  <a:cxn ang="0">
                    <a:pos x="33" y="217"/>
                  </a:cxn>
                </a:cxnLst>
                <a:rect l="0" t="0" r="r" b="b"/>
                <a:pathLst>
                  <a:path w="66" h="217">
                    <a:moveTo>
                      <a:pt x="33" y="217"/>
                    </a:moveTo>
                    <a:lnTo>
                      <a:pt x="66" y="184"/>
                    </a:lnTo>
                    <a:lnTo>
                      <a:pt x="66" y="33"/>
                    </a:lnTo>
                    <a:lnTo>
                      <a:pt x="33" y="0"/>
                    </a:lnTo>
                    <a:lnTo>
                      <a:pt x="0" y="33"/>
                    </a:lnTo>
                    <a:lnTo>
                      <a:pt x="0" y="184"/>
                    </a:lnTo>
                    <a:lnTo>
                      <a:pt x="33" y="217"/>
                    </a:lnTo>
                    <a:close/>
                  </a:path>
                </a:pathLst>
              </a:custGeom>
              <a:solidFill>
                <a:srgbClr val="A1C46B"/>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5" name="Freeform 66">
                <a:extLst>
                  <a:ext uri="{FF2B5EF4-FFF2-40B4-BE49-F238E27FC236}">
                    <a16:creationId xmlns:a16="http://schemas.microsoft.com/office/drawing/2014/main" id="{6A16B16C-B36C-9E40-B39F-8E1B63E4A4A4}"/>
                  </a:ext>
                </a:extLst>
              </p:cNvPr>
              <p:cNvSpPr>
                <a:spLocks/>
              </p:cNvSpPr>
              <p:nvPr/>
            </p:nvSpPr>
            <p:spPr bwMode="auto">
              <a:xfrm>
                <a:off x="717541" y="5168173"/>
                <a:ext cx="60612" cy="199286"/>
              </a:xfrm>
              <a:custGeom>
                <a:avLst/>
                <a:gdLst/>
                <a:ahLst/>
                <a:cxnLst>
                  <a:cxn ang="0">
                    <a:pos x="33" y="217"/>
                  </a:cxn>
                  <a:cxn ang="0">
                    <a:pos x="66" y="184"/>
                  </a:cxn>
                  <a:cxn ang="0">
                    <a:pos x="66" y="33"/>
                  </a:cxn>
                  <a:cxn ang="0">
                    <a:pos x="33" y="0"/>
                  </a:cxn>
                  <a:cxn ang="0">
                    <a:pos x="0" y="33"/>
                  </a:cxn>
                  <a:cxn ang="0">
                    <a:pos x="0" y="184"/>
                  </a:cxn>
                  <a:cxn ang="0">
                    <a:pos x="33" y="217"/>
                  </a:cxn>
                </a:cxnLst>
                <a:rect l="0" t="0" r="r" b="b"/>
                <a:pathLst>
                  <a:path w="66" h="217">
                    <a:moveTo>
                      <a:pt x="33" y="217"/>
                    </a:moveTo>
                    <a:lnTo>
                      <a:pt x="66" y="184"/>
                    </a:lnTo>
                    <a:lnTo>
                      <a:pt x="66"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6" name="Freeform 67">
                <a:extLst>
                  <a:ext uri="{FF2B5EF4-FFF2-40B4-BE49-F238E27FC236}">
                    <a16:creationId xmlns:a16="http://schemas.microsoft.com/office/drawing/2014/main" id="{C0ADCDDF-1573-D890-26C5-B51B07391625}"/>
                  </a:ext>
                </a:extLst>
              </p:cNvPr>
              <p:cNvSpPr>
                <a:spLocks/>
              </p:cNvSpPr>
              <p:nvPr/>
            </p:nvSpPr>
            <p:spPr bwMode="auto">
              <a:xfrm>
                <a:off x="537540" y="4905519"/>
                <a:ext cx="199286" cy="60612"/>
              </a:xfrm>
              <a:custGeom>
                <a:avLst/>
                <a:gdLst/>
                <a:ahLst/>
                <a:cxnLst>
                  <a:cxn ang="0">
                    <a:pos x="217" y="33"/>
                  </a:cxn>
                  <a:cxn ang="0">
                    <a:pos x="184" y="0"/>
                  </a:cxn>
                  <a:cxn ang="0">
                    <a:pos x="33" y="0"/>
                  </a:cxn>
                  <a:cxn ang="0">
                    <a:pos x="0" y="33"/>
                  </a:cxn>
                  <a:cxn ang="0">
                    <a:pos x="33" y="66"/>
                  </a:cxn>
                  <a:cxn ang="0">
                    <a:pos x="184" y="66"/>
                  </a:cxn>
                  <a:cxn ang="0">
                    <a:pos x="217" y="33"/>
                  </a:cxn>
                </a:cxnLst>
                <a:rect l="0" t="0" r="r" b="b"/>
                <a:pathLst>
                  <a:path w="217" h="66">
                    <a:moveTo>
                      <a:pt x="217" y="33"/>
                    </a:moveTo>
                    <a:lnTo>
                      <a:pt x="184" y="0"/>
                    </a:lnTo>
                    <a:lnTo>
                      <a:pt x="33" y="0"/>
                    </a:lnTo>
                    <a:lnTo>
                      <a:pt x="0" y="33"/>
                    </a:lnTo>
                    <a:lnTo>
                      <a:pt x="33"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7" name="Freeform 68">
                <a:extLst>
                  <a:ext uri="{FF2B5EF4-FFF2-40B4-BE49-F238E27FC236}">
                    <a16:creationId xmlns:a16="http://schemas.microsoft.com/office/drawing/2014/main" id="{DF420161-F421-337B-D467-DABFC6E6953F}"/>
                  </a:ext>
                </a:extLst>
              </p:cNvPr>
              <p:cNvSpPr>
                <a:spLocks/>
              </p:cNvSpPr>
              <p:nvPr/>
            </p:nvSpPr>
            <p:spPr bwMode="auto">
              <a:xfrm>
                <a:off x="537540" y="5126846"/>
                <a:ext cx="199286" cy="60612"/>
              </a:xfrm>
              <a:custGeom>
                <a:avLst/>
                <a:gdLst/>
                <a:ahLst/>
                <a:cxnLst>
                  <a:cxn ang="0">
                    <a:pos x="217" y="33"/>
                  </a:cxn>
                  <a:cxn ang="0">
                    <a:pos x="184" y="0"/>
                  </a:cxn>
                  <a:cxn ang="0">
                    <a:pos x="33" y="0"/>
                  </a:cxn>
                  <a:cxn ang="0">
                    <a:pos x="0" y="33"/>
                  </a:cxn>
                  <a:cxn ang="0">
                    <a:pos x="33" y="66"/>
                  </a:cxn>
                  <a:cxn ang="0">
                    <a:pos x="184" y="66"/>
                  </a:cxn>
                  <a:cxn ang="0">
                    <a:pos x="217" y="33"/>
                  </a:cxn>
                </a:cxnLst>
                <a:rect l="0" t="0" r="r" b="b"/>
                <a:pathLst>
                  <a:path w="217" h="66">
                    <a:moveTo>
                      <a:pt x="217" y="33"/>
                    </a:moveTo>
                    <a:lnTo>
                      <a:pt x="184" y="0"/>
                    </a:lnTo>
                    <a:lnTo>
                      <a:pt x="33" y="0"/>
                    </a:lnTo>
                    <a:lnTo>
                      <a:pt x="0" y="33"/>
                    </a:lnTo>
                    <a:lnTo>
                      <a:pt x="33"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8" name="Freeform 69">
                <a:extLst>
                  <a:ext uri="{FF2B5EF4-FFF2-40B4-BE49-F238E27FC236}">
                    <a16:creationId xmlns:a16="http://schemas.microsoft.com/office/drawing/2014/main" id="{13994F9B-631A-366F-5C76-3DDCDD81CF2E}"/>
                  </a:ext>
                </a:extLst>
              </p:cNvPr>
              <p:cNvSpPr>
                <a:spLocks/>
              </p:cNvSpPr>
              <p:nvPr/>
            </p:nvSpPr>
            <p:spPr bwMode="auto">
              <a:xfrm>
                <a:off x="537540" y="5348172"/>
                <a:ext cx="199286" cy="60612"/>
              </a:xfrm>
              <a:custGeom>
                <a:avLst/>
                <a:gdLst/>
                <a:ahLst/>
                <a:cxnLst>
                  <a:cxn ang="0">
                    <a:pos x="217" y="33"/>
                  </a:cxn>
                  <a:cxn ang="0">
                    <a:pos x="184" y="0"/>
                  </a:cxn>
                  <a:cxn ang="0">
                    <a:pos x="33" y="0"/>
                  </a:cxn>
                  <a:cxn ang="0">
                    <a:pos x="0" y="33"/>
                  </a:cxn>
                  <a:cxn ang="0">
                    <a:pos x="33" y="66"/>
                  </a:cxn>
                  <a:cxn ang="0">
                    <a:pos x="184" y="66"/>
                  </a:cxn>
                  <a:cxn ang="0">
                    <a:pos x="217" y="33"/>
                  </a:cxn>
                </a:cxnLst>
                <a:rect l="0" t="0" r="r" b="b"/>
                <a:pathLst>
                  <a:path w="217" h="66">
                    <a:moveTo>
                      <a:pt x="217" y="33"/>
                    </a:moveTo>
                    <a:lnTo>
                      <a:pt x="184" y="0"/>
                    </a:lnTo>
                    <a:lnTo>
                      <a:pt x="33" y="0"/>
                    </a:lnTo>
                    <a:lnTo>
                      <a:pt x="0" y="33"/>
                    </a:lnTo>
                    <a:lnTo>
                      <a:pt x="33"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9" name="Freeform 76">
                <a:extLst>
                  <a:ext uri="{FF2B5EF4-FFF2-40B4-BE49-F238E27FC236}">
                    <a16:creationId xmlns:a16="http://schemas.microsoft.com/office/drawing/2014/main" id="{3F43BDC4-812C-2931-13B3-4D449521A1F0}"/>
                  </a:ext>
                </a:extLst>
              </p:cNvPr>
              <p:cNvSpPr>
                <a:spLocks noChangeAspect="1"/>
              </p:cNvSpPr>
              <p:nvPr/>
            </p:nvSpPr>
            <p:spPr bwMode="auto">
              <a:xfrm>
                <a:off x="1200252" y="5357441"/>
                <a:ext cx="52065" cy="98727"/>
              </a:xfrm>
              <a:custGeom>
                <a:avLst/>
                <a:gdLst/>
                <a:ahLst/>
                <a:cxnLst>
                  <a:cxn ang="0">
                    <a:pos x="0" y="0"/>
                  </a:cxn>
                  <a:cxn ang="0">
                    <a:pos x="45" y="0"/>
                  </a:cxn>
                  <a:cxn ang="0">
                    <a:pos x="45" y="35"/>
                  </a:cxn>
                  <a:cxn ang="0">
                    <a:pos x="37" y="66"/>
                  </a:cxn>
                  <a:cxn ang="0">
                    <a:pos x="10" y="85"/>
                  </a:cxn>
                  <a:cxn ang="0">
                    <a:pos x="0" y="67"/>
                  </a:cxn>
                  <a:cxn ang="0">
                    <a:pos x="16" y="55"/>
                  </a:cxn>
                  <a:cxn ang="0">
                    <a:pos x="21" y="42"/>
                  </a:cxn>
                  <a:cxn ang="0">
                    <a:pos x="0" y="42"/>
                  </a:cxn>
                  <a:cxn ang="0">
                    <a:pos x="0" y="0"/>
                  </a:cxn>
                </a:cxnLst>
                <a:rect l="0" t="0" r="r" b="b"/>
                <a:pathLst>
                  <a:path w="45" h="85">
                    <a:moveTo>
                      <a:pt x="0" y="0"/>
                    </a:moveTo>
                    <a:cubicBezTo>
                      <a:pt x="45" y="0"/>
                      <a:pt x="45" y="0"/>
                      <a:pt x="45" y="0"/>
                    </a:cubicBezTo>
                    <a:cubicBezTo>
                      <a:pt x="45" y="35"/>
                      <a:pt x="45" y="35"/>
                      <a:pt x="45" y="35"/>
                    </a:cubicBezTo>
                    <a:cubicBezTo>
                      <a:pt x="45" y="48"/>
                      <a:pt x="43" y="58"/>
                      <a:pt x="37" y="66"/>
                    </a:cubicBezTo>
                    <a:cubicBezTo>
                      <a:pt x="32" y="73"/>
                      <a:pt x="23" y="80"/>
                      <a:pt x="10" y="85"/>
                    </a:cubicBezTo>
                    <a:cubicBezTo>
                      <a:pt x="0" y="67"/>
                      <a:pt x="0" y="67"/>
                      <a:pt x="0" y="67"/>
                    </a:cubicBezTo>
                    <a:cubicBezTo>
                      <a:pt x="8" y="63"/>
                      <a:pt x="13" y="59"/>
                      <a:pt x="16" y="55"/>
                    </a:cubicBezTo>
                    <a:cubicBezTo>
                      <a:pt x="19" y="52"/>
                      <a:pt x="21" y="47"/>
                      <a:pt x="21" y="42"/>
                    </a:cubicBezTo>
                    <a:cubicBezTo>
                      <a:pt x="0" y="42"/>
                      <a:pt x="0" y="42"/>
                      <a:pt x="0" y="42"/>
                    </a:cubicBezTo>
                    <a:lnTo>
                      <a:pt x="0" y="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68" name="Freeform 43">
              <a:extLst>
                <a:ext uri="{FF2B5EF4-FFF2-40B4-BE49-F238E27FC236}">
                  <a16:creationId xmlns:a16="http://schemas.microsoft.com/office/drawing/2014/main" id="{8DA8384E-FD31-A9A0-A6DB-D2E9C5510F5E}"/>
                </a:ext>
              </a:extLst>
            </p:cNvPr>
            <p:cNvSpPr>
              <a:spLocks/>
            </p:cNvSpPr>
            <p:nvPr/>
          </p:nvSpPr>
          <p:spPr bwMode="auto">
            <a:xfrm>
              <a:off x="7229227" y="3241726"/>
              <a:ext cx="58776" cy="199286"/>
            </a:xfrm>
            <a:custGeom>
              <a:avLst/>
              <a:gdLst/>
              <a:ahLst/>
              <a:cxnLst>
                <a:cxn ang="0">
                  <a:pos x="31" y="217"/>
                </a:cxn>
                <a:cxn ang="0">
                  <a:pos x="64" y="184"/>
                </a:cxn>
                <a:cxn ang="0">
                  <a:pos x="64" y="33"/>
                </a:cxn>
                <a:cxn ang="0">
                  <a:pos x="31" y="0"/>
                </a:cxn>
                <a:cxn ang="0">
                  <a:pos x="0" y="33"/>
                </a:cxn>
                <a:cxn ang="0">
                  <a:pos x="0" y="184"/>
                </a:cxn>
                <a:cxn ang="0">
                  <a:pos x="31" y="217"/>
                </a:cxn>
              </a:cxnLst>
              <a:rect l="0" t="0" r="r" b="b"/>
              <a:pathLst>
                <a:path w="64" h="217">
                  <a:moveTo>
                    <a:pt x="31" y="217"/>
                  </a:moveTo>
                  <a:lnTo>
                    <a:pt x="64" y="184"/>
                  </a:lnTo>
                  <a:lnTo>
                    <a:pt x="64" y="33"/>
                  </a:lnTo>
                  <a:lnTo>
                    <a:pt x="31" y="0"/>
                  </a:lnTo>
                  <a:lnTo>
                    <a:pt x="0" y="33"/>
                  </a:lnTo>
                  <a:lnTo>
                    <a:pt x="0" y="184"/>
                  </a:lnTo>
                  <a:lnTo>
                    <a:pt x="31"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9" name="Freeform 43">
              <a:extLst>
                <a:ext uri="{FF2B5EF4-FFF2-40B4-BE49-F238E27FC236}">
                  <a16:creationId xmlns:a16="http://schemas.microsoft.com/office/drawing/2014/main" id="{475A6C4E-8E39-0F1F-3922-2EE8653EBE6B}"/>
                </a:ext>
              </a:extLst>
            </p:cNvPr>
            <p:cNvSpPr>
              <a:spLocks/>
            </p:cNvSpPr>
            <p:nvPr/>
          </p:nvSpPr>
          <p:spPr bwMode="auto">
            <a:xfrm>
              <a:off x="7230865" y="3464644"/>
              <a:ext cx="58776" cy="199286"/>
            </a:xfrm>
            <a:custGeom>
              <a:avLst/>
              <a:gdLst/>
              <a:ahLst/>
              <a:cxnLst>
                <a:cxn ang="0">
                  <a:pos x="31" y="217"/>
                </a:cxn>
                <a:cxn ang="0">
                  <a:pos x="64" y="184"/>
                </a:cxn>
                <a:cxn ang="0">
                  <a:pos x="64" y="33"/>
                </a:cxn>
                <a:cxn ang="0">
                  <a:pos x="31" y="0"/>
                </a:cxn>
                <a:cxn ang="0">
                  <a:pos x="0" y="33"/>
                </a:cxn>
                <a:cxn ang="0">
                  <a:pos x="0" y="184"/>
                </a:cxn>
                <a:cxn ang="0">
                  <a:pos x="31" y="217"/>
                </a:cxn>
              </a:cxnLst>
              <a:rect l="0" t="0" r="r" b="b"/>
              <a:pathLst>
                <a:path w="64" h="217">
                  <a:moveTo>
                    <a:pt x="31" y="217"/>
                  </a:moveTo>
                  <a:lnTo>
                    <a:pt x="64" y="184"/>
                  </a:lnTo>
                  <a:lnTo>
                    <a:pt x="64" y="33"/>
                  </a:lnTo>
                  <a:lnTo>
                    <a:pt x="31" y="0"/>
                  </a:lnTo>
                  <a:lnTo>
                    <a:pt x="0" y="33"/>
                  </a:lnTo>
                  <a:lnTo>
                    <a:pt x="0" y="184"/>
                  </a:lnTo>
                  <a:lnTo>
                    <a:pt x="31"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sp>
        <p:nvSpPr>
          <p:cNvPr id="100" name="TextBox 99">
            <a:extLst>
              <a:ext uri="{FF2B5EF4-FFF2-40B4-BE49-F238E27FC236}">
                <a16:creationId xmlns:a16="http://schemas.microsoft.com/office/drawing/2014/main" id="{29220099-6014-9710-C933-296803262A38}"/>
              </a:ext>
            </a:extLst>
          </p:cNvPr>
          <p:cNvSpPr txBox="1"/>
          <p:nvPr/>
        </p:nvSpPr>
        <p:spPr>
          <a:xfrm>
            <a:off x="6867483" y="2134038"/>
            <a:ext cx="621154"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BABABA">
                    <a:lumMod val="50000"/>
                  </a:srgbClr>
                </a:solidFill>
                <a:effectLst/>
                <a:uLnTx/>
                <a:uFillTx/>
                <a:latin typeface="Calibri"/>
                <a:ea typeface="+mn-ea"/>
                <a:cs typeface="Arial" pitchFamily="34" charset="0"/>
              </a:rPr>
              <a:t>2020:</a:t>
            </a:r>
            <a:endParaRPr kumimoji="0" lang="en-GB" sz="2000" b="1" i="0" u="sng" strike="noStrike" kern="1200" cap="none" spc="0" normalizeH="0" baseline="0" noProof="0" dirty="0">
              <a:ln>
                <a:noFill/>
              </a:ln>
              <a:solidFill>
                <a:srgbClr val="BABABA">
                  <a:lumMod val="50000"/>
                </a:srgbClr>
              </a:solidFill>
              <a:effectLst/>
              <a:uLnTx/>
              <a:uFillTx/>
              <a:latin typeface="Calibri"/>
              <a:ea typeface="+mn-ea"/>
              <a:cs typeface="Arial" pitchFamily="34" charset="0"/>
            </a:endParaRPr>
          </a:p>
        </p:txBody>
      </p:sp>
      <p:sp>
        <p:nvSpPr>
          <p:cNvPr id="101" name="TextBox 100">
            <a:extLst>
              <a:ext uri="{FF2B5EF4-FFF2-40B4-BE49-F238E27FC236}">
                <a16:creationId xmlns:a16="http://schemas.microsoft.com/office/drawing/2014/main" id="{F8EB614A-4850-B98E-1675-C2E9FF9EEF5C}"/>
              </a:ext>
            </a:extLst>
          </p:cNvPr>
          <p:cNvSpPr txBox="1"/>
          <p:nvPr/>
        </p:nvSpPr>
        <p:spPr>
          <a:xfrm>
            <a:off x="6867483" y="2495452"/>
            <a:ext cx="615894"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BABABA">
                    <a:lumMod val="50000"/>
                  </a:srgbClr>
                </a:solidFill>
                <a:effectLst/>
                <a:uLnTx/>
                <a:uFillTx/>
                <a:latin typeface="Calibri"/>
                <a:ea typeface="+mn-ea"/>
                <a:cs typeface="Arial" pitchFamily="34" charset="0"/>
              </a:rPr>
              <a:t>2017:</a:t>
            </a:r>
            <a:endParaRPr kumimoji="0" lang="en-GB" sz="2000" b="1" i="0" u="sng" strike="noStrike" kern="1200" cap="none" spc="0" normalizeH="0" baseline="0" noProof="0" dirty="0">
              <a:ln>
                <a:noFill/>
              </a:ln>
              <a:solidFill>
                <a:srgbClr val="BABABA">
                  <a:lumMod val="50000"/>
                </a:srgbClr>
              </a:solidFill>
              <a:effectLst/>
              <a:uLnTx/>
              <a:uFillTx/>
              <a:latin typeface="Calibri"/>
              <a:ea typeface="+mn-ea"/>
              <a:cs typeface="Arial" pitchFamily="34" charset="0"/>
            </a:endParaRPr>
          </a:p>
        </p:txBody>
      </p:sp>
      <p:grpSp>
        <p:nvGrpSpPr>
          <p:cNvPr id="102" name="Group 101">
            <a:extLst>
              <a:ext uri="{FF2B5EF4-FFF2-40B4-BE49-F238E27FC236}">
                <a16:creationId xmlns:a16="http://schemas.microsoft.com/office/drawing/2014/main" id="{DC624F81-9947-717B-EE9B-7EB46F06F0FC}"/>
              </a:ext>
            </a:extLst>
          </p:cNvPr>
          <p:cNvGrpSpPr/>
          <p:nvPr/>
        </p:nvGrpSpPr>
        <p:grpSpPr>
          <a:xfrm>
            <a:off x="7601423" y="2452184"/>
            <a:ext cx="802371" cy="371021"/>
            <a:chOff x="6392642" y="3092920"/>
            <a:chExt cx="1913880" cy="720000"/>
          </a:xfrm>
        </p:grpSpPr>
        <p:grpSp>
          <p:nvGrpSpPr>
            <p:cNvPr id="103" name="Group 221">
              <a:extLst>
                <a:ext uri="{FF2B5EF4-FFF2-40B4-BE49-F238E27FC236}">
                  <a16:creationId xmlns:a16="http://schemas.microsoft.com/office/drawing/2014/main" id="{04D02BCB-F7F9-9A7C-4B70-D877E488CF69}"/>
                </a:ext>
              </a:extLst>
            </p:cNvPr>
            <p:cNvGrpSpPr/>
            <p:nvPr/>
          </p:nvGrpSpPr>
          <p:grpSpPr>
            <a:xfrm>
              <a:off x="6392642" y="3092920"/>
              <a:ext cx="1913880" cy="720000"/>
              <a:chOff x="273050" y="4797152"/>
              <a:chExt cx="1913880" cy="720000"/>
            </a:xfrm>
          </p:grpSpPr>
          <p:sp>
            <p:nvSpPr>
              <p:cNvPr id="108" name="Freeform 40">
                <a:extLst>
                  <a:ext uri="{FF2B5EF4-FFF2-40B4-BE49-F238E27FC236}">
                    <a16:creationId xmlns:a16="http://schemas.microsoft.com/office/drawing/2014/main" id="{9CA5E6C3-C0D4-4659-CAE4-2E006E0FDDDD}"/>
                  </a:ext>
                </a:extLst>
              </p:cNvPr>
              <p:cNvSpPr>
                <a:spLocks/>
              </p:cNvSpPr>
              <p:nvPr/>
            </p:nvSpPr>
            <p:spPr bwMode="auto">
              <a:xfrm>
                <a:off x="273050" y="4797152"/>
                <a:ext cx="1913880" cy="720000"/>
              </a:xfrm>
              <a:custGeom>
                <a:avLst/>
                <a:gdLst/>
                <a:ahLst/>
                <a:cxnLst>
                  <a:cxn ang="0">
                    <a:pos x="882" y="275"/>
                  </a:cxn>
                  <a:cxn ang="0">
                    <a:pos x="826" y="332"/>
                  </a:cxn>
                  <a:cxn ang="0">
                    <a:pos x="56" y="332"/>
                  </a:cxn>
                  <a:cxn ang="0">
                    <a:pos x="0" y="275"/>
                  </a:cxn>
                  <a:cxn ang="0">
                    <a:pos x="0" y="57"/>
                  </a:cxn>
                  <a:cxn ang="0">
                    <a:pos x="56" y="0"/>
                  </a:cxn>
                  <a:cxn ang="0">
                    <a:pos x="826" y="0"/>
                  </a:cxn>
                  <a:cxn ang="0">
                    <a:pos x="882" y="57"/>
                  </a:cxn>
                  <a:cxn ang="0">
                    <a:pos x="882" y="275"/>
                  </a:cxn>
                </a:cxnLst>
                <a:rect l="0" t="0" r="r" b="b"/>
                <a:pathLst>
                  <a:path w="882" h="332">
                    <a:moveTo>
                      <a:pt x="882" y="275"/>
                    </a:moveTo>
                    <a:cubicBezTo>
                      <a:pt x="882" y="306"/>
                      <a:pt x="857" y="332"/>
                      <a:pt x="826" y="332"/>
                    </a:cubicBezTo>
                    <a:cubicBezTo>
                      <a:pt x="56" y="332"/>
                      <a:pt x="56" y="332"/>
                      <a:pt x="56" y="332"/>
                    </a:cubicBezTo>
                    <a:cubicBezTo>
                      <a:pt x="25" y="332"/>
                      <a:pt x="0" y="306"/>
                      <a:pt x="0" y="275"/>
                    </a:cubicBezTo>
                    <a:cubicBezTo>
                      <a:pt x="0" y="57"/>
                      <a:pt x="0" y="57"/>
                      <a:pt x="0" y="57"/>
                    </a:cubicBezTo>
                    <a:cubicBezTo>
                      <a:pt x="0" y="26"/>
                      <a:pt x="25" y="0"/>
                      <a:pt x="56" y="0"/>
                    </a:cubicBezTo>
                    <a:cubicBezTo>
                      <a:pt x="826" y="0"/>
                      <a:pt x="826" y="0"/>
                      <a:pt x="826" y="0"/>
                    </a:cubicBezTo>
                    <a:cubicBezTo>
                      <a:pt x="857" y="0"/>
                      <a:pt x="882" y="26"/>
                      <a:pt x="882" y="57"/>
                    </a:cubicBezTo>
                    <a:lnTo>
                      <a:pt x="882" y="27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4" name="Freeform 41">
                <a:extLst>
                  <a:ext uri="{FF2B5EF4-FFF2-40B4-BE49-F238E27FC236}">
                    <a16:creationId xmlns:a16="http://schemas.microsoft.com/office/drawing/2014/main" id="{6299D40D-4494-563D-6D7C-4653C396C9F9}"/>
                  </a:ext>
                </a:extLst>
              </p:cNvPr>
              <p:cNvSpPr>
                <a:spLocks/>
              </p:cNvSpPr>
              <p:nvPr/>
            </p:nvSpPr>
            <p:spPr bwMode="auto">
              <a:xfrm>
                <a:off x="330908" y="4857764"/>
                <a:ext cx="1797248" cy="598775"/>
              </a:xfrm>
              <a:custGeom>
                <a:avLst/>
                <a:gdLst/>
                <a:ahLst/>
                <a:cxnLst>
                  <a:cxn ang="0">
                    <a:pos x="828" y="47"/>
                  </a:cxn>
                  <a:cxn ang="0">
                    <a:pos x="775" y="0"/>
                  </a:cxn>
                  <a:cxn ang="0">
                    <a:pos x="53" y="0"/>
                  </a:cxn>
                  <a:cxn ang="0">
                    <a:pos x="0" y="47"/>
                  </a:cxn>
                  <a:cxn ang="0">
                    <a:pos x="0" y="229"/>
                  </a:cxn>
                  <a:cxn ang="0">
                    <a:pos x="53" y="276"/>
                  </a:cxn>
                  <a:cxn ang="0">
                    <a:pos x="775" y="276"/>
                  </a:cxn>
                  <a:cxn ang="0">
                    <a:pos x="828" y="229"/>
                  </a:cxn>
                  <a:cxn ang="0">
                    <a:pos x="828" y="47"/>
                  </a:cxn>
                </a:cxnLst>
                <a:rect l="0" t="0" r="r" b="b"/>
                <a:pathLst>
                  <a:path w="828" h="276">
                    <a:moveTo>
                      <a:pt x="828" y="47"/>
                    </a:moveTo>
                    <a:cubicBezTo>
                      <a:pt x="828" y="21"/>
                      <a:pt x="804" y="0"/>
                      <a:pt x="775" y="0"/>
                    </a:cubicBezTo>
                    <a:cubicBezTo>
                      <a:pt x="53" y="0"/>
                      <a:pt x="53" y="0"/>
                      <a:pt x="53" y="0"/>
                    </a:cubicBezTo>
                    <a:cubicBezTo>
                      <a:pt x="24" y="0"/>
                      <a:pt x="0" y="21"/>
                      <a:pt x="0" y="47"/>
                    </a:cubicBezTo>
                    <a:cubicBezTo>
                      <a:pt x="0" y="229"/>
                      <a:pt x="0" y="229"/>
                      <a:pt x="0" y="229"/>
                    </a:cubicBezTo>
                    <a:cubicBezTo>
                      <a:pt x="0" y="255"/>
                      <a:pt x="24" y="276"/>
                      <a:pt x="53" y="276"/>
                    </a:cubicBezTo>
                    <a:cubicBezTo>
                      <a:pt x="775" y="276"/>
                      <a:pt x="775" y="276"/>
                      <a:pt x="775" y="276"/>
                    </a:cubicBezTo>
                    <a:cubicBezTo>
                      <a:pt x="804" y="276"/>
                      <a:pt x="828" y="255"/>
                      <a:pt x="828" y="229"/>
                    </a:cubicBezTo>
                    <a:lnTo>
                      <a:pt x="828" y="47"/>
                    </a:lnTo>
                    <a:close/>
                  </a:path>
                </a:pathLst>
              </a:custGeom>
              <a:solidFill>
                <a:schemeClr val="bg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0" name="Freeform 43">
                <a:extLst>
                  <a:ext uri="{FF2B5EF4-FFF2-40B4-BE49-F238E27FC236}">
                    <a16:creationId xmlns:a16="http://schemas.microsoft.com/office/drawing/2014/main" id="{85FBE903-D75E-D677-64CC-B040E368F0F7}"/>
                  </a:ext>
                </a:extLst>
              </p:cNvPr>
              <p:cNvSpPr>
                <a:spLocks/>
              </p:cNvSpPr>
              <p:nvPr/>
            </p:nvSpPr>
            <p:spPr bwMode="auto">
              <a:xfrm>
                <a:off x="897540" y="4946846"/>
                <a:ext cx="58776" cy="199286"/>
              </a:xfrm>
              <a:custGeom>
                <a:avLst/>
                <a:gdLst/>
                <a:ahLst/>
                <a:cxnLst>
                  <a:cxn ang="0">
                    <a:pos x="31" y="217"/>
                  </a:cxn>
                  <a:cxn ang="0">
                    <a:pos x="64" y="184"/>
                  </a:cxn>
                  <a:cxn ang="0">
                    <a:pos x="64" y="33"/>
                  </a:cxn>
                  <a:cxn ang="0">
                    <a:pos x="31" y="0"/>
                  </a:cxn>
                  <a:cxn ang="0">
                    <a:pos x="0" y="33"/>
                  </a:cxn>
                  <a:cxn ang="0">
                    <a:pos x="0" y="184"/>
                  </a:cxn>
                  <a:cxn ang="0">
                    <a:pos x="31" y="217"/>
                  </a:cxn>
                </a:cxnLst>
                <a:rect l="0" t="0" r="r" b="b"/>
                <a:pathLst>
                  <a:path w="64" h="217">
                    <a:moveTo>
                      <a:pt x="31" y="217"/>
                    </a:moveTo>
                    <a:lnTo>
                      <a:pt x="64" y="184"/>
                    </a:lnTo>
                    <a:lnTo>
                      <a:pt x="64" y="33"/>
                    </a:lnTo>
                    <a:lnTo>
                      <a:pt x="31" y="0"/>
                    </a:lnTo>
                    <a:lnTo>
                      <a:pt x="0" y="33"/>
                    </a:lnTo>
                    <a:lnTo>
                      <a:pt x="0" y="184"/>
                    </a:lnTo>
                    <a:lnTo>
                      <a:pt x="31"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1" name="Freeform 44">
                <a:extLst>
                  <a:ext uri="{FF2B5EF4-FFF2-40B4-BE49-F238E27FC236}">
                    <a16:creationId xmlns:a16="http://schemas.microsoft.com/office/drawing/2014/main" id="{2DAD9D4A-B62D-EEE2-E640-A14776420AC2}"/>
                  </a:ext>
                </a:extLst>
              </p:cNvPr>
              <p:cNvSpPr>
                <a:spLocks/>
              </p:cNvSpPr>
              <p:nvPr/>
            </p:nvSpPr>
            <p:spPr bwMode="auto">
              <a:xfrm>
                <a:off x="897540" y="5168173"/>
                <a:ext cx="58776" cy="199286"/>
              </a:xfrm>
              <a:custGeom>
                <a:avLst/>
                <a:gdLst/>
                <a:ahLst/>
                <a:cxnLst>
                  <a:cxn ang="0">
                    <a:pos x="31" y="217"/>
                  </a:cxn>
                  <a:cxn ang="0">
                    <a:pos x="64" y="184"/>
                  </a:cxn>
                  <a:cxn ang="0">
                    <a:pos x="64" y="33"/>
                  </a:cxn>
                  <a:cxn ang="0">
                    <a:pos x="31" y="0"/>
                  </a:cxn>
                  <a:cxn ang="0">
                    <a:pos x="0" y="33"/>
                  </a:cxn>
                  <a:cxn ang="0">
                    <a:pos x="0" y="184"/>
                  </a:cxn>
                  <a:cxn ang="0">
                    <a:pos x="31" y="217"/>
                  </a:cxn>
                </a:cxnLst>
                <a:rect l="0" t="0" r="r" b="b"/>
                <a:pathLst>
                  <a:path w="64" h="217">
                    <a:moveTo>
                      <a:pt x="31" y="217"/>
                    </a:moveTo>
                    <a:lnTo>
                      <a:pt x="64" y="184"/>
                    </a:lnTo>
                    <a:lnTo>
                      <a:pt x="64" y="33"/>
                    </a:lnTo>
                    <a:lnTo>
                      <a:pt x="31" y="0"/>
                    </a:lnTo>
                    <a:lnTo>
                      <a:pt x="0" y="33"/>
                    </a:lnTo>
                    <a:lnTo>
                      <a:pt x="0" y="184"/>
                    </a:lnTo>
                    <a:lnTo>
                      <a:pt x="31" y="217"/>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2" name="Freeform 46">
                <a:extLst>
                  <a:ext uri="{FF2B5EF4-FFF2-40B4-BE49-F238E27FC236}">
                    <a16:creationId xmlns:a16="http://schemas.microsoft.com/office/drawing/2014/main" id="{52C77C6A-77C4-8133-1460-B4E38E7897FE}"/>
                  </a:ext>
                </a:extLst>
              </p:cNvPr>
              <p:cNvSpPr>
                <a:spLocks/>
              </p:cNvSpPr>
              <p:nvPr/>
            </p:nvSpPr>
            <p:spPr bwMode="auto">
              <a:xfrm>
                <a:off x="937031" y="4905519"/>
                <a:ext cx="197450" cy="60612"/>
              </a:xfrm>
              <a:custGeom>
                <a:avLst/>
                <a:gdLst/>
                <a:ahLst/>
                <a:cxnLst>
                  <a:cxn ang="0">
                    <a:pos x="215" y="33"/>
                  </a:cxn>
                  <a:cxn ang="0">
                    <a:pos x="184" y="0"/>
                  </a:cxn>
                  <a:cxn ang="0">
                    <a:pos x="33" y="0"/>
                  </a:cxn>
                  <a:cxn ang="0">
                    <a:pos x="0" y="33"/>
                  </a:cxn>
                  <a:cxn ang="0">
                    <a:pos x="33" y="66"/>
                  </a:cxn>
                  <a:cxn ang="0">
                    <a:pos x="184" y="66"/>
                  </a:cxn>
                  <a:cxn ang="0">
                    <a:pos x="215" y="33"/>
                  </a:cxn>
                </a:cxnLst>
                <a:rect l="0" t="0" r="r" b="b"/>
                <a:pathLst>
                  <a:path w="215" h="66">
                    <a:moveTo>
                      <a:pt x="215" y="33"/>
                    </a:moveTo>
                    <a:lnTo>
                      <a:pt x="184" y="0"/>
                    </a:lnTo>
                    <a:lnTo>
                      <a:pt x="33" y="0"/>
                    </a:lnTo>
                    <a:lnTo>
                      <a:pt x="0" y="33"/>
                    </a:lnTo>
                    <a:lnTo>
                      <a:pt x="33" y="66"/>
                    </a:lnTo>
                    <a:lnTo>
                      <a:pt x="184" y="66"/>
                    </a:lnTo>
                    <a:lnTo>
                      <a:pt x="215" y="3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3" name="Freeform 47">
                <a:extLst>
                  <a:ext uri="{FF2B5EF4-FFF2-40B4-BE49-F238E27FC236}">
                    <a16:creationId xmlns:a16="http://schemas.microsoft.com/office/drawing/2014/main" id="{9EE04038-3F73-A3B3-0EF2-12F2ADCB4BCD}"/>
                  </a:ext>
                </a:extLst>
              </p:cNvPr>
              <p:cNvSpPr>
                <a:spLocks/>
              </p:cNvSpPr>
              <p:nvPr/>
            </p:nvSpPr>
            <p:spPr bwMode="auto">
              <a:xfrm>
                <a:off x="937031" y="5126846"/>
                <a:ext cx="197450" cy="60612"/>
              </a:xfrm>
              <a:custGeom>
                <a:avLst/>
                <a:gdLst/>
                <a:ahLst/>
                <a:cxnLst>
                  <a:cxn ang="0">
                    <a:pos x="215" y="33"/>
                  </a:cxn>
                  <a:cxn ang="0">
                    <a:pos x="184" y="0"/>
                  </a:cxn>
                  <a:cxn ang="0">
                    <a:pos x="33" y="0"/>
                  </a:cxn>
                  <a:cxn ang="0">
                    <a:pos x="0" y="33"/>
                  </a:cxn>
                  <a:cxn ang="0">
                    <a:pos x="33" y="66"/>
                  </a:cxn>
                  <a:cxn ang="0">
                    <a:pos x="184" y="66"/>
                  </a:cxn>
                  <a:cxn ang="0">
                    <a:pos x="215" y="33"/>
                  </a:cxn>
                </a:cxnLst>
                <a:rect l="0" t="0" r="r" b="b"/>
                <a:pathLst>
                  <a:path w="215" h="66">
                    <a:moveTo>
                      <a:pt x="215" y="33"/>
                    </a:moveTo>
                    <a:lnTo>
                      <a:pt x="184" y="0"/>
                    </a:lnTo>
                    <a:lnTo>
                      <a:pt x="33" y="0"/>
                    </a:lnTo>
                    <a:lnTo>
                      <a:pt x="0" y="33"/>
                    </a:lnTo>
                    <a:lnTo>
                      <a:pt x="33" y="66"/>
                    </a:lnTo>
                    <a:lnTo>
                      <a:pt x="184" y="66"/>
                    </a:lnTo>
                    <a:lnTo>
                      <a:pt x="215"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4" name="Freeform 48">
                <a:extLst>
                  <a:ext uri="{FF2B5EF4-FFF2-40B4-BE49-F238E27FC236}">
                    <a16:creationId xmlns:a16="http://schemas.microsoft.com/office/drawing/2014/main" id="{03714545-A050-2537-0C15-12A0B005A8D3}"/>
                  </a:ext>
                </a:extLst>
              </p:cNvPr>
              <p:cNvSpPr>
                <a:spLocks/>
              </p:cNvSpPr>
              <p:nvPr/>
            </p:nvSpPr>
            <p:spPr bwMode="auto">
              <a:xfrm>
                <a:off x="937031" y="5348172"/>
                <a:ext cx="197450" cy="60612"/>
              </a:xfrm>
              <a:custGeom>
                <a:avLst/>
                <a:gdLst/>
                <a:ahLst/>
                <a:cxnLst>
                  <a:cxn ang="0">
                    <a:pos x="215" y="33"/>
                  </a:cxn>
                  <a:cxn ang="0">
                    <a:pos x="184" y="0"/>
                  </a:cxn>
                  <a:cxn ang="0">
                    <a:pos x="33" y="0"/>
                  </a:cxn>
                  <a:cxn ang="0">
                    <a:pos x="0" y="33"/>
                  </a:cxn>
                  <a:cxn ang="0">
                    <a:pos x="33" y="66"/>
                  </a:cxn>
                  <a:cxn ang="0">
                    <a:pos x="184" y="66"/>
                  </a:cxn>
                  <a:cxn ang="0">
                    <a:pos x="215" y="33"/>
                  </a:cxn>
                </a:cxnLst>
                <a:rect l="0" t="0" r="r" b="b"/>
                <a:pathLst>
                  <a:path w="215" h="66">
                    <a:moveTo>
                      <a:pt x="215" y="33"/>
                    </a:moveTo>
                    <a:lnTo>
                      <a:pt x="184" y="0"/>
                    </a:lnTo>
                    <a:lnTo>
                      <a:pt x="33" y="0"/>
                    </a:lnTo>
                    <a:lnTo>
                      <a:pt x="0" y="33"/>
                    </a:lnTo>
                    <a:lnTo>
                      <a:pt x="33" y="66"/>
                    </a:lnTo>
                    <a:lnTo>
                      <a:pt x="184" y="66"/>
                    </a:lnTo>
                    <a:lnTo>
                      <a:pt x="215" y="3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6" name="Freeform 49">
                <a:extLst>
                  <a:ext uri="{FF2B5EF4-FFF2-40B4-BE49-F238E27FC236}">
                    <a16:creationId xmlns:a16="http://schemas.microsoft.com/office/drawing/2014/main" id="{9848D8EA-932C-EAFE-BB95-E6866C683152}"/>
                  </a:ext>
                </a:extLst>
              </p:cNvPr>
              <p:cNvSpPr>
                <a:spLocks/>
              </p:cNvSpPr>
              <p:nvPr/>
            </p:nvSpPr>
            <p:spPr bwMode="auto">
              <a:xfrm>
                <a:off x="1502745" y="4946846"/>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7" name="Freeform 50">
                <a:extLst>
                  <a:ext uri="{FF2B5EF4-FFF2-40B4-BE49-F238E27FC236}">
                    <a16:creationId xmlns:a16="http://schemas.microsoft.com/office/drawing/2014/main" id="{BCC4496A-EC34-7158-3FCA-4FF77E007171}"/>
                  </a:ext>
                </a:extLst>
              </p:cNvPr>
              <p:cNvSpPr>
                <a:spLocks/>
              </p:cNvSpPr>
              <p:nvPr/>
            </p:nvSpPr>
            <p:spPr bwMode="auto">
              <a:xfrm>
                <a:off x="1281418" y="4946846"/>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28" name="Freeform 51">
                <a:extLst>
                  <a:ext uri="{FF2B5EF4-FFF2-40B4-BE49-F238E27FC236}">
                    <a16:creationId xmlns:a16="http://schemas.microsoft.com/office/drawing/2014/main" id="{EF35F65E-641F-F715-EB22-1DC2645ED151}"/>
                  </a:ext>
                </a:extLst>
              </p:cNvPr>
              <p:cNvSpPr>
                <a:spLocks/>
              </p:cNvSpPr>
              <p:nvPr/>
            </p:nvSpPr>
            <p:spPr bwMode="auto">
              <a:xfrm>
                <a:off x="1281418" y="5168173"/>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30" name="Freeform 52">
                <a:extLst>
                  <a:ext uri="{FF2B5EF4-FFF2-40B4-BE49-F238E27FC236}">
                    <a16:creationId xmlns:a16="http://schemas.microsoft.com/office/drawing/2014/main" id="{3672D9B0-6728-7DDB-94C5-58922965DC4A}"/>
                  </a:ext>
                </a:extLst>
              </p:cNvPr>
              <p:cNvSpPr>
                <a:spLocks/>
              </p:cNvSpPr>
              <p:nvPr/>
            </p:nvSpPr>
            <p:spPr bwMode="auto">
              <a:xfrm>
                <a:off x="1502745" y="5168173"/>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31" name="Freeform 53">
                <a:extLst>
                  <a:ext uri="{FF2B5EF4-FFF2-40B4-BE49-F238E27FC236}">
                    <a16:creationId xmlns:a16="http://schemas.microsoft.com/office/drawing/2014/main" id="{F44F44CC-81C0-E870-DD4D-723169B24079}"/>
                  </a:ext>
                </a:extLst>
              </p:cNvPr>
              <p:cNvSpPr>
                <a:spLocks/>
              </p:cNvSpPr>
              <p:nvPr/>
            </p:nvSpPr>
            <p:spPr bwMode="auto">
              <a:xfrm>
                <a:off x="1322746" y="4905519"/>
                <a:ext cx="200204" cy="60612"/>
              </a:xfrm>
              <a:custGeom>
                <a:avLst/>
                <a:gdLst/>
                <a:ahLst/>
                <a:cxnLst>
                  <a:cxn ang="0">
                    <a:pos x="218" y="33"/>
                  </a:cxn>
                  <a:cxn ang="0">
                    <a:pos x="184" y="0"/>
                  </a:cxn>
                  <a:cxn ang="0">
                    <a:pos x="31" y="0"/>
                  </a:cxn>
                  <a:cxn ang="0">
                    <a:pos x="0" y="33"/>
                  </a:cxn>
                  <a:cxn ang="0">
                    <a:pos x="31" y="66"/>
                  </a:cxn>
                  <a:cxn ang="0">
                    <a:pos x="184" y="66"/>
                  </a:cxn>
                  <a:cxn ang="0">
                    <a:pos x="218" y="33"/>
                  </a:cxn>
                </a:cxnLst>
                <a:rect l="0" t="0" r="r" b="b"/>
                <a:pathLst>
                  <a:path w="218" h="66">
                    <a:moveTo>
                      <a:pt x="218" y="33"/>
                    </a:moveTo>
                    <a:lnTo>
                      <a:pt x="184" y="0"/>
                    </a:lnTo>
                    <a:lnTo>
                      <a:pt x="31" y="0"/>
                    </a:lnTo>
                    <a:lnTo>
                      <a:pt x="0" y="33"/>
                    </a:lnTo>
                    <a:lnTo>
                      <a:pt x="31" y="66"/>
                    </a:lnTo>
                    <a:lnTo>
                      <a:pt x="184" y="66"/>
                    </a:lnTo>
                    <a:lnTo>
                      <a:pt x="218"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33" name="Freeform 54">
                <a:extLst>
                  <a:ext uri="{FF2B5EF4-FFF2-40B4-BE49-F238E27FC236}">
                    <a16:creationId xmlns:a16="http://schemas.microsoft.com/office/drawing/2014/main" id="{4DBF9E54-B3A3-2F1F-8FDC-FFDCCCFAF4F2}"/>
                  </a:ext>
                </a:extLst>
              </p:cNvPr>
              <p:cNvSpPr>
                <a:spLocks/>
              </p:cNvSpPr>
              <p:nvPr/>
            </p:nvSpPr>
            <p:spPr bwMode="auto">
              <a:xfrm>
                <a:off x="1322746" y="5126846"/>
                <a:ext cx="200204" cy="60612"/>
              </a:xfrm>
              <a:custGeom>
                <a:avLst/>
                <a:gdLst/>
                <a:ahLst/>
                <a:cxnLst>
                  <a:cxn ang="0">
                    <a:pos x="218" y="33"/>
                  </a:cxn>
                  <a:cxn ang="0">
                    <a:pos x="184" y="0"/>
                  </a:cxn>
                  <a:cxn ang="0">
                    <a:pos x="31" y="0"/>
                  </a:cxn>
                  <a:cxn ang="0">
                    <a:pos x="0" y="33"/>
                  </a:cxn>
                  <a:cxn ang="0">
                    <a:pos x="31" y="66"/>
                  </a:cxn>
                  <a:cxn ang="0">
                    <a:pos x="184" y="66"/>
                  </a:cxn>
                  <a:cxn ang="0">
                    <a:pos x="218" y="33"/>
                  </a:cxn>
                </a:cxnLst>
                <a:rect l="0" t="0" r="r" b="b"/>
                <a:pathLst>
                  <a:path w="218" h="66">
                    <a:moveTo>
                      <a:pt x="218" y="33"/>
                    </a:moveTo>
                    <a:lnTo>
                      <a:pt x="184" y="0"/>
                    </a:lnTo>
                    <a:lnTo>
                      <a:pt x="31" y="0"/>
                    </a:lnTo>
                    <a:lnTo>
                      <a:pt x="0" y="33"/>
                    </a:lnTo>
                    <a:lnTo>
                      <a:pt x="31" y="66"/>
                    </a:lnTo>
                    <a:lnTo>
                      <a:pt x="184" y="66"/>
                    </a:lnTo>
                    <a:lnTo>
                      <a:pt x="218"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34" name="Freeform 55">
                <a:extLst>
                  <a:ext uri="{FF2B5EF4-FFF2-40B4-BE49-F238E27FC236}">
                    <a16:creationId xmlns:a16="http://schemas.microsoft.com/office/drawing/2014/main" id="{1B4FDBCF-9105-C19E-1A9B-6ECA851F52BD}"/>
                  </a:ext>
                </a:extLst>
              </p:cNvPr>
              <p:cNvSpPr>
                <a:spLocks/>
              </p:cNvSpPr>
              <p:nvPr/>
            </p:nvSpPr>
            <p:spPr bwMode="auto">
              <a:xfrm>
                <a:off x="1322746" y="5348172"/>
                <a:ext cx="200204" cy="60612"/>
              </a:xfrm>
              <a:custGeom>
                <a:avLst/>
                <a:gdLst/>
                <a:ahLst/>
                <a:cxnLst>
                  <a:cxn ang="0">
                    <a:pos x="218" y="33"/>
                  </a:cxn>
                  <a:cxn ang="0">
                    <a:pos x="184" y="0"/>
                  </a:cxn>
                  <a:cxn ang="0">
                    <a:pos x="31" y="0"/>
                  </a:cxn>
                  <a:cxn ang="0">
                    <a:pos x="0" y="33"/>
                  </a:cxn>
                  <a:cxn ang="0">
                    <a:pos x="31" y="66"/>
                  </a:cxn>
                  <a:cxn ang="0">
                    <a:pos x="184" y="66"/>
                  </a:cxn>
                  <a:cxn ang="0">
                    <a:pos x="218" y="33"/>
                  </a:cxn>
                </a:cxnLst>
                <a:rect l="0" t="0" r="r" b="b"/>
                <a:pathLst>
                  <a:path w="218" h="66">
                    <a:moveTo>
                      <a:pt x="218" y="33"/>
                    </a:moveTo>
                    <a:lnTo>
                      <a:pt x="184" y="0"/>
                    </a:lnTo>
                    <a:lnTo>
                      <a:pt x="31" y="0"/>
                    </a:lnTo>
                    <a:lnTo>
                      <a:pt x="0" y="33"/>
                    </a:lnTo>
                    <a:lnTo>
                      <a:pt x="31" y="66"/>
                    </a:lnTo>
                    <a:lnTo>
                      <a:pt x="184" y="66"/>
                    </a:lnTo>
                    <a:lnTo>
                      <a:pt x="218"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35" name="Freeform 56">
                <a:extLst>
                  <a:ext uri="{FF2B5EF4-FFF2-40B4-BE49-F238E27FC236}">
                    <a16:creationId xmlns:a16="http://schemas.microsoft.com/office/drawing/2014/main" id="{8805755D-E46D-9BA1-6352-66559D7AF173}"/>
                  </a:ext>
                </a:extLst>
              </p:cNvPr>
              <p:cNvSpPr>
                <a:spLocks/>
              </p:cNvSpPr>
              <p:nvPr/>
            </p:nvSpPr>
            <p:spPr bwMode="auto">
              <a:xfrm>
                <a:off x="1902236" y="4946846"/>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36" name="Freeform 57">
                <a:extLst>
                  <a:ext uri="{FF2B5EF4-FFF2-40B4-BE49-F238E27FC236}">
                    <a16:creationId xmlns:a16="http://schemas.microsoft.com/office/drawing/2014/main" id="{3FBF1D73-881B-321C-EC1C-6B5FBC6C3498}"/>
                  </a:ext>
                </a:extLst>
              </p:cNvPr>
              <p:cNvSpPr>
                <a:spLocks/>
              </p:cNvSpPr>
              <p:nvPr/>
            </p:nvSpPr>
            <p:spPr bwMode="auto">
              <a:xfrm>
                <a:off x="1680909" y="4946846"/>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37" name="Freeform 58">
                <a:extLst>
                  <a:ext uri="{FF2B5EF4-FFF2-40B4-BE49-F238E27FC236}">
                    <a16:creationId xmlns:a16="http://schemas.microsoft.com/office/drawing/2014/main" id="{CAB06548-2CB1-A6EA-748D-5D1D766A2B8E}"/>
                  </a:ext>
                </a:extLst>
              </p:cNvPr>
              <p:cNvSpPr>
                <a:spLocks/>
              </p:cNvSpPr>
              <p:nvPr/>
            </p:nvSpPr>
            <p:spPr bwMode="auto">
              <a:xfrm>
                <a:off x="1680909" y="5168173"/>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38" name="Freeform 59">
                <a:extLst>
                  <a:ext uri="{FF2B5EF4-FFF2-40B4-BE49-F238E27FC236}">
                    <a16:creationId xmlns:a16="http://schemas.microsoft.com/office/drawing/2014/main" id="{A439D817-6A98-8BE3-8F3C-32BC42F1B50F}"/>
                  </a:ext>
                </a:extLst>
              </p:cNvPr>
              <p:cNvSpPr>
                <a:spLocks/>
              </p:cNvSpPr>
              <p:nvPr/>
            </p:nvSpPr>
            <p:spPr bwMode="auto">
              <a:xfrm>
                <a:off x="1902236" y="5168173"/>
                <a:ext cx="58776" cy="199286"/>
              </a:xfrm>
              <a:custGeom>
                <a:avLst/>
                <a:gdLst/>
                <a:ahLst/>
                <a:cxnLst>
                  <a:cxn ang="0">
                    <a:pos x="33" y="217"/>
                  </a:cxn>
                  <a:cxn ang="0">
                    <a:pos x="64" y="184"/>
                  </a:cxn>
                  <a:cxn ang="0">
                    <a:pos x="64" y="33"/>
                  </a:cxn>
                  <a:cxn ang="0">
                    <a:pos x="33" y="0"/>
                  </a:cxn>
                  <a:cxn ang="0">
                    <a:pos x="0" y="33"/>
                  </a:cxn>
                  <a:cxn ang="0">
                    <a:pos x="0" y="184"/>
                  </a:cxn>
                  <a:cxn ang="0">
                    <a:pos x="33" y="217"/>
                  </a:cxn>
                </a:cxnLst>
                <a:rect l="0" t="0" r="r" b="b"/>
                <a:pathLst>
                  <a:path w="64" h="217">
                    <a:moveTo>
                      <a:pt x="33" y="217"/>
                    </a:moveTo>
                    <a:lnTo>
                      <a:pt x="64" y="184"/>
                    </a:lnTo>
                    <a:lnTo>
                      <a:pt x="64"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39" name="Freeform 60">
                <a:extLst>
                  <a:ext uri="{FF2B5EF4-FFF2-40B4-BE49-F238E27FC236}">
                    <a16:creationId xmlns:a16="http://schemas.microsoft.com/office/drawing/2014/main" id="{C184B688-EDED-650C-0B54-3C0FA1C0D7E9}"/>
                  </a:ext>
                </a:extLst>
              </p:cNvPr>
              <p:cNvSpPr>
                <a:spLocks/>
              </p:cNvSpPr>
              <p:nvPr/>
            </p:nvSpPr>
            <p:spPr bwMode="auto">
              <a:xfrm>
                <a:off x="1722236" y="4905519"/>
                <a:ext cx="199286" cy="60612"/>
              </a:xfrm>
              <a:custGeom>
                <a:avLst/>
                <a:gdLst/>
                <a:ahLst/>
                <a:cxnLst>
                  <a:cxn ang="0">
                    <a:pos x="217" y="33"/>
                  </a:cxn>
                  <a:cxn ang="0">
                    <a:pos x="184" y="0"/>
                  </a:cxn>
                  <a:cxn ang="0">
                    <a:pos x="31" y="0"/>
                  </a:cxn>
                  <a:cxn ang="0">
                    <a:pos x="0" y="33"/>
                  </a:cxn>
                  <a:cxn ang="0">
                    <a:pos x="31" y="66"/>
                  </a:cxn>
                  <a:cxn ang="0">
                    <a:pos x="184" y="66"/>
                  </a:cxn>
                  <a:cxn ang="0">
                    <a:pos x="217" y="33"/>
                  </a:cxn>
                </a:cxnLst>
                <a:rect l="0" t="0" r="r" b="b"/>
                <a:pathLst>
                  <a:path w="217" h="66">
                    <a:moveTo>
                      <a:pt x="217" y="33"/>
                    </a:moveTo>
                    <a:lnTo>
                      <a:pt x="184" y="0"/>
                    </a:lnTo>
                    <a:lnTo>
                      <a:pt x="31" y="0"/>
                    </a:lnTo>
                    <a:lnTo>
                      <a:pt x="0" y="33"/>
                    </a:lnTo>
                    <a:lnTo>
                      <a:pt x="31"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0" name="Freeform 61">
                <a:extLst>
                  <a:ext uri="{FF2B5EF4-FFF2-40B4-BE49-F238E27FC236}">
                    <a16:creationId xmlns:a16="http://schemas.microsoft.com/office/drawing/2014/main" id="{1B6E317B-835B-B82A-6FF1-F2AE3BD45E29}"/>
                  </a:ext>
                </a:extLst>
              </p:cNvPr>
              <p:cNvSpPr>
                <a:spLocks/>
              </p:cNvSpPr>
              <p:nvPr/>
            </p:nvSpPr>
            <p:spPr bwMode="auto">
              <a:xfrm>
                <a:off x="1722236" y="5126846"/>
                <a:ext cx="199286" cy="60612"/>
              </a:xfrm>
              <a:custGeom>
                <a:avLst/>
                <a:gdLst/>
                <a:ahLst/>
                <a:cxnLst>
                  <a:cxn ang="0">
                    <a:pos x="217" y="33"/>
                  </a:cxn>
                  <a:cxn ang="0">
                    <a:pos x="184" y="0"/>
                  </a:cxn>
                  <a:cxn ang="0">
                    <a:pos x="31" y="0"/>
                  </a:cxn>
                  <a:cxn ang="0">
                    <a:pos x="0" y="33"/>
                  </a:cxn>
                  <a:cxn ang="0">
                    <a:pos x="31" y="66"/>
                  </a:cxn>
                  <a:cxn ang="0">
                    <a:pos x="184" y="66"/>
                  </a:cxn>
                  <a:cxn ang="0">
                    <a:pos x="217" y="33"/>
                  </a:cxn>
                </a:cxnLst>
                <a:rect l="0" t="0" r="r" b="b"/>
                <a:pathLst>
                  <a:path w="217" h="66">
                    <a:moveTo>
                      <a:pt x="217" y="33"/>
                    </a:moveTo>
                    <a:lnTo>
                      <a:pt x="184" y="0"/>
                    </a:lnTo>
                    <a:lnTo>
                      <a:pt x="31" y="0"/>
                    </a:lnTo>
                    <a:lnTo>
                      <a:pt x="0" y="33"/>
                    </a:lnTo>
                    <a:lnTo>
                      <a:pt x="31"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1" name="Freeform 62">
                <a:extLst>
                  <a:ext uri="{FF2B5EF4-FFF2-40B4-BE49-F238E27FC236}">
                    <a16:creationId xmlns:a16="http://schemas.microsoft.com/office/drawing/2014/main" id="{2720A893-6BBA-D176-D729-A9BA1024E64D}"/>
                  </a:ext>
                </a:extLst>
              </p:cNvPr>
              <p:cNvSpPr>
                <a:spLocks/>
              </p:cNvSpPr>
              <p:nvPr/>
            </p:nvSpPr>
            <p:spPr bwMode="auto">
              <a:xfrm>
                <a:off x="1722236" y="5348172"/>
                <a:ext cx="199286" cy="60612"/>
              </a:xfrm>
              <a:custGeom>
                <a:avLst/>
                <a:gdLst/>
                <a:ahLst/>
                <a:cxnLst>
                  <a:cxn ang="0">
                    <a:pos x="217" y="33"/>
                  </a:cxn>
                  <a:cxn ang="0">
                    <a:pos x="184" y="0"/>
                  </a:cxn>
                  <a:cxn ang="0">
                    <a:pos x="31" y="0"/>
                  </a:cxn>
                  <a:cxn ang="0">
                    <a:pos x="0" y="33"/>
                  </a:cxn>
                  <a:cxn ang="0">
                    <a:pos x="31" y="66"/>
                  </a:cxn>
                  <a:cxn ang="0">
                    <a:pos x="184" y="66"/>
                  </a:cxn>
                  <a:cxn ang="0">
                    <a:pos x="217" y="33"/>
                  </a:cxn>
                </a:cxnLst>
                <a:rect l="0" t="0" r="r" b="b"/>
                <a:pathLst>
                  <a:path w="217" h="66">
                    <a:moveTo>
                      <a:pt x="217" y="33"/>
                    </a:moveTo>
                    <a:lnTo>
                      <a:pt x="184" y="0"/>
                    </a:lnTo>
                    <a:lnTo>
                      <a:pt x="31" y="0"/>
                    </a:lnTo>
                    <a:lnTo>
                      <a:pt x="0" y="33"/>
                    </a:lnTo>
                    <a:lnTo>
                      <a:pt x="31"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2" name="Freeform 63">
                <a:extLst>
                  <a:ext uri="{FF2B5EF4-FFF2-40B4-BE49-F238E27FC236}">
                    <a16:creationId xmlns:a16="http://schemas.microsoft.com/office/drawing/2014/main" id="{0B627EF7-4F27-9B48-DBEF-34678331D6B4}"/>
                  </a:ext>
                </a:extLst>
              </p:cNvPr>
              <p:cNvSpPr>
                <a:spLocks/>
              </p:cNvSpPr>
              <p:nvPr/>
            </p:nvSpPr>
            <p:spPr bwMode="auto">
              <a:xfrm>
                <a:off x="717541" y="4946846"/>
                <a:ext cx="60612" cy="199286"/>
              </a:xfrm>
              <a:custGeom>
                <a:avLst/>
                <a:gdLst/>
                <a:ahLst/>
                <a:cxnLst>
                  <a:cxn ang="0">
                    <a:pos x="33" y="217"/>
                  </a:cxn>
                  <a:cxn ang="0">
                    <a:pos x="66" y="184"/>
                  </a:cxn>
                  <a:cxn ang="0">
                    <a:pos x="66" y="33"/>
                  </a:cxn>
                  <a:cxn ang="0">
                    <a:pos x="33" y="0"/>
                  </a:cxn>
                  <a:cxn ang="0">
                    <a:pos x="0" y="33"/>
                  </a:cxn>
                  <a:cxn ang="0">
                    <a:pos x="0" y="184"/>
                  </a:cxn>
                  <a:cxn ang="0">
                    <a:pos x="33" y="217"/>
                  </a:cxn>
                </a:cxnLst>
                <a:rect l="0" t="0" r="r" b="b"/>
                <a:pathLst>
                  <a:path w="66" h="217">
                    <a:moveTo>
                      <a:pt x="33" y="217"/>
                    </a:moveTo>
                    <a:lnTo>
                      <a:pt x="66" y="184"/>
                    </a:lnTo>
                    <a:lnTo>
                      <a:pt x="66"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3" name="Freeform 64">
                <a:extLst>
                  <a:ext uri="{FF2B5EF4-FFF2-40B4-BE49-F238E27FC236}">
                    <a16:creationId xmlns:a16="http://schemas.microsoft.com/office/drawing/2014/main" id="{F047C0DF-48D7-5C0E-18C6-41343D6C415D}"/>
                  </a:ext>
                </a:extLst>
              </p:cNvPr>
              <p:cNvSpPr>
                <a:spLocks/>
              </p:cNvSpPr>
              <p:nvPr/>
            </p:nvSpPr>
            <p:spPr bwMode="auto">
              <a:xfrm>
                <a:off x="496214" y="4946846"/>
                <a:ext cx="60612" cy="199286"/>
              </a:xfrm>
              <a:custGeom>
                <a:avLst/>
                <a:gdLst/>
                <a:ahLst/>
                <a:cxnLst>
                  <a:cxn ang="0">
                    <a:pos x="33" y="217"/>
                  </a:cxn>
                  <a:cxn ang="0">
                    <a:pos x="66" y="184"/>
                  </a:cxn>
                  <a:cxn ang="0">
                    <a:pos x="66" y="33"/>
                  </a:cxn>
                  <a:cxn ang="0">
                    <a:pos x="33" y="0"/>
                  </a:cxn>
                  <a:cxn ang="0">
                    <a:pos x="0" y="33"/>
                  </a:cxn>
                  <a:cxn ang="0">
                    <a:pos x="0" y="184"/>
                  </a:cxn>
                  <a:cxn ang="0">
                    <a:pos x="33" y="217"/>
                  </a:cxn>
                </a:cxnLst>
                <a:rect l="0" t="0" r="r" b="b"/>
                <a:pathLst>
                  <a:path w="66" h="217">
                    <a:moveTo>
                      <a:pt x="33" y="217"/>
                    </a:moveTo>
                    <a:lnTo>
                      <a:pt x="66" y="184"/>
                    </a:lnTo>
                    <a:lnTo>
                      <a:pt x="66"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4" name="Freeform 65">
                <a:extLst>
                  <a:ext uri="{FF2B5EF4-FFF2-40B4-BE49-F238E27FC236}">
                    <a16:creationId xmlns:a16="http://schemas.microsoft.com/office/drawing/2014/main" id="{9E622F91-2216-222F-BA2B-4A9DCFE19CCA}"/>
                  </a:ext>
                </a:extLst>
              </p:cNvPr>
              <p:cNvSpPr>
                <a:spLocks/>
              </p:cNvSpPr>
              <p:nvPr/>
            </p:nvSpPr>
            <p:spPr bwMode="auto">
              <a:xfrm>
                <a:off x="496214" y="5168173"/>
                <a:ext cx="60612" cy="199286"/>
              </a:xfrm>
              <a:custGeom>
                <a:avLst/>
                <a:gdLst/>
                <a:ahLst/>
                <a:cxnLst>
                  <a:cxn ang="0">
                    <a:pos x="33" y="217"/>
                  </a:cxn>
                  <a:cxn ang="0">
                    <a:pos x="66" y="184"/>
                  </a:cxn>
                  <a:cxn ang="0">
                    <a:pos x="66" y="33"/>
                  </a:cxn>
                  <a:cxn ang="0">
                    <a:pos x="33" y="0"/>
                  </a:cxn>
                  <a:cxn ang="0">
                    <a:pos x="0" y="33"/>
                  </a:cxn>
                  <a:cxn ang="0">
                    <a:pos x="0" y="184"/>
                  </a:cxn>
                  <a:cxn ang="0">
                    <a:pos x="33" y="217"/>
                  </a:cxn>
                </a:cxnLst>
                <a:rect l="0" t="0" r="r" b="b"/>
                <a:pathLst>
                  <a:path w="66" h="217">
                    <a:moveTo>
                      <a:pt x="33" y="217"/>
                    </a:moveTo>
                    <a:lnTo>
                      <a:pt x="66" y="184"/>
                    </a:lnTo>
                    <a:lnTo>
                      <a:pt x="66" y="33"/>
                    </a:lnTo>
                    <a:lnTo>
                      <a:pt x="33" y="0"/>
                    </a:lnTo>
                    <a:lnTo>
                      <a:pt x="0" y="33"/>
                    </a:lnTo>
                    <a:lnTo>
                      <a:pt x="0" y="184"/>
                    </a:lnTo>
                    <a:lnTo>
                      <a:pt x="33" y="217"/>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5" name="Freeform 66">
                <a:extLst>
                  <a:ext uri="{FF2B5EF4-FFF2-40B4-BE49-F238E27FC236}">
                    <a16:creationId xmlns:a16="http://schemas.microsoft.com/office/drawing/2014/main" id="{CA94237B-1867-C100-A254-4591FDF74845}"/>
                  </a:ext>
                </a:extLst>
              </p:cNvPr>
              <p:cNvSpPr>
                <a:spLocks/>
              </p:cNvSpPr>
              <p:nvPr/>
            </p:nvSpPr>
            <p:spPr bwMode="auto">
              <a:xfrm>
                <a:off x="717541" y="5168173"/>
                <a:ext cx="60612" cy="199286"/>
              </a:xfrm>
              <a:custGeom>
                <a:avLst/>
                <a:gdLst/>
                <a:ahLst/>
                <a:cxnLst>
                  <a:cxn ang="0">
                    <a:pos x="33" y="217"/>
                  </a:cxn>
                  <a:cxn ang="0">
                    <a:pos x="66" y="184"/>
                  </a:cxn>
                  <a:cxn ang="0">
                    <a:pos x="66" y="33"/>
                  </a:cxn>
                  <a:cxn ang="0">
                    <a:pos x="33" y="0"/>
                  </a:cxn>
                  <a:cxn ang="0">
                    <a:pos x="0" y="33"/>
                  </a:cxn>
                  <a:cxn ang="0">
                    <a:pos x="0" y="184"/>
                  </a:cxn>
                  <a:cxn ang="0">
                    <a:pos x="33" y="217"/>
                  </a:cxn>
                </a:cxnLst>
                <a:rect l="0" t="0" r="r" b="b"/>
                <a:pathLst>
                  <a:path w="66" h="217">
                    <a:moveTo>
                      <a:pt x="33" y="217"/>
                    </a:moveTo>
                    <a:lnTo>
                      <a:pt x="66" y="184"/>
                    </a:lnTo>
                    <a:lnTo>
                      <a:pt x="66" y="33"/>
                    </a:lnTo>
                    <a:lnTo>
                      <a:pt x="33" y="0"/>
                    </a:lnTo>
                    <a:lnTo>
                      <a:pt x="0" y="33"/>
                    </a:lnTo>
                    <a:lnTo>
                      <a:pt x="0" y="184"/>
                    </a:lnTo>
                    <a:lnTo>
                      <a:pt x="33"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6" name="Freeform 67">
                <a:extLst>
                  <a:ext uri="{FF2B5EF4-FFF2-40B4-BE49-F238E27FC236}">
                    <a16:creationId xmlns:a16="http://schemas.microsoft.com/office/drawing/2014/main" id="{D91C47F5-8FD5-9B15-2E40-2BE4F8B8F7BD}"/>
                  </a:ext>
                </a:extLst>
              </p:cNvPr>
              <p:cNvSpPr>
                <a:spLocks/>
              </p:cNvSpPr>
              <p:nvPr/>
            </p:nvSpPr>
            <p:spPr bwMode="auto">
              <a:xfrm>
                <a:off x="537540" y="4905519"/>
                <a:ext cx="199286" cy="60612"/>
              </a:xfrm>
              <a:custGeom>
                <a:avLst/>
                <a:gdLst/>
                <a:ahLst/>
                <a:cxnLst>
                  <a:cxn ang="0">
                    <a:pos x="217" y="33"/>
                  </a:cxn>
                  <a:cxn ang="0">
                    <a:pos x="184" y="0"/>
                  </a:cxn>
                  <a:cxn ang="0">
                    <a:pos x="33" y="0"/>
                  </a:cxn>
                  <a:cxn ang="0">
                    <a:pos x="0" y="33"/>
                  </a:cxn>
                  <a:cxn ang="0">
                    <a:pos x="33" y="66"/>
                  </a:cxn>
                  <a:cxn ang="0">
                    <a:pos x="184" y="66"/>
                  </a:cxn>
                  <a:cxn ang="0">
                    <a:pos x="217" y="33"/>
                  </a:cxn>
                </a:cxnLst>
                <a:rect l="0" t="0" r="r" b="b"/>
                <a:pathLst>
                  <a:path w="217" h="66">
                    <a:moveTo>
                      <a:pt x="217" y="33"/>
                    </a:moveTo>
                    <a:lnTo>
                      <a:pt x="184" y="0"/>
                    </a:lnTo>
                    <a:lnTo>
                      <a:pt x="33" y="0"/>
                    </a:lnTo>
                    <a:lnTo>
                      <a:pt x="0" y="33"/>
                    </a:lnTo>
                    <a:lnTo>
                      <a:pt x="33"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7" name="Freeform 68">
                <a:extLst>
                  <a:ext uri="{FF2B5EF4-FFF2-40B4-BE49-F238E27FC236}">
                    <a16:creationId xmlns:a16="http://schemas.microsoft.com/office/drawing/2014/main" id="{F9C848FB-FD43-DC40-3D32-34CE5EF428AD}"/>
                  </a:ext>
                </a:extLst>
              </p:cNvPr>
              <p:cNvSpPr>
                <a:spLocks/>
              </p:cNvSpPr>
              <p:nvPr/>
            </p:nvSpPr>
            <p:spPr bwMode="auto">
              <a:xfrm>
                <a:off x="537540" y="5126846"/>
                <a:ext cx="199286" cy="60612"/>
              </a:xfrm>
              <a:custGeom>
                <a:avLst/>
                <a:gdLst/>
                <a:ahLst/>
                <a:cxnLst>
                  <a:cxn ang="0">
                    <a:pos x="217" y="33"/>
                  </a:cxn>
                  <a:cxn ang="0">
                    <a:pos x="184" y="0"/>
                  </a:cxn>
                  <a:cxn ang="0">
                    <a:pos x="33" y="0"/>
                  </a:cxn>
                  <a:cxn ang="0">
                    <a:pos x="0" y="33"/>
                  </a:cxn>
                  <a:cxn ang="0">
                    <a:pos x="33" y="66"/>
                  </a:cxn>
                  <a:cxn ang="0">
                    <a:pos x="184" y="66"/>
                  </a:cxn>
                  <a:cxn ang="0">
                    <a:pos x="217" y="33"/>
                  </a:cxn>
                </a:cxnLst>
                <a:rect l="0" t="0" r="r" b="b"/>
                <a:pathLst>
                  <a:path w="217" h="66">
                    <a:moveTo>
                      <a:pt x="217" y="33"/>
                    </a:moveTo>
                    <a:lnTo>
                      <a:pt x="184" y="0"/>
                    </a:lnTo>
                    <a:lnTo>
                      <a:pt x="33" y="0"/>
                    </a:lnTo>
                    <a:lnTo>
                      <a:pt x="0" y="33"/>
                    </a:lnTo>
                    <a:lnTo>
                      <a:pt x="33"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8" name="Freeform 69">
                <a:extLst>
                  <a:ext uri="{FF2B5EF4-FFF2-40B4-BE49-F238E27FC236}">
                    <a16:creationId xmlns:a16="http://schemas.microsoft.com/office/drawing/2014/main" id="{04C1ACF5-0536-EF0E-B929-64DFAA4A624F}"/>
                  </a:ext>
                </a:extLst>
              </p:cNvPr>
              <p:cNvSpPr>
                <a:spLocks/>
              </p:cNvSpPr>
              <p:nvPr/>
            </p:nvSpPr>
            <p:spPr bwMode="auto">
              <a:xfrm>
                <a:off x="537540" y="5348172"/>
                <a:ext cx="199286" cy="60612"/>
              </a:xfrm>
              <a:custGeom>
                <a:avLst/>
                <a:gdLst/>
                <a:ahLst/>
                <a:cxnLst>
                  <a:cxn ang="0">
                    <a:pos x="217" y="33"/>
                  </a:cxn>
                  <a:cxn ang="0">
                    <a:pos x="184" y="0"/>
                  </a:cxn>
                  <a:cxn ang="0">
                    <a:pos x="33" y="0"/>
                  </a:cxn>
                  <a:cxn ang="0">
                    <a:pos x="0" y="33"/>
                  </a:cxn>
                  <a:cxn ang="0">
                    <a:pos x="33" y="66"/>
                  </a:cxn>
                  <a:cxn ang="0">
                    <a:pos x="184" y="66"/>
                  </a:cxn>
                  <a:cxn ang="0">
                    <a:pos x="217" y="33"/>
                  </a:cxn>
                </a:cxnLst>
                <a:rect l="0" t="0" r="r" b="b"/>
                <a:pathLst>
                  <a:path w="217" h="66">
                    <a:moveTo>
                      <a:pt x="217" y="33"/>
                    </a:moveTo>
                    <a:lnTo>
                      <a:pt x="184" y="0"/>
                    </a:lnTo>
                    <a:lnTo>
                      <a:pt x="33" y="0"/>
                    </a:lnTo>
                    <a:lnTo>
                      <a:pt x="0" y="33"/>
                    </a:lnTo>
                    <a:lnTo>
                      <a:pt x="33" y="66"/>
                    </a:lnTo>
                    <a:lnTo>
                      <a:pt x="184" y="66"/>
                    </a:lnTo>
                    <a:lnTo>
                      <a:pt x="217" y="33"/>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9" name="Freeform 76">
                <a:extLst>
                  <a:ext uri="{FF2B5EF4-FFF2-40B4-BE49-F238E27FC236}">
                    <a16:creationId xmlns:a16="http://schemas.microsoft.com/office/drawing/2014/main" id="{E5356BC5-282A-A752-A0B3-16E9CEBD5323}"/>
                  </a:ext>
                </a:extLst>
              </p:cNvPr>
              <p:cNvSpPr>
                <a:spLocks noChangeAspect="1"/>
              </p:cNvSpPr>
              <p:nvPr/>
            </p:nvSpPr>
            <p:spPr bwMode="auto">
              <a:xfrm>
                <a:off x="1200252" y="5357441"/>
                <a:ext cx="52065" cy="98727"/>
              </a:xfrm>
              <a:custGeom>
                <a:avLst/>
                <a:gdLst/>
                <a:ahLst/>
                <a:cxnLst>
                  <a:cxn ang="0">
                    <a:pos x="0" y="0"/>
                  </a:cxn>
                  <a:cxn ang="0">
                    <a:pos x="45" y="0"/>
                  </a:cxn>
                  <a:cxn ang="0">
                    <a:pos x="45" y="35"/>
                  </a:cxn>
                  <a:cxn ang="0">
                    <a:pos x="37" y="66"/>
                  </a:cxn>
                  <a:cxn ang="0">
                    <a:pos x="10" y="85"/>
                  </a:cxn>
                  <a:cxn ang="0">
                    <a:pos x="0" y="67"/>
                  </a:cxn>
                  <a:cxn ang="0">
                    <a:pos x="16" y="55"/>
                  </a:cxn>
                  <a:cxn ang="0">
                    <a:pos x="21" y="42"/>
                  </a:cxn>
                  <a:cxn ang="0">
                    <a:pos x="0" y="42"/>
                  </a:cxn>
                  <a:cxn ang="0">
                    <a:pos x="0" y="0"/>
                  </a:cxn>
                </a:cxnLst>
                <a:rect l="0" t="0" r="r" b="b"/>
                <a:pathLst>
                  <a:path w="45" h="85">
                    <a:moveTo>
                      <a:pt x="0" y="0"/>
                    </a:moveTo>
                    <a:cubicBezTo>
                      <a:pt x="45" y="0"/>
                      <a:pt x="45" y="0"/>
                      <a:pt x="45" y="0"/>
                    </a:cubicBezTo>
                    <a:cubicBezTo>
                      <a:pt x="45" y="35"/>
                      <a:pt x="45" y="35"/>
                      <a:pt x="45" y="35"/>
                    </a:cubicBezTo>
                    <a:cubicBezTo>
                      <a:pt x="45" y="48"/>
                      <a:pt x="43" y="58"/>
                      <a:pt x="37" y="66"/>
                    </a:cubicBezTo>
                    <a:cubicBezTo>
                      <a:pt x="32" y="73"/>
                      <a:pt x="23" y="80"/>
                      <a:pt x="10" y="85"/>
                    </a:cubicBezTo>
                    <a:cubicBezTo>
                      <a:pt x="0" y="67"/>
                      <a:pt x="0" y="67"/>
                      <a:pt x="0" y="67"/>
                    </a:cubicBezTo>
                    <a:cubicBezTo>
                      <a:pt x="8" y="63"/>
                      <a:pt x="13" y="59"/>
                      <a:pt x="16" y="55"/>
                    </a:cubicBezTo>
                    <a:cubicBezTo>
                      <a:pt x="19" y="52"/>
                      <a:pt x="21" y="47"/>
                      <a:pt x="21" y="42"/>
                    </a:cubicBezTo>
                    <a:cubicBezTo>
                      <a:pt x="0" y="42"/>
                      <a:pt x="0" y="42"/>
                      <a:pt x="0" y="42"/>
                    </a:cubicBezTo>
                    <a:lnTo>
                      <a:pt x="0" y="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104" name="Freeform 43">
              <a:extLst>
                <a:ext uri="{FF2B5EF4-FFF2-40B4-BE49-F238E27FC236}">
                  <a16:creationId xmlns:a16="http://schemas.microsoft.com/office/drawing/2014/main" id="{C76DDC19-6DB1-0356-311D-ED30622277A1}"/>
                </a:ext>
              </a:extLst>
            </p:cNvPr>
            <p:cNvSpPr>
              <a:spLocks/>
            </p:cNvSpPr>
            <p:nvPr/>
          </p:nvSpPr>
          <p:spPr bwMode="auto">
            <a:xfrm>
              <a:off x="7229227" y="3241726"/>
              <a:ext cx="58776" cy="199286"/>
            </a:xfrm>
            <a:custGeom>
              <a:avLst/>
              <a:gdLst/>
              <a:ahLst/>
              <a:cxnLst>
                <a:cxn ang="0">
                  <a:pos x="31" y="217"/>
                </a:cxn>
                <a:cxn ang="0">
                  <a:pos x="64" y="184"/>
                </a:cxn>
                <a:cxn ang="0">
                  <a:pos x="64" y="33"/>
                </a:cxn>
                <a:cxn ang="0">
                  <a:pos x="31" y="0"/>
                </a:cxn>
                <a:cxn ang="0">
                  <a:pos x="0" y="33"/>
                </a:cxn>
                <a:cxn ang="0">
                  <a:pos x="0" y="184"/>
                </a:cxn>
                <a:cxn ang="0">
                  <a:pos x="31" y="217"/>
                </a:cxn>
              </a:cxnLst>
              <a:rect l="0" t="0" r="r" b="b"/>
              <a:pathLst>
                <a:path w="64" h="217">
                  <a:moveTo>
                    <a:pt x="31" y="217"/>
                  </a:moveTo>
                  <a:lnTo>
                    <a:pt x="64" y="184"/>
                  </a:lnTo>
                  <a:lnTo>
                    <a:pt x="64" y="33"/>
                  </a:lnTo>
                  <a:lnTo>
                    <a:pt x="31" y="0"/>
                  </a:lnTo>
                  <a:lnTo>
                    <a:pt x="0" y="33"/>
                  </a:lnTo>
                  <a:lnTo>
                    <a:pt x="0" y="184"/>
                  </a:lnTo>
                  <a:lnTo>
                    <a:pt x="31"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5" name="Freeform 43">
              <a:extLst>
                <a:ext uri="{FF2B5EF4-FFF2-40B4-BE49-F238E27FC236}">
                  <a16:creationId xmlns:a16="http://schemas.microsoft.com/office/drawing/2014/main" id="{00FEFC2F-A31C-E02D-9DBB-8EA582498D61}"/>
                </a:ext>
              </a:extLst>
            </p:cNvPr>
            <p:cNvSpPr>
              <a:spLocks/>
            </p:cNvSpPr>
            <p:nvPr/>
          </p:nvSpPr>
          <p:spPr bwMode="auto">
            <a:xfrm>
              <a:off x="7230865" y="3464644"/>
              <a:ext cx="58776" cy="199286"/>
            </a:xfrm>
            <a:custGeom>
              <a:avLst/>
              <a:gdLst/>
              <a:ahLst/>
              <a:cxnLst>
                <a:cxn ang="0">
                  <a:pos x="31" y="217"/>
                </a:cxn>
                <a:cxn ang="0">
                  <a:pos x="64" y="184"/>
                </a:cxn>
                <a:cxn ang="0">
                  <a:pos x="64" y="33"/>
                </a:cxn>
                <a:cxn ang="0">
                  <a:pos x="31" y="0"/>
                </a:cxn>
                <a:cxn ang="0">
                  <a:pos x="0" y="33"/>
                </a:cxn>
                <a:cxn ang="0">
                  <a:pos x="0" y="184"/>
                </a:cxn>
                <a:cxn ang="0">
                  <a:pos x="31" y="217"/>
                </a:cxn>
              </a:cxnLst>
              <a:rect l="0" t="0" r="r" b="b"/>
              <a:pathLst>
                <a:path w="64" h="217">
                  <a:moveTo>
                    <a:pt x="31" y="217"/>
                  </a:moveTo>
                  <a:lnTo>
                    <a:pt x="64" y="184"/>
                  </a:lnTo>
                  <a:lnTo>
                    <a:pt x="64" y="33"/>
                  </a:lnTo>
                  <a:lnTo>
                    <a:pt x="31" y="0"/>
                  </a:lnTo>
                  <a:lnTo>
                    <a:pt x="0" y="33"/>
                  </a:lnTo>
                  <a:lnTo>
                    <a:pt x="0" y="184"/>
                  </a:lnTo>
                  <a:lnTo>
                    <a:pt x="31" y="217"/>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pic>
        <p:nvPicPr>
          <p:cNvPr id="22" name="Picture 2">
            <a:extLst>
              <a:ext uri="{FF2B5EF4-FFF2-40B4-BE49-F238E27FC236}">
                <a16:creationId xmlns:a16="http://schemas.microsoft.com/office/drawing/2014/main" id="{41EF7536-FAFC-4B31-43F7-88BB280A4C0C}"/>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49">
            <a:extLst>
              <a:ext uri="{FF2B5EF4-FFF2-40B4-BE49-F238E27FC236}">
                <a16:creationId xmlns:a16="http://schemas.microsoft.com/office/drawing/2014/main" id="{3EC8492C-A3A0-D096-B151-56D30A55614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695907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 name="Chart 16"/>
          <p:cNvGraphicFramePr>
            <a:graphicFrameLocks noChangeAspect="1"/>
          </p:cNvGraphicFramePr>
          <p:nvPr/>
        </p:nvGraphicFramePr>
        <p:xfrm>
          <a:off x="4451592" y="2316494"/>
          <a:ext cx="1275220" cy="1263368"/>
        </p:xfrm>
        <a:graphic>
          <a:graphicData uri="http://schemas.openxmlformats.org/drawingml/2006/chart">
            <c:chart xmlns:c="http://schemas.openxmlformats.org/drawingml/2006/chart" xmlns:r="http://schemas.openxmlformats.org/officeDocument/2006/relationships" r:id="rId3"/>
          </a:graphicData>
        </a:graphic>
      </p:graphicFrame>
      <p:sp>
        <p:nvSpPr>
          <p:cNvPr id="48" name="Title 3"/>
          <p:cNvSpPr>
            <a:spLocks noGrp="1"/>
          </p:cNvSpPr>
          <p:nvPr>
            <p:ph type="title"/>
          </p:nvPr>
        </p:nvSpPr>
        <p:spPr>
          <a:xfrm>
            <a:off x="179984" y="-19088"/>
            <a:ext cx="8680422" cy="469722"/>
          </a:xfrm>
        </p:spPr>
        <p:txBody>
          <a:bodyPr>
            <a:noAutofit/>
          </a:bodyPr>
          <a:lstStyle/>
          <a:p>
            <a:r>
              <a:rPr lang="en-US" sz="2900" dirty="0"/>
              <a:t>Frequency of watching TV</a:t>
            </a:r>
            <a:endParaRPr lang="hu-HU" sz="2900" dirty="0"/>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en-US" sz="1000" i="1" dirty="0">
                <a:solidFill>
                  <a:schemeClr val="bg1">
                    <a:lumMod val="50000"/>
                  </a:schemeClr>
                </a:solidFill>
              </a:rPr>
              <a:t>How often do you watch TV? Top-2-Box</a:t>
            </a:r>
            <a:br>
              <a:rPr lang="en-US" sz="1000" i="1" dirty="0">
                <a:solidFill>
                  <a:schemeClr val="bg1">
                    <a:lumMod val="50000"/>
                  </a:schemeClr>
                </a:solidFill>
              </a:rPr>
            </a:br>
            <a:r>
              <a:rPr lang="en-US" sz="1000" i="1" dirty="0">
                <a:solidFill>
                  <a:schemeClr val="bg1">
                    <a:lumMod val="50000"/>
                  </a:schemeClr>
                </a:solidFill>
              </a:rPr>
              <a:t>How many minutes do you spend with watching TV on a daily average?  </a:t>
            </a:r>
          </a:p>
          <a:p>
            <a:pPr marL="0" indent="0">
              <a:spcBef>
                <a:spcPts val="0"/>
              </a:spcBef>
              <a:buNone/>
            </a:pPr>
            <a:endParaRPr lang="hu-HU" sz="1000" i="1" dirty="0">
              <a:solidFill>
                <a:schemeClr val="bg1">
                  <a:lumMod val="50000"/>
                </a:schemeClr>
              </a:solidFill>
            </a:endParaRPr>
          </a:p>
        </p:txBody>
      </p:sp>
      <p:graphicFrame>
        <p:nvGraphicFramePr>
          <p:cNvPr id="106" name="Chart 5"/>
          <p:cNvGraphicFramePr>
            <a:graphicFrameLocks noChangeAspect="1"/>
          </p:cNvGraphicFramePr>
          <p:nvPr/>
        </p:nvGraphicFramePr>
        <p:xfrm>
          <a:off x="398944" y="3540630"/>
          <a:ext cx="1275220" cy="1263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7" name="Chart 5"/>
          <p:cNvGraphicFramePr>
            <a:graphicFrameLocks noChangeAspect="1"/>
          </p:cNvGraphicFramePr>
          <p:nvPr/>
        </p:nvGraphicFramePr>
        <p:xfrm>
          <a:off x="395536" y="2313528"/>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109" name="Rectangle 11"/>
          <p:cNvSpPr/>
          <p:nvPr/>
        </p:nvSpPr>
        <p:spPr>
          <a:xfrm>
            <a:off x="697580" y="2592552"/>
            <a:ext cx="871631"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A1C46B"/>
                </a:solidFill>
                <a:effectLst/>
                <a:uLnTx/>
                <a:uFillTx/>
                <a:latin typeface="Calibri"/>
                <a:ea typeface="+mn-ea"/>
                <a:cs typeface="+mn-cs"/>
              </a:rPr>
              <a:t>79</a:t>
            </a:r>
            <a:r>
              <a:rPr kumimoji="0" lang="en-ZA" sz="2250" b="1" i="0" u="none" strike="noStrike" kern="0" cap="none" spc="0" normalizeH="0" baseline="0" noProof="0" dirty="0">
                <a:ln>
                  <a:noFill/>
                </a:ln>
                <a:solidFill>
                  <a:srgbClr val="A1C46B"/>
                </a:solidFill>
                <a:effectLst/>
                <a:uLnTx/>
                <a:uFillTx/>
                <a:latin typeface="Calibri"/>
                <a:ea typeface="+mn-ea"/>
                <a:cs typeface="+mn-cs"/>
              </a:rPr>
              <a:t>%</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110" name="Chart 109"/>
          <p:cNvGraphicFramePr>
            <a:graphicFrameLocks noChangeAspect="1"/>
          </p:cNvGraphicFramePr>
          <p:nvPr/>
        </p:nvGraphicFramePr>
        <p:xfrm>
          <a:off x="1698526" y="2307178"/>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111" name="Rectangle 110"/>
          <p:cNvSpPr/>
          <p:nvPr/>
        </p:nvSpPr>
        <p:spPr>
          <a:xfrm>
            <a:off x="2009502" y="2587972"/>
            <a:ext cx="94142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A1C46B"/>
                </a:solidFill>
                <a:effectLst/>
                <a:uLnTx/>
                <a:uFillTx/>
                <a:latin typeface="Calibri"/>
                <a:ea typeface="+mn-ea"/>
                <a:cs typeface="+mn-cs"/>
              </a:rPr>
              <a:t>45%</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112" name="Chart 16"/>
          <p:cNvGraphicFramePr>
            <a:graphicFrameLocks noChangeAspect="1"/>
          </p:cNvGraphicFramePr>
          <p:nvPr/>
        </p:nvGraphicFramePr>
        <p:xfrm>
          <a:off x="3076716" y="2303502"/>
          <a:ext cx="1275220" cy="1263368"/>
        </p:xfrm>
        <a:graphic>
          <a:graphicData uri="http://schemas.openxmlformats.org/drawingml/2006/chart">
            <c:chart xmlns:c="http://schemas.openxmlformats.org/drawingml/2006/chart" xmlns:r="http://schemas.openxmlformats.org/officeDocument/2006/relationships" r:id="rId7"/>
          </a:graphicData>
        </a:graphic>
      </p:graphicFrame>
      <p:sp>
        <p:nvSpPr>
          <p:cNvPr id="113" name="Rectangle 26"/>
          <p:cNvSpPr/>
          <p:nvPr/>
        </p:nvSpPr>
        <p:spPr>
          <a:xfrm>
            <a:off x="3387854" y="2595032"/>
            <a:ext cx="98310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A1C46B"/>
                </a:solidFill>
                <a:effectLst/>
                <a:uLnTx/>
                <a:uFillTx/>
                <a:latin typeface="Calibri"/>
                <a:ea typeface="+mn-ea"/>
                <a:cs typeface="+mn-cs"/>
              </a:rPr>
              <a:t>50%</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sp>
        <p:nvSpPr>
          <p:cNvPr id="115" name="Rectangle 11"/>
          <p:cNvSpPr/>
          <p:nvPr/>
        </p:nvSpPr>
        <p:spPr>
          <a:xfrm>
            <a:off x="718344" y="3820978"/>
            <a:ext cx="909302"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ED6737"/>
                </a:solidFill>
                <a:effectLst/>
                <a:uLnTx/>
                <a:uFillTx/>
                <a:latin typeface="Calibri"/>
                <a:ea typeface="+mn-ea"/>
                <a:cs typeface="+mn-cs"/>
              </a:rPr>
              <a:t>88%</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graphicFrame>
        <p:nvGraphicFramePr>
          <p:cNvPr id="116" name="Chart 13"/>
          <p:cNvGraphicFramePr>
            <a:graphicFrameLocks noChangeAspect="1"/>
          </p:cNvGraphicFramePr>
          <p:nvPr/>
        </p:nvGraphicFramePr>
        <p:xfrm>
          <a:off x="1698526" y="3515726"/>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117" name="Rectangle 14"/>
          <p:cNvSpPr/>
          <p:nvPr/>
        </p:nvSpPr>
        <p:spPr>
          <a:xfrm>
            <a:off x="2009534" y="3820978"/>
            <a:ext cx="75126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ED6737"/>
                </a:solidFill>
                <a:effectLst/>
                <a:uLnTx/>
                <a:uFillTx/>
                <a:latin typeface="Calibri"/>
                <a:ea typeface="+mn-ea"/>
                <a:cs typeface="+mn-cs"/>
              </a:rPr>
              <a:t>46</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graphicFrame>
        <p:nvGraphicFramePr>
          <p:cNvPr id="118" name="Chart 16"/>
          <p:cNvGraphicFramePr>
            <a:graphicFrameLocks noChangeAspect="1"/>
          </p:cNvGraphicFramePr>
          <p:nvPr/>
        </p:nvGraphicFramePr>
        <p:xfrm>
          <a:off x="3076716" y="3512050"/>
          <a:ext cx="1275220" cy="1263368"/>
        </p:xfrm>
        <a:graphic>
          <a:graphicData uri="http://schemas.openxmlformats.org/drawingml/2006/chart">
            <c:chart xmlns:c="http://schemas.openxmlformats.org/drawingml/2006/chart" xmlns:r="http://schemas.openxmlformats.org/officeDocument/2006/relationships" r:id="rId9"/>
          </a:graphicData>
        </a:graphic>
      </p:graphicFrame>
      <p:sp>
        <p:nvSpPr>
          <p:cNvPr id="119" name="Rectangle 20"/>
          <p:cNvSpPr/>
          <p:nvPr/>
        </p:nvSpPr>
        <p:spPr>
          <a:xfrm>
            <a:off x="3380150" y="3815864"/>
            <a:ext cx="94489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ED6737"/>
                </a:solidFill>
                <a:effectLst/>
                <a:uLnTx/>
                <a:uFillTx/>
                <a:latin typeface="Calibri"/>
                <a:ea typeface="+mn-ea"/>
                <a:cs typeface="+mn-cs"/>
              </a:rPr>
              <a:t>55</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cxnSp>
        <p:nvCxnSpPr>
          <p:cNvPr id="125" name="Straight Connector 46"/>
          <p:cNvCxnSpPr/>
          <p:nvPr/>
        </p:nvCxnSpPr>
        <p:spPr>
          <a:xfrm>
            <a:off x="179984" y="3579861"/>
            <a:ext cx="5904656" cy="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29" name="Táblázat 1"/>
          <p:cNvGraphicFramePr>
            <a:graphicFrameLocks noGrp="1"/>
          </p:cNvGraphicFramePr>
          <p:nvPr/>
        </p:nvGraphicFramePr>
        <p:xfrm>
          <a:off x="395536" y="771550"/>
          <a:ext cx="6624735" cy="457200"/>
        </p:xfrm>
        <a:graphic>
          <a:graphicData uri="http://schemas.openxmlformats.org/drawingml/2006/table">
            <a:tbl>
              <a:tblPr firstRow="1" bandRow="1">
                <a:tableStyleId>{5C22544A-7EE6-4342-B048-85BDC9FD1C3A}</a:tableStyleId>
              </a:tblPr>
              <a:tblGrid>
                <a:gridCol w="1324947">
                  <a:extLst>
                    <a:ext uri="{9D8B030D-6E8A-4147-A177-3AD203B41FA5}">
                      <a16:colId xmlns:a16="http://schemas.microsoft.com/office/drawing/2014/main" val="3116193364"/>
                    </a:ext>
                  </a:extLst>
                </a:gridCol>
                <a:gridCol w="1324947">
                  <a:extLst>
                    <a:ext uri="{9D8B030D-6E8A-4147-A177-3AD203B41FA5}">
                      <a16:colId xmlns:a16="http://schemas.microsoft.com/office/drawing/2014/main" val="700727625"/>
                    </a:ext>
                  </a:extLst>
                </a:gridCol>
                <a:gridCol w="1324947">
                  <a:extLst>
                    <a:ext uri="{9D8B030D-6E8A-4147-A177-3AD203B41FA5}">
                      <a16:colId xmlns:a16="http://schemas.microsoft.com/office/drawing/2014/main" val="3029072898"/>
                    </a:ext>
                  </a:extLst>
                </a:gridCol>
                <a:gridCol w="1324947">
                  <a:extLst>
                    <a:ext uri="{9D8B030D-6E8A-4147-A177-3AD203B41FA5}">
                      <a16:colId xmlns:a16="http://schemas.microsoft.com/office/drawing/2014/main" val="4252152383"/>
                    </a:ext>
                  </a:extLst>
                </a:gridCol>
                <a:gridCol w="1324947">
                  <a:extLst>
                    <a:ext uri="{9D8B030D-6E8A-4147-A177-3AD203B41FA5}">
                      <a16:colId xmlns:a16="http://schemas.microsoft.com/office/drawing/2014/main" val="3964899271"/>
                    </a:ext>
                  </a:extLst>
                </a:gridCol>
              </a:tblGrid>
              <a:tr h="370840">
                <a:tc>
                  <a:txBody>
                    <a:bodyPr/>
                    <a:lstStyle/>
                    <a:p>
                      <a:pPr algn="ctr"/>
                      <a:r>
                        <a:rPr lang="en-GB" sz="1200" b="1" dirty="0">
                          <a:solidFill>
                            <a:schemeClr val="tx2">
                              <a:lumMod val="85000"/>
                              <a:lumOff val="15000"/>
                            </a:schemeClr>
                          </a:solidFill>
                          <a:latin typeface="+mj-lt"/>
                        </a:rPr>
                        <a:t>Parent</a:t>
                      </a:r>
                      <a:endParaRPr lang="hu-HU" sz="1200" b="1" dirty="0">
                        <a:solidFill>
                          <a:schemeClr val="tx2">
                            <a:lumMod val="85000"/>
                            <a:lumOff val="15000"/>
                          </a:schemeClr>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tc>
                  <a:txBody>
                    <a:bodyPr/>
                    <a:lstStyle/>
                    <a:p>
                      <a:pPr algn="ctr"/>
                      <a:r>
                        <a:rPr lang="hu-HU" sz="1200" b="1" dirty="0">
                          <a:solidFill>
                            <a:schemeClr val="tx2">
                              <a:lumMod val="85000"/>
                              <a:lumOff val="15000"/>
                            </a:schemeClr>
                          </a:solidFill>
                          <a:latin typeface="+mj-lt"/>
                        </a:rPr>
                        <a:t>N</a:t>
                      </a:r>
                      <a:r>
                        <a:rPr lang="en-GB" sz="1200" b="1" dirty="0" err="1">
                          <a:solidFill>
                            <a:schemeClr val="tx2">
                              <a:lumMod val="85000"/>
                              <a:lumOff val="15000"/>
                            </a:schemeClr>
                          </a:solidFill>
                          <a:latin typeface="+mj-lt"/>
                        </a:rPr>
                        <a:t>ot</a:t>
                      </a:r>
                      <a:r>
                        <a:rPr lang="en-GB" sz="1200" b="1" dirty="0">
                          <a:solidFill>
                            <a:schemeClr val="tx2">
                              <a:lumMod val="85000"/>
                              <a:lumOff val="15000"/>
                            </a:schemeClr>
                          </a:solidFill>
                          <a:latin typeface="+mj-lt"/>
                        </a:rPr>
                        <a:t> a parent</a:t>
                      </a:r>
                      <a:endParaRPr lang="hu-HU" sz="1200" b="1" dirty="0">
                        <a:solidFill>
                          <a:schemeClr val="tx2">
                            <a:lumMod val="85000"/>
                            <a:lumOff val="15000"/>
                          </a:schemeClr>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tc>
                  <a:txBody>
                    <a:bodyPr/>
                    <a:lstStyle/>
                    <a:p>
                      <a:pPr algn="ctr"/>
                      <a:r>
                        <a:rPr lang="en-GB" sz="1200" b="1" kern="1200" dirty="0">
                          <a:solidFill>
                            <a:schemeClr val="tx2">
                              <a:lumMod val="85000"/>
                              <a:lumOff val="15000"/>
                            </a:schemeClr>
                          </a:solidFill>
                          <a:latin typeface="+mn-lt"/>
                          <a:ea typeface="+mn-ea"/>
                          <a:cs typeface="+mn-cs"/>
                        </a:rPr>
                        <a:t>Good standard of life</a:t>
                      </a:r>
                      <a:endParaRPr lang="hu-HU" sz="1200" b="1" kern="1200" dirty="0">
                        <a:solidFill>
                          <a:schemeClr val="tx2">
                            <a:lumMod val="85000"/>
                            <a:lumOff val="15000"/>
                          </a:schemeClr>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tc>
                  <a:txBody>
                    <a:bodyPr/>
                    <a:lstStyle/>
                    <a:p>
                      <a:pPr algn="ctr"/>
                      <a:r>
                        <a:rPr lang="en-GB" sz="1200" b="1" kern="1200" dirty="0">
                          <a:solidFill>
                            <a:schemeClr val="tx2">
                              <a:lumMod val="85000"/>
                              <a:lumOff val="15000"/>
                            </a:schemeClr>
                          </a:solidFill>
                          <a:latin typeface="+mn-lt"/>
                          <a:ea typeface="+mn-ea"/>
                          <a:cs typeface="+mn-cs"/>
                        </a:rPr>
                        <a:t>Indigent</a:t>
                      </a:r>
                      <a:endParaRPr lang="hu-HU" sz="1200" b="1" kern="1200" dirty="0">
                        <a:solidFill>
                          <a:schemeClr val="tx2">
                            <a:lumMod val="85000"/>
                            <a:lumOff val="15000"/>
                          </a:schemeClr>
                        </a:solidFill>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tc>
                  <a:txBody>
                    <a:bodyPr/>
                    <a:lstStyle/>
                    <a:p>
                      <a:pPr algn="ctr"/>
                      <a:endParaRPr lang="hu-HU" sz="1200" b="1" dirty="0">
                        <a:solidFill>
                          <a:schemeClr val="tx2">
                            <a:lumMod val="85000"/>
                            <a:lumOff val="15000"/>
                          </a:schemeClr>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0"/>
                      </a:schemeClr>
                    </a:solidFill>
                  </a:tcPr>
                </a:tc>
                <a:extLst>
                  <a:ext uri="{0D108BD9-81ED-4DB2-BD59-A6C34878D82A}">
                    <a16:rowId xmlns:a16="http://schemas.microsoft.com/office/drawing/2014/main" val="2103678376"/>
                  </a:ext>
                </a:extLst>
              </a:tr>
            </a:tbl>
          </a:graphicData>
        </a:graphic>
      </p:graphicFrame>
      <p:sp>
        <p:nvSpPr>
          <p:cNvPr id="132" name="TextBox 10"/>
          <p:cNvSpPr txBox="1"/>
          <p:nvPr/>
        </p:nvSpPr>
        <p:spPr>
          <a:xfrm>
            <a:off x="535415" y="3344021"/>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110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sp>
        <p:nvSpPr>
          <p:cNvPr id="165" name="Rectangle 26"/>
          <p:cNvSpPr/>
          <p:nvPr/>
        </p:nvSpPr>
        <p:spPr>
          <a:xfrm>
            <a:off x="4762730" y="2588773"/>
            <a:ext cx="98310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A1C46B"/>
                </a:solidFill>
                <a:effectLst/>
                <a:uLnTx/>
                <a:uFillTx/>
                <a:latin typeface="Calibri"/>
                <a:ea typeface="+mn-ea"/>
                <a:cs typeface="+mn-cs"/>
              </a:rPr>
              <a:t>55%</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166" name="Chart 16"/>
          <p:cNvGraphicFramePr>
            <a:graphicFrameLocks noChangeAspect="1"/>
          </p:cNvGraphicFramePr>
          <p:nvPr/>
        </p:nvGraphicFramePr>
        <p:xfrm>
          <a:off x="4451592" y="3525042"/>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167" name="Rectangle 20"/>
          <p:cNvSpPr/>
          <p:nvPr/>
        </p:nvSpPr>
        <p:spPr>
          <a:xfrm>
            <a:off x="4762730" y="3815864"/>
            <a:ext cx="94489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ED6737"/>
                </a:solidFill>
                <a:effectLst/>
                <a:uLnTx/>
                <a:uFillTx/>
                <a:latin typeface="Calibri"/>
                <a:ea typeface="+mn-ea"/>
                <a:cs typeface="+mn-cs"/>
              </a:rPr>
              <a:t>49</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sp>
        <p:nvSpPr>
          <p:cNvPr id="32" name="Szövegdoboz 26"/>
          <p:cNvSpPr txBox="1"/>
          <p:nvPr/>
        </p:nvSpPr>
        <p:spPr>
          <a:xfrm>
            <a:off x="6244056" y="1979746"/>
            <a:ext cx="2616350" cy="2100575"/>
          </a:xfrm>
          <a:prstGeom prst="rect">
            <a:avLst/>
          </a:prstGeom>
          <a:solidFill>
            <a:schemeClr val="bg1"/>
          </a:solidFill>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Becoming a parent is now associated with more frequent television watching, but the frequency of watching has decreased in both groups compared to 3 years ago.</a:t>
            </a:r>
          </a:p>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Even with this, parents under 35 are one of the most affinity groups.</a:t>
            </a:r>
          </a:p>
          <a:p>
            <a:pPr marL="4763"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58595B"/>
              </a:solidFill>
              <a:effectLst/>
              <a:uLnTx/>
              <a:uFillTx/>
              <a:latin typeface="Calibri"/>
              <a:ea typeface="+mn-ea"/>
              <a:cs typeface="+mn-cs"/>
            </a:endParaRPr>
          </a:p>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It is still true that the less affluent young people surveyed spend more time in front of the television, but the proportion of frequent TV watchers has fallen among them and among the affluent. However, the duration of TV watching has not changed significantly.</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8" name="Szövegdoboz 135">
            <a:extLst>
              <a:ext uri="{FF2B5EF4-FFF2-40B4-BE49-F238E27FC236}">
                <a16:creationId xmlns:a16="http://schemas.microsoft.com/office/drawing/2014/main" id="{3D2B97B7-2187-4A7A-A2BD-860F5285EC20}"/>
              </a:ext>
            </a:extLst>
          </p:cNvPr>
          <p:cNvSpPr txBox="1"/>
          <p:nvPr/>
        </p:nvSpPr>
        <p:spPr>
          <a:xfrm>
            <a:off x="376088" y="4803998"/>
            <a:ext cx="8876432" cy="2769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000000"/>
                </a:solidFill>
                <a:effectLst/>
                <a:uLnTx/>
                <a:uFillTx/>
                <a:latin typeface="Calibri"/>
                <a:ea typeface="+mn-ea"/>
                <a:cs typeface="+mn-cs"/>
              </a:rPr>
              <a:t>B</a:t>
            </a:r>
            <a:r>
              <a:rPr kumimoji="0" lang="en-GB" sz="900" b="0" i="0" u="none" strike="noStrike" kern="0" cap="none" spc="0" normalizeH="0" baseline="0" noProof="0" dirty="0" err="1">
                <a:ln>
                  <a:noFill/>
                </a:ln>
                <a:solidFill>
                  <a:srgbClr val="000000"/>
                </a:solidFill>
                <a:effectLst/>
                <a:uLnTx/>
                <a:uFillTx/>
                <a:latin typeface="Calibri"/>
                <a:ea typeface="+mn-ea"/>
                <a:cs typeface="+mn-cs"/>
              </a:rPr>
              <a:t>ase</a:t>
            </a:r>
            <a:r>
              <a:rPr kumimoji="0" lang="hu-HU" sz="900" b="0" i="0" u="none" strike="noStrike" kern="0" cap="none" spc="0" normalizeH="0" baseline="0" noProof="0" dirty="0">
                <a:ln>
                  <a:noFill/>
                </a:ln>
                <a:solidFill>
                  <a:srgbClr val="000000"/>
                </a:solidFill>
                <a:effectLst/>
                <a:uLnTx/>
                <a:uFillTx/>
                <a:latin typeface="Calibri"/>
                <a:ea typeface="+mn-ea"/>
                <a:cs typeface="+mn-cs"/>
              </a:rPr>
              <a:t>: T</a:t>
            </a:r>
            <a:r>
              <a:rPr kumimoji="0" lang="en-GB" sz="900" b="0" i="0" u="none" strike="noStrike" kern="0" cap="none" spc="0" normalizeH="0" baseline="0" noProof="0" dirty="0" err="1">
                <a:ln>
                  <a:noFill/>
                </a:ln>
                <a:solidFill>
                  <a:srgbClr val="000000"/>
                </a:solidFill>
                <a:effectLst/>
                <a:uLnTx/>
                <a:uFillTx/>
                <a:latin typeface="Calibri"/>
                <a:ea typeface="+mn-ea"/>
                <a:cs typeface="+mn-cs"/>
              </a:rPr>
              <a:t>otal</a:t>
            </a:r>
            <a:r>
              <a:rPr kumimoji="0" lang="en-GB" sz="900" b="0" i="0" u="none" strike="noStrike" kern="0" cap="none" spc="0" normalizeH="0" baseline="0" noProof="0" dirty="0">
                <a:ln>
                  <a:noFill/>
                </a:ln>
                <a:solidFill>
                  <a:srgbClr val="000000"/>
                </a:solidFill>
                <a:effectLst/>
                <a:uLnTx/>
                <a:uFillTx/>
                <a:latin typeface="Calibri"/>
                <a:ea typeface="+mn-ea"/>
                <a:cs typeface="+mn-cs"/>
              </a:rPr>
              <a:t> sample</a:t>
            </a:r>
            <a:r>
              <a:rPr kumimoji="0" lang="hu-HU" sz="900" b="0" i="0" u="none" strike="noStrike" kern="0" cap="none" spc="0" normalizeH="0" baseline="0" noProof="0" dirty="0">
                <a:ln>
                  <a:noFill/>
                </a:ln>
                <a:solidFill>
                  <a:srgbClr val="000000"/>
                </a:solidFill>
                <a:effectLst/>
                <a:uLnTx/>
                <a:uFillTx/>
                <a:latin typeface="Calibri"/>
                <a:ea typeface="+mn-ea"/>
                <a:cs typeface="+mn-cs"/>
              </a:rPr>
              <a:t>: </a:t>
            </a:r>
            <a:r>
              <a:rPr kumimoji="0" lang="en-GB" sz="900" b="0" i="0" u="none" strike="noStrike" kern="0" cap="none" spc="0" normalizeH="0" baseline="0" noProof="0" dirty="0">
                <a:ln>
                  <a:noFill/>
                </a:ln>
                <a:solidFill>
                  <a:srgbClr val="000000"/>
                </a:solidFill>
                <a:effectLst/>
                <a:uLnTx/>
                <a:uFillTx/>
                <a:latin typeface="Calibri"/>
                <a:ea typeface="+mn-ea"/>
                <a:cs typeface="+mn-cs"/>
              </a:rPr>
              <a:t>Parent</a:t>
            </a:r>
            <a:r>
              <a:rPr kumimoji="0" lang="hu-HU" sz="900" b="0" i="0" u="none" strike="noStrike" kern="0" cap="none" spc="0" normalizeH="0" baseline="0" noProof="0" dirty="0">
                <a:ln>
                  <a:noFill/>
                </a:ln>
                <a:solidFill>
                  <a:srgbClr val="000000"/>
                </a:solidFill>
                <a:effectLst/>
                <a:uLnTx/>
                <a:uFillTx/>
                <a:latin typeface="Calibri"/>
                <a:ea typeface="+mn-ea"/>
                <a:cs typeface="+mn-cs"/>
              </a:rPr>
              <a:t> n=139/227, N</a:t>
            </a:r>
            <a:r>
              <a:rPr kumimoji="0" lang="en-GB" sz="900" b="0" i="0" u="none" strike="noStrike" kern="0" cap="none" spc="0" normalizeH="0" baseline="0" noProof="0" dirty="0" err="1">
                <a:ln>
                  <a:noFill/>
                </a:ln>
                <a:solidFill>
                  <a:srgbClr val="000000"/>
                </a:solidFill>
                <a:effectLst/>
                <a:uLnTx/>
                <a:uFillTx/>
                <a:latin typeface="Calibri"/>
                <a:ea typeface="+mn-ea"/>
                <a:cs typeface="+mn-cs"/>
              </a:rPr>
              <a:t>ot</a:t>
            </a:r>
            <a:r>
              <a:rPr kumimoji="0" lang="en-GB" sz="900" b="0" i="0" u="none" strike="noStrike" kern="0" cap="none" spc="0" normalizeH="0" baseline="0" noProof="0" dirty="0">
                <a:ln>
                  <a:noFill/>
                </a:ln>
                <a:solidFill>
                  <a:srgbClr val="000000"/>
                </a:solidFill>
                <a:effectLst/>
                <a:uLnTx/>
                <a:uFillTx/>
                <a:latin typeface="Calibri"/>
                <a:ea typeface="+mn-ea"/>
                <a:cs typeface="+mn-cs"/>
              </a:rPr>
              <a:t> a parent</a:t>
            </a:r>
            <a:r>
              <a:rPr kumimoji="0" lang="hu-HU" sz="900" b="0" i="0" u="none" strike="noStrike" kern="0" cap="none" spc="0" normalizeH="0" baseline="0" noProof="0" dirty="0">
                <a:ln>
                  <a:noFill/>
                </a:ln>
                <a:solidFill>
                  <a:srgbClr val="000000"/>
                </a:solidFill>
                <a:effectLst/>
                <a:uLnTx/>
                <a:uFillTx/>
                <a:latin typeface="Calibri"/>
                <a:ea typeface="+mn-ea"/>
                <a:cs typeface="+mn-cs"/>
              </a:rPr>
              <a:t> n=866/773; </a:t>
            </a:r>
            <a:r>
              <a:rPr kumimoji="0" lang="en-GB" sz="900" b="0" i="0" u="none" strike="noStrike" kern="0" cap="none" spc="0" normalizeH="0" baseline="0" noProof="0" dirty="0">
                <a:ln>
                  <a:noFill/>
                </a:ln>
                <a:solidFill>
                  <a:srgbClr val="000000"/>
                </a:solidFill>
                <a:effectLst/>
                <a:uLnTx/>
                <a:uFillTx/>
                <a:latin typeface="Calibri"/>
                <a:ea typeface="+mn-ea"/>
                <a:cs typeface="+mn-cs"/>
              </a:rPr>
              <a:t>Good standard of life</a:t>
            </a:r>
            <a:r>
              <a:rPr kumimoji="0" lang="hu-HU" sz="900" b="0" i="0" u="none" strike="noStrike" kern="0" cap="none" spc="0" normalizeH="0" baseline="0" noProof="0" dirty="0">
                <a:ln>
                  <a:noFill/>
                </a:ln>
                <a:solidFill>
                  <a:srgbClr val="000000"/>
                </a:solidFill>
                <a:effectLst/>
                <a:uLnTx/>
                <a:uFillTx/>
                <a:latin typeface="Calibri"/>
                <a:ea typeface="+mn-ea"/>
                <a:cs typeface="+mn-cs"/>
              </a:rPr>
              <a:t> n=433/444, </a:t>
            </a:r>
            <a:r>
              <a:rPr kumimoji="0" lang="en-GB" sz="900" b="0" i="0" u="none" strike="noStrike" kern="0" cap="none" spc="0" normalizeH="0" baseline="0" noProof="0" dirty="0">
                <a:ln>
                  <a:noFill/>
                </a:ln>
                <a:solidFill>
                  <a:srgbClr val="000000"/>
                </a:solidFill>
                <a:effectLst/>
                <a:uLnTx/>
                <a:uFillTx/>
                <a:latin typeface="Calibri"/>
                <a:ea typeface="+mn-ea"/>
                <a:cs typeface="+mn-cs"/>
              </a:rPr>
              <a:t>Indigent</a:t>
            </a:r>
            <a:r>
              <a:rPr kumimoji="0" lang="hu-HU" sz="900" b="0" i="0" u="none" strike="noStrike" kern="0" cap="none" spc="0" normalizeH="0" baseline="0" noProof="0" dirty="0">
                <a:ln>
                  <a:noFill/>
                </a:ln>
                <a:solidFill>
                  <a:srgbClr val="000000"/>
                </a:solidFill>
                <a:effectLst/>
                <a:uLnTx/>
                <a:uFillTx/>
                <a:latin typeface="Calibri"/>
                <a:ea typeface="+mn-ea"/>
                <a:cs typeface="+mn-cs"/>
              </a:rPr>
              <a:t> n=553/538</a:t>
            </a:r>
          </a:p>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000000"/>
                </a:solidFill>
                <a:effectLst/>
                <a:uLnTx/>
                <a:uFillTx/>
                <a:latin typeface="Calibri"/>
                <a:ea typeface="+mn-ea"/>
                <a:cs typeface="+mn-cs"/>
              </a:rPr>
              <a:t>B</a:t>
            </a:r>
            <a:r>
              <a:rPr kumimoji="0" lang="en-GB" sz="900" b="0" i="0" u="none" strike="noStrike" kern="0" cap="none" spc="0" normalizeH="0" baseline="0" noProof="0" dirty="0" err="1">
                <a:ln>
                  <a:noFill/>
                </a:ln>
                <a:solidFill>
                  <a:srgbClr val="000000"/>
                </a:solidFill>
                <a:effectLst/>
                <a:uLnTx/>
                <a:uFillTx/>
                <a:latin typeface="Calibri"/>
                <a:ea typeface="+mn-ea"/>
                <a:cs typeface="+mn-cs"/>
              </a:rPr>
              <a:t>ase</a:t>
            </a:r>
            <a:r>
              <a:rPr kumimoji="0" lang="hu-HU" sz="900" b="0" i="0" u="none" strike="noStrike" kern="0" cap="none" spc="0" normalizeH="0" baseline="0" noProof="0" dirty="0">
                <a:ln>
                  <a:noFill/>
                </a:ln>
                <a:solidFill>
                  <a:srgbClr val="000000"/>
                </a:solidFill>
                <a:effectLst/>
                <a:uLnTx/>
                <a:uFillTx/>
                <a:latin typeface="Calibri"/>
                <a:ea typeface="+mn-ea"/>
                <a:cs typeface="+mn-cs"/>
              </a:rPr>
              <a:t>: </a:t>
            </a:r>
            <a:r>
              <a:rPr kumimoji="0" lang="en-GB" sz="900" b="0" i="0" u="none" strike="noStrike" kern="0" cap="none" spc="0" normalizeH="0" baseline="0" noProof="0" dirty="0">
                <a:ln>
                  <a:noFill/>
                </a:ln>
                <a:solidFill>
                  <a:srgbClr val="000000"/>
                </a:solidFill>
                <a:effectLst/>
                <a:uLnTx/>
                <a:uFillTx/>
                <a:latin typeface="Calibri"/>
                <a:ea typeface="+mn-ea"/>
                <a:cs typeface="+mn-cs"/>
              </a:rPr>
              <a:t>Parent</a:t>
            </a:r>
            <a:r>
              <a:rPr kumimoji="0" lang="hu-HU" sz="900" b="0" i="0" u="none" strike="noStrike" kern="0" cap="none" spc="0" normalizeH="0" baseline="0" noProof="0" dirty="0">
                <a:ln>
                  <a:noFill/>
                </a:ln>
                <a:solidFill>
                  <a:srgbClr val="000000"/>
                </a:solidFill>
                <a:effectLst/>
                <a:uLnTx/>
                <a:uFillTx/>
                <a:latin typeface="Calibri"/>
                <a:ea typeface="+mn-ea"/>
                <a:cs typeface="+mn-cs"/>
              </a:rPr>
              <a:t> n=136/216, N</a:t>
            </a:r>
            <a:r>
              <a:rPr kumimoji="0" lang="en-GB" sz="900" b="0" i="0" u="none" strike="noStrike" kern="0" cap="none" spc="0" normalizeH="0" baseline="0" noProof="0" dirty="0" err="1">
                <a:ln>
                  <a:noFill/>
                </a:ln>
                <a:solidFill>
                  <a:srgbClr val="000000"/>
                </a:solidFill>
                <a:effectLst/>
                <a:uLnTx/>
                <a:uFillTx/>
                <a:latin typeface="Calibri"/>
                <a:ea typeface="+mn-ea"/>
                <a:cs typeface="+mn-cs"/>
              </a:rPr>
              <a:t>ot</a:t>
            </a:r>
            <a:r>
              <a:rPr kumimoji="0" lang="en-GB" sz="900" b="0" i="0" u="none" strike="noStrike" kern="0" cap="none" spc="0" normalizeH="0" baseline="0" noProof="0" dirty="0">
                <a:ln>
                  <a:noFill/>
                </a:ln>
                <a:solidFill>
                  <a:srgbClr val="000000"/>
                </a:solidFill>
                <a:effectLst/>
                <a:uLnTx/>
                <a:uFillTx/>
                <a:latin typeface="Calibri"/>
                <a:ea typeface="+mn-ea"/>
                <a:cs typeface="+mn-cs"/>
              </a:rPr>
              <a:t> a parent</a:t>
            </a:r>
            <a:r>
              <a:rPr kumimoji="0" lang="hu-HU" sz="900" b="0" i="0" u="none" strike="noStrike" kern="0" cap="none" spc="0" normalizeH="0" baseline="0" noProof="0" dirty="0">
                <a:ln>
                  <a:noFill/>
                </a:ln>
                <a:solidFill>
                  <a:srgbClr val="000000"/>
                </a:solidFill>
                <a:effectLst/>
                <a:uLnTx/>
                <a:uFillTx/>
                <a:latin typeface="Calibri"/>
                <a:ea typeface="+mn-ea"/>
                <a:cs typeface="+mn-cs"/>
              </a:rPr>
              <a:t> n=784/678; </a:t>
            </a:r>
            <a:r>
              <a:rPr kumimoji="0" lang="en-GB" sz="900" b="0" i="0" u="none" strike="noStrike" kern="0" cap="none" spc="0" normalizeH="0" baseline="0" noProof="0" dirty="0">
                <a:ln>
                  <a:noFill/>
                </a:ln>
                <a:solidFill>
                  <a:srgbClr val="000000"/>
                </a:solidFill>
                <a:effectLst/>
                <a:uLnTx/>
                <a:uFillTx/>
                <a:latin typeface="Calibri"/>
                <a:ea typeface="+mn-ea"/>
                <a:cs typeface="+mn-cs"/>
              </a:rPr>
              <a:t>Good standard of life</a:t>
            </a:r>
            <a:r>
              <a:rPr kumimoji="0" lang="hu-HU" sz="900" b="0" i="0" u="none" strike="noStrike" kern="0" cap="none" spc="0" normalizeH="0" baseline="0" noProof="0" dirty="0">
                <a:ln>
                  <a:noFill/>
                </a:ln>
                <a:solidFill>
                  <a:srgbClr val="000000"/>
                </a:solidFill>
                <a:effectLst/>
                <a:uLnTx/>
                <a:uFillTx/>
                <a:latin typeface="Calibri"/>
                <a:ea typeface="+mn-ea"/>
                <a:cs typeface="+mn-cs"/>
              </a:rPr>
              <a:t> n=394/392, </a:t>
            </a:r>
            <a:r>
              <a:rPr kumimoji="0" lang="en-GB" sz="900" b="0" i="0" u="none" strike="noStrike" kern="0" cap="none" spc="0" normalizeH="0" baseline="0" noProof="0" dirty="0">
                <a:ln>
                  <a:noFill/>
                </a:ln>
                <a:solidFill>
                  <a:srgbClr val="000000"/>
                </a:solidFill>
                <a:effectLst/>
                <a:uLnTx/>
                <a:uFillTx/>
                <a:latin typeface="Calibri"/>
                <a:ea typeface="+mn-ea"/>
                <a:cs typeface="+mn-cs"/>
              </a:rPr>
              <a:t>Indigent</a:t>
            </a:r>
            <a:r>
              <a:rPr kumimoji="0" lang="hu-HU" sz="900" b="0" i="0" u="none" strike="noStrike" kern="0" cap="none" spc="0" normalizeH="0" baseline="0" noProof="0" dirty="0">
                <a:ln>
                  <a:noFill/>
                </a:ln>
                <a:solidFill>
                  <a:srgbClr val="000000"/>
                </a:solidFill>
                <a:effectLst/>
                <a:uLnTx/>
                <a:uFillTx/>
                <a:latin typeface="Calibri"/>
                <a:ea typeface="+mn-ea"/>
                <a:cs typeface="+mn-cs"/>
              </a:rPr>
              <a:t> n=508/486</a:t>
            </a:r>
          </a:p>
        </p:txBody>
      </p:sp>
      <p:sp>
        <p:nvSpPr>
          <p:cNvPr id="55" name="TextBox 54">
            <a:extLst>
              <a:ext uri="{FF2B5EF4-FFF2-40B4-BE49-F238E27FC236}">
                <a16:creationId xmlns:a16="http://schemas.microsoft.com/office/drawing/2014/main" id="{F0106B98-C7F3-48DB-8F73-84191439C5F7}"/>
              </a:ext>
            </a:extLst>
          </p:cNvPr>
          <p:cNvSpPr txBox="1"/>
          <p:nvPr/>
        </p:nvSpPr>
        <p:spPr>
          <a:xfrm>
            <a:off x="-4206" y="2715951"/>
            <a:ext cx="621154"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50000"/>
                  </a:srgbClr>
                </a:solidFill>
                <a:effectLst/>
                <a:uLnTx/>
                <a:uFillTx/>
                <a:latin typeface="Calibri"/>
                <a:ea typeface="+mn-ea"/>
                <a:cs typeface="Arial" pitchFamily="34" charset="0"/>
              </a:rPr>
              <a:t>2020:</a:t>
            </a:r>
            <a:endParaRPr kumimoji="0" lang="en-GB" sz="2000" b="1" i="0" u="none" strike="noStrike" kern="1200" cap="none" spc="0" normalizeH="0" baseline="0" noProof="0" dirty="0">
              <a:ln>
                <a:noFill/>
              </a:ln>
              <a:solidFill>
                <a:srgbClr val="BABABA">
                  <a:lumMod val="50000"/>
                </a:srgbClr>
              </a:solidFill>
              <a:effectLst/>
              <a:uLnTx/>
              <a:uFillTx/>
              <a:latin typeface="Calibri"/>
              <a:ea typeface="+mn-ea"/>
              <a:cs typeface="Arial" pitchFamily="34" charset="0"/>
            </a:endParaRPr>
          </a:p>
        </p:txBody>
      </p:sp>
      <p:sp>
        <p:nvSpPr>
          <p:cNvPr id="56" name="TextBox 55">
            <a:extLst>
              <a:ext uri="{FF2B5EF4-FFF2-40B4-BE49-F238E27FC236}">
                <a16:creationId xmlns:a16="http://schemas.microsoft.com/office/drawing/2014/main" id="{C305EEEC-F19F-4198-8E64-5A863B934F30}"/>
              </a:ext>
            </a:extLst>
          </p:cNvPr>
          <p:cNvSpPr txBox="1"/>
          <p:nvPr/>
        </p:nvSpPr>
        <p:spPr>
          <a:xfrm>
            <a:off x="-520" y="3906030"/>
            <a:ext cx="615894"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50000"/>
                  </a:srgbClr>
                </a:solidFill>
                <a:effectLst/>
                <a:uLnTx/>
                <a:uFillTx/>
                <a:latin typeface="Calibri"/>
                <a:ea typeface="+mn-ea"/>
                <a:cs typeface="Arial" pitchFamily="34" charset="0"/>
              </a:rPr>
              <a:t>2017:</a:t>
            </a:r>
            <a:endParaRPr kumimoji="0" lang="en-GB" sz="2000" b="1" i="0" u="none" strike="noStrike" kern="1200" cap="none" spc="0" normalizeH="0" baseline="0" noProof="0" dirty="0">
              <a:ln>
                <a:noFill/>
              </a:ln>
              <a:solidFill>
                <a:srgbClr val="BABABA">
                  <a:lumMod val="50000"/>
                </a:srgbClr>
              </a:solidFill>
              <a:effectLst/>
              <a:uLnTx/>
              <a:uFillTx/>
              <a:latin typeface="Calibri"/>
              <a:ea typeface="+mn-ea"/>
              <a:cs typeface="Arial" pitchFamily="34" charset="0"/>
            </a:endParaRPr>
          </a:p>
        </p:txBody>
      </p:sp>
      <p:sp>
        <p:nvSpPr>
          <p:cNvPr id="57" name="TextBox 10">
            <a:extLst>
              <a:ext uri="{FF2B5EF4-FFF2-40B4-BE49-F238E27FC236}">
                <a16:creationId xmlns:a16="http://schemas.microsoft.com/office/drawing/2014/main" id="{7549C4AC-6F88-4917-B27F-8414DCD5387F}"/>
              </a:ext>
            </a:extLst>
          </p:cNvPr>
          <p:cNvSpPr txBox="1"/>
          <p:nvPr/>
        </p:nvSpPr>
        <p:spPr>
          <a:xfrm>
            <a:off x="1883683" y="3344021"/>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75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sp>
        <p:nvSpPr>
          <p:cNvPr id="58" name="TextBox 10">
            <a:extLst>
              <a:ext uri="{FF2B5EF4-FFF2-40B4-BE49-F238E27FC236}">
                <a16:creationId xmlns:a16="http://schemas.microsoft.com/office/drawing/2014/main" id="{157A6270-51EE-431C-A052-62459461156D}"/>
              </a:ext>
            </a:extLst>
          </p:cNvPr>
          <p:cNvSpPr txBox="1"/>
          <p:nvPr/>
        </p:nvSpPr>
        <p:spPr>
          <a:xfrm>
            <a:off x="3231951" y="3344021"/>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80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sp>
        <p:nvSpPr>
          <p:cNvPr id="59" name="TextBox 10">
            <a:extLst>
              <a:ext uri="{FF2B5EF4-FFF2-40B4-BE49-F238E27FC236}">
                <a16:creationId xmlns:a16="http://schemas.microsoft.com/office/drawing/2014/main" id="{4715FC19-DB4B-454E-B1F4-1C86AE1D9AE4}"/>
              </a:ext>
            </a:extLst>
          </p:cNvPr>
          <p:cNvSpPr txBox="1"/>
          <p:nvPr/>
        </p:nvSpPr>
        <p:spPr>
          <a:xfrm>
            <a:off x="4580218" y="3344021"/>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87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sp>
        <p:nvSpPr>
          <p:cNvPr id="60" name="TextBox 10">
            <a:extLst>
              <a:ext uri="{FF2B5EF4-FFF2-40B4-BE49-F238E27FC236}">
                <a16:creationId xmlns:a16="http://schemas.microsoft.com/office/drawing/2014/main" id="{4AF8D194-4238-4817-B767-989580101F6F}"/>
              </a:ext>
            </a:extLst>
          </p:cNvPr>
          <p:cNvSpPr txBox="1"/>
          <p:nvPr/>
        </p:nvSpPr>
        <p:spPr>
          <a:xfrm>
            <a:off x="537549" y="4597829"/>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123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sp>
        <p:nvSpPr>
          <p:cNvPr id="61" name="TextBox 10">
            <a:extLst>
              <a:ext uri="{FF2B5EF4-FFF2-40B4-BE49-F238E27FC236}">
                <a16:creationId xmlns:a16="http://schemas.microsoft.com/office/drawing/2014/main" id="{84E349A5-E233-4CA6-A1BC-596B547E3FD1}"/>
              </a:ext>
            </a:extLst>
          </p:cNvPr>
          <p:cNvSpPr txBox="1"/>
          <p:nvPr/>
        </p:nvSpPr>
        <p:spPr>
          <a:xfrm>
            <a:off x="1885817" y="4597829"/>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89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sp>
        <p:nvSpPr>
          <p:cNvPr id="62" name="TextBox 10">
            <a:extLst>
              <a:ext uri="{FF2B5EF4-FFF2-40B4-BE49-F238E27FC236}">
                <a16:creationId xmlns:a16="http://schemas.microsoft.com/office/drawing/2014/main" id="{790A5751-4481-42B8-ADD2-FFE9C2342979}"/>
              </a:ext>
            </a:extLst>
          </p:cNvPr>
          <p:cNvSpPr txBox="1"/>
          <p:nvPr/>
        </p:nvSpPr>
        <p:spPr>
          <a:xfrm>
            <a:off x="3234085" y="4597829"/>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88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sp>
        <p:nvSpPr>
          <p:cNvPr id="63" name="TextBox 10">
            <a:extLst>
              <a:ext uri="{FF2B5EF4-FFF2-40B4-BE49-F238E27FC236}">
                <a16:creationId xmlns:a16="http://schemas.microsoft.com/office/drawing/2014/main" id="{4A6D7AF2-D4A7-4D76-BB49-5ED5131930D1}"/>
              </a:ext>
            </a:extLst>
          </p:cNvPr>
          <p:cNvSpPr txBox="1"/>
          <p:nvPr/>
        </p:nvSpPr>
        <p:spPr>
          <a:xfrm>
            <a:off x="4582352" y="4597829"/>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99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cxnSp>
        <p:nvCxnSpPr>
          <p:cNvPr id="9" name="Straight Connector 8">
            <a:extLst>
              <a:ext uri="{FF2B5EF4-FFF2-40B4-BE49-F238E27FC236}">
                <a16:creationId xmlns:a16="http://schemas.microsoft.com/office/drawing/2014/main" id="{DC290AB0-EE5D-4E57-B0B5-434A6928AD3A}"/>
              </a:ext>
            </a:extLst>
          </p:cNvPr>
          <p:cNvCxnSpPr/>
          <p:nvPr/>
        </p:nvCxnSpPr>
        <p:spPr>
          <a:xfrm>
            <a:off x="2950928" y="987425"/>
            <a:ext cx="22818" cy="364990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 name="Chart 5">
            <a:extLst>
              <a:ext uri="{FF2B5EF4-FFF2-40B4-BE49-F238E27FC236}">
                <a16:creationId xmlns:a16="http://schemas.microsoft.com/office/drawing/2014/main" id="{06AA0636-C9FF-45C9-613D-D36746AFF39E}"/>
              </a:ext>
            </a:extLst>
          </p:cNvPr>
          <p:cNvGraphicFramePr>
            <a:graphicFrameLocks noChangeAspect="1"/>
          </p:cNvGraphicFramePr>
          <p:nvPr/>
        </p:nvGraphicFramePr>
        <p:xfrm>
          <a:off x="408127" y="1069608"/>
          <a:ext cx="1275220" cy="1263368"/>
        </p:xfrm>
        <a:graphic>
          <a:graphicData uri="http://schemas.openxmlformats.org/drawingml/2006/chart">
            <c:chart xmlns:c="http://schemas.openxmlformats.org/drawingml/2006/chart" xmlns:r="http://schemas.openxmlformats.org/officeDocument/2006/relationships" r:id="rId11"/>
          </a:graphicData>
        </a:graphic>
      </p:graphicFrame>
      <p:sp>
        <p:nvSpPr>
          <p:cNvPr id="5" name="Rectangle 11">
            <a:extLst>
              <a:ext uri="{FF2B5EF4-FFF2-40B4-BE49-F238E27FC236}">
                <a16:creationId xmlns:a16="http://schemas.microsoft.com/office/drawing/2014/main" id="{92AFFDDC-170D-8F08-AE6D-C129A5B65714}"/>
              </a:ext>
            </a:extLst>
          </p:cNvPr>
          <p:cNvSpPr/>
          <p:nvPr/>
        </p:nvSpPr>
        <p:spPr>
          <a:xfrm>
            <a:off x="710171" y="1348632"/>
            <a:ext cx="871631" cy="43858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sng" strike="noStrike" kern="0" cap="none" spc="0" normalizeH="0" baseline="0" noProof="0" dirty="0">
                <a:ln>
                  <a:noFill/>
                </a:ln>
                <a:solidFill>
                  <a:srgbClr val="008E94"/>
                </a:solidFill>
                <a:effectLst/>
                <a:uLnTx/>
                <a:uFillTx/>
                <a:latin typeface="Calibri"/>
                <a:ea typeface="+mn-ea"/>
                <a:cs typeface="+mn-cs"/>
              </a:rPr>
              <a:t>53</a:t>
            </a:r>
            <a:r>
              <a:rPr kumimoji="0" lang="en-ZA" sz="2250" b="1" i="0" u="sng" strike="noStrike" kern="0" cap="none" spc="0" normalizeH="0" baseline="0" noProof="0" dirty="0">
                <a:ln>
                  <a:noFill/>
                </a:ln>
                <a:solidFill>
                  <a:srgbClr val="008E94"/>
                </a:solidFill>
                <a:effectLst/>
                <a:uLnTx/>
                <a:uFillTx/>
                <a:latin typeface="Calibri"/>
                <a:ea typeface="+mn-ea"/>
                <a:cs typeface="+mn-cs"/>
              </a:rPr>
              <a:t>%</a:t>
            </a:r>
            <a:endParaRPr kumimoji="0" lang="en-ZA" sz="2250" b="0" i="0" u="sng" strike="noStrike" kern="0" cap="none" spc="0" normalizeH="0" baseline="0" noProof="0" dirty="0">
              <a:ln>
                <a:noFill/>
              </a:ln>
              <a:solidFill>
                <a:srgbClr val="008E94"/>
              </a:solidFill>
              <a:effectLst/>
              <a:uLnTx/>
              <a:uFillTx/>
              <a:latin typeface="Calibri"/>
              <a:ea typeface="+mn-ea"/>
              <a:cs typeface="+mn-cs"/>
            </a:endParaRPr>
          </a:p>
        </p:txBody>
      </p:sp>
      <p:graphicFrame>
        <p:nvGraphicFramePr>
          <p:cNvPr id="6" name="Chart 5">
            <a:extLst>
              <a:ext uri="{FF2B5EF4-FFF2-40B4-BE49-F238E27FC236}">
                <a16:creationId xmlns:a16="http://schemas.microsoft.com/office/drawing/2014/main" id="{A75C69B8-C645-22C5-3F17-7D33767BB276}"/>
              </a:ext>
            </a:extLst>
          </p:cNvPr>
          <p:cNvGraphicFramePr>
            <a:graphicFrameLocks noChangeAspect="1"/>
          </p:cNvGraphicFramePr>
          <p:nvPr/>
        </p:nvGraphicFramePr>
        <p:xfrm>
          <a:off x="1711117" y="1063258"/>
          <a:ext cx="1275220" cy="1263368"/>
        </p:xfrm>
        <a:graphic>
          <a:graphicData uri="http://schemas.openxmlformats.org/drawingml/2006/chart">
            <c:chart xmlns:c="http://schemas.openxmlformats.org/drawingml/2006/chart" xmlns:r="http://schemas.openxmlformats.org/officeDocument/2006/relationships" r:id="rId12"/>
          </a:graphicData>
        </a:graphic>
      </p:graphicFrame>
      <p:sp>
        <p:nvSpPr>
          <p:cNvPr id="7" name="Rectangle 6">
            <a:extLst>
              <a:ext uri="{FF2B5EF4-FFF2-40B4-BE49-F238E27FC236}">
                <a16:creationId xmlns:a16="http://schemas.microsoft.com/office/drawing/2014/main" id="{5ABEED76-A5EA-0E6C-A339-341FDA39225C}"/>
              </a:ext>
            </a:extLst>
          </p:cNvPr>
          <p:cNvSpPr/>
          <p:nvPr/>
        </p:nvSpPr>
        <p:spPr>
          <a:xfrm>
            <a:off x="2022093" y="1344052"/>
            <a:ext cx="941426" cy="43858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sng" strike="noStrike" kern="0" cap="none" spc="0" normalizeH="0" baseline="0" noProof="0" dirty="0">
                <a:ln>
                  <a:noFill/>
                </a:ln>
                <a:solidFill>
                  <a:srgbClr val="008E94"/>
                </a:solidFill>
                <a:effectLst/>
                <a:uLnTx/>
                <a:uFillTx/>
                <a:latin typeface="Calibri"/>
                <a:ea typeface="+mn-ea"/>
                <a:cs typeface="+mn-cs"/>
              </a:rPr>
              <a:t>37%</a:t>
            </a:r>
            <a:endParaRPr kumimoji="0" lang="en-ZA" sz="2250" b="0" i="0" u="sng" strike="noStrike" kern="0" cap="none" spc="0" normalizeH="0" baseline="0" noProof="0" dirty="0">
              <a:ln>
                <a:noFill/>
              </a:ln>
              <a:solidFill>
                <a:srgbClr val="008E94"/>
              </a:solidFill>
              <a:effectLst/>
              <a:uLnTx/>
              <a:uFillTx/>
              <a:latin typeface="Calibri"/>
              <a:ea typeface="+mn-ea"/>
              <a:cs typeface="+mn-cs"/>
            </a:endParaRPr>
          </a:p>
        </p:txBody>
      </p:sp>
      <p:graphicFrame>
        <p:nvGraphicFramePr>
          <p:cNvPr id="10" name="Chart 16">
            <a:extLst>
              <a:ext uri="{FF2B5EF4-FFF2-40B4-BE49-F238E27FC236}">
                <a16:creationId xmlns:a16="http://schemas.microsoft.com/office/drawing/2014/main" id="{540D1E77-46C2-7B5C-63DC-9E7D3C07CF44}"/>
              </a:ext>
            </a:extLst>
          </p:cNvPr>
          <p:cNvGraphicFramePr>
            <a:graphicFrameLocks noChangeAspect="1"/>
          </p:cNvGraphicFramePr>
          <p:nvPr/>
        </p:nvGraphicFramePr>
        <p:xfrm>
          <a:off x="3089307" y="1059582"/>
          <a:ext cx="1275220" cy="1263368"/>
        </p:xfrm>
        <a:graphic>
          <a:graphicData uri="http://schemas.openxmlformats.org/drawingml/2006/chart">
            <c:chart xmlns:c="http://schemas.openxmlformats.org/drawingml/2006/chart" xmlns:r="http://schemas.openxmlformats.org/officeDocument/2006/relationships" r:id="rId13"/>
          </a:graphicData>
        </a:graphic>
      </p:graphicFrame>
      <p:sp>
        <p:nvSpPr>
          <p:cNvPr id="11" name="Rectangle 26">
            <a:extLst>
              <a:ext uri="{FF2B5EF4-FFF2-40B4-BE49-F238E27FC236}">
                <a16:creationId xmlns:a16="http://schemas.microsoft.com/office/drawing/2014/main" id="{2E4D099B-44FB-586B-4F01-2AC6851E2E29}"/>
              </a:ext>
            </a:extLst>
          </p:cNvPr>
          <p:cNvSpPr/>
          <p:nvPr/>
        </p:nvSpPr>
        <p:spPr>
          <a:xfrm>
            <a:off x="3400445" y="1351112"/>
            <a:ext cx="983106" cy="43858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250" b="1" i="0" u="none" strike="noStrike" kern="0" cap="none" spc="0" normalizeH="0" baseline="0" noProof="0" dirty="0">
                <a:ln>
                  <a:noFill/>
                </a:ln>
                <a:solidFill>
                  <a:srgbClr val="008E94"/>
                </a:solidFill>
                <a:effectLst/>
                <a:uLnTx/>
                <a:uFillTx/>
                <a:latin typeface="Calibri"/>
                <a:ea typeface="+mn-ea"/>
                <a:cs typeface="+mn-cs"/>
              </a:rPr>
              <a:t>38</a:t>
            </a:r>
            <a:r>
              <a:rPr kumimoji="0" lang="hu-HU" sz="2250" b="1" i="0" u="none" strike="noStrike" kern="0" cap="none" spc="0" normalizeH="0" baseline="0" noProof="0" dirty="0">
                <a:ln>
                  <a:noFill/>
                </a:ln>
                <a:solidFill>
                  <a:srgbClr val="008E94"/>
                </a:solidFill>
                <a:effectLst/>
                <a:uLnTx/>
                <a:uFillTx/>
                <a:latin typeface="Calibri"/>
                <a:ea typeface="+mn-ea"/>
                <a:cs typeface="+mn-cs"/>
              </a:rPr>
              <a:t>%</a:t>
            </a:r>
            <a:endParaRPr kumimoji="0" lang="en-ZA" sz="2250" b="0" i="0" u="none" strike="noStrike" kern="0" cap="none" spc="0" normalizeH="0" baseline="0" noProof="0" dirty="0">
              <a:ln>
                <a:noFill/>
              </a:ln>
              <a:solidFill>
                <a:srgbClr val="008E94"/>
              </a:solidFill>
              <a:effectLst/>
              <a:uLnTx/>
              <a:uFillTx/>
              <a:latin typeface="Calibri"/>
              <a:ea typeface="+mn-ea"/>
              <a:cs typeface="+mn-cs"/>
            </a:endParaRPr>
          </a:p>
        </p:txBody>
      </p:sp>
      <p:sp>
        <p:nvSpPr>
          <p:cNvPr id="12" name="TextBox 10">
            <a:extLst>
              <a:ext uri="{FF2B5EF4-FFF2-40B4-BE49-F238E27FC236}">
                <a16:creationId xmlns:a16="http://schemas.microsoft.com/office/drawing/2014/main" id="{337A3A86-2DCF-8729-43A2-24022A2040A7}"/>
              </a:ext>
            </a:extLst>
          </p:cNvPr>
          <p:cNvSpPr txBox="1"/>
          <p:nvPr/>
        </p:nvSpPr>
        <p:spPr>
          <a:xfrm>
            <a:off x="548006" y="2100101"/>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90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graphicFrame>
        <p:nvGraphicFramePr>
          <p:cNvPr id="13" name="Chart 16">
            <a:extLst>
              <a:ext uri="{FF2B5EF4-FFF2-40B4-BE49-F238E27FC236}">
                <a16:creationId xmlns:a16="http://schemas.microsoft.com/office/drawing/2014/main" id="{47DF6F01-7D07-5B29-3623-5E2F5F327302}"/>
              </a:ext>
            </a:extLst>
          </p:cNvPr>
          <p:cNvGraphicFramePr>
            <a:graphicFrameLocks noChangeAspect="1"/>
          </p:cNvGraphicFramePr>
          <p:nvPr/>
        </p:nvGraphicFramePr>
        <p:xfrm>
          <a:off x="4464183" y="1072574"/>
          <a:ext cx="1275220" cy="1263368"/>
        </p:xfrm>
        <a:graphic>
          <a:graphicData uri="http://schemas.openxmlformats.org/drawingml/2006/chart">
            <c:chart xmlns:c="http://schemas.openxmlformats.org/drawingml/2006/chart" xmlns:r="http://schemas.openxmlformats.org/officeDocument/2006/relationships" r:id="rId14"/>
          </a:graphicData>
        </a:graphic>
      </p:graphicFrame>
      <p:sp>
        <p:nvSpPr>
          <p:cNvPr id="14" name="Rectangle 26">
            <a:extLst>
              <a:ext uri="{FF2B5EF4-FFF2-40B4-BE49-F238E27FC236}">
                <a16:creationId xmlns:a16="http://schemas.microsoft.com/office/drawing/2014/main" id="{290143A5-B721-AC2D-9CD3-06214A653497}"/>
              </a:ext>
            </a:extLst>
          </p:cNvPr>
          <p:cNvSpPr/>
          <p:nvPr/>
        </p:nvSpPr>
        <p:spPr>
          <a:xfrm>
            <a:off x="4775321" y="1344853"/>
            <a:ext cx="983106" cy="43858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250" b="1" i="0" u="none" strike="noStrike" kern="0" cap="none" spc="0" normalizeH="0" baseline="0" noProof="0" dirty="0">
                <a:ln>
                  <a:noFill/>
                </a:ln>
                <a:solidFill>
                  <a:srgbClr val="008E94"/>
                </a:solidFill>
                <a:effectLst/>
                <a:uLnTx/>
                <a:uFillTx/>
                <a:latin typeface="Calibri"/>
                <a:ea typeface="+mn-ea"/>
                <a:cs typeface="+mn-cs"/>
              </a:rPr>
              <a:t>45</a:t>
            </a:r>
            <a:r>
              <a:rPr kumimoji="0" lang="hu-HU" sz="2250" b="1" i="0" u="none" strike="noStrike" kern="0" cap="none" spc="0" normalizeH="0" baseline="0" noProof="0" dirty="0">
                <a:ln>
                  <a:noFill/>
                </a:ln>
                <a:solidFill>
                  <a:srgbClr val="008E94"/>
                </a:solidFill>
                <a:effectLst/>
                <a:uLnTx/>
                <a:uFillTx/>
                <a:latin typeface="Calibri"/>
                <a:ea typeface="+mn-ea"/>
                <a:cs typeface="+mn-cs"/>
              </a:rPr>
              <a:t>%</a:t>
            </a:r>
            <a:endParaRPr kumimoji="0" lang="en-ZA" sz="2250" b="0" i="0" u="none" strike="noStrike" kern="0" cap="none" spc="0" normalizeH="0" baseline="0" noProof="0" dirty="0">
              <a:ln>
                <a:noFill/>
              </a:ln>
              <a:solidFill>
                <a:srgbClr val="008E94"/>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ACD5AF44-9679-26E3-4E38-4A51BC6668B0}"/>
              </a:ext>
            </a:extLst>
          </p:cNvPr>
          <p:cNvSpPr txBox="1"/>
          <p:nvPr/>
        </p:nvSpPr>
        <p:spPr>
          <a:xfrm>
            <a:off x="8385" y="1472031"/>
            <a:ext cx="621154"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50000"/>
                  </a:srgbClr>
                </a:solidFill>
                <a:effectLst/>
                <a:uLnTx/>
                <a:uFillTx/>
                <a:latin typeface="Calibri"/>
                <a:ea typeface="+mn-ea"/>
                <a:cs typeface="Arial" pitchFamily="34" charset="0"/>
              </a:rPr>
              <a:t>2023:</a:t>
            </a:r>
            <a:endParaRPr kumimoji="0" lang="en-GB" sz="2000" b="1" i="0" u="none" strike="noStrike" kern="1200" cap="none" spc="0" normalizeH="0" baseline="0" noProof="0" dirty="0">
              <a:ln>
                <a:noFill/>
              </a:ln>
              <a:solidFill>
                <a:srgbClr val="BABABA">
                  <a:lumMod val="50000"/>
                </a:srgbClr>
              </a:solidFill>
              <a:effectLst/>
              <a:uLnTx/>
              <a:uFillTx/>
              <a:latin typeface="Calibri"/>
              <a:ea typeface="+mn-ea"/>
              <a:cs typeface="Arial" pitchFamily="34" charset="0"/>
            </a:endParaRPr>
          </a:p>
        </p:txBody>
      </p:sp>
      <p:sp>
        <p:nvSpPr>
          <p:cNvPr id="17" name="TextBox 10">
            <a:extLst>
              <a:ext uri="{FF2B5EF4-FFF2-40B4-BE49-F238E27FC236}">
                <a16:creationId xmlns:a16="http://schemas.microsoft.com/office/drawing/2014/main" id="{20DDEEE7-6203-854E-5196-214CB6BD9AEC}"/>
              </a:ext>
            </a:extLst>
          </p:cNvPr>
          <p:cNvSpPr txBox="1"/>
          <p:nvPr/>
        </p:nvSpPr>
        <p:spPr>
          <a:xfrm>
            <a:off x="1896274" y="2100101"/>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86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sp>
        <p:nvSpPr>
          <p:cNvPr id="18" name="TextBox 10">
            <a:extLst>
              <a:ext uri="{FF2B5EF4-FFF2-40B4-BE49-F238E27FC236}">
                <a16:creationId xmlns:a16="http://schemas.microsoft.com/office/drawing/2014/main" id="{E98D6FAE-0972-6902-59E9-57357B3EB755}"/>
              </a:ext>
            </a:extLst>
          </p:cNvPr>
          <p:cNvSpPr txBox="1"/>
          <p:nvPr/>
        </p:nvSpPr>
        <p:spPr>
          <a:xfrm>
            <a:off x="3244542" y="2100101"/>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79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sp>
        <p:nvSpPr>
          <p:cNvPr id="19" name="TextBox 10">
            <a:extLst>
              <a:ext uri="{FF2B5EF4-FFF2-40B4-BE49-F238E27FC236}">
                <a16:creationId xmlns:a16="http://schemas.microsoft.com/office/drawing/2014/main" id="{076286B9-203A-39DA-86DD-3EFC01BC6FFE}"/>
              </a:ext>
            </a:extLst>
          </p:cNvPr>
          <p:cNvSpPr txBox="1"/>
          <p:nvPr/>
        </p:nvSpPr>
        <p:spPr>
          <a:xfrm>
            <a:off x="4592809" y="2100101"/>
            <a:ext cx="998490" cy="197989"/>
          </a:xfrm>
          <a:prstGeom prst="rect">
            <a:avLst/>
          </a:prstGeom>
        </p:spPr>
        <p:txBody>
          <a:bodyPr vert="horz" lIns="0" tIns="0" rIns="0" bIns="0" rtlCol="0" anchor="ctr">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91 </a:t>
            </a:r>
            <a:r>
              <a:rPr kumimoji="0" lang="en-GB" sz="1200" b="1"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minutes</a:t>
            </a:r>
          </a:p>
        </p:txBody>
      </p:sp>
      <p:cxnSp>
        <p:nvCxnSpPr>
          <p:cNvPr id="22" name="Straight Connector 46">
            <a:extLst>
              <a:ext uri="{FF2B5EF4-FFF2-40B4-BE49-F238E27FC236}">
                <a16:creationId xmlns:a16="http://schemas.microsoft.com/office/drawing/2014/main" id="{2E679C47-2F87-DC76-689E-AF409C78DA09}"/>
              </a:ext>
            </a:extLst>
          </p:cNvPr>
          <p:cNvCxnSpPr/>
          <p:nvPr/>
        </p:nvCxnSpPr>
        <p:spPr>
          <a:xfrm>
            <a:off x="179512" y="2355725"/>
            <a:ext cx="5904656" cy="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Arrow: Down 1">
            <a:extLst>
              <a:ext uri="{FF2B5EF4-FFF2-40B4-BE49-F238E27FC236}">
                <a16:creationId xmlns:a16="http://schemas.microsoft.com/office/drawing/2014/main" id="{516813CB-865C-CA8A-8064-B167DCFBA169}"/>
              </a:ext>
            </a:extLst>
          </p:cNvPr>
          <p:cNvSpPr/>
          <p:nvPr/>
        </p:nvSpPr>
        <p:spPr>
          <a:xfrm>
            <a:off x="5548551" y="1413765"/>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 name="Arrow: Down 3">
            <a:extLst>
              <a:ext uri="{FF2B5EF4-FFF2-40B4-BE49-F238E27FC236}">
                <a16:creationId xmlns:a16="http://schemas.microsoft.com/office/drawing/2014/main" id="{A071A2E1-8A61-9C7D-BAF2-19A8F0F7D99D}"/>
              </a:ext>
            </a:extLst>
          </p:cNvPr>
          <p:cNvSpPr/>
          <p:nvPr/>
        </p:nvSpPr>
        <p:spPr>
          <a:xfrm>
            <a:off x="4176166" y="1418328"/>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5" name="Arrow: Down 14">
            <a:extLst>
              <a:ext uri="{FF2B5EF4-FFF2-40B4-BE49-F238E27FC236}">
                <a16:creationId xmlns:a16="http://schemas.microsoft.com/office/drawing/2014/main" id="{528289BD-04C0-3E8E-6BB4-BD6C76952783}"/>
              </a:ext>
            </a:extLst>
          </p:cNvPr>
          <p:cNvSpPr/>
          <p:nvPr/>
        </p:nvSpPr>
        <p:spPr>
          <a:xfrm>
            <a:off x="1499352" y="1410240"/>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0" name="Arrow: Down 19">
            <a:extLst>
              <a:ext uri="{FF2B5EF4-FFF2-40B4-BE49-F238E27FC236}">
                <a16:creationId xmlns:a16="http://schemas.microsoft.com/office/drawing/2014/main" id="{D2E0390F-601F-EB3D-7BCB-D81336B35C58}"/>
              </a:ext>
            </a:extLst>
          </p:cNvPr>
          <p:cNvSpPr/>
          <p:nvPr/>
        </p:nvSpPr>
        <p:spPr>
          <a:xfrm>
            <a:off x="2770266" y="1410240"/>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21" name="Picture 2">
            <a:extLst>
              <a:ext uri="{FF2B5EF4-FFF2-40B4-BE49-F238E27FC236}">
                <a16:creationId xmlns:a16="http://schemas.microsoft.com/office/drawing/2014/main" id="{4425CB05-2681-2C96-165F-41E039CD0E75}"/>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C55BD10-DBEE-4A87-16AC-D43F891CF8A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138116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831BC3B-9B01-37A3-20CB-64EDD5743F71}"/>
              </a:ext>
            </a:extLst>
          </p:cNvPr>
          <p:cNvGrpSpPr/>
          <p:nvPr/>
        </p:nvGrpSpPr>
        <p:grpSpPr>
          <a:xfrm>
            <a:off x="467544" y="1255195"/>
            <a:ext cx="7704857" cy="3852170"/>
            <a:chOff x="467544" y="1304997"/>
            <a:chExt cx="7704857" cy="3025232"/>
          </a:xfrm>
        </p:grpSpPr>
        <p:grpSp>
          <p:nvGrpSpPr>
            <p:cNvPr id="42" name="Group 23">
              <a:extLst>
                <a:ext uri="{FF2B5EF4-FFF2-40B4-BE49-F238E27FC236}">
                  <a16:creationId xmlns:a16="http://schemas.microsoft.com/office/drawing/2014/main" id="{8C40B429-0171-CA7B-5FBB-7350E5B0BE25}"/>
                </a:ext>
              </a:extLst>
            </p:cNvPr>
            <p:cNvGrpSpPr/>
            <p:nvPr/>
          </p:nvGrpSpPr>
          <p:grpSpPr>
            <a:xfrm>
              <a:off x="467544" y="1304997"/>
              <a:ext cx="7704857" cy="2081476"/>
              <a:chOff x="664951" y="404713"/>
              <a:chExt cx="10958019" cy="1243463"/>
            </a:xfrm>
          </p:grpSpPr>
          <p:sp>
            <p:nvSpPr>
              <p:cNvPr id="66" name="Shape 22">
                <a:extLst>
                  <a:ext uri="{FF2B5EF4-FFF2-40B4-BE49-F238E27FC236}">
                    <a16:creationId xmlns:a16="http://schemas.microsoft.com/office/drawing/2014/main" id="{0FD4E4AD-47A7-BA5D-29E8-89389491341B}"/>
                  </a:ext>
                </a:extLst>
              </p:cNvPr>
              <p:cNvSpPr/>
              <p:nvPr/>
            </p:nvSpPr>
            <p:spPr>
              <a:xfrm>
                <a:off x="4476292" y="405055"/>
                <a:ext cx="7146678" cy="1243121"/>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69" name="Shape 20">
                <a:extLst>
                  <a:ext uri="{FF2B5EF4-FFF2-40B4-BE49-F238E27FC236}">
                    <a16:creationId xmlns:a16="http://schemas.microsoft.com/office/drawing/2014/main" id="{87B3D1B6-7781-20D7-4448-31570928CA1D}"/>
                  </a:ext>
                </a:extLst>
              </p:cNvPr>
              <p:cNvSpPr/>
              <p:nvPr/>
            </p:nvSpPr>
            <p:spPr>
              <a:xfrm>
                <a:off x="664951" y="404713"/>
                <a:ext cx="3811341" cy="1243463"/>
              </a:xfrm>
              <a:prstGeom prst="rect">
                <a:avLst/>
              </a:prstGeom>
              <a:solidFill>
                <a:srgbClr val="F1845D"/>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grpSp>
        <p:sp>
          <p:nvSpPr>
            <p:cNvPr id="49" name="Rectangle 48">
              <a:extLst>
                <a:ext uri="{FF2B5EF4-FFF2-40B4-BE49-F238E27FC236}">
                  <a16:creationId xmlns:a16="http://schemas.microsoft.com/office/drawing/2014/main" id="{9F65B319-9D53-1971-0315-04EB5B2B242C}"/>
                </a:ext>
              </a:extLst>
            </p:cNvPr>
            <p:cNvSpPr/>
            <p:nvPr/>
          </p:nvSpPr>
          <p:spPr>
            <a:xfrm>
              <a:off x="2969133" y="3746931"/>
              <a:ext cx="1151238" cy="583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grpSp>
      <p:graphicFrame>
        <p:nvGraphicFramePr>
          <p:cNvPr id="4" name="Táblázat 3"/>
          <p:cNvGraphicFramePr>
            <a:graphicFrameLocks noGrp="1"/>
          </p:cNvGraphicFramePr>
          <p:nvPr/>
        </p:nvGraphicFramePr>
        <p:xfrm>
          <a:off x="3491880" y="699542"/>
          <a:ext cx="4567384" cy="472173"/>
        </p:xfrm>
        <a:graphic>
          <a:graphicData uri="http://schemas.openxmlformats.org/drawingml/2006/table">
            <a:tbl>
              <a:tblPr firstRow="1" bandRow="1">
                <a:tableStyleId>{5C22544A-7EE6-4342-B048-85BDC9FD1C3A}</a:tableStyleId>
              </a:tblPr>
              <a:tblGrid>
                <a:gridCol w="1522461">
                  <a:extLst>
                    <a:ext uri="{9D8B030D-6E8A-4147-A177-3AD203B41FA5}">
                      <a16:colId xmlns:a16="http://schemas.microsoft.com/office/drawing/2014/main" val="982809133"/>
                    </a:ext>
                  </a:extLst>
                </a:gridCol>
                <a:gridCol w="1341761">
                  <a:extLst>
                    <a:ext uri="{9D8B030D-6E8A-4147-A177-3AD203B41FA5}">
                      <a16:colId xmlns:a16="http://schemas.microsoft.com/office/drawing/2014/main" val="3968493960"/>
                    </a:ext>
                  </a:extLst>
                </a:gridCol>
                <a:gridCol w="1703162">
                  <a:extLst>
                    <a:ext uri="{9D8B030D-6E8A-4147-A177-3AD203B41FA5}">
                      <a16:colId xmlns:a16="http://schemas.microsoft.com/office/drawing/2014/main" val="461491417"/>
                    </a:ext>
                  </a:extLst>
                </a:gridCol>
              </a:tblGrid>
              <a:tr h="472173">
                <a:tc>
                  <a:txBody>
                    <a:bodyPr/>
                    <a:lstStyle/>
                    <a:p>
                      <a:pPr algn="ctr"/>
                      <a:r>
                        <a:rPr lang="en-GB" sz="1100" b="0" dirty="0">
                          <a:solidFill>
                            <a:srgbClr val="404040"/>
                          </a:solidFill>
                        </a:rPr>
                        <a:t>Age group </a:t>
                      </a:r>
                      <a:r>
                        <a:rPr lang="hu-HU" sz="1100" b="0" dirty="0">
                          <a:solidFill>
                            <a:srgbClr val="404040"/>
                          </a:solidFill>
                        </a:rPr>
                        <a:t>21-35</a:t>
                      </a:r>
                    </a:p>
                  </a:txBody>
                  <a:tcPr anchor="ctr">
                    <a:solidFill>
                      <a:schemeClr val="accent1">
                        <a:alpha val="0"/>
                      </a:schemeClr>
                    </a:solidFill>
                  </a:tcPr>
                </a:tc>
                <a:tc>
                  <a:txBody>
                    <a:bodyPr/>
                    <a:lstStyle/>
                    <a:p>
                      <a:pPr algn="ctr"/>
                      <a:r>
                        <a:rPr lang="en-GB" sz="1100" b="0" dirty="0">
                          <a:solidFill>
                            <a:srgbClr val="404040"/>
                          </a:solidFill>
                        </a:rPr>
                        <a:t>Age group </a:t>
                      </a:r>
                      <a:r>
                        <a:rPr lang="hu-HU" sz="1100" b="0" dirty="0">
                          <a:solidFill>
                            <a:srgbClr val="404040"/>
                          </a:solidFill>
                        </a:rPr>
                        <a:t>36-59</a:t>
                      </a:r>
                    </a:p>
                  </a:txBody>
                  <a:tcPr anchor="ctr">
                    <a:solidFill>
                      <a:schemeClr val="accent1">
                        <a:alpha val="0"/>
                      </a:schemeClr>
                    </a:solidFill>
                  </a:tcPr>
                </a:tc>
                <a:tc>
                  <a:txBody>
                    <a:bodyPr/>
                    <a:lstStyle/>
                    <a:p>
                      <a:pPr algn="ctr"/>
                      <a:r>
                        <a:rPr lang="en-GB" sz="1100" b="0" dirty="0">
                          <a:solidFill>
                            <a:srgbClr val="404040"/>
                          </a:solidFill>
                        </a:rPr>
                        <a:t>Age group </a:t>
                      </a:r>
                      <a:r>
                        <a:rPr lang="hu-HU" sz="1100" b="0" dirty="0">
                          <a:solidFill>
                            <a:srgbClr val="404040"/>
                          </a:solidFill>
                        </a:rPr>
                        <a:t>60+</a:t>
                      </a:r>
                    </a:p>
                  </a:txBody>
                  <a:tcPr anchor="ctr">
                    <a:solidFill>
                      <a:schemeClr val="accent1">
                        <a:alpha val="0"/>
                      </a:schemeClr>
                    </a:solidFill>
                  </a:tcPr>
                </a:tc>
                <a:extLst>
                  <a:ext uri="{0D108BD9-81ED-4DB2-BD59-A6C34878D82A}">
                    <a16:rowId xmlns:a16="http://schemas.microsoft.com/office/drawing/2014/main" val="4250581369"/>
                  </a:ext>
                </a:extLst>
              </a:tr>
            </a:tbl>
          </a:graphicData>
        </a:graphic>
      </p:graphicFrame>
      <p:sp>
        <p:nvSpPr>
          <p:cNvPr id="48" name="Title 3"/>
          <p:cNvSpPr>
            <a:spLocks noGrp="1"/>
          </p:cNvSpPr>
          <p:nvPr>
            <p:ph type="title"/>
          </p:nvPr>
        </p:nvSpPr>
        <p:spPr>
          <a:xfrm>
            <a:off x="179984" y="-19088"/>
            <a:ext cx="8680422" cy="469722"/>
          </a:xfrm>
        </p:spPr>
        <p:txBody>
          <a:bodyPr>
            <a:noAutofit/>
          </a:bodyPr>
          <a:lstStyle/>
          <a:p>
            <a:r>
              <a:rPr lang="en-GB" sz="2900" dirty="0"/>
              <a:t>Media consumption</a:t>
            </a:r>
            <a:endParaRPr lang="hu-HU" sz="2900" dirty="0"/>
          </a:p>
        </p:txBody>
      </p:sp>
      <p:sp>
        <p:nvSpPr>
          <p:cNvPr id="85"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en-GB" sz="1000" i="1" dirty="0">
                <a:solidFill>
                  <a:schemeClr val="bg1">
                    <a:lumMod val="50000"/>
                  </a:schemeClr>
                </a:solidFill>
              </a:rPr>
              <a:t>How often do you…</a:t>
            </a:r>
            <a:r>
              <a:rPr lang="hu-HU" sz="1000" i="1" dirty="0">
                <a:solidFill>
                  <a:schemeClr val="bg1">
                    <a:lumMod val="50000"/>
                  </a:schemeClr>
                </a:solidFill>
              </a:rPr>
              <a:t>?</a:t>
            </a:r>
            <a:r>
              <a:rPr lang="en-GB" sz="1000" i="1" dirty="0">
                <a:solidFill>
                  <a:schemeClr val="bg1">
                    <a:lumMod val="50000"/>
                  </a:schemeClr>
                </a:solidFill>
              </a:rPr>
              <a:t>(at least daily frequency)</a:t>
            </a:r>
            <a:endParaRPr lang="hu-HU" sz="1000" i="1" dirty="0">
              <a:solidFill>
                <a:schemeClr val="bg1">
                  <a:lumMod val="50000"/>
                </a:schemeClr>
              </a:solidFill>
            </a:endParaRPr>
          </a:p>
        </p:txBody>
      </p:sp>
      <p:sp>
        <p:nvSpPr>
          <p:cNvPr id="72" name="Shape 24"/>
          <p:cNvSpPr/>
          <p:nvPr/>
        </p:nvSpPr>
        <p:spPr>
          <a:xfrm>
            <a:off x="5490317" y="1340644"/>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73" name="Shape 24"/>
          <p:cNvSpPr/>
          <p:nvPr/>
        </p:nvSpPr>
        <p:spPr>
          <a:xfrm>
            <a:off x="7030844" y="1340644"/>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76" name="Shape 24"/>
          <p:cNvSpPr/>
          <p:nvPr/>
        </p:nvSpPr>
        <p:spPr>
          <a:xfrm>
            <a:off x="4033178" y="1340644"/>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2" name="Szövegdoboz 1"/>
          <p:cNvSpPr txBox="1"/>
          <p:nvPr/>
        </p:nvSpPr>
        <p:spPr>
          <a:xfrm>
            <a:off x="3976217" y="1329323"/>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85%</a:t>
            </a:r>
          </a:p>
        </p:txBody>
      </p:sp>
      <p:sp>
        <p:nvSpPr>
          <p:cNvPr id="77" name="Szövegdoboz 76"/>
          <p:cNvSpPr txBox="1"/>
          <p:nvPr/>
        </p:nvSpPr>
        <p:spPr>
          <a:xfrm>
            <a:off x="5433356" y="1329323"/>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79%</a:t>
            </a:r>
          </a:p>
        </p:txBody>
      </p:sp>
      <p:sp>
        <p:nvSpPr>
          <p:cNvPr id="78" name="Szövegdoboz 77"/>
          <p:cNvSpPr txBox="1"/>
          <p:nvPr/>
        </p:nvSpPr>
        <p:spPr>
          <a:xfrm>
            <a:off x="6973883" y="1329323"/>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81%</a:t>
            </a:r>
          </a:p>
        </p:txBody>
      </p:sp>
      <p:sp>
        <p:nvSpPr>
          <p:cNvPr id="3" name="Szövegdoboz 135">
            <a:extLst>
              <a:ext uri="{FF2B5EF4-FFF2-40B4-BE49-F238E27FC236}">
                <a16:creationId xmlns:a16="http://schemas.microsoft.com/office/drawing/2014/main" id="{31213A37-B8CF-30E4-634F-D29E89313F00}"/>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T</a:t>
            </a:r>
            <a:r>
              <a:rPr kumimoji="0" lang="en-GB" sz="900" b="0" i="0" u="none" strike="noStrike" kern="0" cap="none" spc="0" normalizeH="0" baseline="0" noProof="0" dirty="0" err="1">
                <a:ln>
                  <a:noFill/>
                </a:ln>
                <a:solidFill>
                  <a:srgbClr val="222223"/>
                </a:solidFill>
                <a:effectLst/>
                <a:uLnTx/>
                <a:uFillTx/>
                <a:latin typeface="Calibri"/>
                <a:ea typeface="+mn-ea"/>
                <a:cs typeface="+mn-cs"/>
              </a:rPr>
              <a:t>otal</a:t>
            </a:r>
            <a:r>
              <a:rPr kumimoji="0" lang="en-GB" sz="900" b="0" i="0" u="none" strike="noStrike" kern="0" cap="none" spc="0" normalizeH="0" baseline="0" noProof="0" dirty="0">
                <a:ln>
                  <a:noFill/>
                </a:ln>
                <a:solidFill>
                  <a:srgbClr val="222223"/>
                </a:solidFill>
                <a:effectLst/>
                <a:uLnTx/>
                <a:uFillTx/>
                <a:latin typeface="Calibri"/>
                <a:ea typeface="+mn-ea"/>
                <a:cs typeface="+mn-cs"/>
              </a:rPr>
              <a:t> sample</a:t>
            </a:r>
            <a:r>
              <a:rPr kumimoji="0" lang="hu-HU" sz="900" b="0" i="0" u="none" strike="noStrike" kern="0" cap="none" spc="0" normalizeH="0" baseline="0" noProof="0" dirty="0">
                <a:ln>
                  <a:noFill/>
                </a:ln>
                <a:solidFill>
                  <a:srgbClr val="222223"/>
                </a:solidFill>
                <a:effectLst/>
                <a:uLnTx/>
                <a:uFillTx/>
                <a:latin typeface="Calibri"/>
                <a:ea typeface="+mn-ea"/>
                <a:cs typeface="+mn-cs"/>
              </a:rPr>
              <a:t>: 2023: N=1000 , </a:t>
            </a:r>
            <a:r>
              <a:rPr kumimoji="0" lang="en-GB" sz="900" b="0" i="0" u="none" strike="noStrike" kern="0" cap="none" spc="0" normalizeH="0" baseline="0" noProof="0" dirty="0">
                <a:ln>
                  <a:noFill/>
                </a:ln>
                <a:solidFill>
                  <a:srgbClr val="222223"/>
                </a:solidFill>
                <a:effectLst/>
                <a:uLnTx/>
                <a:uFillTx/>
                <a:latin typeface="Calibri"/>
                <a:ea typeface="+mn-ea"/>
                <a:cs typeface="+mn-cs"/>
              </a:rPr>
              <a:t>age group </a:t>
            </a:r>
            <a:r>
              <a:rPr kumimoji="0" lang="hu-HU" sz="900" b="0" i="0" u="none" strike="noStrike" kern="0" cap="none" spc="0" normalizeH="0" baseline="0" noProof="0" dirty="0">
                <a:ln>
                  <a:noFill/>
                </a:ln>
                <a:solidFill>
                  <a:srgbClr val="222223"/>
                </a:solidFill>
                <a:effectLst/>
                <a:uLnTx/>
                <a:uFillTx/>
                <a:latin typeface="Calibri"/>
                <a:ea typeface="+mn-ea"/>
                <a:cs typeface="+mn-cs"/>
              </a:rPr>
              <a:t>36-59 n=409, </a:t>
            </a:r>
            <a:r>
              <a:rPr kumimoji="0" lang="en-GB" sz="900" b="0" i="0" u="none" strike="noStrike" kern="0" cap="none" spc="0" normalizeH="0" baseline="0" noProof="0" dirty="0">
                <a:ln>
                  <a:noFill/>
                </a:ln>
                <a:solidFill>
                  <a:srgbClr val="222223"/>
                </a:solidFill>
                <a:effectLst/>
                <a:uLnTx/>
                <a:uFillTx/>
                <a:latin typeface="Calibri"/>
                <a:ea typeface="+mn-ea"/>
                <a:cs typeface="+mn-cs"/>
              </a:rPr>
              <a:t>age group </a:t>
            </a:r>
            <a:r>
              <a:rPr kumimoji="0" lang="hu-HU" sz="900" b="0" i="0" u="none" strike="noStrike" kern="0" cap="none" spc="0" normalizeH="0" baseline="0" noProof="0" dirty="0">
                <a:ln>
                  <a:noFill/>
                </a:ln>
                <a:solidFill>
                  <a:srgbClr val="222223"/>
                </a:solidFill>
                <a:effectLst/>
                <a:uLnTx/>
                <a:uFillTx/>
                <a:latin typeface="Calibri"/>
                <a:ea typeface="+mn-ea"/>
                <a:cs typeface="+mn-cs"/>
              </a:rPr>
              <a:t>60+ n=282</a:t>
            </a:r>
          </a:p>
        </p:txBody>
      </p:sp>
      <p:sp>
        <p:nvSpPr>
          <p:cNvPr id="7" name="Shape 24">
            <a:extLst>
              <a:ext uri="{FF2B5EF4-FFF2-40B4-BE49-F238E27FC236}">
                <a16:creationId xmlns:a16="http://schemas.microsoft.com/office/drawing/2014/main" id="{112E51DD-5E5E-4BE3-291A-392A57B43C06}"/>
              </a:ext>
            </a:extLst>
          </p:cNvPr>
          <p:cNvSpPr/>
          <p:nvPr/>
        </p:nvSpPr>
        <p:spPr>
          <a:xfrm>
            <a:off x="5490317" y="1663071"/>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10" name="Shape 24">
            <a:extLst>
              <a:ext uri="{FF2B5EF4-FFF2-40B4-BE49-F238E27FC236}">
                <a16:creationId xmlns:a16="http://schemas.microsoft.com/office/drawing/2014/main" id="{37F004A6-259B-B5DB-BBF7-B80C811ACB62}"/>
              </a:ext>
            </a:extLst>
          </p:cNvPr>
          <p:cNvSpPr/>
          <p:nvPr/>
        </p:nvSpPr>
        <p:spPr>
          <a:xfrm>
            <a:off x="7030844" y="1663071"/>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16" name="Shape 24">
            <a:extLst>
              <a:ext uri="{FF2B5EF4-FFF2-40B4-BE49-F238E27FC236}">
                <a16:creationId xmlns:a16="http://schemas.microsoft.com/office/drawing/2014/main" id="{A034E8D3-D220-91C5-D915-A9591B1E29BF}"/>
              </a:ext>
            </a:extLst>
          </p:cNvPr>
          <p:cNvSpPr/>
          <p:nvPr/>
        </p:nvSpPr>
        <p:spPr>
          <a:xfrm>
            <a:off x="4033178" y="1663071"/>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17" name="Szövegdoboz 1">
            <a:extLst>
              <a:ext uri="{FF2B5EF4-FFF2-40B4-BE49-F238E27FC236}">
                <a16:creationId xmlns:a16="http://schemas.microsoft.com/office/drawing/2014/main" id="{310AE933-4FC7-3681-F127-D96A40920591}"/>
              </a:ext>
            </a:extLst>
          </p:cNvPr>
          <p:cNvSpPr txBox="1"/>
          <p:nvPr/>
        </p:nvSpPr>
        <p:spPr>
          <a:xfrm>
            <a:off x="3976217" y="1651750"/>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73%</a:t>
            </a:r>
          </a:p>
        </p:txBody>
      </p:sp>
      <p:sp>
        <p:nvSpPr>
          <p:cNvPr id="18" name="Szövegdoboz 76">
            <a:extLst>
              <a:ext uri="{FF2B5EF4-FFF2-40B4-BE49-F238E27FC236}">
                <a16:creationId xmlns:a16="http://schemas.microsoft.com/office/drawing/2014/main" id="{8263C495-0FDC-99FA-B875-579C68767B6E}"/>
              </a:ext>
            </a:extLst>
          </p:cNvPr>
          <p:cNvSpPr txBox="1"/>
          <p:nvPr/>
        </p:nvSpPr>
        <p:spPr>
          <a:xfrm>
            <a:off x="5433356" y="1651750"/>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71%</a:t>
            </a:r>
          </a:p>
        </p:txBody>
      </p:sp>
      <p:sp>
        <p:nvSpPr>
          <p:cNvPr id="19" name="Szövegdoboz 77">
            <a:extLst>
              <a:ext uri="{FF2B5EF4-FFF2-40B4-BE49-F238E27FC236}">
                <a16:creationId xmlns:a16="http://schemas.microsoft.com/office/drawing/2014/main" id="{66C1D12B-57BC-26DC-36C1-B8279320505C}"/>
              </a:ext>
            </a:extLst>
          </p:cNvPr>
          <p:cNvSpPr txBox="1"/>
          <p:nvPr/>
        </p:nvSpPr>
        <p:spPr>
          <a:xfrm>
            <a:off x="6973883" y="1651750"/>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70%</a:t>
            </a:r>
          </a:p>
        </p:txBody>
      </p:sp>
      <p:sp>
        <p:nvSpPr>
          <p:cNvPr id="22" name="Shape 24">
            <a:extLst>
              <a:ext uri="{FF2B5EF4-FFF2-40B4-BE49-F238E27FC236}">
                <a16:creationId xmlns:a16="http://schemas.microsoft.com/office/drawing/2014/main" id="{5056F02C-2152-B53A-009C-28093337F0E1}"/>
              </a:ext>
            </a:extLst>
          </p:cNvPr>
          <p:cNvSpPr/>
          <p:nvPr/>
        </p:nvSpPr>
        <p:spPr>
          <a:xfrm>
            <a:off x="5490317" y="1984167"/>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23" name="Shape 24">
            <a:extLst>
              <a:ext uri="{FF2B5EF4-FFF2-40B4-BE49-F238E27FC236}">
                <a16:creationId xmlns:a16="http://schemas.microsoft.com/office/drawing/2014/main" id="{F436776B-D070-2DC9-A3EA-3EE4C1D3DD81}"/>
              </a:ext>
            </a:extLst>
          </p:cNvPr>
          <p:cNvSpPr/>
          <p:nvPr/>
        </p:nvSpPr>
        <p:spPr>
          <a:xfrm>
            <a:off x="7030844" y="1984167"/>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26" name="Shape 24">
            <a:extLst>
              <a:ext uri="{FF2B5EF4-FFF2-40B4-BE49-F238E27FC236}">
                <a16:creationId xmlns:a16="http://schemas.microsoft.com/office/drawing/2014/main" id="{2F04FD93-360C-78AD-A0DF-C12B66620A8D}"/>
              </a:ext>
            </a:extLst>
          </p:cNvPr>
          <p:cNvSpPr/>
          <p:nvPr/>
        </p:nvSpPr>
        <p:spPr>
          <a:xfrm>
            <a:off x="4033178" y="1984167"/>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28" name="Szövegdoboz 1">
            <a:extLst>
              <a:ext uri="{FF2B5EF4-FFF2-40B4-BE49-F238E27FC236}">
                <a16:creationId xmlns:a16="http://schemas.microsoft.com/office/drawing/2014/main" id="{3504CFFF-F054-7471-49FA-8CA78B11CDD1}"/>
              </a:ext>
            </a:extLst>
          </p:cNvPr>
          <p:cNvSpPr txBox="1"/>
          <p:nvPr/>
        </p:nvSpPr>
        <p:spPr>
          <a:xfrm>
            <a:off x="3976217" y="1972846"/>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65%</a:t>
            </a:r>
          </a:p>
        </p:txBody>
      </p:sp>
      <p:sp>
        <p:nvSpPr>
          <p:cNvPr id="29" name="Szövegdoboz 76">
            <a:extLst>
              <a:ext uri="{FF2B5EF4-FFF2-40B4-BE49-F238E27FC236}">
                <a16:creationId xmlns:a16="http://schemas.microsoft.com/office/drawing/2014/main" id="{CD00F9BC-4D0F-C350-883F-854230850D74}"/>
              </a:ext>
            </a:extLst>
          </p:cNvPr>
          <p:cNvSpPr txBox="1"/>
          <p:nvPr/>
        </p:nvSpPr>
        <p:spPr>
          <a:xfrm>
            <a:off x="5433356" y="1972846"/>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42%</a:t>
            </a:r>
          </a:p>
        </p:txBody>
      </p:sp>
      <p:sp>
        <p:nvSpPr>
          <p:cNvPr id="30" name="Szövegdoboz 77">
            <a:extLst>
              <a:ext uri="{FF2B5EF4-FFF2-40B4-BE49-F238E27FC236}">
                <a16:creationId xmlns:a16="http://schemas.microsoft.com/office/drawing/2014/main" id="{05CCDB26-3A92-3A52-2C60-0CAC3A5EEB0E}"/>
              </a:ext>
            </a:extLst>
          </p:cNvPr>
          <p:cNvSpPr txBox="1"/>
          <p:nvPr/>
        </p:nvSpPr>
        <p:spPr>
          <a:xfrm>
            <a:off x="6973883" y="1972846"/>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33%</a:t>
            </a:r>
          </a:p>
        </p:txBody>
      </p:sp>
      <p:sp>
        <p:nvSpPr>
          <p:cNvPr id="34" name="Shape 24">
            <a:extLst>
              <a:ext uri="{FF2B5EF4-FFF2-40B4-BE49-F238E27FC236}">
                <a16:creationId xmlns:a16="http://schemas.microsoft.com/office/drawing/2014/main" id="{5E4FC729-E9E9-8E9A-AEA8-15FFA9EB6B0B}"/>
              </a:ext>
            </a:extLst>
          </p:cNvPr>
          <p:cNvSpPr/>
          <p:nvPr/>
        </p:nvSpPr>
        <p:spPr>
          <a:xfrm>
            <a:off x="5490317" y="2321461"/>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35" name="Shape 24">
            <a:extLst>
              <a:ext uri="{FF2B5EF4-FFF2-40B4-BE49-F238E27FC236}">
                <a16:creationId xmlns:a16="http://schemas.microsoft.com/office/drawing/2014/main" id="{45050C34-0449-E593-41E4-25A775E7CEAC}"/>
              </a:ext>
            </a:extLst>
          </p:cNvPr>
          <p:cNvSpPr/>
          <p:nvPr/>
        </p:nvSpPr>
        <p:spPr>
          <a:xfrm>
            <a:off x="7030844" y="2321461"/>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38" name="Shape 24">
            <a:extLst>
              <a:ext uri="{FF2B5EF4-FFF2-40B4-BE49-F238E27FC236}">
                <a16:creationId xmlns:a16="http://schemas.microsoft.com/office/drawing/2014/main" id="{A69EDC13-88C5-9628-B7A7-A3CB68822258}"/>
              </a:ext>
            </a:extLst>
          </p:cNvPr>
          <p:cNvSpPr/>
          <p:nvPr/>
        </p:nvSpPr>
        <p:spPr>
          <a:xfrm>
            <a:off x="4033178" y="2321461"/>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39" name="Szövegdoboz 1">
            <a:extLst>
              <a:ext uri="{FF2B5EF4-FFF2-40B4-BE49-F238E27FC236}">
                <a16:creationId xmlns:a16="http://schemas.microsoft.com/office/drawing/2014/main" id="{A54059C4-5BCA-5794-436D-4D7D4E6945D3}"/>
              </a:ext>
            </a:extLst>
          </p:cNvPr>
          <p:cNvSpPr txBox="1"/>
          <p:nvPr/>
        </p:nvSpPr>
        <p:spPr>
          <a:xfrm>
            <a:off x="3976217" y="2310140"/>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39%</a:t>
            </a:r>
          </a:p>
        </p:txBody>
      </p:sp>
      <p:sp>
        <p:nvSpPr>
          <p:cNvPr id="40" name="Szövegdoboz 76">
            <a:extLst>
              <a:ext uri="{FF2B5EF4-FFF2-40B4-BE49-F238E27FC236}">
                <a16:creationId xmlns:a16="http://schemas.microsoft.com/office/drawing/2014/main" id="{B6377C80-50C7-38BB-5DC4-0569467FED39}"/>
              </a:ext>
            </a:extLst>
          </p:cNvPr>
          <p:cNvSpPr txBox="1"/>
          <p:nvPr/>
        </p:nvSpPr>
        <p:spPr>
          <a:xfrm>
            <a:off x="5433356" y="2310140"/>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18%</a:t>
            </a:r>
          </a:p>
        </p:txBody>
      </p:sp>
      <p:sp>
        <p:nvSpPr>
          <p:cNvPr id="41" name="Szövegdoboz 77">
            <a:extLst>
              <a:ext uri="{FF2B5EF4-FFF2-40B4-BE49-F238E27FC236}">
                <a16:creationId xmlns:a16="http://schemas.microsoft.com/office/drawing/2014/main" id="{CE72176E-413F-EEDE-88B6-F24EE54EE270}"/>
              </a:ext>
            </a:extLst>
          </p:cNvPr>
          <p:cNvSpPr txBox="1"/>
          <p:nvPr/>
        </p:nvSpPr>
        <p:spPr>
          <a:xfrm>
            <a:off x="6973883" y="2310140"/>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11%</a:t>
            </a:r>
          </a:p>
        </p:txBody>
      </p:sp>
      <p:sp>
        <p:nvSpPr>
          <p:cNvPr id="58" name="Shape 24">
            <a:extLst>
              <a:ext uri="{FF2B5EF4-FFF2-40B4-BE49-F238E27FC236}">
                <a16:creationId xmlns:a16="http://schemas.microsoft.com/office/drawing/2014/main" id="{66FC2290-AC53-EEE2-5B29-0E90246D5390}"/>
              </a:ext>
            </a:extLst>
          </p:cNvPr>
          <p:cNvSpPr/>
          <p:nvPr/>
        </p:nvSpPr>
        <p:spPr>
          <a:xfrm>
            <a:off x="5490317" y="2628563"/>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59" name="Shape 24">
            <a:extLst>
              <a:ext uri="{FF2B5EF4-FFF2-40B4-BE49-F238E27FC236}">
                <a16:creationId xmlns:a16="http://schemas.microsoft.com/office/drawing/2014/main" id="{6FA75667-9183-4F00-C454-164FA12295C0}"/>
              </a:ext>
            </a:extLst>
          </p:cNvPr>
          <p:cNvSpPr/>
          <p:nvPr/>
        </p:nvSpPr>
        <p:spPr>
          <a:xfrm>
            <a:off x="7030844" y="2628563"/>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62" name="Shape 24">
            <a:extLst>
              <a:ext uri="{FF2B5EF4-FFF2-40B4-BE49-F238E27FC236}">
                <a16:creationId xmlns:a16="http://schemas.microsoft.com/office/drawing/2014/main" id="{432BFBD0-7D2D-DE81-A79D-7E9FE2A45A59}"/>
              </a:ext>
            </a:extLst>
          </p:cNvPr>
          <p:cNvSpPr/>
          <p:nvPr/>
        </p:nvSpPr>
        <p:spPr>
          <a:xfrm>
            <a:off x="4033178" y="2628563"/>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63" name="Szövegdoboz 1">
            <a:extLst>
              <a:ext uri="{FF2B5EF4-FFF2-40B4-BE49-F238E27FC236}">
                <a16:creationId xmlns:a16="http://schemas.microsoft.com/office/drawing/2014/main" id="{F787D7DA-ECB3-07C9-FEA4-32804CC8AC2B}"/>
              </a:ext>
            </a:extLst>
          </p:cNvPr>
          <p:cNvSpPr txBox="1"/>
          <p:nvPr/>
        </p:nvSpPr>
        <p:spPr>
          <a:xfrm>
            <a:off x="3976217" y="2617242"/>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27%</a:t>
            </a:r>
          </a:p>
        </p:txBody>
      </p:sp>
      <p:sp>
        <p:nvSpPr>
          <p:cNvPr id="64" name="Szövegdoboz 76">
            <a:extLst>
              <a:ext uri="{FF2B5EF4-FFF2-40B4-BE49-F238E27FC236}">
                <a16:creationId xmlns:a16="http://schemas.microsoft.com/office/drawing/2014/main" id="{1F56E2CF-EA80-A7E3-BFF2-6603DCCBDFCD}"/>
              </a:ext>
            </a:extLst>
          </p:cNvPr>
          <p:cNvSpPr txBox="1"/>
          <p:nvPr/>
        </p:nvSpPr>
        <p:spPr>
          <a:xfrm>
            <a:off x="5433356" y="2617242"/>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19%</a:t>
            </a:r>
          </a:p>
        </p:txBody>
      </p:sp>
      <p:sp>
        <p:nvSpPr>
          <p:cNvPr id="65" name="Szövegdoboz 77">
            <a:extLst>
              <a:ext uri="{FF2B5EF4-FFF2-40B4-BE49-F238E27FC236}">
                <a16:creationId xmlns:a16="http://schemas.microsoft.com/office/drawing/2014/main" id="{D5864913-09E0-959D-864F-A9D4F5BDCF80}"/>
              </a:ext>
            </a:extLst>
          </p:cNvPr>
          <p:cNvSpPr txBox="1"/>
          <p:nvPr/>
        </p:nvSpPr>
        <p:spPr>
          <a:xfrm>
            <a:off x="6973883" y="2617242"/>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20%</a:t>
            </a:r>
          </a:p>
        </p:txBody>
      </p:sp>
      <p:graphicFrame>
        <p:nvGraphicFramePr>
          <p:cNvPr id="68" name="Table 67">
            <a:extLst>
              <a:ext uri="{FF2B5EF4-FFF2-40B4-BE49-F238E27FC236}">
                <a16:creationId xmlns:a16="http://schemas.microsoft.com/office/drawing/2014/main" id="{21A89842-5E83-C5A1-6F1F-5D4F71A982BD}"/>
              </a:ext>
            </a:extLst>
          </p:cNvPr>
          <p:cNvGraphicFramePr>
            <a:graphicFrameLocks noGrp="1"/>
          </p:cNvGraphicFramePr>
          <p:nvPr>
            <p:extLst>
              <p:ext uri="{D42A27DB-BD31-4B8C-83A1-F6EECF244321}">
                <p14:modId xmlns:p14="http://schemas.microsoft.com/office/powerpoint/2010/main" val="1326460699"/>
              </p:ext>
            </p:extLst>
          </p:nvPr>
        </p:nvGraphicFramePr>
        <p:xfrm>
          <a:off x="376088" y="1307842"/>
          <a:ext cx="2743059" cy="2580464"/>
        </p:xfrm>
        <a:graphic>
          <a:graphicData uri="http://schemas.openxmlformats.org/drawingml/2006/table">
            <a:tbl>
              <a:tblPr firstRow="1" bandRow="1">
                <a:tableStyleId>{5C22544A-7EE6-4342-B048-85BDC9FD1C3A}</a:tableStyleId>
              </a:tblPr>
              <a:tblGrid>
                <a:gridCol w="2743059">
                  <a:extLst>
                    <a:ext uri="{9D8B030D-6E8A-4147-A177-3AD203B41FA5}">
                      <a16:colId xmlns:a16="http://schemas.microsoft.com/office/drawing/2014/main" val="4193565386"/>
                    </a:ext>
                  </a:extLst>
                </a:gridCol>
              </a:tblGrid>
              <a:tr h="322558">
                <a:tc>
                  <a:txBody>
                    <a:bodyPr/>
                    <a:lstStyle/>
                    <a:p>
                      <a:pPr algn="r" rtl="0" fontAlgn="ctr"/>
                      <a:r>
                        <a:rPr lang="en-GB" sz="1400" b="1" i="0" u="none" strike="noStrike" noProof="0" dirty="0">
                          <a:solidFill>
                            <a:schemeClr val="bg1"/>
                          </a:solidFill>
                          <a:effectLst/>
                          <a:latin typeface="Calibri" panose="020F0502020204030204" pitchFamily="34" charset="0"/>
                        </a:rPr>
                        <a:t>Browse social media</a:t>
                      </a:r>
                      <a:endParaRPr lang="hu-HU" sz="1400" b="1" i="0" u="none" strike="noStrike" noProof="0" dirty="0">
                        <a:solidFill>
                          <a:schemeClr val="bg1"/>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6172269"/>
                  </a:ext>
                </a:extLst>
              </a:tr>
              <a:tr h="322558">
                <a:tc>
                  <a:txBody>
                    <a:bodyPr/>
                    <a:lstStyle/>
                    <a:p>
                      <a:pPr algn="r" rtl="0" fontAlgn="ctr"/>
                      <a:r>
                        <a:rPr lang="en-GB" sz="1400" b="1" i="0" u="none" strike="noStrike" noProof="0" dirty="0">
                          <a:solidFill>
                            <a:schemeClr val="bg1"/>
                          </a:solidFill>
                          <a:effectLst/>
                          <a:latin typeface="Calibri" panose="020F0502020204030204" pitchFamily="34" charset="0"/>
                        </a:rPr>
                        <a:t>Browse online in general</a:t>
                      </a:r>
                      <a:endParaRPr lang="hu-HU" sz="1400" b="1" i="0" u="none" strike="noStrike" noProof="0" dirty="0">
                        <a:solidFill>
                          <a:schemeClr val="bg1"/>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3155058"/>
                  </a:ext>
                </a:extLst>
              </a:tr>
              <a:tr h="322558">
                <a:tc>
                  <a:txBody>
                    <a:bodyPr/>
                    <a:lstStyle/>
                    <a:p>
                      <a:pPr algn="r" rtl="0" fontAlgn="ctr"/>
                      <a:r>
                        <a:rPr lang="en-GB" sz="1400" b="1" i="0" u="none" strike="noStrike" noProof="0" dirty="0">
                          <a:solidFill>
                            <a:schemeClr val="bg1"/>
                          </a:solidFill>
                          <a:effectLst/>
                          <a:latin typeface="Calibri" panose="020F0502020204030204" pitchFamily="34" charset="0"/>
                        </a:rPr>
                        <a:t>Watch free online videos</a:t>
                      </a:r>
                      <a:endParaRPr lang="hu-HU" sz="1400" b="1" i="0" u="none" strike="noStrike" noProof="0" dirty="0">
                        <a:solidFill>
                          <a:schemeClr val="bg1"/>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3734238"/>
                  </a:ext>
                </a:extLst>
              </a:tr>
              <a:tr h="322558">
                <a:tc>
                  <a:txBody>
                    <a:bodyPr/>
                    <a:lstStyle/>
                    <a:p>
                      <a:pPr algn="r" rtl="0" fontAlgn="ctr"/>
                      <a:r>
                        <a:rPr lang="en-GB" sz="1400" b="1" i="0" u="none" strike="noStrike" noProof="0" dirty="0">
                          <a:solidFill>
                            <a:schemeClr val="bg1"/>
                          </a:solidFill>
                          <a:effectLst/>
                          <a:latin typeface="Calibri" panose="020F0502020204030204" pitchFamily="34" charset="0"/>
                        </a:rPr>
                        <a:t>Watch paid online streaming</a:t>
                      </a:r>
                      <a:endParaRPr lang="hu-HU" sz="1400" b="1" i="0" u="none" strike="noStrike" noProof="0" dirty="0">
                        <a:solidFill>
                          <a:schemeClr val="bg1"/>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3651906"/>
                  </a:ext>
                </a:extLst>
              </a:tr>
              <a:tr h="322558">
                <a:tc>
                  <a:txBody>
                    <a:bodyPr/>
                    <a:lstStyle/>
                    <a:p>
                      <a:pPr algn="r" rtl="0" fontAlgn="ctr"/>
                      <a:r>
                        <a:rPr lang="en-GB" sz="1400" b="1" i="0" u="none" strike="noStrike" noProof="0" dirty="0">
                          <a:solidFill>
                            <a:schemeClr val="bg1"/>
                          </a:solidFill>
                          <a:effectLst/>
                          <a:latin typeface="Calibri" panose="020F0502020204030204" pitchFamily="34" charset="0"/>
                        </a:rPr>
                        <a:t>Watch free catch-up</a:t>
                      </a:r>
                      <a:endParaRPr lang="hu-HU" sz="1400" b="1" i="0" u="none" strike="noStrike" noProof="0" dirty="0">
                        <a:solidFill>
                          <a:schemeClr val="bg1"/>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567597"/>
                  </a:ext>
                </a:extLst>
              </a:tr>
              <a:tr h="322558">
                <a:tc>
                  <a:txBody>
                    <a:bodyPr/>
                    <a:lstStyle/>
                    <a:p>
                      <a:pPr algn="r" rtl="0" fontAlgn="ctr"/>
                      <a:r>
                        <a:rPr lang="en-GB" sz="1400" b="1" i="0" u="none" strike="noStrike" noProof="0" dirty="0">
                          <a:solidFill>
                            <a:schemeClr val="bg1"/>
                          </a:solidFill>
                          <a:effectLst/>
                          <a:latin typeface="Calibri" panose="020F0502020204030204" pitchFamily="34" charset="0"/>
                        </a:rPr>
                        <a:t>Watch TV</a:t>
                      </a:r>
                      <a:endParaRPr lang="hu-HU" sz="1400" b="1" i="0" u="none" strike="noStrike" noProof="0" dirty="0">
                        <a:solidFill>
                          <a:schemeClr val="bg1"/>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6169275"/>
                  </a:ext>
                </a:extLst>
              </a:tr>
              <a:tr h="322558">
                <a:tc>
                  <a:txBody>
                    <a:bodyPr/>
                    <a:lstStyle/>
                    <a:p>
                      <a:pPr algn="r" rtl="0" fontAlgn="ctr"/>
                      <a:r>
                        <a:rPr lang="en-GB" sz="1400" b="1" i="0" u="none" strike="noStrike" noProof="0" dirty="0">
                          <a:solidFill>
                            <a:schemeClr val="bg1"/>
                          </a:solidFill>
                          <a:effectLst/>
                          <a:latin typeface="Calibri" panose="020F0502020204030204" pitchFamily="34" charset="0"/>
                        </a:rPr>
                        <a:t>Listen to the radio</a:t>
                      </a:r>
                      <a:endParaRPr lang="hu-HU" sz="1400" b="1" i="0" u="none" strike="noStrike" noProof="0" dirty="0">
                        <a:solidFill>
                          <a:schemeClr val="bg1"/>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370366"/>
                  </a:ext>
                </a:extLst>
              </a:tr>
              <a:tr h="322558">
                <a:tc>
                  <a:txBody>
                    <a:bodyPr/>
                    <a:lstStyle/>
                    <a:p>
                      <a:pPr algn="r" rtl="0" fontAlgn="ctr"/>
                      <a:r>
                        <a:rPr lang="en-GB" sz="1400" b="1" i="0" u="none" strike="noStrike" noProof="0" dirty="0">
                          <a:solidFill>
                            <a:schemeClr val="bg1"/>
                          </a:solidFill>
                          <a:effectLst/>
                          <a:latin typeface="Calibri" panose="020F0502020204030204" pitchFamily="34" charset="0"/>
                        </a:rPr>
                        <a:t>Read  printed press</a:t>
                      </a:r>
                      <a:endParaRPr lang="hu-HU" sz="1400" b="1" i="0" u="none" strike="noStrike" noProof="0" dirty="0">
                        <a:solidFill>
                          <a:schemeClr val="bg1"/>
                        </a:solidFill>
                        <a:effectLst/>
                        <a:latin typeface="Calibri" panose="020F050202020403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8061943"/>
                  </a:ext>
                </a:extLst>
              </a:tr>
            </a:tbl>
          </a:graphicData>
        </a:graphic>
      </p:graphicFrame>
      <p:sp>
        <p:nvSpPr>
          <p:cNvPr id="12" name="Szövegdoboz 26">
            <a:extLst>
              <a:ext uri="{FF2B5EF4-FFF2-40B4-BE49-F238E27FC236}">
                <a16:creationId xmlns:a16="http://schemas.microsoft.com/office/drawing/2014/main" id="{2D2EEFE7-0CAB-EB64-4129-652F5D347D8F}"/>
              </a:ext>
            </a:extLst>
          </p:cNvPr>
          <p:cNvSpPr txBox="1"/>
          <p:nvPr/>
        </p:nvSpPr>
        <p:spPr>
          <a:xfrm>
            <a:off x="142166" y="4286929"/>
            <a:ext cx="8695417" cy="484748"/>
          </a:xfrm>
          <a:prstGeom prst="rect">
            <a:avLst/>
          </a:prstGeom>
        </p:spPr>
        <p:txBody>
          <a:bodyPr vert="horz" wrap="square" lIns="0" tIns="0" rIns="0" bIns="0" rtlCol="0">
            <a:spAutoFit/>
          </a:body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Internet-related activities, with the exception of general browsing, are more common among the cohort surveyed than among older age groups, although social media is as popular among the over-60s as it is among the 21-35 age group. Watching television and listening to the radio on a daily basis is more common in the two older age groups, while daily following of the print press is low in all three groups.</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57C7B8-D18E-6A17-F83E-F22E0F887855}"/>
              </a:ext>
            </a:extLst>
          </p:cNvPr>
          <p:cNvSpPr txBox="1"/>
          <p:nvPr/>
        </p:nvSpPr>
        <p:spPr>
          <a:xfrm>
            <a:off x="8099920" y="101864"/>
            <a:ext cx="1044080" cy="52322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err="1">
                <a:ln>
                  <a:noFill/>
                </a:ln>
                <a:solidFill>
                  <a:srgbClr val="008E94"/>
                </a:solidFill>
                <a:effectLst/>
                <a:uLnTx/>
                <a:uFillTx/>
                <a:latin typeface="Calibri" pitchFamily="34" charset="0"/>
                <a:ea typeface="+mn-ea"/>
                <a:cs typeface="Arial" pitchFamily="34" charset="0"/>
              </a:rPr>
              <a:t>Omnibus</a:t>
            </a:r>
            <a:endParaRPr kumimoji="0" lang="hu-HU" sz="14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data</a:t>
            </a:r>
            <a:endParaRPr kumimoji="0" lang="hu-HU" sz="14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sp>
        <p:nvSpPr>
          <p:cNvPr id="6" name="TextBox 5">
            <a:extLst>
              <a:ext uri="{FF2B5EF4-FFF2-40B4-BE49-F238E27FC236}">
                <a16:creationId xmlns:a16="http://schemas.microsoft.com/office/drawing/2014/main" id="{E4E6681B-1B31-9B44-327E-C5BED816FF8F}"/>
              </a:ext>
            </a:extLst>
          </p:cNvPr>
          <p:cNvSpPr txBox="1"/>
          <p:nvPr/>
        </p:nvSpPr>
        <p:spPr>
          <a:xfrm>
            <a:off x="7843112" y="-59447"/>
            <a:ext cx="256807" cy="83099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a:t>
            </a:r>
            <a:endParaRPr kumimoji="0" lang="hu-HU" sz="48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sp>
        <p:nvSpPr>
          <p:cNvPr id="44" name="Arrow: Down 43">
            <a:extLst>
              <a:ext uri="{FF2B5EF4-FFF2-40B4-BE49-F238E27FC236}">
                <a16:creationId xmlns:a16="http://schemas.microsoft.com/office/drawing/2014/main" id="{7EC758D2-E307-0759-C284-7FEE27B025C4}"/>
              </a:ext>
            </a:extLst>
          </p:cNvPr>
          <p:cNvSpPr/>
          <p:nvPr/>
        </p:nvSpPr>
        <p:spPr>
          <a:xfrm>
            <a:off x="5868523" y="2688727"/>
            <a:ext cx="100800" cy="118641"/>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5" name="Arrow: Down 44">
            <a:extLst>
              <a:ext uri="{FF2B5EF4-FFF2-40B4-BE49-F238E27FC236}">
                <a16:creationId xmlns:a16="http://schemas.microsoft.com/office/drawing/2014/main" id="{D59E9CF8-3916-CC95-0505-B3CDD1A62D99}"/>
              </a:ext>
            </a:extLst>
          </p:cNvPr>
          <p:cNvSpPr/>
          <p:nvPr/>
        </p:nvSpPr>
        <p:spPr>
          <a:xfrm>
            <a:off x="7364675" y="2688727"/>
            <a:ext cx="99531" cy="118641"/>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6" name="Arrow: Down 45">
            <a:extLst>
              <a:ext uri="{FF2B5EF4-FFF2-40B4-BE49-F238E27FC236}">
                <a16:creationId xmlns:a16="http://schemas.microsoft.com/office/drawing/2014/main" id="{E8E73E53-35DA-41DB-58F8-A9580121B7CE}"/>
              </a:ext>
            </a:extLst>
          </p:cNvPr>
          <p:cNvSpPr/>
          <p:nvPr/>
        </p:nvSpPr>
        <p:spPr>
          <a:xfrm>
            <a:off x="5869792" y="1400808"/>
            <a:ext cx="99531" cy="118641"/>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51" name="Arrow: Down 50">
            <a:extLst>
              <a:ext uri="{FF2B5EF4-FFF2-40B4-BE49-F238E27FC236}">
                <a16:creationId xmlns:a16="http://schemas.microsoft.com/office/drawing/2014/main" id="{6DDE72E7-AD9C-54C1-6AC7-46A9CF4DCF59}"/>
              </a:ext>
            </a:extLst>
          </p:cNvPr>
          <p:cNvSpPr/>
          <p:nvPr/>
        </p:nvSpPr>
        <p:spPr>
          <a:xfrm>
            <a:off x="5869792" y="2381625"/>
            <a:ext cx="99531" cy="118641"/>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52" name="Arrow: Down 51">
            <a:extLst>
              <a:ext uri="{FF2B5EF4-FFF2-40B4-BE49-F238E27FC236}">
                <a16:creationId xmlns:a16="http://schemas.microsoft.com/office/drawing/2014/main" id="{297D4282-481B-7D68-E0C9-BB87F707EC22}"/>
              </a:ext>
            </a:extLst>
          </p:cNvPr>
          <p:cNvSpPr/>
          <p:nvPr/>
        </p:nvSpPr>
        <p:spPr>
          <a:xfrm>
            <a:off x="7364675" y="2381625"/>
            <a:ext cx="99531" cy="118641"/>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53" name="Arrow: Down 52">
            <a:extLst>
              <a:ext uri="{FF2B5EF4-FFF2-40B4-BE49-F238E27FC236}">
                <a16:creationId xmlns:a16="http://schemas.microsoft.com/office/drawing/2014/main" id="{E8E71C78-9686-F2D4-D6F0-CA7B9F866110}"/>
              </a:ext>
            </a:extLst>
          </p:cNvPr>
          <p:cNvSpPr/>
          <p:nvPr/>
        </p:nvSpPr>
        <p:spPr>
          <a:xfrm>
            <a:off x="5869792" y="2044331"/>
            <a:ext cx="99531" cy="118641"/>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54" name="Arrow: Down 53">
            <a:extLst>
              <a:ext uri="{FF2B5EF4-FFF2-40B4-BE49-F238E27FC236}">
                <a16:creationId xmlns:a16="http://schemas.microsoft.com/office/drawing/2014/main" id="{FC1C6E95-5DE4-66B9-3556-71341D46ACE9}"/>
              </a:ext>
            </a:extLst>
          </p:cNvPr>
          <p:cNvSpPr/>
          <p:nvPr/>
        </p:nvSpPr>
        <p:spPr>
          <a:xfrm>
            <a:off x="7364675" y="2044331"/>
            <a:ext cx="99531" cy="118641"/>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1" name="Shape 24">
            <a:extLst>
              <a:ext uri="{FF2B5EF4-FFF2-40B4-BE49-F238E27FC236}">
                <a16:creationId xmlns:a16="http://schemas.microsoft.com/office/drawing/2014/main" id="{EA7B1C9D-AB32-4512-313C-E7BEC0952D72}"/>
              </a:ext>
            </a:extLst>
          </p:cNvPr>
          <p:cNvSpPr/>
          <p:nvPr/>
        </p:nvSpPr>
        <p:spPr>
          <a:xfrm>
            <a:off x="5490317" y="2943111"/>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13" name="Shape 24">
            <a:extLst>
              <a:ext uri="{FF2B5EF4-FFF2-40B4-BE49-F238E27FC236}">
                <a16:creationId xmlns:a16="http://schemas.microsoft.com/office/drawing/2014/main" id="{E25F147D-822B-6047-C78A-3524E75AE99B}"/>
              </a:ext>
            </a:extLst>
          </p:cNvPr>
          <p:cNvSpPr/>
          <p:nvPr/>
        </p:nvSpPr>
        <p:spPr>
          <a:xfrm>
            <a:off x="7030844" y="2943111"/>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14" name="Shape 24">
            <a:extLst>
              <a:ext uri="{FF2B5EF4-FFF2-40B4-BE49-F238E27FC236}">
                <a16:creationId xmlns:a16="http://schemas.microsoft.com/office/drawing/2014/main" id="{343DDBF9-D64F-AE88-433E-A03AF7B7F560}"/>
              </a:ext>
            </a:extLst>
          </p:cNvPr>
          <p:cNvSpPr/>
          <p:nvPr/>
        </p:nvSpPr>
        <p:spPr>
          <a:xfrm>
            <a:off x="4033178" y="2943111"/>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15" name="Szövegdoboz 1">
            <a:extLst>
              <a:ext uri="{FF2B5EF4-FFF2-40B4-BE49-F238E27FC236}">
                <a16:creationId xmlns:a16="http://schemas.microsoft.com/office/drawing/2014/main" id="{579369D9-DE1E-F107-F6C3-816B3D83F855}"/>
              </a:ext>
            </a:extLst>
          </p:cNvPr>
          <p:cNvSpPr txBox="1"/>
          <p:nvPr/>
        </p:nvSpPr>
        <p:spPr>
          <a:xfrm>
            <a:off x="3976217" y="2931790"/>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42%</a:t>
            </a:r>
          </a:p>
        </p:txBody>
      </p:sp>
      <p:sp>
        <p:nvSpPr>
          <p:cNvPr id="20" name="Szövegdoboz 76">
            <a:extLst>
              <a:ext uri="{FF2B5EF4-FFF2-40B4-BE49-F238E27FC236}">
                <a16:creationId xmlns:a16="http://schemas.microsoft.com/office/drawing/2014/main" id="{2CBFBBBC-450D-FB4E-8108-F20FD89122F0}"/>
              </a:ext>
            </a:extLst>
          </p:cNvPr>
          <p:cNvSpPr txBox="1"/>
          <p:nvPr/>
        </p:nvSpPr>
        <p:spPr>
          <a:xfrm>
            <a:off x="5433356" y="2931790"/>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59%</a:t>
            </a:r>
          </a:p>
        </p:txBody>
      </p:sp>
      <p:sp>
        <p:nvSpPr>
          <p:cNvPr id="21" name="Szövegdoboz 77">
            <a:extLst>
              <a:ext uri="{FF2B5EF4-FFF2-40B4-BE49-F238E27FC236}">
                <a16:creationId xmlns:a16="http://schemas.microsoft.com/office/drawing/2014/main" id="{4FE91405-9E03-B2DF-698D-7CD12985E41F}"/>
              </a:ext>
            </a:extLst>
          </p:cNvPr>
          <p:cNvSpPr txBox="1"/>
          <p:nvPr/>
        </p:nvSpPr>
        <p:spPr>
          <a:xfrm>
            <a:off x="6973883" y="2931790"/>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76%</a:t>
            </a:r>
          </a:p>
        </p:txBody>
      </p:sp>
      <p:sp>
        <p:nvSpPr>
          <p:cNvPr id="25" name="Shape 24">
            <a:extLst>
              <a:ext uri="{FF2B5EF4-FFF2-40B4-BE49-F238E27FC236}">
                <a16:creationId xmlns:a16="http://schemas.microsoft.com/office/drawing/2014/main" id="{CBDD3885-9671-C90F-5207-47F7AC67698C}"/>
              </a:ext>
            </a:extLst>
          </p:cNvPr>
          <p:cNvSpPr/>
          <p:nvPr/>
        </p:nvSpPr>
        <p:spPr>
          <a:xfrm>
            <a:off x="5490317" y="3271213"/>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27" name="Shape 24">
            <a:extLst>
              <a:ext uri="{FF2B5EF4-FFF2-40B4-BE49-F238E27FC236}">
                <a16:creationId xmlns:a16="http://schemas.microsoft.com/office/drawing/2014/main" id="{59B417DD-A519-34A7-5157-05C11558FE43}"/>
              </a:ext>
            </a:extLst>
          </p:cNvPr>
          <p:cNvSpPr/>
          <p:nvPr/>
        </p:nvSpPr>
        <p:spPr>
          <a:xfrm>
            <a:off x="7030844" y="3271213"/>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31" name="Shape 24">
            <a:extLst>
              <a:ext uri="{FF2B5EF4-FFF2-40B4-BE49-F238E27FC236}">
                <a16:creationId xmlns:a16="http://schemas.microsoft.com/office/drawing/2014/main" id="{FFB89308-50E8-9F41-F42C-CABBD0505EC1}"/>
              </a:ext>
            </a:extLst>
          </p:cNvPr>
          <p:cNvSpPr/>
          <p:nvPr/>
        </p:nvSpPr>
        <p:spPr>
          <a:xfrm>
            <a:off x="4033178" y="3271213"/>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32" name="Szövegdoboz 1">
            <a:extLst>
              <a:ext uri="{FF2B5EF4-FFF2-40B4-BE49-F238E27FC236}">
                <a16:creationId xmlns:a16="http://schemas.microsoft.com/office/drawing/2014/main" id="{EF11304D-A8FA-C94D-F3BB-9D51588EB6E9}"/>
              </a:ext>
            </a:extLst>
          </p:cNvPr>
          <p:cNvSpPr txBox="1"/>
          <p:nvPr/>
        </p:nvSpPr>
        <p:spPr>
          <a:xfrm>
            <a:off x="3976217" y="3259892"/>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29%</a:t>
            </a:r>
          </a:p>
        </p:txBody>
      </p:sp>
      <p:sp>
        <p:nvSpPr>
          <p:cNvPr id="36" name="Szövegdoboz 76">
            <a:extLst>
              <a:ext uri="{FF2B5EF4-FFF2-40B4-BE49-F238E27FC236}">
                <a16:creationId xmlns:a16="http://schemas.microsoft.com/office/drawing/2014/main" id="{037BB34C-86F3-058D-95B3-88686F81D821}"/>
              </a:ext>
            </a:extLst>
          </p:cNvPr>
          <p:cNvSpPr txBox="1"/>
          <p:nvPr/>
        </p:nvSpPr>
        <p:spPr>
          <a:xfrm>
            <a:off x="5433356" y="3259892"/>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36%</a:t>
            </a:r>
          </a:p>
        </p:txBody>
      </p:sp>
      <p:sp>
        <p:nvSpPr>
          <p:cNvPr id="37" name="Szövegdoboz 77">
            <a:extLst>
              <a:ext uri="{FF2B5EF4-FFF2-40B4-BE49-F238E27FC236}">
                <a16:creationId xmlns:a16="http://schemas.microsoft.com/office/drawing/2014/main" id="{1FE06B6B-FDDE-2308-4B33-EF430067A7AA}"/>
              </a:ext>
            </a:extLst>
          </p:cNvPr>
          <p:cNvSpPr txBox="1"/>
          <p:nvPr/>
        </p:nvSpPr>
        <p:spPr>
          <a:xfrm>
            <a:off x="6973883" y="3259892"/>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40%</a:t>
            </a:r>
          </a:p>
        </p:txBody>
      </p:sp>
      <p:sp>
        <p:nvSpPr>
          <p:cNvPr id="43" name="Shape 24">
            <a:extLst>
              <a:ext uri="{FF2B5EF4-FFF2-40B4-BE49-F238E27FC236}">
                <a16:creationId xmlns:a16="http://schemas.microsoft.com/office/drawing/2014/main" id="{8EBB0B39-6FF9-DE16-581B-81F8EF755BEE}"/>
              </a:ext>
            </a:extLst>
          </p:cNvPr>
          <p:cNvSpPr/>
          <p:nvPr/>
        </p:nvSpPr>
        <p:spPr>
          <a:xfrm>
            <a:off x="5490317" y="3591183"/>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55" name="Shape 24">
            <a:extLst>
              <a:ext uri="{FF2B5EF4-FFF2-40B4-BE49-F238E27FC236}">
                <a16:creationId xmlns:a16="http://schemas.microsoft.com/office/drawing/2014/main" id="{AE6E156E-A317-BEBB-AC6F-4263038093C4}"/>
              </a:ext>
            </a:extLst>
          </p:cNvPr>
          <p:cNvSpPr/>
          <p:nvPr/>
        </p:nvSpPr>
        <p:spPr>
          <a:xfrm>
            <a:off x="7030844" y="3591183"/>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56" name="Shape 24">
            <a:extLst>
              <a:ext uri="{FF2B5EF4-FFF2-40B4-BE49-F238E27FC236}">
                <a16:creationId xmlns:a16="http://schemas.microsoft.com/office/drawing/2014/main" id="{AF056319-3AEB-FD32-1DFF-621360F9DEAE}"/>
              </a:ext>
            </a:extLst>
          </p:cNvPr>
          <p:cNvSpPr/>
          <p:nvPr/>
        </p:nvSpPr>
        <p:spPr>
          <a:xfrm>
            <a:off x="4033178" y="3591183"/>
            <a:ext cx="399736" cy="238969"/>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050" b="0" i="0" u="none" strike="noStrike" kern="1200" cap="none" spc="0" normalizeH="0" baseline="0" noProof="0">
              <a:ln>
                <a:noFill/>
              </a:ln>
              <a:solidFill>
                <a:srgbClr val="003399"/>
              </a:solidFill>
              <a:effectLst/>
              <a:uLnTx/>
              <a:uFillTx/>
              <a:latin typeface="Calibri"/>
              <a:ea typeface="+mn-ea"/>
              <a:cs typeface="+mn-cs"/>
            </a:endParaRPr>
          </a:p>
        </p:txBody>
      </p:sp>
      <p:sp>
        <p:nvSpPr>
          <p:cNvPr id="57" name="Szövegdoboz 1">
            <a:extLst>
              <a:ext uri="{FF2B5EF4-FFF2-40B4-BE49-F238E27FC236}">
                <a16:creationId xmlns:a16="http://schemas.microsoft.com/office/drawing/2014/main" id="{ED9DE538-2F4D-DD4A-93FD-07F31D00C706}"/>
              </a:ext>
            </a:extLst>
          </p:cNvPr>
          <p:cNvSpPr txBox="1"/>
          <p:nvPr/>
        </p:nvSpPr>
        <p:spPr>
          <a:xfrm>
            <a:off x="3976217" y="3579862"/>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10%</a:t>
            </a:r>
          </a:p>
        </p:txBody>
      </p:sp>
      <p:sp>
        <p:nvSpPr>
          <p:cNvPr id="60" name="Szövegdoboz 76">
            <a:extLst>
              <a:ext uri="{FF2B5EF4-FFF2-40B4-BE49-F238E27FC236}">
                <a16:creationId xmlns:a16="http://schemas.microsoft.com/office/drawing/2014/main" id="{E199358D-AC87-90D5-B64C-C76BBD7E491D}"/>
              </a:ext>
            </a:extLst>
          </p:cNvPr>
          <p:cNvSpPr txBox="1"/>
          <p:nvPr/>
        </p:nvSpPr>
        <p:spPr>
          <a:xfrm>
            <a:off x="5433356" y="3579862"/>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7%</a:t>
            </a:r>
          </a:p>
        </p:txBody>
      </p:sp>
      <p:sp>
        <p:nvSpPr>
          <p:cNvPr id="61" name="Szövegdoboz 77">
            <a:extLst>
              <a:ext uri="{FF2B5EF4-FFF2-40B4-BE49-F238E27FC236}">
                <a16:creationId xmlns:a16="http://schemas.microsoft.com/office/drawing/2014/main" id="{913F8B44-AF52-69A4-4AF0-6E98B596C0E1}"/>
              </a:ext>
            </a:extLst>
          </p:cNvPr>
          <p:cNvSpPr txBox="1"/>
          <p:nvPr/>
        </p:nvSpPr>
        <p:spPr>
          <a:xfrm>
            <a:off x="6973883" y="3579862"/>
            <a:ext cx="513658" cy="2616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9%</a:t>
            </a:r>
          </a:p>
        </p:txBody>
      </p:sp>
      <p:sp>
        <p:nvSpPr>
          <p:cNvPr id="67" name="Arrow: Down 66">
            <a:extLst>
              <a:ext uri="{FF2B5EF4-FFF2-40B4-BE49-F238E27FC236}">
                <a16:creationId xmlns:a16="http://schemas.microsoft.com/office/drawing/2014/main" id="{5C02A39F-5C29-FA8F-C24B-0BEBDB68E1FC}"/>
              </a:ext>
            </a:extLst>
          </p:cNvPr>
          <p:cNvSpPr/>
          <p:nvPr/>
        </p:nvSpPr>
        <p:spPr>
          <a:xfrm rot="10800000">
            <a:off x="5868523" y="3003195"/>
            <a:ext cx="100800" cy="118800"/>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74" name="Arrow: Down 73">
            <a:extLst>
              <a:ext uri="{FF2B5EF4-FFF2-40B4-BE49-F238E27FC236}">
                <a16:creationId xmlns:a16="http://schemas.microsoft.com/office/drawing/2014/main" id="{FEC160F9-031A-B9D9-A8EF-699E6F1BF386}"/>
              </a:ext>
            </a:extLst>
          </p:cNvPr>
          <p:cNvSpPr/>
          <p:nvPr/>
        </p:nvSpPr>
        <p:spPr>
          <a:xfrm rot="10800000">
            <a:off x="7363406" y="3003195"/>
            <a:ext cx="100800" cy="118800"/>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75" name="Arrow: Down 74">
            <a:extLst>
              <a:ext uri="{FF2B5EF4-FFF2-40B4-BE49-F238E27FC236}">
                <a16:creationId xmlns:a16="http://schemas.microsoft.com/office/drawing/2014/main" id="{7E5B5219-72A4-E5AC-A82B-2D0A937FD812}"/>
              </a:ext>
            </a:extLst>
          </p:cNvPr>
          <p:cNvSpPr/>
          <p:nvPr/>
        </p:nvSpPr>
        <p:spPr>
          <a:xfrm rot="10800000">
            <a:off x="5868523" y="3331297"/>
            <a:ext cx="100800" cy="118800"/>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79" name="Arrow: Down 78">
            <a:extLst>
              <a:ext uri="{FF2B5EF4-FFF2-40B4-BE49-F238E27FC236}">
                <a16:creationId xmlns:a16="http://schemas.microsoft.com/office/drawing/2014/main" id="{7492D912-3FD4-CAB8-BF89-E8F2C18EC294}"/>
              </a:ext>
            </a:extLst>
          </p:cNvPr>
          <p:cNvSpPr/>
          <p:nvPr/>
        </p:nvSpPr>
        <p:spPr>
          <a:xfrm rot="10800000">
            <a:off x="7363406" y="3331297"/>
            <a:ext cx="100800" cy="118800"/>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8" name="Picture 2">
            <a:extLst>
              <a:ext uri="{FF2B5EF4-FFF2-40B4-BE49-F238E27FC236}">
                <a16:creationId xmlns:a16="http://schemas.microsoft.com/office/drawing/2014/main" id="{D9D3F743-2782-7B00-A75C-470AE39AF6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0B39636-3491-77C2-F2DC-00CD5F26B6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660171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hu-HU" dirty="0" err="1">
                <a:effectLst>
                  <a:outerShdw blurRad="38100" dist="38100" dir="2700000" algn="tl">
                    <a:srgbClr val="000000">
                      <a:alpha val="43137"/>
                    </a:srgbClr>
                  </a:outerShdw>
                </a:effectLst>
              </a:rPr>
              <a:t>Background</a:t>
            </a:r>
            <a:r>
              <a:rPr lang="hu-HU" dirty="0">
                <a:effectLst>
                  <a:outerShdw blurRad="38100" dist="38100" dir="2700000" algn="tl">
                    <a:srgbClr val="000000">
                      <a:alpha val="43137"/>
                    </a:srgbClr>
                  </a:outerShdw>
                </a:effectLst>
              </a:rPr>
              <a:t> of </a:t>
            </a:r>
            <a:r>
              <a:rPr lang="hu-HU" dirty="0" err="1">
                <a:effectLst>
                  <a:outerShdw blurRad="38100" dist="38100" dir="2700000" algn="tl">
                    <a:srgbClr val="000000">
                      <a:alpha val="43137"/>
                    </a:srgbClr>
                  </a:outerShdw>
                </a:effectLst>
              </a:rPr>
              <a:t>research</a:t>
            </a:r>
            <a:endParaRPr lang="hu-HU" sz="2000" dirty="0">
              <a:effectLst>
                <a:outerShdw blurRad="38100" dist="38100" dir="2700000" algn="tl">
                  <a:srgbClr val="000000">
                    <a:alpha val="43137"/>
                  </a:srgbClr>
                </a:outerShdw>
              </a:effectLst>
            </a:endParaRPr>
          </a:p>
        </p:txBody>
      </p:sp>
      <p:pic>
        <p:nvPicPr>
          <p:cNvPr id="7" name="Picture Placeholder 6"/>
          <p:cNvPicPr>
            <a:picLocks noGrp="1" noChangeAspect="1"/>
          </p:cNvPicPr>
          <p:nvPr>
            <p:ph type="pic" sz="quarter" idx="15"/>
          </p:nvPr>
        </p:nvPicPr>
        <p:blipFill>
          <a:blip r:embed="rId2" cstate="email">
            <a:extLst>
              <a:ext uri="{28A0092B-C50C-407E-A947-70E740481C1C}">
                <a14:useLocalDpi xmlns:a14="http://schemas.microsoft.com/office/drawing/2010/main" val="0"/>
              </a:ext>
            </a:extLst>
          </a:blip>
          <a:srcRect/>
          <a:stretch>
            <a:fillRect/>
          </a:stretch>
        </p:blipFill>
        <p:spPr/>
      </p:pic>
      <p:pic>
        <p:nvPicPr>
          <p:cNvPr id="3" name="Picture 2">
            <a:extLst>
              <a:ext uri="{FF2B5EF4-FFF2-40B4-BE49-F238E27FC236}">
                <a16:creationId xmlns:a16="http://schemas.microsoft.com/office/drawing/2014/main" id="{7333D277-152A-0586-A62C-C15A5FD4AE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41F991E-271C-07B4-FC4D-E191549E99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080333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a:effectLst>
                  <a:outerShdw blurRad="38100" dist="38100" dir="2700000" algn="tl">
                    <a:srgbClr val="000000">
                      <a:alpha val="43137"/>
                    </a:srgbClr>
                  </a:outerShdw>
                </a:effectLst>
              </a:rPr>
              <a:t>USAGE OF DEVICES</a:t>
            </a:r>
            <a:endParaRPr lang="hu-HU" sz="2000" dirty="0">
              <a:effectLst>
                <a:outerShdw blurRad="38100" dist="38100" dir="2700000" algn="tl">
                  <a:srgbClr val="000000">
                    <a:alpha val="43137"/>
                  </a:srgbClr>
                </a:outerShdw>
              </a:effectLst>
            </a:endParaRPr>
          </a:p>
        </p:txBody>
      </p:sp>
      <p:pic>
        <p:nvPicPr>
          <p:cNvPr id="12" name="Picture Placeholder 11"/>
          <p:cNvPicPr>
            <a:picLocks noGrp="1" noChangeAspect="1"/>
          </p:cNvPicPr>
          <p:nvPr>
            <p:ph type="pic" sz="quarter" idx="15"/>
          </p:nvPr>
        </p:nvPicPr>
        <p:blipFill rotWithShape="1">
          <a:blip r:embed="rId2" cstate="email">
            <a:extLst>
              <a:ext uri="{28A0092B-C50C-407E-A947-70E740481C1C}">
                <a14:useLocalDpi xmlns:a14="http://schemas.microsoft.com/office/drawing/2010/main" val="0"/>
              </a:ext>
            </a:extLst>
          </a:blip>
          <a:srcRect/>
          <a:stretch/>
        </p:blipFill>
        <p:spPr/>
      </p:pic>
      <p:pic>
        <p:nvPicPr>
          <p:cNvPr id="3" name="Picture 2">
            <a:extLst>
              <a:ext uri="{FF2B5EF4-FFF2-40B4-BE49-F238E27FC236}">
                <a16:creationId xmlns:a16="http://schemas.microsoft.com/office/drawing/2014/main" id="{8C04E841-A4AC-66EF-0DAD-188DD8AC229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C65BB18-CFE3-861E-DCD8-E15B61C8C3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213498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3"/>
          <p:cNvSpPr>
            <a:spLocks noGrp="1"/>
          </p:cNvSpPr>
          <p:nvPr>
            <p:ph type="title"/>
          </p:nvPr>
        </p:nvSpPr>
        <p:spPr>
          <a:xfrm>
            <a:off x="179984" y="-19088"/>
            <a:ext cx="8680422" cy="469722"/>
          </a:xfrm>
        </p:spPr>
        <p:txBody>
          <a:bodyPr>
            <a:noAutofit/>
          </a:bodyPr>
          <a:lstStyle/>
          <a:p>
            <a:r>
              <a:rPr lang="hu-HU" sz="2900" dirty="0" err="1"/>
              <a:t>Conclusions</a:t>
            </a:r>
            <a:r>
              <a:rPr lang="hu-HU" sz="2900" dirty="0"/>
              <a:t> </a:t>
            </a:r>
            <a:r>
              <a:rPr lang="hu-HU" sz="2900" dirty="0" err="1"/>
              <a:t>from</a:t>
            </a:r>
            <a:r>
              <a:rPr lang="hu-HU" sz="2900" dirty="0"/>
              <a:t> </a:t>
            </a:r>
            <a:r>
              <a:rPr lang="hu-HU" sz="2900" dirty="0" err="1"/>
              <a:t>this</a:t>
            </a:r>
            <a:r>
              <a:rPr lang="hu-HU" sz="2900" dirty="0"/>
              <a:t> </a:t>
            </a:r>
            <a:r>
              <a:rPr lang="hu-HU" sz="2900" dirty="0" err="1"/>
              <a:t>chapter</a:t>
            </a:r>
            <a:endParaRPr lang="hu-HU" sz="2900" dirty="0"/>
          </a:p>
        </p:txBody>
      </p:sp>
      <p:graphicFrame>
        <p:nvGraphicFramePr>
          <p:cNvPr id="79" name="Chart 4"/>
          <p:cNvGraphicFramePr>
            <a:graphicFrameLocks noChangeAspect="1"/>
          </p:cNvGraphicFramePr>
          <p:nvPr>
            <p:extLst>
              <p:ext uri="{D42A27DB-BD31-4B8C-83A1-F6EECF244321}">
                <p14:modId xmlns:p14="http://schemas.microsoft.com/office/powerpoint/2010/main" val="3835915768"/>
              </p:ext>
            </p:extLst>
          </p:nvPr>
        </p:nvGraphicFramePr>
        <p:xfrm>
          <a:off x="4139952" y="411510"/>
          <a:ext cx="4523516" cy="4481462"/>
        </p:xfrm>
        <a:graphic>
          <a:graphicData uri="http://schemas.openxmlformats.org/drawingml/2006/chart">
            <c:chart xmlns:c="http://schemas.openxmlformats.org/drawingml/2006/chart" xmlns:r="http://schemas.openxmlformats.org/officeDocument/2006/relationships" r:id="rId3"/>
          </a:graphicData>
        </a:graphic>
      </p:graphicFrame>
      <p:sp>
        <p:nvSpPr>
          <p:cNvPr id="80" name="Szövegdoboz 81"/>
          <p:cNvSpPr txBox="1"/>
          <p:nvPr/>
        </p:nvSpPr>
        <p:spPr>
          <a:xfrm>
            <a:off x="4957206" y="2316817"/>
            <a:ext cx="33110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0" cap="none" spc="0" normalizeH="0" baseline="0" noProof="0" dirty="0">
                <a:ln>
                  <a:noFill/>
                </a:ln>
                <a:solidFill>
                  <a:srgbClr val="A1C46B"/>
                </a:solidFill>
                <a:effectLst/>
                <a:uLnTx/>
                <a:uFillTx/>
                <a:latin typeface="Calibri"/>
                <a:ea typeface="+mn-ea"/>
                <a:cs typeface="+mn-cs"/>
              </a:rPr>
              <a:t>Smartphone</a:t>
            </a:r>
            <a:br>
              <a:rPr kumimoji="0" lang="hu-HU" sz="2000" b="1" i="0" u="none" strike="noStrike" kern="0" cap="none" spc="0" normalizeH="0" baseline="0" noProof="0" dirty="0">
                <a:ln>
                  <a:noFill/>
                </a:ln>
                <a:solidFill>
                  <a:srgbClr val="A1C46B"/>
                </a:solidFill>
                <a:effectLst/>
                <a:uLnTx/>
                <a:uFillTx/>
                <a:latin typeface="Calibri"/>
                <a:ea typeface="+mn-ea"/>
                <a:cs typeface="+mn-cs"/>
              </a:rPr>
            </a:br>
            <a:r>
              <a:rPr lang="en-GB" sz="2800" b="1" kern="0" dirty="0">
                <a:solidFill>
                  <a:srgbClr val="A1C46B"/>
                </a:solidFill>
                <a:latin typeface="Calibri"/>
              </a:rPr>
              <a:t>87</a:t>
            </a:r>
            <a:r>
              <a:rPr kumimoji="0" lang="hu-HU" sz="2800" b="1" i="0" u="none" strike="noStrike" kern="0" cap="none" spc="0" normalizeH="0" baseline="0" noProof="0" dirty="0">
                <a:ln>
                  <a:noFill/>
                </a:ln>
                <a:solidFill>
                  <a:srgbClr val="A1C46B"/>
                </a:solidFill>
                <a:effectLst/>
                <a:uLnTx/>
                <a:uFillTx/>
                <a:latin typeface="Calibri"/>
                <a:ea typeface="+mn-ea"/>
                <a:cs typeface="+mn-cs"/>
              </a:rPr>
              <a:t>%</a:t>
            </a:r>
            <a:endParaRPr kumimoji="0" lang="hu-HU" sz="2000" b="1" i="0" u="none" strike="noStrike" kern="0" cap="none" spc="0" normalizeH="0" baseline="0" noProof="0" dirty="0">
              <a:ln>
                <a:noFill/>
              </a:ln>
              <a:solidFill>
                <a:srgbClr val="A1C46B"/>
              </a:solidFill>
              <a:effectLst/>
              <a:uLnTx/>
              <a:uFillTx/>
              <a:latin typeface="Calibri"/>
              <a:ea typeface="+mn-ea"/>
              <a:cs typeface="+mn-cs"/>
            </a:endParaRPr>
          </a:p>
        </p:txBody>
      </p:sp>
      <p:sp>
        <p:nvSpPr>
          <p:cNvPr id="81" name="Szövegdoboz 26"/>
          <p:cNvSpPr txBox="1"/>
          <p:nvPr/>
        </p:nvSpPr>
        <p:spPr>
          <a:xfrm>
            <a:off x="607041" y="1644831"/>
            <a:ext cx="3881632" cy="2100575"/>
          </a:xfrm>
          <a:prstGeom prst="rect">
            <a:avLst/>
          </a:prstGeom>
        </p:spPr>
        <p:txBody>
          <a:bodyPr vert="horz" wrap="square" lIns="0" tIns="0" rIns="0" bIns="0" rtlCol="0">
            <a:spAutoFit/>
          </a:bodyPr>
          <a:lstStyle/>
          <a:p>
            <a:pPr marL="4763" lvl="0" defTabSz="914400">
              <a:defRPr/>
            </a:pPr>
            <a:r>
              <a:rPr lang="en-GB" sz="1050" kern="0" dirty="0">
                <a:solidFill>
                  <a:srgbClr val="58595B"/>
                </a:solidFill>
                <a:latin typeface="Calibri"/>
              </a:rPr>
              <a:t>In the last 3 years, mobile phones have become even more important for the 21-35 age group examined, with the use of almost all devices declining, including the smartphone, but to a lesser extent.</a:t>
            </a:r>
          </a:p>
          <a:p>
            <a:pPr marL="4763" lvl="0" defTabSz="914400">
              <a:defRPr/>
            </a:pPr>
            <a:endParaRPr lang="en-GB" sz="1050" kern="0" dirty="0">
              <a:solidFill>
                <a:srgbClr val="58595B"/>
              </a:solidFill>
              <a:latin typeface="Calibri"/>
            </a:endParaRPr>
          </a:p>
          <a:p>
            <a:pPr marL="4763" lvl="0" defTabSz="914400">
              <a:defRPr/>
            </a:pPr>
            <a:r>
              <a:rPr lang="en-GB" sz="1050" kern="0" dirty="0">
                <a:solidFill>
                  <a:srgbClr val="58595B"/>
                </a:solidFill>
                <a:latin typeface="Calibri"/>
              </a:rPr>
              <a:t>In addition, Smart TVs have only gained ground as technology has become more available. The most important functions of a smartphone are still browsing, social media and messaging. In addition, it has become the obvious device for video consumption, far outstripping the laptop/notebook, which was still close behind.</a:t>
            </a:r>
          </a:p>
          <a:p>
            <a:pPr marL="4763" lvl="0" defTabSz="914400">
              <a:defRPr/>
            </a:pPr>
            <a:endParaRPr kumimoji="0" lang="hu-HU" sz="1050" b="0" i="0" u="none" strike="noStrike" kern="0" cap="none" spc="0" normalizeH="0" noProof="0" dirty="0">
              <a:ln>
                <a:noFill/>
              </a:ln>
              <a:solidFill>
                <a:srgbClr val="FF0000"/>
              </a:solidFill>
              <a:effectLst/>
              <a:uLnTx/>
              <a:uFillTx/>
              <a:latin typeface="Calibri"/>
              <a:ea typeface="+mn-ea"/>
              <a:cs typeface="+mn-cs"/>
            </a:endParaRPr>
          </a:p>
          <a:p>
            <a:pPr marL="4763" marR="0" lvl="0" indent="0" algn="l" defTabSz="914400" rtl="0" eaLnBrk="1" fontAlgn="auto" latinLnBrk="0" hangingPunct="1">
              <a:lnSpc>
                <a:spcPct val="100000"/>
              </a:lnSpc>
              <a:spcBef>
                <a:spcPts val="0"/>
              </a:spcBef>
              <a:spcAft>
                <a:spcPts val="0"/>
              </a:spcAft>
              <a:buClrTx/>
              <a:buSzTx/>
              <a:buFontTx/>
              <a:buNone/>
              <a:tabLst/>
              <a:defRPr/>
            </a:pPr>
            <a:r>
              <a:rPr lang="en-GB" sz="1050" kern="0" dirty="0">
                <a:solidFill>
                  <a:srgbClr val="58595B"/>
                </a:solidFill>
                <a:latin typeface="Calibri"/>
              </a:rPr>
              <a:t>The proportion of households with broadband internet access has remained stable over the last 6 years, with 83% of households still in this category.</a:t>
            </a:r>
            <a:endParaRPr lang="hu-HU" sz="1050" kern="0" dirty="0">
              <a:solidFill>
                <a:srgbClr val="FF0000"/>
              </a:solidFill>
              <a:latin typeface="Calibri"/>
            </a:endParaRPr>
          </a:p>
        </p:txBody>
      </p:sp>
      <p:pic>
        <p:nvPicPr>
          <p:cNvPr id="2" name="Picture 2">
            <a:extLst>
              <a:ext uri="{FF2B5EF4-FFF2-40B4-BE49-F238E27FC236}">
                <a16:creationId xmlns:a16="http://schemas.microsoft.com/office/drawing/2014/main" id="{B4214FA9-D9DD-BCBE-F9B2-F82FFA6A393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C27E18B-0DEB-9786-D640-A91CE368EB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496667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179984" y="-19088"/>
            <a:ext cx="8680422" cy="469722"/>
          </a:xfrm>
        </p:spPr>
        <p:txBody>
          <a:bodyPr>
            <a:noAutofit/>
          </a:bodyPr>
          <a:lstStyle/>
          <a:p>
            <a:r>
              <a:rPr lang="en-GB" sz="2900" dirty="0"/>
              <a:t>Usage of devices</a:t>
            </a:r>
            <a:endParaRPr lang="hu-HU" sz="2900" dirty="0"/>
          </a:p>
        </p:txBody>
      </p:sp>
      <p:graphicFrame>
        <p:nvGraphicFramePr>
          <p:cNvPr id="74" name="Chart 44"/>
          <p:cNvGraphicFramePr/>
          <p:nvPr>
            <p:extLst>
              <p:ext uri="{D42A27DB-BD31-4B8C-83A1-F6EECF244321}">
                <p14:modId xmlns:p14="http://schemas.microsoft.com/office/powerpoint/2010/main" val="967848022"/>
              </p:ext>
            </p:extLst>
          </p:nvPr>
        </p:nvGraphicFramePr>
        <p:xfrm>
          <a:off x="107504" y="748716"/>
          <a:ext cx="6480720" cy="4201516"/>
        </p:xfrm>
        <a:graphic>
          <a:graphicData uri="http://schemas.openxmlformats.org/drawingml/2006/chart">
            <c:chart xmlns:c="http://schemas.openxmlformats.org/drawingml/2006/chart" xmlns:r="http://schemas.openxmlformats.org/officeDocument/2006/relationships" r:id="rId2"/>
          </a:graphicData>
        </a:graphic>
      </p:graphicFrame>
      <p:sp>
        <p:nvSpPr>
          <p:cNvPr id="6" name="Szövegdoboz 26"/>
          <p:cNvSpPr txBox="1"/>
          <p:nvPr/>
        </p:nvSpPr>
        <p:spPr>
          <a:xfrm>
            <a:off x="5220072" y="606623"/>
            <a:ext cx="3577680" cy="4154984"/>
          </a:xfrm>
          <a:prstGeom prst="rect">
            <a:avLst/>
          </a:prstGeom>
        </p:spPr>
        <p:txBody>
          <a:bodyPr vert="horz" wrap="square" lIns="0" tIns="0" rIns="0" bIns="0" rtlCol="0">
            <a:spAutoFit/>
          </a:bodyPr>
          <a:lstStyle/>
          <a:p>
            <a:pPr marL="4763" lvl="0" algn="just" defTabSz="914400">
              <a:defRPr/>
            </a:pPr>
            <a:r>
              <a:rPr kumimoji="0" lang="en-GB" sz="1000" b="0" i="0" u="none" strike="noStrike" kern="0" cap="none" spc="0" normalizeH="0" baseline="0" noProof="0" dirty="0">
                <a:ln>
                  <a:noFill/>
                </a:ln>
                <a:solidFill>
                  <a:srgbClr val="58595B"/>
                </a:solidFill>
                <a:effectLst/>
                <a:uLnTx/>
                <a:uFillTx/>
                <a:latin typeface="Calibri"/>
                <a:ea typeface="+mn-ea"/>
                <a:cs typeface="+mn-cs"/>
              </a:rPr>
              <a:t>The trend seen 3 years ago has continued, with traditional devices becoming less common in the households of the 21–35-year-olds surveyed, while the spread of smart devices other than TV have also reversed. Only tablets, games consoles and set-top boxes are stable, along with DVD players, which are rare and even less used</a:t>
            </a:r>
            <a:r>
              <a:rPr lang="hu-HU" sz="1000" kern="0" dirty="0">
                <a:solidFill>
                  <a:srgbClr val="58595B"/>
                </a:solidFill>
                <a:latin typeface="Calibri"/>
              </a:rPr>
              <a:t>.</a:t>
            </a:r>
          </a:p>
          <a:p>
            <a:pPr marL="4763" lvl="0" algn="just" defTabSz="914400">
              <a:defRPr/>
            </a:pPr>
            <a:endParaRPr kumimoji="0" lang="hu-HU" sz="1000" b="0" i="0" u="none" strike="noStrike" kern="0" cap="none" spc="0" normalizeH="0" baseline="0" noProof="0" dirty="0">
              <a:ln>
                <a:noFill/>
              </a:ln>
              <a:solidFill>
                <a:srgbClr val="58595B"/>
              </a:solidFill>
              <a:effectLst/>
              <a:uLnTx/>
              <a:uFillTx/>
              <a:latin typeface="Calibri"/>
              <a:ea typeface="+mn-ea"/>
              <a:cs typeface="+mn-cs"/>
            </a:endParaRPr>
          </a:p>
          <a:p>
            <a:pPr marL="4763" marR="0" lvl="0" indent="0" algn="just" defTabSz="914400" rtl="0" eaLnBrk="1" fontAlgn="auto" latinLnBrk="0" hangingPunct="1">
              <a:lnSpc>
                <a:spcPct val="100000"/>
              </a:lnSpc>
              <a:spcBef>
                <a:spcPts val="0"/>
              </a:spcBef>
              <a:spcAft>
                <a:spcPts val="0"/>
              </a:spcAft>
              <a:buClrTx/>
              <a:buSzTx/>
              <a:buFontTx/>
              <a:buNone/>
              <a:tabLst/>
              <a:defRPr/>
            </a:pPr>
            <a:r>
              <a:rPr lang="en-GB" sz="1000" kern="0" dirty="0">
                <a:solidFill>
                  <a:srgbClr val="58595B"/>
                </a:solidFill>
                <a:latin typeface="Calibri"/>
              </a:rPr>
              <a:t>The only difference between age groups is that a higher proportion of 28–35-year-olds have a set-top box in their homes (36%). There is also a gender difference: as 3 years ago, men have and use a higher proportion of desktop computers (43% and 31% respectively) and use a higher proportion of games consoles (18%). They also have a higher proportion of video (15%), but do not use it to any significant extent. And for women, the percentage of notebook/laptop ownership is higher (68%), but its use is not outstanding.</a:t>
            </a:r>
          </a:p>
          <a:p>
            <a:pPr marL="4763" marR="0" lvl="0" indent="0" algn="just" defTabSz="914400" rtl="0" eaLnBrk="1" fontAlgn="auto" latinLnBrk="0" hangingPunct="1">
              <a:lnSpc>
                <a:spcPct val="100000"/>
              </a:lnSpc>
              <a:spcBef>
                <a:spcPts val="0"/>
              </a:spcBef>
              <a:spcAft>
                <a:spcPts val="0"/>
              </a:spcAft>
              <a:buClrTx/>
              <a:buSzTx/>
              <a:buFontTx/>
              <a:buNone/>
              <a:tabLst/>
              <a:defRPr/>
            </a:pPr>
            <a:endParaRPr lang="hu-HU" sz="1000" kern="0" dirty="0">
              <a:solidFill>
                <a:srgbClr val="58595B"/>
              </a:solidFill>
              <a:latin typeface="Calibri"/>
            </a:endParaRPr>
          </a:p>
          <a:p>
            <a:pPr marL="4763" marR="0" lvl="0" indent="0" algn="just" defTabSz="914400" rtl="0" eaLnBrk="1" fontAlgn="auto" latinLnBrk="0" hangingPunct="1">
              <a:lnSpc>
                <a:spcPct val="100000"/>
              </a:lnSpc>
              <a:spcBef>
                <a:spcPts val="0"/>
              </a:spcBef>
              <a:spcAft>
                <a:spcPts val="0"/>
              </a:spcAft>
              <a:buClrTx/>
              <a:buSzTx/>
              <a:buFontTx/>
              <a:buNone/>
              <a:tabLst/>
              <a:defRPr/>
            </a:pPr>
            <a:r>
              <a:rPr lang="en-GB" sz="1000" kern="0" dirty="0">
                <a:solidFill>
                  <a:srgbClr val="58595B"/>
                </a:solidFill>
                <a:latin typeface="Calibri"/>
              </a:rPr>
              <a:t>A higher proportion of Budapest residents own and use notebooks and laptops (71% and 53%). Higher proportions of university and college graduates own and use smartphones (91% and 87%) and laptops (78% and 60%), as do those in the intellectual jobs (72% and 50%).</a:t>
            </a:r>
          </a:p>
          <a:p>
            <a:pPr marL="4763" marR="0" lvl="0" indent="0" algn="just" defTabSz="914400" rtl="0" eaLnBrk="1" fontAlgn="auto" latinLnBrk="0" hangingPunct="1">
              <a:lnSpc>
                <a:spcPct val="100000"/>
              </a:lnSpc>
              <a:spcBef>
                <a:spcPts val="0"/>
              </a:spcBef>
              <a:spcAft>
                <a:spcPts val="0"/>
              </a:spcAft>
              <a:buClrTx/>
              <a:buSzTx/>
              <a:buFontTx/>
              <a:buNone/>
              <a:tabLst/>
              <a:defRPr/>
            </a:pPr>
            <a:endParaRPr kumimoji="0" lang="hu-HU" sz="1000" b="0" i="0" u="none" strike="noStrike" kern="0" cap="none" spc="0" normalizeH="0" baseline="0" noProof="0" dirty="0">
              <a:ln>
                <a:noFill/>
              </a:ln>
              <a:solidFill>
                <a:srgbClr val="58595B"/>
              </a:solidFill>
              <a:effectLst/>
              <a:uLnTx/>
              <a:uFillTx/>
              <a:latin typeface="Calibri"/>
              <a:ea typeface="+mn-ea"/>
              <a:cs typeface="+mn-cs"/>
            </a:endParaRPr>
          </a:p>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58595B"/>
                </a:solidFill>
                <a:effectLst/>
                <a:uLnTx/>
                <a:uFillTx/>
                <a:latin typeface="Calibri"/>
                <a:ea typeface="+mn-ea"/>
                <a:cs typeface="+mn-cs"/>
              </a:rPr>
              <a:t>The previous trend continued with even higher proportions of families with children owning and using a smart TV (67% and 51% respectively), while respondents who live with their partner (without children) tend to own and use a laptop in higher proportions (69% and 51% respectively).</a:t>
            </a:r>
            <a:endParaRPr kumimoji="0" lang="hu-HU" sz="1000" b="0" i="0" u="none" strike="noStrike" kern="0" cap="none" spc="0" normalizeH="0" baseline="0" noProof="0" dirty="0">
              <a:ln>
                <a:noFill/>
              </a:ln>
              <a:solidFill>
                <a:srgbClr val="58595B"/>
              </a:solidFill>
              <a:effectLst/>
              <a:uLnTx/>
              <a:uFillTx/>
              <a:latin typeface="Calibri"/>
              <a:ea typeface="+mn-ea"/>
              <a:cs typeface="+mn-cs"/>
            </a:endParaRPr>
          </a:p>
        </p:txBody>
      </p:sp>
      <p:sp>
        <p:nvSpPr>
          <p:cNvPr id="3" name="Szövegdoboz 135">
            <a:extLst>
              <a:ext uri="{FF2B5EF4-FFF2-40B4-BE49-F238E27FC236}">
                <a16:creationId xmlns:a16="http://schemas.microsoft.com/office/drawing/2014/main" id="{639EFC45-B16B-2A55-5406-1A571009E0AC}"/>
              </a:ext>
            </a:extLst>
          </p:cNvPr>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lang="hu-HU" sz="900" kern="0" dirty="0">
                <a:solidFill>
                  <a:srgbClr val="222223"/>
                </a:solidFill>
              </a:rPr>
              <a:t>B</a:t>
            </a:r>
            <a:r>
              <a:rPr lang="en-GB" sz="900" kern="0" dirty="0" err="1">
                <a:solidFill>
                  <a:srgbClr val="222223"/>
                </a:solidFill>
              </a:rPr>
              <a:t>ase</a:t>
            </a:r>
            <a:r>
              <a:rPr lang="hu-HU" sz="900" kern="0" dirty="0">
                <a:solidFill>
                  <a:srgbClr val="222223"/>
                </a:solidFill>
              </a:rPr>
              <a:t>: T</a:t>
            </a:r>
            <a:r>
              <a:rPr lang="en-GB" sz="900" kern="0" dirty="0" err="1">
                <a:solidFill>
                  <a:srgbClr val="222223"/>
                </a:solidFill>
              </a:rPr>
              <a:t>otal</a:t>
            </a:r>
            <a:r>
              <a:rPr lang="en-GB" sz="900" kern="0" dirty="0">
                <a:solidFill>
                  <a:srgbClr val="222223"/>
                </a:solidFill>
              </a:rPr>
              <a:t> sample</a:t>
            </a:r>
            <a:r>
              <a:rPr lang="hu-HU" sz="900" kern="0" dirty="0">
                <a:solidFill>
                  <a:srgbClr val="222223"/>
                </a:solidFill>
              </a:rPr>
              <a:t>: 2020, 2023</a:t>
            </a:r>
            <a:r>
              <a:rPr kumimoji="0" lang="hu-HU" sz="900" b="0" i="0" u="none" strike="noStrike" kern="0" cap="none" spc="0" normalizeH="0" baseline="0" noProof="0" dirty="0">
                <a:ln>
                  <a:noFill/>
                </a:ln>
                <a:solidFill>
                  <a:srgbClr val="222223"/>
                </a:solidFill>
                <a:effectLst/>
                <a:uLnTx/>
                <a:uFillTx/>
                <a:latin typeface="Calibri"/>
                <a:ea typeface="+mn-ea"/>
                <a:cs typeface="+mn-cs"/>
              </a:rPr>
              <a:t>: N=1000; 2017: N=1005</a:t>
            </a:r>
          </a:p>
        </p:txBody>
      </p:sp>
      <p:sp>
        <p:nvSpPr>
          <p:cNvPr id="4" name="Arrow: Down 3">
            <a:extLst>
              <a:ext uri="{FF2B5EF4-FFF2-40B4-BE49-F238E27FC236}">
                <a16:creationId xmlns:a16="http://schemas.microsoft.com/office/drawing/2014/main" id="{D74C8F00-76F6-6768-DD4F-776EC6ED6F44}"/>
              </a:ext>
            </a:extLst>
          </p:cNvPr>
          <p:cNvSpPr/>
          <p:nvPr/>
        </p:nvSpPr>
        <p:spPr>
          <a:xfrm>
            <a:off x="107504" y="2622138"/>
            <a:ext cx="145234" cy="188679"/>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5" name="Arrow: Down 4">
            <a:extLst>
              <a:ext uri="{FF2B5EF4-FFF2-40B4-BE49-F238E27FC236}">
                <a16:creationId xmlns:a16="http://schemas.microsoft.com/office/drawing/2014/main" id="{D29D25B1-ADC6-08A3-2E20-F0EAF702E121}"/>
              </a:ext>
            </a:extLst>
          </p:cNvPr>
          <p:cNvSpPr/>
          <p:nvPr/>
        </p:nvSpPr>
        <p:spPr>
          <a:xfrm>
            <a:off x="3058614" y="1203598"/>
            <a:ext cx="145234" cy="188679"/>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9" name="Arrow: Down 8">
            <a:extLst>
              <a:ext uri="{FF2B5EF4-FFF2-40B4-BE49-F238E27FC236}">
                <a16:creationId xmlns:a16="http://schemas.microsoft.com/office/drawing/2014/main" id="{9646E381-1148-A157-3C8D-39FE5C77881B}"/>
              </a:ext>
            </a:extLst>
          </p:cNvPr>
          <p:cNvSpPr/>
          <p:nvPr/>
        </p:nvSpPr>
        <p:spPr>
          <a:xfrm>
            <a:off x="4138734" y="4039255"/>
            <a:ext cx="145234" cy="188679"/>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0" name="Arrow: Down 9">
            <a:extLst>
              <a:ext uri="{FF2B5EF4-FFF2-40B4-BE49-F238E27FC236}">
                <a16:creationId xmlns:a16="http://schemas.microsoft.com/office/drawing/2014/main" id="{E4A7DF22-15CC-ACBE-12B8-EAB874FED8D7}"/>
              </a:ext>
            </a:extLst>
          </p:cNvPr>
          <p:cNvSpPr/>
          <p:nvPr/>
        </p:nvSpPr>
        <p:spPr>
          <a:xfrm rot="10800000">
            <a:off x="4498774" y="2076898"/>
            <a:ext cx="145234" cy="188679"/>
          </a:xfrm>
          <a:prstGeom prst="downArrow">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1" name="Arrow: Down 10">
            <a:extLst>
              <a:ext uri="{FF2B5EF4-FFF2-40B4-BE49-F238E27FC236}">
                <a16:creationId xmlns:a16="http://schemas.microsoft.com/office/drawing/2014/main" id="{D7ACB9A3-8879-0F0B-51A2-940A30314C2C}"/>
              </a:ext>
            </a:extLst>
          </p:cNvPr>
          <p:cNvSpPr/>
          <p:nvPr/>
        </p:nvSpPr>
        <p:spPr>
          <a:xfrm>
            <a:off x="1042390" y="3999009"/>
            <a:ext cx="145234" cy="188679"/>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2" name="Arrow: Down 11">
            <a:extLst>
              <a:ext uri="{FF2B5EF4-FFF2-40B4-BE49-F238E27FC236}">
                <a16:creationId xmlns:a16="http://schemas.microsoft.com/office/drawing/2014/main" id="{8D86A406-F296-7362-32D1-064C22701FF4}"/>
              </a:ext>
            </a:extLst>
          </p:cNvPr>
          <p:cNvSpPr/>
          <p:nvPr/>
        </p:nvSpPr>
        <p:spPr>
          <a:xfrm>
            <a:off x="1186406" y="1638508"/>
            <a:ext cx="145234" cy="188679"/>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3" name="Arrow: Down 12">
            <a:extLst>
              <a:ext uri="{FF2B5EF4-FFF2-40B4-BE49-F238E27FC236}">
                <a16:creationId xmlns:a16="http://schemas.microsoft.com/office/drawing/2014/main" id="{9FCF75D4-8CAE-B45B-4C5B-D7BB49AE9145}"/>
              </a:ext>
            </a:extLst>
          </p:cNvPr>
          <p:cNvSpPr/>
          <p:nvPr/>
        </p:nvSpPr>
        <p:spPr>
          <a:xfrm>
            <a:off x="1114398" y="3651870"/>
            <a:ext cx="145234" cy="188679"/>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4" name="Arrow: Down 13">
            <a:extLst>
              <a:ext uri="{FF2B5EF4-FFF2-40B4-BE49-F238E27FC236}">
                <a16:creationId xmlns:a16="http://schemas.microsoft.com/office/drawing/2014/main" id="{9CFD0F26-3231-549A-BBCE-964F07BD248F}"/>
              </a:ext>
            </a:extLst>
          </p:cNvPr>
          <p:cNvSpPr/>
          <p:nvPr/>
        </p:nvSpPr>
        <p:spPr>
          <a:xfrm>
            <a:off x="4282750" y="1390166"/>
            <a:ext cx="145234" cy="188679"/>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5" name="Arrow: Down 14">
            <a:extLst>
              <a:ext uri="{FF2B5EF4-FFF2-40B4-BE49-F238E27FC236}">
                <a16:creationId xmlns:a16="http://schemas.microsoft.com/office/drawing/2014/main" id="{EB9B8D56-776A-1105-1A95-9B72A36A164D}"/>
              </a:ext>
            </a:extLst>
          </p:cNvPr>
          <p:cNvSpPr/>
          <p:nvPr/>
        </p:nvSpPr>
        <p:spPr>
          <a:xfrm>
            <a:off x="5074838" y="2622872"/>
            <a:ext cx="145234" cy="188679"/>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7" name="Arrow: Down 16">
            <a:extLst>
              <a:ext uri="{FF2B5EF4-FFF2-40B4-BE49-F238E27FC236}">
                <a16:creationId xmlns:a16="http://schemas.microsoft.com/office/drawing/2014/main" id="{AF3AB6A2-5B13-DDD6-AEA3-2750C243385A}"/>
              </a:ext>
            </a:extLst>
          </p:cNvPr>
          <p:cNvSpPr/>
          <p:nvPr/>
        </p:nvSpPr>
        <p:spPr>
          <a:xfrm>
            <a:off x="4642790" y="1686142"/>
            <a:ext cx="145234" cy="188679"/>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2" name="Text Placeholder 9">
            <a:extLst>
              <a:ext uri="{FF2B5EF4-FFF2-40B4-BE49-F238E27FC236}">
                <a16:creationId xmlns:a16="http://schemas.microsoft.com/office/drawing/2014/main" id="{B06F505B-7BF8-B197-FC1D-4E925DBC6BA1}"/>
              </a:ext>
            </a:extLst>
          </p:cNvPr>
          <p:cNvSpPr txBox="1">
            <a:spLocks/>
          </p:cNvSpPr>
          <p:nvPr/>
        </p:nvSpPr>
        <p:spPr>
          <a:xfrm>
            <a:off x="145965" y="392513"/>
            <a:ext cx="8690248" cy="451009"/>
          </a:xfrm>
          <a:prstGeom prst="rect">
            <a:avLst/>
          </a:prstGeom>
        </p:spPr>
        <p:txBody>
          <a:bodyPr/>
          <a:lst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Wingdings" pitchFamily="2" charset="2"/>
              <a:buNone/>
            </a:pPr>
            <a:r>
              <a:rPr lang="en-US" sz="1000" i="1" dirty="0">
                <a:solidFill>
                  <a:schemeClr val="bg1">
                    <a:lumMod val="50000"/>
                  </a:schemeClr>
                </a:solidFill>
              </a:rPr>
              <a:t>Which of these devices can you use on a daily basis? </a:t>
            </a:r>
          </a:p>
          <a:p>
            <a:pPr marL="0" indent="0">
              <a:spcBef>
                <a:spcPts val="0"/>
              </a:spcBef>
              <a:buFont typeface="Wingdings" pitchFamily="2" charset="2"/>
              <a:buNone/>
            </a:pPr>
            <a:r>
              <a:rPr lang="en-US" sz="1000" i="1" dirty="0">
                <a:solidFill>
                  <a:schemeClr val="bg1">
                    <a:lumMod val="50000"/>
                  </a:schemeClr>
                </a:solidFill>
              </a:rPr>
              <a:t>And which one do you use on a daily basis? </a:t>
            </a:r>
          </a:p>
        </p:txBody>
      </p:sp>
      <p:pic>
        <p:nvPicPr>
          <p:cNvPr id="8" name="Picture 2">
            <a:extLst>
              <a:ext uri="{FF2B5EF4-FFF2-40B4-BE49-F238E27FC236}">
                <a16:creationId xmlns:a16="http://schemas.microsoft.com/office/drawing/2014/main" id="{8B8E27AC-CCF3-D0E9-709E-C1A92FEA30A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D964FFD-E277-1B16-FBAE-FB3BE79023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509844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itle 3"/>
          <p:cNvSpPr>
            <a:spLocks noGrp="1"/>
          </p:cNvSpPr>
          <p:nvPr>
            <p:ph type="title"/>
          </p:nvPr>
        </p:nvSpPr>
        <p:spPr>
          <a:xfrm>
            <a:off x="179984" y="-19088"/>
            <a:ext cx="8680422" cy="469722"/>
          </a:xfrm>
        </p:spPr>
        <p:txBody>
          <a:bodyPr>
            <a:noAutofit/>
          </a:bodyPr>
          <a:lstStyle/>
          <a:p>
            <a:r>
              <a:rPr lang="hu-HU" sz="2900" dirty="0"/>
              <a:t>Internet</a:t>
            </a:r>
            <a:r>
              <a:rPr lang="en-GB" sz="2900" dirty="0"/>
              <a:t> connection</a:t>
            </a:r>
            <a:endParaRPr lang="hu-HU" sz="2900" dirty="0"/>
          </a:p>
        </p:txBody>
      </p:sp>
      <p:graphicFrame>
        <p:nvGraphicFramePr>
          <p:cNvPr id="2" name="Táblázat 1"/>
          <p:cNvGraphicFramePr>
            <a:graphicFrameLocks noGrp="1"/>
          </p:cNvGraphicFramePr>
          <p:nvPr>
            <p:extLst>
              <p:ext uri="{D42A27DB-BD31-4B8C-83A1-F6EECF244321}">
                <p14:modId xmlns:p14="http://schemas.microsoft.com/office/powerpoint/2010/main" val="3078507474"/>
              </p:ext>
            </p:extLst>
          </p:nvPr>
        </p:nvGraphicFramePr>
        <p:xfrm>
          <a:off x="305198" y="869307"/>
          <a:ext cx="3507575" cy="2854571"/>
        </p:xfrm>
        <a:graphic>
          <a:graphicData uri="http://schemas.openxmlformats.org/drawingml/2006/table">
            <a:tbl>
              <a:tblPr>
                <a:tableStyleId>{5C22544A-7EE6-4342-B048-85BDC9FD1C3A}</a:tableStyleId>
              </a:tblPr>
              <a:tblGrid>
                <a:gridCol w="3507575">
                  <a:extLst>
                    <a:ext uri="{9D8B030D-6E8A-4147-A177-3AD203B41FA5}">
                      <a16:colId xmlns:a16="http://schemas.microsoft.com/office/drawing/2014/main" val="3034160486"/>
                    </a:ext>
                  </a:extLst>
                </a:gridCol>
              </a:tblGrid>
              <a:tr h="634475">
                <a:tc>
                  <a:txBody>
                    <a:bodyPr/>
                    <a:lstStyle/>
                    <a:p>
                      <a:r>
                        <a:rPr lang="en-US" sz="1100" kern="1200" noProof="0" dirty="0">
                          <a:solidFill>
                            <a:schemeClr val="tx2">
                              <a:lumMod val="85000"/>
                              <a:lumOff val="15000"/>
                            </a:schemeClr>
                          </a:solidFill>
                          <a:latin typeface="+mn-lt"/>
                          <a:ea typeface="+mn-ea"/>
                          <a:cs typeface="+mn-cs"/>
                        </a:rPr>
                        <a:t>Capable to play live video (streaming)</a:t>
                      </a:r>
                      <a:endParaRPr lang="en-US" sz="1100" noProof="0" dirty="0">
                        <a:solidFill>
                          <a:schemeClr val="tx2">
                            <a:lumMod val="85000"/>
                            <a:lumOff val="15000"/>
                          </a:schemeClr>
                        </a:solidFill>
                        <a:latin typeface="+mj-lt"/>
                      </a:endParaRPr>
                    </a:p>
                  </a:txBody>
                  <a:tcPr>
                    <a:solidFill>
                      <a:schemeClr val="accent1">
                        <a:tint val="20000"/>
                        <a:alpha val="0"/>
                      </a:schemeClr>
                    </a:solidFill>
                  </a:tcPr>
                </a:tc>
                <a:extLst>
                  <a:ext uri="{0D108BD9-81ED-4DB2-BD59-A6C34878D82A}">
                    <a16:rowId xmlns:a16="http://schemas.microsoft.com/office/drawing/2014/main" val="127183171"/>
                  </a:ext>
                </a:extLst>
              </a:tr>
              <a:tr h="555024">
                <a:tc>
                  <a:txBody>
                    <a:bodyPr/>
                    <a:lstStyle/>
                    <a:p>
                      <a:r>
                        <a:rPr lang="en-US" sz="1100" kern="1200" noProof="0" dirty="0">
                          <a:solidFill>
                            <a:schemeClr val="tx2">
                              <a:lumMod val="85000"/>
                              <a:lumOff val="15000"/>
                            </a:schemeClr>
                          </a:solidFill>
                          <a:latin typeface="+mn-lt"/>
                          <a:ea typeface="+mn-ea"/>
                          <a:cs typeface="+mn-cs"/>
                        </a:rPr>
                        <a:t>Possible to stream but it is laggy</a:t>
                      </a:r>
                    </a:p>
                  </a:txBody>
                  <a:tcPr>
                    <a:solidFill>
                      <a:schemeClr val="accent1">
                        <a:tint val="20000"/>
                        <a:alpha val="0"/>
                      </a:schemeClr>
                    </a:solidFill>
                  </a:tcPr>
                </a:tc>
                <a:extLst>
                  <a:ext uri="{0D108BD9-81ED-4DB2-BD59-A6C34878D82A}">
                    <a16:rowId xmlns:a16="http://schemas.microsoft.com/office/drawing/2014/main" val="4271390236"/>
                  </a:ext>
                </a:extLst>
              </a:tr>
              <a:tr h="555024">
                <a:tc>
                  <a:txBody>
                    <a:bodyPr/>
                    <a:lstStyle/>
                    <a:p>
                      <a:r>
                        <a:rPr lang="en-US" sz="1100" kern="1200" noProof="0" dirty="0">
                          <a:solidFill>
                            <a:schemeClr val="tx2">
                              <a:lumMod val="85000"/>
                              <a:lumOff val="15000"/>
                            </a:schemeClr>
                          </a:solidFill>
                          <a:latin typeface="+mn-lt"/>
                          <a:ea typeface="+mn-ea"/>
                          <a:cs typeface="+mn-cs"/>
                        </a:rPr>
                        <a:t>Too slow to stream</a:t>
                      </a:r>
                    </a:p>
                  </a:txBody>
                  <a:tcPr>
                    <a:solidFill>
                      <a:schemeClr val="accent1">
                        <a:tint val="20000"/>
                        <a:alpha val="0"/>
                      </a:schemeClr>
                    </a:solidFill>
                  </a:tcPr>
                </a:tc>
                <a:extLst>
                  <a:ext uri="{0D108BD9-81ED-4DB2-BD59-A6C34878D82A}">
                    <a16:rowId xmlns:a16="http://schemas.microsoft.com/office/drawing/2014/main" val="2396660019"/>
                  </a:ext>
                </a:extLst>
              </a:tr>
              <a:tr h="555024">
                <a:tc>
                  <a:txBody>
                    <a:bodyPr/>
                    <a:lstStyle/>
                    <a:p>
                      <a:r>
                        <a:rPr lang="en-US" sz="1100" kern="1200" noProof="0" dirty="0">
                          <a:solidFill>
                            <a:schemeClr val="tx2">
                              <a:lumMod val="85000"/>
                              <a:lumOff val="15000"/>
                            </a:schemeClr>
                          </a:solidFill>
                          <a:latin typeface="+mn-lt"/>
                          <a:ea typeface="+mn-ea"/>
                          <a:cs typeface="+mn-cs"/>
                        </a:rPr>
                        <a:t>We don’t have internet connection</a:t>
                      </a:r>
                    </a:p>
                  </a:txBody>
                  <a:tcPr>
                    <a:solidFill>
                      <a:schemeClr val="accent1">
                        <a:tint val="20000"/>
                        <a:alpha val="0"/>
                      </a:schemeClr>
                    </a:solidFill>
                  </a:tcPr>
                </a:tc>
                <a:extLst>
                  <a:ext uri="{0D108BD9-81ED-4DB2-BD59-A6C34878D82A}">
                    <a16:rowId xmlns:a16="http://schemas.microsoft.com/office/drawing/2014/main" val="2716958558"/>
                  </a:ext>
                </a:extLst>
              </a:tr>
              <a:tr h="555024">
                <a:tc>
                  <a:txBody>
                    <a:bodyPr/>
                    <a:lstStyle/>
                    <a:p>
                      <a:r>
                        <a:rPr lang="en-US" sz="1100" kern="1200" noProof="0" dirty="0">
                          <a:solidFill>
                            <a:schemeClr val="tx2">
                              <a:lumMod val="85000"/>
                              <a:lumOff val="15000"/>
                            </a:schemeClr>
                          </a:solidFill>
                          <a:latin typeface="+mn-lt"/>
                          <a:ea typeface="+mn-ea"/>
                          <a:cs typeface="+mn-cs"/>
                        </a:rPr>
                        <a:t>I don’t know</a:t>
                      </a:r>
                    </a:p>
                  </a:txBody>
                  <a:tcPr>
                    <a:solidFill>
                      <a:schemeClr val="accent1">
                        <a:tint val="20000"/>
                        <a:alpha val="0"/>
                      </a:schemeClr>
                    </a:solidFill>
                  </a:tcPr>
                </a:tc>
                <a:extLst>
                  <a:ext uri="{0D108BD9-81ED-4DB2-BD59-A6C34878D82A}">
                    <a16:rowId xmlns:a16="http://schemas.microsoft.com/office/drawing/2014/main" val="1564685734"/>
                  </a:ext>
                </a:extLst>
              </a:tr>
            </a:tbl>
          </a:graphicData>
        </a:graphic>
      </p:graphicFrame>
      <p:sp>
        <p:nvSpPr>
          <p:cNvPr id="29" name="Rectangle 38"/>
          <p:cNvSpPr>
            <a:spLocks noChangeArrowheads="1"/>
          </p:cNvSpPr>
          <p:nvPr/>
        </p:nvSpPr>
        <p:spPr bwMode="auto">
          <a:xfrm>
            <a:off x="1075668" y="1160491"/>
            <a:ext cx="68119" cy="1880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5" name="Shape 359"/>
          <p:cNvSpPr/>
          <p:nvPr/>
        </p:nvSpPr>
        <p:spPr>
          <a:xfrm>
            <a:off x="4341766" y="817814"/>
            <a:ext cx="415759" cy="424070"/>
          </a:xfrm>
          <a:prstGeom prst="ellipse">
            <a:avLst/>
          </a:pr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grpSp>
        <p:nvGrpSpPr>
          <p:cNvPr id="73" name="Group 372"/>
          <p:cNvGrpSpPr/>
          <p:nvPr/>
        </p:nvGrpSpPr>
        <p:grpSpPr>
          <a:xfrm>
            <a:off x="4917338" y="838412"/>
            <a:ext cx="2275091" cy="357884"/>
            <a:chOff x="0" y="0"/>
            <a:chExt cx="2358840" cy="363785"/>
          </a:xfrm>
        </p:grpSpPr>
        <p:sp>
          <p:nvSpPr>
            <p:cNvPr id="75" name="Shape 362"/>
            <p:cNvSpPr/>
            <p:nvPr/>
          </p:nvSpPr>
          <p:spPr>
            <a:xfrm>
              <a:off x="0" y="0"/>
              <a:ext cx="255358"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76" name="Shape 363"/>
            <p:cNvSpPr/>
            <p:nvPr/>
          </p:nvSpPr>
          <p:spPr>
            <a:xfrm>
              <a:off x="23372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77" name="Shape 364"/>
            <p:cNvSpPr/>
            <p:nvPr/>
          </p:nvSpPr>
          <p:spPr>
            <a:xfrm>
              <a:off x="46744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78" name="Shape 365"/>
            <p:cNvSpPr/>
            <p:nvPr/>
          </p:nvSpPr>
          <p:spPr>
            <a:xfrm>
              <a:off x="70116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79" name="Shape 366"/>
            <p:cNvSpPr/>
            <p:nvPr/>
          </p:nvSpPr>
          <p:spPr>
            <a:xfrm>
              <a:off x="93488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80" name="Shape 367"/>
            <p:cNvSpPr/>
            <p:nvPr/>
          </p:nvSpPr>
          <p:spPr>
            <a:xfrm>
              <a:off x="116860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81" name="Shape 368"/>
            <p:cNvSpPr/>
            <p:nvPr/>
          </p:nvSpPr>
          <p:spPr>
            <a:xfrm>
              <a:off x="140232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82" name="Shape 369"/>
            <p:cNvSpPr/>
            <p:nvPr/>
          </p:nvSpPr>
          <p:spPr>
            <a:xfrm>
              <a:off x="163604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A1C46B"/>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900" b="0" i="1" u="none" strike="noStrike" kern="1200" cap="none" spc="0" normalizeH="0" baseline="0" noProof="0" dirty="0">
                <a:ln>
                  <a:noFill/>
                </a:ln>
                <a:solidFill>
                  <a:schemeClr val="tx2"/>
                </a:solidFill>
                <a:effectLst/>
                <a:highlight>
                  <a:srgbClr val="E4E4E4"/>
                </a:highlight>
                <a:uLnTx/>
                <a:uFillTx/>
                <a:latin typeface="Gill Sans"/>
                <a:ea typeface="Gill Sans"/>
                <a:cs typeface="Gill Sans"/>
                <a:sym typeface="Gill Sans"/>
              </a:endParaRPr>
            </a:p>
          </p:txBody>
        </p:sp>
        <p:sp>
          <p:nvSpPr>
            <p:cNvPr id="83" name="Shape 370"/>
            <p:cNvSpPr/>
            <p:nvPr/>
          </p:nvSpPr>
          <p:spPr>
            <a:xfrm>
              <a:off x="186976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84" name="Shape 371"/>
            <p:cNvSpPr/>
            <p:nvPr/>
          </p:nvSpPr>
          <p:spPr>
            <a:xfrm>
              <a:off x="210348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grpSp>
      <p:sp>
        <p:nvSpPr>
          <p:cNvPr id="74" name="Shape 373"/>
          <p:cNvSpPr/>
          <p:nvPr/>
        </p:nvSpPr>
        <p:spPr>
          <a:xfrm>
            <a:off x="7900598" y="838589"/>
            <a:ext cx="548171" cy="357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100" i="0" u="none" strike="noStrike" kern="1200" cap="all" spc="0" normalizeH="0" baseline="0" noProof="0" dirty="0">
                <a:ln>
                  <a:noFill/>
                </a:ln>
                <a:solidFill>
                  <a:schemeClr val="bg2">
                    <a:lumMod val="75000"/>
                  </a:schemeClr>
                </a:solidFill>
                <a:effectLst/>
                <a:uLnTx/>
                <a:uFillTx/>
                <a:latin typeface="Avenir Next"/>
                <a:sym typeface="Avenir Next"/>
              </a:rPr>
              <a:t>81</a:t>
            </a:r>
            <a:r>
              <a:rPr kumimoji="0" sz="1100" i="0" u="none" strike="noStrike" kern="1200" cap="all" spc="0" normalizeH="0" baseline="0" noProof="0" dirty="0">
                <a:ln>
                  <a:noFill/>
                </a:ln>
                <a:solidFill>
                  <a:schemeClr val="bg2">
                    <a:lumMod val="75000"/>
                  </a:schemeClr>
                </a:solidFill>
                <a:effectLst/>
                <a:uLnTx/>
                <a:uFillTx/>
                <a:latin typeface="Avenir Next"/>
                <a:sym typeface="Avenir Next"/>
              </a:rPr>
              <a:t>%</a:t>
            </a:r>
          </a:p>
        </p:txBody>
      </p:sp>
      <p:sp>
        <p:nvSpPr>
          <p:cNvPr id="70" name="Shape 375"/>
          <p:cNvSpPr/>
          <p:nvPr/>
        </p:nvSpPr>
        <p:spPr>
          <a:xfrm>
            <a:off x="4341766" y="1400709"/>
            <a:ext cx="415759" cy="424071"/>
          </a:xfrm>
          <a:prstGeom prst="ellipse">
            <a:avLst/>
          </a:prstGeom>
          <a:solidFill>
            <a:srgbClr val="ED6737"/>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dirty="0">
              <a:ln>
                <a:noFill/>
              </a:ln>
              <a:solidFill>
                <a:srgbClr val="000000"/>
              </a:solidFill>
              <a:effectLst/>
              <a:uLnTx/>
              <a:uFillTx/>
              <a:latin typeface="Gill Sans"/>
              <a:ea typeface="Gill Sans"/>
              <a:cs typeface="Gill Sans"/>
              <a:sym typeface="Gill Sans"/>
            </a:endParaRPr>
          </a:p>
        </p:txBody>
      </p:sp>
      <p:grpSp>
        <p:nvGrpSpPr>
          <p:cNvPr id="58" name="Group 388"/>
          <p:cNvGrpSpPr/>
          <p:nvPr/>
        </p:nvGrpSpPr>
        <p:grpSpPr>
          <a:xfrm>
            <a:off x="4917338" y="1433801"/>
            <a:ext cx="2275091" cy="357884"/>
            <a:chOff x="0" y="0"/>
            <a:chExt cx="2358840" cy="363785"/>
          </a:xfrm>
        </p:grpSpPr>
        <p:sp>
          <p:nvSpPr>
            <p:cNvPr id="60" name="Shape 378"/>
            <p:cNvSpPr/>
            <p:nvPr/>
          </p:nvSpPr>
          <p:spPr>
            <a:xfrm>
              <a:off x="0" y="0"/>
              <a:ext cx="255358"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ED6737"/>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1" name="Shape 379"/>
            <p:cNvSpPr/>
            <p:nvPr/>
          </p:nvSpPr>
          <p:spPr>
            <a:xfrm>
              <a:off x="23372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2" name="Shape 380"/>
            <p:cNvSpPr/>
            <p:nvPr/>
          </p:nvSpPr>
          <p:spPr>
            <a:xfrm>
              <a:off x="46744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3" name="Shape 381"/>
            <p:cNvSpPr/>
            <p:nvPr/>
          </p:nvSpPr>
          <p:spPr>
            <a:xfrm>
              <a:off x="70116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4" name="Shape 382"/>
            <p:cNvSpPr/>
            <p:nvPr/>
          </p:nvSpPr>
          <p:spPr>
            <a:xfrm>
              <a:off x="93488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5" name="Shape 383"/>
            <p:cNvSpPr/>
            <p:nvPr/>
          </p:nvSpPr>
          <p:spPr>
            <a:xfrm>
              <a:off x="116860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6" name="Shape 384"/>
            <p:cNvSpPr/>
            <p:nvPr/>
          </p:nvSpPr>
          <p:spPr>
            <a:xfrm>
              <a:off x="140232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7" name="Shape 385"/>
            <p:cNvSpPr/>
            <p:nvPr/>
          </p:nvSpPr>
          <p:spPr>
            <a:xfrm>
              <a:off x="163604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8" name="Shape 386"/>
            <p:cNvSpPr/>
            <p:nvPr/>
          </p:nvSpPr>
          <p:spPr>
            <a:xfrm>
              <a:off x="186976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69" name="Shape 387"/>
            <p:cNvSpPr/>
            <p:nvPr/>
          </p:nvSpPr>
          <p:spPr>
            <a:xfrm>
              <a:off x="210348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grpSp>
      <p:sp>
        <p:nvSpPr>
          <p:cNvPr id="59" name="Shape 389"/>
          <p:cNvSpPr/>
          <p:nvPr/>
        </p:nvSpPr>
        <p:spPr>
          <a:xfrm>
            <a:off x="7900598" y="1433801"/>
            <a:ext cx="548171" cy="357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100" i="0" u="none" strike="noStrike" kern="1200" cap="all" spc="0" normalizeH="0" baseline="0" noProof="0" dirty="0">
                <a:ln>
                  <a:noFill/>
                </a:ln>
                <a:solidFill>
                  <a:schemeClr val="bg2">
                    <a:lumMod val="75000"/>
                  </a:schemeClr>
                </a:solidFill>
                <a:effectLst/>
                <a:uLnTx/>
                <a:uFillTx/>
                <a:latin typeface="Avenir Next"/>
                <a:sym typeface="Avenir Next"/>
              </a:rPr>
              <a:t>1</a:t>
            </a:r>
            <a:r>
              <a:rPr lang="hu-HU" dirty="0">
                <a:solidFill>
                  <a:schemeClr val="bg2">
                    <a:lumMod val="75000"/>
                  </a:schemeClr>
                </a:solidFill>
              </a:rPr>
              <a:t>1</a:t>
            </a:r>
            <a:r>
              <a:rPr kumimoji="0" sz="1100" i="0" u="none" strike="noStrike" kern="1200" cap="all" spc="0" normalizeH="0" baseline="0" noProof="0" dirty="0">
                <a:ln>
                  <a:noFill/>
                </a:ln>
                <a:solidFill>
                  <a:schemeClr val="bg2">
                    <a:lumMod val="75000"/>
                  </a:schemeClr>
                </a:solidFill>
                <a:effectLst/>
                <a:uLnTx/>
                <a:uFillTx/>
                <a:latin typeface="Avenir Next"/>
                <a:sym typeface="Avenir Next"/>
              </a:rPr>
              <a:t>%</a:t>
            </a:r>
          </a:p>
        </p:txBody>
      </p:sp>
      <p:sp>
        <p:nvSpPr>
          <p:cNvPr id="55" name="Shape 391"/>
          <p:cNvSpPr/>
          <p:nvPr/>
        </p:nvSpPr>
        <p:spPr>
          <a:xfrm>
            <a:off x="4341766" y="1983604"/>
            <a:ext cx="415759" cy="424071"/>
          </a:xfrm>
          <a:prstGeom prst="ellipse">
            <a:avLst/>
          </a:prstGeom>
          <a:solidFill>
            <a:srgbClr val="FBB040"/>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grpSp>
        <p:nvGrpSpPr>
          <p:cNvPr id="43" name="Group 404"/>
          <p:cNvGrpSpPr/>
          <p:nvPr/>
        </p:nvGrpSpPr>
        <p:grpSpPr>
          <a:xfrm>
            <a:off x="4917338" y="2016696"/>
            <a:ext cx="2275091" cy="357884"/>
            <a:chOff x="0" y="0"/>
            <a:chExt cx="2358840" cy="363785"/>
          </a:xfrm>
        </p:grpSpPr>
        <p:sp>
          <p:nvSpPr>
            <p:cNvPr id="45" name="Shape 394"/>
            <p:cNvSpPr/>
            <p:nvPr/>
          </p:nvSpPr>
          <p:spPr>
            <a:xfrm>
              <a:off x="0" y="0"/>
              <a:ext cx="255358"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46" name="Shape 395"/>
            <p:cNvSpPr/>
            <p:nvPr/>
          </p:nvSpPr>
          <p:spPr>
            <a:xfrm>
              <a:off x="23372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47" name="Shape 396"/>
            <p:cNvSpPr/>
            <p:nvPr/>
          </p:nvSpPr>
          <p:spPr>
            <a:xfrm>
              <a:off x="46744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48" name="Shape 397"/>
            <p:cNvSpPr/>
            <p:nvPr/>
          </p:nvSpPr>
          <p:spPr>
            <a:xfrm>
              <a:off x="70116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49" name="Shape 398"/>
            <p:cNvSpPr/>
            <p:nvPr/>
          </p:nvSpPr>
          <p:spPr>
            <a:xfrm>
              <a:off x="93488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50" name="Shape 399"/>
            <p:cNvSpPr/>
            <p:nvPr/>
          </p:nvSpPr>
          <p:spPr>
            <a:xfrm>
              <a:off x="116860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51" name="Shape 400"/>
            <p:cNvSpPr/>
            <p:nvPr/>
          </p:nvSpPr>
          <p:spPr>
            <a:xfrm>
              <a:off x="140232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52" name="Shape 401"/>
            <p:cNvSpPr/>
            <p:nvPr/>
          </p:nvSpPr>
          <p:spPr>
            <a:xfrm>
              <a:off x="163604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53" name="Shape 402"/>
            <p:cNvSpPr/>
            <p:nvPr/>
          </p:nvSpPr>
          <p:spPr>
            <a:xfrm>
              <a:off x="186976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54" name="Shape 403"/>
            <p:cNvSpPr/>
            <p:nvPr/>
          </p:nvSpPr>
          <p:spPr>
            <a:xfrm>
              <a:off x="210348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grpSp>
      <p:sp>
        <p:nvSpPr>
          <p:cNvPr id="44" name="Shape 405"/>
          <p:cNvSpPr/>
          <p:nvPr/>
        </p:nvSpPr>
        <p:spPr>
          <a:xfrm>
            <a:off x="7900598" y="2016696"/>
            <a:ext cx="548171" cy="357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sz="1100" i="0" u="none" strike="noStrike" kern="1200" cap="all" spc="0" normalizeH="0" baseline="0" noProof="0" dirty="0">
                <a:ln>
                  <a:noFill/>
                </a:ln>
                <a:solidFill>
                  <a:schemeClr val="bg2">
                    <a:lumMod val="75000"/>
                  </a:schemeClr>
                </a:solidFill>
                <a:effectLst/>
                <a:uLnTx/>
                <a:uFillTx/>
                <a:latin typeface="Avenir Next"/>
                <a:sym typeface="Avenir Next"/>
              </a:rPr>
              <a:t>3%</a:t>
            </a:r>
          </a:p>
        </p:txBody>
      </p:sp>
      <p:sp>
        <p:nvSpPr>
          <p:cNvPr id="134" name="Shape 359"/>
          <p:cNvSpPr/>
          <p:nvPr/>
        </p:nvSpPr>
        <p:spPr>
          <a:xfrm>
            <a:off x="4353429" y="2544530"/>
            <a:ext cx="415760" cy="424069"/>
          </a:xfrm>
          <a:prstGeom prst="ellipse">
            <a:avLst/>
          </a:prstGeom>
          <a:solidFill>
            <a:srgbClr val="008BCA"/>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grpSp>
        <p:nvGrpSpPr>
          <p:cNvPr id="122" name="Group 372"/>
          <p:cNvGrpSpPr/>
          <p:nvPr/>
        </p:nvGrpSpPr>
        <p:grpSpPr>
          <a:xfrm>
            <a:off x="4929001" y="2565128"/>
            <a:ext cx="2275091" cy="357883"/>
            <a:chOff x="0" y="0"/>
            <a:chExt cx="2358840" cy="363785"/>
          </a:xfrm>
        </p:grpSpPr>
        <p:sp>
          <p:nvSpPr>
            <p:cNvPr id="124" name="Shape 362"/>
            <p:cNvSpPr/>
            <p:nvPr/>
          </p:nvSpPr>
          <p:spPr>
            <a:xfrm>
              <a:off x="0" y="0"/>
              <a:ext cx="255358"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25" name="Shape 363"/>
            <p:cNvSpPr/>
            <p:nvPr/>
          </p:nvSpPr>
          <p:spPr>
            <a:xfrm>
              <a:off x="23372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26" name="Shape 364"/>
            <p:cNvSpPr/>
            <p:nvPr/>
          </p:nvSpPr>
          <p:spPr>
            <a:xfrm>
              <a:off x="46744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27" name="Shape 365"/>
            <p:cNvSpPr/>
            <p:nvPr/>
          </p:nvSpPr>
          <p:spPr>
            <a:xfrm>
              <a:off x="70116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28" name="Shape 366"/>
            <p:cNvSpPr/>
            <p:nvPr/>
          </p:nvSpPr>
          <p:spPr>
            <a:xfrm>
              <a:off x="93488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29" name="Shape 367"/>
            <p:cNvSpPr/>
            <p:nvPr/>
          </p:nvSpPr>
          <p:spPr>
            <a:xfrm>
              <a:off x="116860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30" name="Shape 368"/>
            <p:cNvSpPr/>
            <p:nvPr/>
          </p:nvSpPr>
          <p:spPr>
            <a:xfrm>
              <a:off x="140232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31" name="Shape 369"/>
            <p:cNvSpPr/>
            <p:nvPr/>
          </p:nvSpPr>
          <p:spPr>
            <a:xfrm>
              <a:off x="163604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32" name="Shape 370"/>
            <p:cNvSpPr/>
            <p:nvPr/>
          </p:nvSpPr>
          <p:spPr>
            <a:xfrm>
              <a:off x="186976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33" name="Shape 371"/>
            <p:cNvSpPr/>
            <p:nvPr/>
          </p:nvSpPr>
          <p:spPr>
            <a:xfrm>
              <a:off x="210348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grpSp>
      <p:sp>
        <p:nvSpPr>
          <p:cNvPr id="123" name="Shape 373"/>
          <p:cNvSpPr/>
          <p:nvPr/>
        </p:nvSpPr>
        <p:spPr>
          <a:xfrm>
            <a:off x="7912261" y="2565305"/>
            <a:ext cx="548171" cy="3578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100" i="0" u="none" strike="noStrike" kern="1200" cap="all" spc="0" normalizeH="0" baseline="0" noProof="0" dirty="0">
                <a:ln>
                  <a:noFill/>
                </a:ln>
                <a:solidFill>
                  <a:schemeClr val="bg2">
                    <a:lumMod val="75000"/>
                  </a:schemeClr>
                </a:solidFill>
                <a:effectLst/>
                <a:uLnTx/>
                <a:uFillTx/>
                <a:latin typeface="Avenir Next"/>
                <a:sym typeface="Avenir Next"/>
              </a:rPr>
              <a:t>1</a:t>
            </a:r>
            <a:r>
              <a:rPr kumimoji="0" sz="1100" i="0" u="none" strike="noStrike" kern="1200" cap="all" spc="0" normalizeH="0" baseline="0" noProof="0" dirty="0">
                <a:ln>
                  <a:noFill/>
                </a:ln>
                <a:solidFill>
                  <a:schemeClr val="bg2">
                    <a:lumMod val="75000"/>
                  </a:schemeClr>
                </a:solidFill>
                <a:effectLst/>
                <a:uLnTx/>
                <a:uFillTx/>
                <a:latin typeface="Avenir Next"/>
                <a:sym typeface="Avenir Next"/>
              </a:rPr>
              <a:t>%</a:t>
            </a:r>
          </a:p>
        </p:txBody>
      </p:sp>
      <p:sp>
        <p:nvSpPr>
          <p:cNvPr id="119" name="Shape 375"/>
          <p:cNvSpPr/>
          <p:nvPr/>
        </p:nvSpPr>
        <p:spPr>
          <a:xfrm>
            <a:off x="4353429" y="3138250"/>
            <a:ext cx="415759" cy="424071"/>
          </a:xfrm>
          <a:prstGeom prst="ellipse">
            <a:avLst/>
          </a:prstGeom>
          <a:solidFill>
            <a:srgbClr val="BABABA"/>
          </a:solidFill>
          <a:ln w="12700" cap="flat">
            <a:noFill/>
            <a:miter lim="400000"/>
          </a:ln>
          <a:effectLst/>
        </p:spPr>
        <p:txBody>
          <a:bodyPr wrap="square" lIns="0" tIns="0" rIns="0" bIns="0" numCol="1" anchor="ctr">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2000" b="0" i="0" u="none" strike="noStrike" kern="1200" cap="none" spc="0" normalizeH="0" baseline="0" noProof="0" dirty="0">
                <a:ln>
                  <a:noFill/>
                </a:ln>
                <a:solidFill>
                  <a:schemeClr val="bg1"/>
                </a:solidFill>
                <a:effectLst/>
                <a:uLnTx/>
                <a:uFillTx/>
                <a:latin typeface="Gill Sans"/>
                <a:ea typeface="Gill Sans"/>
                <a:cs typeface="Gill Sans"/>
                <a:sym typeface="Gill Sans"/>
              </a:rPr>
              <a:t>?</a:t>
            </a:r>
            <a:endParaRPr kumimoji="0" sz="4200" b="0" i="0" u="none" strike="noStrike" kern="1200" cap="none" spc="0" normalizeH="0" baseline="0" noProof="0" dirty="0">
              <a:ln>
                <a:noFill/>
              </a:ln>
              <a:solidFill>
                <a:schemeClr val="bg1"/>
              </a:solidFill>
              <a:effectLst/>
              <a:uLnTx/>
              <a:uFillTx/>
              <a:latin typeface="Gill Sans"/>
              <a:ea typeface="Gill Sans"/>
              <a:cs typeface="Gill Sans"/>
              <a:sym typeface="Gill Sans"/>
            </a:endParaRPr>
          </a:p>
        </p:txBody>
      </p:sp>
      <p:grpSp>
        <p:nvGrpSpPr>
          <p:cNvPr id="107" name="Group 388"/>
          <p:cNvGrpSpPr/>
          <p:nvPr/>
        </p:nvGrpSpPr>
        <p:grpSpPr>
          <a:xfrm>
            <a:off x="4929001" y="3160517"/>
            <a:ext cx="2275091" cy="357884"/>
            <a:chOff x="0" y="0"/>
            <a:chExt cx="2358840" cy="363785"/>
          </a:xfrm>
        </p:grpSpPr>
        <p:sp>
          <p:nvSpPr>
            <p:cNvPr id="109" name="Shape 378"/>
            <p:cNvSpPr/>
            <p:nvPr/>
          </p:nvSpPr>
          <p:spPr>
            <a:xfrm>
              <a:off x="0" y="0"/>
              <a:ext cx="255358"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0" name="Shape 379"/>
            <p:cNvSpPr/>
            <p:nvPr/>
          </p:nvSpPr>
          <p:spPr>
            <a:xfrm>
              <a:off x="23372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1" name="Shape 380"/>
            <p:cNvSpPr/>
            <p:nvPr/>
          </p:nvSpPr>
          <p:spPr>
            <a:xfrm>
              <a:off x="46744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2" name="Shape 381"/>
            <p:cNvSpPr/>
            <p:nvPr/>
          </p:nvSpPr>
          <p:spPr>
            <a:xfrm>
              <a:off x="701160"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3" name="Shape 382"/>
            <p:cNvSpPr/>
            <p:nvPr/>
          </p:nvSpPr>
          <p:spPr>
            <a:xfrm>
              <a:off x="93488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4" name="Shape 383"/>
            <p:cNvSpPr/>
            <p:nvPr/>
          </p:nvSpPr>
          <p:spPr>
            <a:xfrm>
              <a:off x="116860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5" name="Shape 384"/>
            <p:cNvSpPr/>
            <p:nvPr/>
          </p:nvSpPr>
          <p:spPr>
            <a:xfrm>
              <a:off x="1402321"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6" name="Shape 385"/>
            <p:cNvSpPr/>
            <p:nvPr/>
          </p:nvSpPr>
          <p:spPr>
            <a:xfrm>
              <a:off x="163604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7" name="Shape 386"/>
            <p:cNvSpPr/>
            <p:nvPr/>
          </p:nvSpPr>
          <p:spPr>
            <a:xfrm>
              <a:off x="186976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sp>
          <p:nvSpPr>
            <p:cNvPr id="118" name="Shape 387"/>
            <p:cNvSpPr/>
            <p:nvPr/>
          </p:nvSpPr>
          <p:spPr>
            <a:xfrm>
              <a:off x="2103482" y="0"/>
              <a:ext cx="255359" cy="363786"/>
            </a:xfrm>
            <a:custGeom>
              <a:avLst/>
              <a:gdLst/>
              <a:ahLst/>
              <a:cxnLst>
                <a:cxn ang="0">
                  <a:pos x="wd2" y="hd2"/>
                </a:cxn>
                <a:cxn ang="5400000">
                  <a:pos x="wd2" y="hd2"/>
                </a:cxn>
                <a:cxn ang="10800000">
                  <a:pos x="wd2" y="hd2"/>
                </a:cxn>
                <a:cxn ang="16200000">
                  <a:pos x="wd2" y="hd2"/>
                </a:cxn>
              </a:cxnLst>
              <a:rect l="0" t="0" r="r" b="b"/>
              <a:pathLst>
                <a:path w="21600" h="21600" extrusionOk="0">
                  <a:moveTo>
                    <a:pt x="5371" y="0"/>
                  </a:moveTo>
                  <a:lnTo>
                    <a:pt x="21600" y="0"/>
                  </a:lnTo>
                  <a:lnTo>
                    <a:pt x="16229" y="21600"/>
                  </a:lnTo>
                  <a:lnTo>
                    <a:pt x="0" y="21600"/>
                  </a:lnTo>
                  <a:lnTo>
                    <a:pt x="5371" y="0"/>
                  </a:lnTo>
                  <a:close/>
                </a:path>
              </a:pathLst>
            </a:custGeom>
            <a:solidFill>
              <a:srgbClr val="DBDCD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4200" b="0" i="0" u="none" strike="noStrike" kern="1200" cap="none" spc="0" normalizeH="0" baseline="0" noProof="0">
                <a:ln>
                  <a:noFill/>
                </a:ln>
                <a:solidFill>
                  <a:srgbClr val="000000"/>
                </a:solidFill>
                <a:effectLst/>
                <a:uLnTx/>
                <a:uFillTx/>
                <a:latin typeface="Gill Sans"/>
                <a:ea typeface="Gill Sans"/>
                <a:cs typeface="Gill Sans"/>
                <a:sym typeface="Gill Sans"/>
              </a:endParaRPr>
            </a:p>
          </p:txBody>
        </p:sp>
      </p:grpSp>
      <p:sp>
        <p:nvSpPr>
          <p:cNvPr id="108" name="Shape 389"/>
          <p:cNvSpPr/>
          <p:nvPr/>
        </p:nvSpPr>
        <p:spPr>
          <a:xfrm>
            <a:off x="7912261" y="3160517"/>
            <a:ext cx="548171" cy="357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100" i="0" u="none" strike="noStrike" kern="1200" cap="all" spc="0" normalizeH="0" baseline="0" noProof="0" dirty="0">
                <a:ln>
                  <a:noFill/>
                </a:ln>
                <a:solidFill>
                  <a:schemeClr val="bg2">
                    <a:lumMod val="75000"/>
                  </a:schemeClr>
                </a:solidFill>
                <a:effectLst/>
                <a:uLnTx/>
                <a:uFillTx/>
                <a:latin typeface="Avenir Next"/>
                <a:sym typeface="Avenir Next"/>
              </a:rPr>
              <a:t>4</a:t>
            </a:r>
            <a:r>
              <a:rPr kumimoji="0" sz="1100" i="0" u="none" strike="noStrike" kern="1200" cap="all" spc="0" normalizeH="0" baseline="0" noProof="0" dirty="0">
                <a:ln>
                  <a:noFill/>
                </a:ln>
                <a:solidFill>
                  <a:schemeClr val="bg2">
                    <a:lumMod val="75000"/>
                  </a:schemeClr>
                </a:solidFill>
                <a:effectLst/>
                <a:uLnTx/>
                <a:uFillTx/>
                <a:latin typeface="Avenir Next"/>
                <a:sym typeface="Avenir Next"/>
              </a:rPr>
              <a:t>%</a:t>
            </a:r>
          </a:p>
        </p:txBody>
      </p:sp>
      <p:sp>
        <p:nvSpPr>
          <p:cNvPr id="141" name="Freeform 11"/>
          <p:cNvSpPr>
            <a:spLocks noChangeAspect="1" noEditPoints="1"/>
          </p:cNvSpPr>
          <p:nvPr/>
        </p:nvSpPr>
        <p:spPr bwMode="auto">
          <a:xfrm>
            <a:off x="4414550" y="884310"/>
            <a:ext cx="256443" cy="310544"/>
          </a:xfrm>
          <a:custGeom>
            <a:avLst/>
            <a:gdLst/>
            <a:ahLst/>
            <a:cxnLst>
              <a:cxn ang="0">
                <a:pos x="107" y="147"/>
              </a:cxn>
              <a:cxn ang="0">
                <a:pos x="166" y="136"/>
              </a:cxn>
              <a:cxn ang="0">
                <a:pos x="199" y="124"/>
              </a:cxn>
              <a:cxn ang="0">
                <a:pos x="258" y="212"/>
              </a:cxn>
              <a:cxn ang="0">
                <a:pos x="152" y="170"/>
              </a:cxn>
              <a:cxn ang="0">
                <a:pos x="92" y="213"/>
              </a:cxn>
              <a:cxn ang="0">
                <a:pos x="204" y="102"/>
              </a:cxn>
              <a:cxn ang="0">
                <a:pos x="209" y="84"/>
              </a:cxn>
              <a:cxn ang="0">
                <a:pos x="175" y="42"/>
              </a:cxn>
              <a:cxn ang="0">
                <a:pos x="141" y="84"/>
              </a:cxn>
              <a:cxn ang="0">
                <a:pos x="146" y="102"/>
              </a:cxn>
              <a:cxn ang="0">
                <a:pos x="168" y="130"/>
              </a:cxn>
              <a:cxn ang="0">
                <a:pos x="195" y="119"/>
              </a:cxn>
              <a:cxn ang="0">
                <a:pos x="103" y="26"/>
              </a:cxn>
              <a:cxn ang="0">
                <a:pos x="112" y="53"/>
              </a:cxn>
              <a:cxn ang="0">
                <a:pos x="88" y="95"/>
              </a:cxn>
              <a:cxn ang="0">
                <a:pos x="115" y="67"/>
              </a:cxn>
              <a:cxn ang="0">
                <a:pos x="116" y="129"/>
              </a:cxn>
              <a:cxn ang="0">
                <a:pos x="88" y="110"/>
              </a:cxn>
              <a:cxn ang="0">
                <a:pos x="104" y="138"/>
              </a:cxn>
              <a:cxn ang="0">
                <a:pos x="87" y="176"/>
              </a:cxn>
              <a:cxn ang="0">
                <a:pos x="64" y="155"/>
              </a:cxn>
              <a:cxn ang="0">
                <a:pos x="84" y="204"/>
              </a:cxn>
              <a:cxn ang="0">
                <a:pos x="0" y="103"/>
              </a:cxn>
              <a:cxn ang="0">
                <a:pos x="103" y="0"/>
              </a:cxn>
              <a:cxn ang="0">
                <a:pos x="179" y="34"/>
              </a:cxn>
              <a:cxn ang="0">
                <a:pos x="157" y="37"/>
              </a:cxn>
              <a:cxn ang="0">
                <a:pos x="152" y="39"/>
              </a:cxn>
              <a:cxn ang="0">
                <a:pos x="129" y="66"/>
              </a:cxn>
              <a:cxn ang="0">
                <a:pos x="134" y="95"/>
              </a:cxn>
              <a:cxn ang="0">
                <a:pos x="139" y="108"/>
              </a:cxn>
              <a:cxn ang="0">
                <a:pos x="132" y="110"/>
              </a:cxn>
              <a:cxn ang="0">
                <a:pos x="120" y="127"/>
              </a:cxn>
              <a:cxn ang="0">
                <a:pos x="63" y="27"/>
              </a:cxn>
              <a:cxn ang="0">
                <a:pos x="40" y="45"/>
              </a:cxn>
              <a:cxn ang="0">
                <a:pos x="63" y="27"/>
              </a:cxn>
              <a:cxn ang="0">
                <a:pos x="43" y="63"/>
              </a:cxn>
              <a:cxn ang="0">
                <a:pos x="31" y="57"/>
              </a:cxn>
              <a:cxn ang="0">
                <a:pos x="37" y="95"/>
              </a:cxn>
              <a:cxn ang="0">
                <a:pos x="37" y="110"/>
              </a:cxn>
              <a:cxn ang="0">
                <a:pos x="31" y="148"/>
              </a:cxn>
              <a:cxn ang="0">
                <a:pos x="40" y="161"/>
              </a:cxn>
              <a:cxn ang="0">
                <a:pos x="63" y="178"/>
              </a:cxn>
              <a:cxn ang="0">
                <a:pos x="40" y="161"/>
              </a:cxn>
              <a:cxn ang="0">
                <a:pos x="58" y="142"/>
              </a:cxn>
              <a:cxn ang="0">
                <a:pos x="74" y="110"/>
              </a:cxn>
              <a:cxn ang="0">
                <a:pos x="58" y="63"/>
              </a:cxn>
              <a:cxn ang="0">
                <a:pos x="52" y="95"/>
              </a:cxn>
              <a:cxn ang="0">
                <a:pos x="77" y="66"/>
              </a:cxn>
              <a:cxn ang="0">
                <a:pos x="89" y="23"/>
              </a:cxn>
              <a:cxn ang="0">
                <a:pos x="80" y="52"/>
              </a:cxn>
              <a:cxn ang="0">
                <a:pos x="117" y="23"/>
              </a:cxn>
              <a:cxn ang="0">
                <a:pos x="141" y="50"/>
              </a:cxn>
              <a:cxn ang="0">
                <a:pos x="33" y="191"/>
              </a:cxn>
              <a:cxn ang="0">
                <a:pos x="161" y="188"/>
              </a:cxn>
              <a:cxn ang="0">
                <a:pos x="161" y="312"/>
              </a:cxn>
              <a:cxn ang="0">
                <a:pos x="33" y="191"/>
              </a:cxn>
            </a:cxnLst>
            <a:rect l="0" t="0" r="r" b="b"/>
            <a:pathLst>
              <a:path w="258" h="312">
                <a:moveTo>
                  <a:pt x="92" y="213"/>
                </a:moveTo>
                <a:cubicBezTo>
                  <a:pt x="92" y="189"/>
                  <a:pt x="95" y="163"/>
                  <a:pt x="107" y="147"/>
                </a:cubicBezTo>
                <a:cubicBezTo>
                  <a:pt x="122" y="128"/>
                  <a:pt x="138" y="135"/>
                  <a:pt x="151" y="124"/>
                </a:cubicBezTo>
                <a:cubicBezTo>
                  <a:pt x="155" y="129"/>
                  <a:pt x="160" y="134"/>
                  <a:pt x="166" y="136"/>
                </a:cubicBezTo>
                <a:cubicBezTo>
                  <a:pt x="170" y="138"/>
                  <a:pt x="180" y="138"/>
                  <a:pt x="184" y="136"/>
                </a:cubicBezTo>
                <a:cubicBezTo>
                  <a:pt x="191" y="134"/>
                  <a:pt x="195" y="129"/>
                  <a:pt x="199" y="124"/>
                </a:cubicBezTo>
                <a:cubicBezTo>
                  <a:pt x="212" y="134"/>
                  <a:pt x="228" y="128"/>
                  <a:pt x="243" y="147"/>
                </a:cubicBezTo>
                <a:cubicBezTo>
                  <a:pt x="256" y="164"/>
                  <a:pt x="258" y="187"/>
                  <a:pt x="258" y="212"/>
                </a:cubicBezTo>
                <a:cubicBezTo>
                  <a:pt x="248" y="218"/>
                  <a:pt x="236" y="223"/>
                  <a:pt x="223" y="227"/>
                </a:cubicBezTo>
                <a:cubicBezTo>
                  <a:pt x="152" y="170"/>
                  <a:pt x="152" y="170"/>
                  <a:pt x="152" y="170"/>
                </a:cubicBezTo>
                <a:cubicBezTo>
                  <a:pt x="152" y="212"/>
                  <a:pt x="152" y="212"/>
                  <a:pt x="152" y="212"/>
                </a:cubicBezTo>
                <a:cubicBezTo>
                  <a:pt x="131" y="215"/>
                  <a:pt x="111" y="217"/>
                  <a:pt x="92" y="213"/>
                </a:cubicBezTo>
                <a:close/>
                <a:moveTo>
                  <a:pt x="195" y="119"/>
                </a:moveTo>
                <a:cubicBezTo>
                  <a:pt x="199" y="114"/>
                  <a:pt x="202" y="108"/>
                  <a:pt x="204" y="102"/>
                </a:cubicBezTo>
                <a:cubicBezTo>
                  <a:pt x="205" y="102"/>
                  <a:pt x="207" y="101"/>
                  <a:pt x="207" y="100"/>
                </a:cubicBezTo>
                <a:cubicBezTo>
                  <a:pt x="208" y="93"/>
                  <a:pt x="209" y="88"/>
                  <a:pt x="209" y="84"/>
                </a:cubicBezTo>
                <a:cubicBezTo>
                  <a:pt x="209" y="83"/>
                  <a:pt x="207" y="82"/>
                  <a:pt x="207" y="82"/>
                </a:cubicBezTo>
                <a:cubicBezTo>
                  <a:pt x="207" y="61"/>
                  <a:pt x="203" y="42"/>
                  <a:pt x="175" y="42"/>
                </a:cubicBezTo>
                <a:cubicBezTo>
                  <a:pt x="147" y="42"/>
                  <a:pt x="143" y="61"/>
                  <a:pt x="144" y="82"/>
                </a:cubicBezTo>
                <a:cubicBezTo>
                  <a:pt x="143" y="82"/>
                  <a:pt x="141" y="83"/>
                  <a:pt x="141" y="84"/>
                </a:cubicBezTo>
                <a:cubicBezTo>
                  <a:pt x="141" y="88"/>
                  <a:pt x="142" y="93"/>
                  <a:pt x="143" y="100"/>
                </a:cubicBezTo>
                <a:cubicBezTo>
                  <a:pt x="144" y="101"/>
                  <a:pt x="145" y="102"/>
                  <a:pt x="146" y="102"/>
                </a:cubicBezTo>
                <a:cubicBezTo>
                  <a:pt x="148" y="108"/>
                  <a:pt x="151" y="114"/>
                  <a:pt x="155" y="119"/>
                </a:cubicBezTo>
                <a:cubicBezTo>
                  <a:pt x="159" y="125"/>
                  <a:pt x="163" y="129"/>
                  <a:pt x="168" y="130"/>
                </a:cubicBezTo>
                <a:cubicBezTo>
                  <a:pt x="171" y="132"/>
                  <a:pt x="179" y="132"/>
                  <a:pt x="182" y="130"/>
                </a:cubicBezTo>
                <a:cubicBezTo>
                  <a:pt x="187" y="129"/>
                  <a:pt x="191" y="125"/>
                  <a:pt x="195" y="119"/>
                </a:cubicBezTo>
                <a:close/>
                <a:moveTo>
                  <a:pt x="112" y="53"/>
                </a:moveTo>
                <a:cubicBezTo>
                  <a:pt x="109" y="44"/>
                  <a:pt x="106" y="35"/>
                  <a:pt x="103" y="26"/>
                </a:cubicBezTo>
                <a:cubicBezTo>
                  <a:pt x="99" y="35"/>
                  <a:pt x="96" y="44"/>
                  <a:pt x="94" y="53"/>
                </a:cubicBezTo>
                <a:cubicBezTo>
                  <a:pt x="100" y="53"/>
                  <a:pt x="106" y="53"/>
                  <a:pt x="112" y="53"/>
                </a:cubicBezTo>
                <a:close/>
                <a:moveTo>
                  <a:pt x="91" y="67"/>
                </a:moveTo>
                <a:cubicBezTo>
                  <a:pt x="89" y="76"/>
                  <a:pt x="88" y="86"/>
                  <a:pt x="88" y="95"/>
                </a:cubicBezTo>
                <a:cubicBezTo>
                  <a:pt x="118" y="95"/>
                  <a:pt x="118" y="95"/>
                  <a:pt x="118" y="95"/>
                </a:cubicBezTo>
                <a:cubicBezTo>
                  <a:pt x="117" y="86"/>
                  <a:pt x="116" y="76"/>
                  <a:pt x="115" y="67"/>
                </a:cubicBezTo>
                <a:cubicBezTo>
                  <a:pt x="107" y="67"/>
                  <a:pt x="99" y="67"/>
                  <a:pt x="91" y="67"/>
                </a:cubicBezTo>
                <a:close/>
                <a:moveTo>
                  <a:pt x="116" y="129"/>
                </a:moveTo>
                <a:cubicBezTo>
                  <a:pt x="117" y="123"/>
                  <a:pt x="117" y="116"/>
                  <a:pt x="118" y="110"/>
                </a:cubicBezTo>
                <a:cubicBezTo>
                  <a:pt x="88" y="110"/>
                  <a:pt x="88" y="110"/>
                  <a:pt x="88" y="110"/>
                </a:cubicBezTo>
                <a:cubicBezTo>
                  <a:pt x="88" y="119"/>
                  <a:pt x="90" y="129"/>
                  <a:pt x="91" y="138"/>
                </a:cubicBezTo>
                <a:cubicBezTo>
                  <a:pt x="96" y="138"/>
                  <a:pt x="100" y="138"/>
                  <a:pt x="104" y="138"/>
                </a:cubicBezTo>
                <a:cubicBezTo>
                  <a:pt x="103" y="139"/>
                  <a:pt x="102" y="141"/>
                  <a:pt x="101" y="142"/>
                </a:cubicBezTo>
                <a:cubicBezTo>
                  <a:pt x="93" y="151"/>
                  <a:pt x="89" y="163"/>
                  <a:pt x="87" y="176"/>
                </a:cubicBezTo>
                <a:cubicBezTo>
                  <a:pt x="84" y="168"/>
                  <a:pt x="82" y="161"/>
                  <a:pt x="80" y="153"/>
                </a:cubicBezTo>
                <a:cubicBezTo>
                  <a:pt x="75" y="154"/>
                  <a:pt x="69" y="155"/>
                  <a:pt x="64" y="155"/>
                </a:cubicBezTo>
                <a:cubicBezTo>
                  <a:pt x="70" y="165"/>
                  <a:pt x="77" y="174"/>
                  <a:pt x="86" y="180"/>
                </a:cubicBezTo>
                <a:cubicBezTo>
                  <a:pt x="85" y="188"/>
                  <a:pt x="84" y="196"/>
                  <a:pt x="84" y="204"/>
                </a:cubicBezTo>
                <a:cubicBezTo>
                  <a:pt x="64" y="200"/>
                  <a:pt x="45" y="190"/>
                  <a:pt x="30" y="175"/>
                </a:cubicBezTo>
                <a:cubicBezTo>
                  <a:pt x="11" y="156"/>
                  <a:pt x="0" y="130"/>
                  <a:pt x="0" y="103"/>
                </a:cubicBezTo>
                <a:cubicBezTo>
                  <a:pt x="0" y="75"/>
                  <a:pt x="11" y="49"/>
                  <a:pt x="30" y="30"/>
                </a:cubicBezTo>
                <a:cubicBezTo>
                  <a:pt x="50" y="11"/>
                  <a:pt x="76" y="0"/>
                  <a:pt x="103" y="0"/>
                </a:cubicBezTo>
                <a:cubicBezTo>
                  <a:pt x="130" y="0"/>
                  <a:pt x="156" y="11"/>
                  <a:pt x="175" y="30"/>
                </a:cubicBezTo>
                <a:cubicBezTo>
                  <a:pt x="177" y="31"/>
                  <a:pt x="178" y="33"/>
                  <a:pt x="179" y="34"/>
                </a:cubicBezTo>
                <a:cubicBezTo>
                  <a:pt x="178" y="34"/>
                  <a:pt x="177" y="34"/>
                  <a:pt x="175" y="34"/>
                </a:cubicBezTo>
                <a:cubicBezTo>
                  <a:pt x="168" y="34"/>
                  <a:pt x="162" y="35"/>
                  <a:pt x="157" y="37"/>
                </a:cubicBezTo>
                <a:cubicBezTo>
                  <a:pt x="153" y="33"/>
                  <a:pt x="148" y="30"/>
                  <a:pt x="143" y="27"/>
                </a:cubicBezTo>
                <a:cubicBezTo>
                  <a:pt x="146" y="31"/>
                  <a:pt x="149" y="35"/>
                  <a:pt x="152" y="39"/>
                </a:cubicBezTo>
                <a:cubicBezTo>
                  <a:pt x="143" y="45"/>
                  <a:pt x="138" y="54"/>
                  <a:pt x="136" y="65"/>
                </a:cubicBezTo>
                <a:cubicBezTo>
                  <a:pt x="134" y="65"/>
                  <a:pt x="131" y="66"/>
                  <a:pt x="129" y="66"/>
                </a:cubicBezTo>
                <a:cubicBezTo>
                  <a:pt x="131" y="76"/>
                  <a:pt x="132" y="86"/>
                  <a:pt x="132" y="95"/>
                </a:cubicBezTo>
                <a:cubicBezTo>
                  <a:pt x="134" y="95"/>
                  <a:pt x="134" y="95"/>
                  <a:pt x="134" y="95"/>
                </a:cubicBezTo>
                <a:cubicBezTo>
                  <a:pt x="134" y="98"/>
                  <a:pt x="135" y="100"/>
                  <a:pt x="135" y="102"/>
                </a:cubicBezTo>
                <a:cubicBezTo>
                  <a:pt x="136" y="104"/>
                  <a:pt x="137" y="106"/>
                  <a:pt x="139" y="108"/>
                </a:cubicBezTo>
                <a:cubicBezTo>
                  <a:pt x="140" y="108"/>
                  <a:pt x="140" y="109"/>
                  <a:pt x="140" y="110"/>
                </a:cubicBezTo>
                <a:cubicBezTo>
                  <a:pt x="132" y="110"/>
                  <a:pt x="132" y="110"/>
                  <a:pt x="132" y="110"/>
                </a:cubicBezTo>
                <a:cubicBezTo>
                  <a:pt x="132" y="114"/>
                  <a:pt x="131" y="119"/>
                  <a:pt x="131" y="123"/>
                </a:cubicBezTo>
                <a:cubicBezTo>
                  <a:pt x="127" y="124"/>
                  <a:pt x="123" y="125"/>
                  <a:pt x="120" y="127"/>
                </a:cubicBezTo>
                <a:cubicBezTo>
                  <a:pt x="118" y="128"/>
                  <a:pt x="117" y="128"/>
                  <a:pt x="116" y="129"/>
                </a:cubicBezTo>
                <a:close/>
                <a:moveTo>
                  <a:pt x="63" y="27"/>
                </a:moveTo>
                <a:cubicBezTo>
                  <a:pt x="55" y="31"/>
                  <a:pt x="48" y="36"/>
                  <a:pt x="42" y="42"/>
                </a:cubicBezTo>
                <a:cubicBezTo>
                  <a:pt x="42" y="43"/>
                  <a:pt x="41" y="44"/>
                  <a:pt x="40" y="45"/>
                </a:cubicBezTo>
                <a:cubicBezTo>
                  <a:pt x="43" y="46"/>
                  <a:pt x="47" y="46"/>
                  <a:pt x="50" y="47"/>
                </a:cubicBezTo>
                <a:cubicBezTo>
                  <a:pt x="53" y="40"/>
                  <a:pt x="58" y="33"/>
                  <a:pt x="63" y="27"/>
                </a:cubicBezTo>
                <a:close/>
                <a:moveTo>
                  <a:pt x="37" y="95"/>
                </a:moveTo>
                <a:cubicBezTo>
                  <a:pt x="38" y="84"/>
                  <a:pt x="40" y="73"/>
                  <a:pt x="43" y="63"/>
                </a:cubicBezTo>
                <a:cubicBezTo>
                  <a:pt x="44" y="62"/>
                  <a:pt x="44" y="61"/>
                  <a:pt x="44" y="60"/>
                </a:cubicBezTo>
                <a:cubicBezTo>
                  <a:pt x="40" y="59"/>
                  <a:pt x="35" y="58"/>
                  <a:pt x="31" y="57"/>
                </a:cubicBezTo>
                <a:cubicBezTo>
                  <a:pt x="23" y="68"/>
                  <a:pt x="19" y="82"/>
                  <a:pt x="18" y="95"/>
                </a:cubicBezTo>
                <a:cubicBezTo>
                  <a:pt x="37" y="95"/>
                  <a:pt x="37" y="95"/>
                  <a:pt x="37" y="95"/>
                </a:cubicBezTo>
                <a:close/>
                <a:moveTo>
                  <a:pt x="44" y="145"/>
                </a:moveTo>
                <a:cubicBezTo>
                  <a:pt x="40" y="134"/>
                  <a:pt x="38" y="122"/>
                  <a:pt x="37" y="110"/>
                </a:cubicBezTo>
                <a:cubicBezTo>
                  <a:pt x="18" y="110"/>
                  <a:pt x="18" y="110"/>
                  <a:pt x="18" y="110"/>
                </a:cubicBezTo>
                <a:cubicBezTo>
                  <a:pt x="19" y="123"/>
                  <a:pt x="23" y="137"/>
                  <a:pt x="31" y="148"/>
                </a:cubicBezTo>
                <a:cubicBezTo>
                  <a:pt x="35" y="147"/>
                  <a:pt x="40" y="146"/>
                  <a:pt x="44" y="145"/>
                </a:cubicBezTo>
                <a:close/>
                <a:moveTo>
                  <a:pt x="40" y="161"/>
                </a:moveTo>
                <a:cubicBezTo>
                  <a:pt x="41" y="161"/>
                  <a:pt x="42" y="162"/>
                  <a:pt x="42" y="163"/>
                </a:cubicBezTo>
                <a:cubicBezTo>
                  <a:pt x="48" y="169"/>
                  <a:pt x="55" y="174"/>
                  <a:pt x="63" y="178"/>
                </a:cubicBezTo>
                <a:cubicBezTo>
                  <a:pt x="57" y="172"/>
                  <a:pt x="53" y="165"/>
                  <a:pt x="50" y="158"/>
                </a:cubicBezTo>
                <a:cubicBezTo>
                  <a:pt x="46" y="159"/>
                  <a:pt x="43" y="160"/>
                  <a:pt x="40" y="161"/>
                </a:cubicBezTo>
                <a:close/>
                <a:moveTo>
                  <a:pt x="51" y="110"/>
                </a:moveTo>
                <a:cubicBezTo>
                  <a:pt x="52" y="121"/>
                  <a:pt x="54" y="132"/>
                  <a:pt x="58" y="142"/>
                </a:cubicBezTo>
                <a:cubicBezTo>
                  <a:pt x="64" y="141"/>
                  <a:pt x="71" y="140"/>
                  <a:pt x="77" y="139"/>
                </a:cubicBezTo>
                <a:cubicBezTo>
                  <a:pt x="75" y="130"/>
                  <a:pt x="74" y="120"/>
                  <a:pt x="74" y="110"/>
                </a:cubicBezTo>
                <a:cubicBezTo>
                  <a:pt x="51" y="110"/>
                  <a:pt x="51" y="110"/>
                  <a:pt x="51" y="110"/>
                </a:cubicBezTo>
                <a:close/>
                <a:moveTo>
                  <a:pt x="58" y="63"/>
                </a:moveTo>
                <a:cubicBezTo>
                  <a:pt x="58" y="64"/>
                  <a:pt x="57" y="66"/>
                  <a:pt x="57" y="67"/>
                </a:cubicBezTo>
                <a:cubicBezTo>
                  <a:pt x="54" y="76"/>
                  <a:pt x="52" y="86"/>
                  <a:pt x="52" y="95"/>
                </a:cubicBezTo>
                <a:cubicBezTo>
                  <a:pt x="74" y="95"/>
                  <a:pt x="74" y="95"/>
                  <a:pt x="74" y="95"/>
                </a:cubicBezTo>
                <a:cubicBezTo>
                  <a:pt x="74" y="86"/>
                  <a:pt x="75" y="76"/>
                  <a:pt x="77" y="66"/>
                </a:cubicBezTo>
                <a:cubicBezTo>
                  <a:pt x="71" y="65"/>
                  <a:pt x="64" y="64"/>
                  <a:pt x="58" y="63"/>
                </a:cubicBezTo>
                <a:close/>
                <a:moveTo>
                  <a:pt x="89" y="23"/>
                </a:moveTo>
                <a:cubicBezTo>
                  <a:pt x="79" y="29"/>
                  <a:pt x="70" y="39"/>
                  <a:pt x="64" y="50"/>
                </a:cubicBezTo>
                <a:cubicBezTo>
                  <a:pt x="69" y="51"/>
                  <a:pt x="75" y="51"/>
                  <a:pt x="80" y="52"/>
                </a:cubicBezTo>
                <a:cubicBezTo>
                  <a:pt x="82" y="42"/>
                  <a:pt x="85" y="32"/>
                  <a:pt x="89" y="23"/>
                </a:cubicBezTo>
                <a:close/>
                <a:moveTo>
                  <a:pt x="117" y="23"/>
                </a:moveTo>
                <a:cubicBezTo>
                  <a:pt x="120" y="32"/>
                  <a:pt x="124" y="42"/>
                  <a:pt x="126" y="52"/>
                </a:cubicBezTo>
                <a:cubicBezTo>
                  <a:pt x="131" y="51"/>
                  <a:pt x="136" y="51"/>
                  <a:pt x="141" y="50"/>
                </a:cubicBezTo>
                <a:cubicBezTo>
                  <a:pt x="135" y="39"/>
                  <a:pt x="127" y="29"/>
                  <a:pt x="117" y="23"/>
                </a:cubicBezTo>
                <a:close/>
                <a:moveTo>
                  <a:pt x="33" y="191"/>
                </a:moveTo>
                <a:cubicBezTo>
                  <a:pt x="71" y="229"/>
                  <a:pt x="116" y="228"/>
                  <a:pt x="161" y="219"/>
                </a:cubicBezTo>
                <a:cubicBezTo>
                  <a:pt x="161" y="188"/>
                  <a:pt x="161" y="188"/>
                  <a:pt x="161" y="188"/>
                </a:cubicBezTo>
                <a:cubicBezTo>
                  <a:pt x="238" y="250"/>
                  <a:pt x="238" y="250"/>
                  <a:pt x="238" y="250"/>
                </a:cubicBezTo>
                <a:cubicBezTo>
                  <a:pt x="161" y="312"/>
                  <a:pt x="161" y="312"/>
                  <a:pt x="161" y="312"/>
                </a:cubicBezTo>
                <a:cubicBezTo>
                  <a:pt x="161" y="281"/>
                  <a:pt x="161" y="281"/>
                  <a:pt x="161" y="281"/>
                </a:cubicBezTo>
                <a:cubicBezTo>
                  <a:pt x="105" y="280"/>
                  <a:pt x="50" y="266"/>
                  <a:pt x="33" y="19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2" name="Freeform 12"/>
          <p:cNvSpPr>
            <a:spLocks noChangeAspect="1" noEditPoints="1"/>
          </p:cNvSpPr>
          <p:nvPr/>
        </p:nvSpPr>
        <p:spPr bwMode="auto">
          <a:xfrm>
            <a:off x="4406110" y="1435697"/>
            <a:ext cx="264883" cy="329588"/>
          </a:xfrm>
          <a:custGeom>
            <a:avLst/>
            <a:gdLst/>
            <a:ahLst/>
            <a:cxnLst>
              <a:cxn ang="0">
                <a:pos x="284" y="270"/>
              </a:cxn>
              <a:cxn ang="0">
                <a:pos x="117" y="270"/>
              </a:cxn>
              <a:cxn ang="0">
                <a:pos x="112" y="206"/>
              </a:cxn>
              <a:cxn ang="0">
                <a:pos x="0" y="150"/>
              </a:cxn>
              <a:cxn ang="0">
                <a:pos x="115" y="96"/>
              </a:cxn>
              <a:cxn ang="0">
                <a:pos x="128" y="54"/>
              </a:cxn>
              <a:cxn ang="0">
                <a:pos x="236" y="54"/>
              </a:cxn>
              <a:cxn ang="0">
                <a:pos x="151" y="98"/>
              </a:cxn>
              <a:cxn ang="0">
                <a:pos x="140" y="150"/>
              </a:cxn>
              <a:cxn ang="0">
                <a:pos x="148" y="205"/>
              </a:cxn>
              <a:cxn ang="0">
                <a:pos x="70" y="99"/>
              </a:cxn>
              <a:cxn ang="0">
                <a:pos x="70" y="200"/>
              </a:cxn>
              <a:cxn ang="0">
                <a:pos x="70" y="99"/>
              </a:cxn>
              <a:cxn ang="0">
                <a:pos x="145" y="54"/>
              </a:cxn>
              <a:cxn ang="0">
                <a:pos x="219" y="54"/>
              </a:cxn>
              <a:cxn ang="0">
                <a:pos x="200" y="212"/>
              </a:cxn>
              <a:cxn ang="0">
                <a:pos x="200" y="329"/>
              </a:cxn>
              <a:cxn ang="0">
                <a:pos x="200" y="212"/>
              </a:cxn>
              <a:cxn ang="0">
                <a:pos x="219" y="264"/>
              </a:cxn>
              <a:cxn ang="0">
                <a:pos x="222" y="253"/>
              </a:cxn>
              <a:cxn ang="0">
                <a:pos x="200" y="227"/>
              </a:cxn>
              <a:cxn ang="0">
                <a:pos x="179" y="253"/>
              </a:cxn>
              <a:cxn ang="0">
                <a:pos x="182" y="264"/>
              </a:cxn>
              <a:cxn ang="0">
                <a:pos x="196" y="282"/>
              </a:cxn>
              <a:cxn ang="0">
                <a:pos x="213" y="275"/>
              </a:cxn>
              <a:cxn ang="0">
                <a:pos x="200" y="324"/>
              </a:cxn>
              <a:cxn ang="0">
                <a:pos x="157" y="295"/>
              </a:cxn>
              <a:cxn ang="0">
                <a:pos x="194" y="288"/>
              </a:cxn>
              <a:cxn ang="0">
                <a:pos x="215" y="280"/>
              </a:cxn>
              <a:cxn ang="0">
                <a:pos x="246" y="298"/>
              </a:cxn>
              <a:cxn ang="0">
                <a:pos x="85" y="144"/>
              </a:cxn>
              <a:cxn ang="0">
                <a:pos x="88" y="135"/>
              </a:cxn>
              <a:cxn ang="0">
                <a:pos x="70" y="112"/>
              </a:cxn>
              <a:cxn ang="0">
                <a:pos x="51" y="135"/>
              </a:cxn>
              <a:cxn ang="0">
                <a:pos x="54" y="144"/>
              </a:cxn>
              <a:cxn ang="0">
                <a:pos x="66" y="160"/>
              </a:cxn>
              <a:cxn ang="0">
                <a:pos x="80" y="154"/>
              </a:cxn>
              <a:cxn ang="0">
                <a:pos x="70" y="195"/>
              </a:cxn>
              <a:cxn ang="0">
                <a:pos x="33" y="170"/>
              </a:cxn>
              <a:cxn ang="0">
                <a:pos x="65" y="164"/>
              </a:cxn>
              <a:cxn ang="0">
                <a:pos x="83" y="158"/>
              </a:cxn>
              <a:cxn ang="0">
                <a:pos x="108" y="173"/>
              </a:cxn>
              <a:cxn ang="0">
                <a:pos x="194" y="50"/>
              </a:cxn>
              <a:cxn ang="0">
                <a:pos x="195" y="43"/>
              </a:cxn>
              <a:cxn ang="0">
                <a:pos x="182" y="26"/>
              </a:cxn>
              <a:cxn ang="0">
                <a:pos x="169" y="43"/>
              </a:cxn>
              <a:cxn ang="0">
                <a:pos x="170" y="50"/>
              </a:cxn>
              <a:cxn ang="0">
                <a:pos x="179" y="61"/>
              </a:cxn>
              <a:cxn ang="0">
                <a:pos x="190" y="57"/>
              </a:cxn>
              <a:cxn ang="0">
                <a:pos x="182" y="87"/>
              </a:cxn>
              <a:cxn ang="0">
                <a:pos x="155" y="69"/>
              </a:cxn>
              <a:cxn ang="0">
                <a:pos x="178" y="65"/>
              </a:cxn>
              <a:cxn ang="0">
                <a:pos x="192" y="60"/>
              </a:cxn>
              <a:cxn ang="0">
                <a:pos x="210" y="71"/>
              </a:cxn>
            </a:cxnLst>
            <a:rect l="0" t="0" r="r" b="b"/>
            <a:pathLst>
              <a:path w="284" h="354">
                <a:moveTo>
                  <a:pt x="200" y="187"/>
                </a:moveTo>
                <a:cubicBezTo>
                  <a:pt x="246" y="187"/>
                  <a:pt x="284" y="224"/>
                  <a:pt x="284" y="270"/>
                </a:cubicBezTo>
                <a:cubicBezTo>
                  <a:pt x="284" y="317"/>
                  <a:pt x="246" y="354"/>
                  <a:pt x="200" y="354"/>
                </a:cubicBezTo>
                <a:cubicBezTo>
                  <a:pt x="154" y="354"/>
                  <a:pt x="117" y="317"/>
                  <a:pt x="117" y="270"/>
                </a:cubicBezTo>
                <a:cubicBezTo>
                  <a:pt x="117" y="253"/>
                  <a:pt x="122" y="237"/>
                  <a:pt x="131" y="223"/>
                </a:cubicBezTo>
                <a:cubicBezTo>
                  <a:pt x="112" y="206"/>
                  <a:pt x="112" y="206"/>
                  <a:pt x="112" y="206"/>
                </a:cubicBezTo>
                <a:cubicBezTo>
                  <a:pt x="100" y="214"/>
                  <a:pt x="86" y="220"/>
                  <a:pt x="70" y="220"/>
                </a:cubicBezTo>
                <a:cubicBezTo>
                  <a:pt x="31" y="220"/>
                  <a:pt x="0" y="188"/>
                  <a:pt x="0" y="150"/>
                </a:cubicBezTo>
                <a:cubicBezTo>
                  <a:pt x="0" y="111"/>
                  <a:pt x="31" y="79"/>
                  <a:pt x="70" y="79"/>
                </a:cubicBezTo>
                <a:cubicBezTo>
                  <a:pt x="87" y="79"/>
                  <a:pt x="103" y="86"/>
                  <a:pt x="115" y="96"/>
                </a:cubicBezTo>
                <a:cubicBezTo>
                  <a:pt x="134" y="80"/>
                  <a:pt x="134" y="80"/>
                  <a:pt x="134" y="80"/>
                </a:cubicBezTo>
                <a:cubicBezTo>
                  <a:pt x="130" y="72"/>
                  <a:pt x="128" y="63"/>
                  <a:pt x="128" y="54"/>
                </a:cubicBezTo>
                <a:cubicBezTo>
                  <a:pt x="128" y="24"/>
                  <a:pt x="152" y="0"/>
                  <a:pt x="182" y="0"/>
                </a:cubicBezTo>
                <a:cubicBezTo>
                  <a:pt x="212" y="0"/>
                  <a:pt x="236" y="24"/>
                  <a:pt x="236" y="54"/>
                </a:cubicBezTo>
                <a:cubicBezTo>
                  <a:pt x="236" y="84"/>
                  <a:pt x="212" y="108"/>
                  <a:pt x="182" y="108"/>
                </a:cubicBezTo>
                <a:cubicBezTo>
                  <a:pt x="170" y="108"/>
                  <a:pt x="160" y="104"/>
                  <a:pt x="151" y="98"/>
                </a:cubicBezTo>
                <a:cubicBezTo>
                  <a:pt x="131" y="115"/>
                  <a:pt x="131" y="115"/>
                  <a:pt x="131" y="115"/>
                </a:cubicBezTo>
                <a:cubicBezTo>
                  <a:pt x="137" y="125"/>
                  <a:pt x="140" y="137"/>
                  <a:pt x="140" y="150"/>
                </a:cubicBezTo>
                <a:cubicBezTo>
                  <a:pt x="140" y="163"/>
                  <a:pt x="136" y="176"/>
                  <a:pt x="129" y="187"/>
                </a:cubicBezTo>
                <a:cubicBezTo>
                  <a:pt x="148" y="205"/>
                  <a:pt x="148" y="205"/>
                  <a:pt x="148" y="205"/>
                </a:cubicBezTo>
                <a:cubicBezTo>
                  <a:pt x="163" y="194"/>
                  <a:pt x="181" y="187"/>
                  <a:pt x="200" y="187"/>
                </a:cubicBezTo>
                <a:close/>
                <a:moveTo>
                  <a:pt x="70" y="99"/>
                </a:moveTo>
                <a:cubicBezTo>
                  <a:pt x="42" y="99"/>
                  <a:pt x="20" y="122"/>
                  <a:pt x="20" y="150"/>
                </a:cubicBezTo>
                <a:cubicBezTo>
                  <a:pt x="20" y="177"/>
                  <a:pt x="42" y="200"/>
                  <a:pt x="70" y="200"/>
                </a:cubicBezTo>
                <a:cubicBezTo>
                  <a:pt x="97" y="200"/>
                  <a:pt x="120" y="177"/>
                  <a:pt x="120" y="150"/>
                </a:cubicBezTo>
                <a:cubicBezTo>
                  <a:pt x="120" y="122"/>
                  <a:pt x="97" y="99"/>
                  <a:pt x="70" y="99"/>
                </a:cubicBezTo>
                <a:close/>
                <a:moveTo>
                  <a:pt x="182" y="17"/>
                </a:moveTo>
                <a:cubicBezTo>
                  <a:pt x="161" y="17"/>
                  <a:pt x="145" y="33"/>
                  <a:pt x="145" y="54"/>
                </a:cubicBezTo>
                <a:cubicBezTo>
                  <a:pt x="145" y="74"/>
                  <a:pt x="161" y="91"/>
                  <a:pt x="182" y="91"/>
                </a:cubicBezTo>
                <a:cubicBezTo>
                  <a:pt x="203" y="91"/>
                  <a:pt x="219" y="74"/>
                  <a:pt x="219" y="54"/>
                </a:cubicBezTo>
                <a:cubicBezTo>
                  <a:pt x="219" y="33"/>
                  <a:pt x="203" y="17"/>
                  <a:pt x="182" y="17"/>
                </a:cubicBezTo>
                <a:close/>
                <a:moveTo>
                  <a:pt x="200" y="212"/>
                </a:moveTo>
                <a:cubicBezTo>
                  <a:pt x="168" y="212"/>
                  <a:pt x="142" y="238"/>
                  <a:pt x="142" y="270"/>
                </a:cubicBezTo>
                <a:cubicBezTo>
                  <a:pt x="142" y="303"/>
                  <a:pt x="168" y="329"/>
                  <a:pt x="200" y="329"/>
                </a:cubicBezTo>
                <a:cubicBezTo>
                  <a:pt x="233" y="329"/>
                  <a:pt x="259" y="303"/>
                  <a:pt x="259" y="270"/>
                </a:cubicBezTo>
                <a:cubicBezTo>
                  <a:pt x="259" y="238"/>
                  <a:pt x="233" y="212"/>
                  <a:pt x="200" y="212"/>
                </a:cubicBezTo>
                <a:close/>
                <a:moveTo>
                  <a:pt x="213" y="275"/>
                </a:moveTo>
                <a:cubicBezTo>
                  <a:pt x="215" y="272"/>
                  <a:pt x="217" y="268"/>
                  <a:pt x="219" y="264"/>
                </a:cubicBezTo>
                <a:cubicBezTo>
                  <a:pt x="219" y="264"/>
                  <a:pt x="220" y="264"/>
                  <a:pt x="220" y="263"/>
                </a:cubicBezTo>
                <a:cubicBezTo>
                  <a:pt x="221" y="259"/>
                  <a:pt x="222" y="256"/>
                  <a:pt x="222" y="253"/>
                </a:cubicBezTo>
                <a:cubicBezTo>
                  <a:pt x="222" y="253"/>
                  <a:pt x="221" y="252"/>
                  <a:pt x="220" y="252"/>
                </a:cubicBezTo>
                <a:cubicBezTo>
                  <a:pt x="220" y="238"/>
                  <a:pt x="218" y="227"/>
                  <a:pt x="200" y="227"/>
                </a:cubicBezTo>
                <a:cubicBezTo>
                  <a:pt x="183" y="227"/>
                  <a:pt x="180" y="238"/>
                  <a:pt x="180" y="252"/>
                </a:cubicBezTo>
                <a:cubicBezTo>
                  <a:pt x="180" y="252"/>
                  <a:pt x="179" y="253"/>
                  <a:pt x="179" y="253"/>
                </a:cubicBezTo>
                <a:cubicBezTo>
                  <a:pt x="179" y="256"/>
                  <a:pt x="179" y="259"/>
                  <a:pt x="180" y="263"/>
                </a:cubicBezTo>
                <a:cubicBezTo>
                  <a:pt x="180" y="264"/>
                  <a:pt x="181" y="264"/>
                  <a:pt x="182" y="264"/>
                </a:cubicBezTo>
                <a:cubicBezTo>
                  <a:pt x="183" y="268"/>
                  <a:pt x="185" y="272"/>
                  <a:pt x="188" y="275"/>
                </a:cubicBezTo>
                <a:cubicBezTo>
                  <a:pt x="190" y="279"/>
                  <a:pt x="193" y="281"/>
                  <a:pt x="196" y="282"/>
                </a:cubicBezTo>
                <a:cubicBezTo>
                  <a:pt x="198" y="283"/>
                  <a:pt x="203" y="283"/>
                  <a:pt x="205" y="282"/>
                </a:cubicBezTo>
                <a:cubicBezTo>
                  <a:pt x="208" y="281"/>
                  <a:pt x="210" y="279"/>
                  <a:pt x="213" y="275"/>
                </a:cubicBezTo>
                <a:close/>
                <a:moveTo>
                  <a:pt x="246" y="298"/>
                </a:moveTo>
                <a:cubicBezTo>
                  <a:pt x="236" y="313"/>
                  <a:pt x="219" y="324"/>
                  <a:pt x="200" y="324"/>
                </a:cubicBezTo>
                <a:cubicBezTo>
                  <a:pt x="181" y="324"/>
                  <a:pt x="164" y="313"/>
                  <a:pt x="155" y="298"/>
                </a:cubicBezTo>
                <a:cubicBezTo>
                  <a:pt x="156" y="297"/>
                  <a:pt x="156" y="296"/>
                  <a:pt x="157" y="295"/>
                </a:cubicBezTo>
                <a:cubicBezTo>
                  <a:pt x="167" y="283"/>
                  <a:pt x="177" y="287"/>
                  <a:pt x="185" y="280"/>
                </a:cubicBezTo>
                <a:cubicBezTo>
                  <a:pt x="188" y="284"/>
                  <a:pt x="191" y="287"/>
                  <a:pt x="194" y="288"/>
                </a:cubicBezTo>
                <a:cubicBezTo>
                  <a:pt x="197" y="289"/>
                  <a:pt x="203" y="289"/>
                  <a:pt x="206" y="288"/>
                </a:cubicBezTo>
                <a:cubicBezTo>
                  <a:pt x="210" y="287"/>
                  <a:pt x="213" y="284"/>
                  <a:pt x="215" y="280"/>
                </a:cubicBezTo>
                <a:cubicBezTo>
                  <a:pt x="224" y="287"/>
                  <a:pt x="234" y="283"/>
                  <a:pt x="243" y="295"/>
                </a:cubicBezTo>
                <a:cubicBezTo>
                  <a:pt x="244" y="296"/>
                  <a:pt x="245" y="297"/>
                  <a:pt x="246" y="298"/>
                </a:cubicBezTo>
                <a:close/>
                <a:moveTo>
                  <a:pt x="80" y="154"/>
                </a:moveTo>
                <a:cubicBezTo>
                  <a:pt x="83" y="151"/>
                  <a:pt x="84" y="147"/>
                  <a:pt x="85" y="144"/>
                </a:cubicBezTo>
                <a:cubicBezTo>
                  <a:pt x="86" y="144"/>
                  <a:pt x="87" y="144"/>
                  <a:pt x="87" y="143"/>
                </a:cubicBezTo>
                <a:cubicBezTo>
                  <a:pt x="88" y="140"/>
                  <a:pt x="88" y="137"/>
                  <a:pt x="88" y="135"/>
                </a:cubicBezTo>
                <a:cubicBezTo>
                  <a:pt x="88" y="134"/>
                  <a:pt x="87" y="133"/>
                  <a:pt x="87" y="133"/>
                </a:cubicBezTo>
                <a:cubicBezTo>
                  <a:pt x="87" y="122"/>
                  <a:pt x="85" y="112"/>
                  <a:pt x="70" y="112"/>
                </a:cubicBezTo>
                <a:cubicBezTo>
                  <a:pt x="55" y="112"/>
                  <a:pt x="53" y="122"/>
                  <a:pt x="53" y="133"/>
                </a:cubicBezTo>
                <a:cubicBezTo>
                  <a:pt x="52" y="133"/>
                  <a:pt x="51" y="134"/>
                  <a:pt x="51" y="135"/>
                </a:cubicBezTo>
                <a:cubicBezTo>
                  <a:pt x="52" y="137"/>
                  <a:pt x="52" y="140"/>
                  <a:pt x="53" y="143"/>
                </a:cubicBezTo>
                <a:cubicBezTo>
                  <a:pt x="53" y="144"/>
                  <a:pt x="53" y="144"/>
                  <a:pt x="54" y="144"/>
                </a:cubicBezTo>
                <a:cubicBezTo>
                  <a:pt x="55" y="147"/>
                  <a:pt x="57" y="151"/>
                  <a:pt x="59" y="154"/>
                </a:cubicBezTo>
                <a:cubicBezTo>
                  <a:pt x="61" y="157"/>
                  <a:pt x="63" y="159"/>
                  <a:pt x="66" y="160"/>
                </a:cubicBezTo>
                <a:cubicBezTo>
                  <a:pt x="68" y="160"/>
                  <a:pt x="72" y="160"/>
                  <a:pt x="74" y="160"/>
                </a:cubicBezTo>
                <a:cubicBezTo>
                  <a:pt x="76" y="159"/>
                  <a:pt x="78" y="157"/>
                  <a:pt x="80" y="154"/>
                </a:cubicBezTo>
                <a:close/>
                <a:moveTo>
                  <a:pt x="108" y="173"/>
                </a:moveTo>
                <a:cubicBezTo>
                  <a:pt x="100" y="186"/>
                  <a:pt x="86" y="195"/>
                  <a:pt x="70" y="195"/>
                </a:cubicBezTo>
                <a:cubicBezTo>
                  <a:pt x="53" y="195"/>
                  <a:pt x="39" y="186"/>
                  <a:pt x="31" y="173"/>
                </a:cubicBezTo>
                <a:cubicBezTo>
                  <a:pt x="32" y="172"/>
                  <a:pt x="32" y="171"/>
                  <a:pt x="33" y="170"/>
                </a:cubicBezTo>
                <a:cubicBezTo>
                  <a:pt x="41" y="160"/>
                  <a:pt x="50" y="164"/>
                  <a:pt x="57" y="158"/>
                </a:cubicBezTo>
                <a:cubicBezTo>
                  <a:pt x="59" y="161"/>
                  <a:pt x="61" y="163"/>
                  <a:pt x="65" y="164"/>
                </a:cubicBezTo>
                <a:cubicBezTo>
                  <a:pt x="67" y="165"/>
                  <a:pt x="72" y="165"/>
                  <a:pt x="75" y="164"/>
                </a:cubicBezTo>
                <a:cubicBezTo>
                  <a:pt x="78" y="163"/>
                  <a:pt x="81" y="161"/>
                  <a:pt x="83" y="158"/>
                </a:cubicBezTo>
                <a:cubicBezTo>
                  <a:pt x="90" y="163"/>
                  <a:pt x="98" y="160"/>
                  <a:pt x="106" y="170"/>
                </a:cubicBezTo>
                <a:cubicBezTo>
                  <a:pt x="107" y="171"/>
                  <a:pt x="108" y="172"/>
                  <a:pt x="108" y="173"/>
                </a:cubicBezTo>
                <a:close/>
                <a:moveTo>
                  <a:pt x="190" y="57"/>
                </a:moveTo>
                <a:cubicBezTo>
                  <a:pt x="191" y="54"/>
                  <a:pt x="193" y="52"/>
                  <a:pt x="194" y="50"/>
                </a:cubicBezTo>
                <a:cubicBezTo>
                  <a:pt x="194" y="50"/>
                  <a:pt x="194" y="49"/>
                  <a:pt x="195" y="49"/>
                </a:cubicBezTo>
                <a:cubicBezTo>
                  <a:pt x="195" y="46"/>
                  <a:pt x="195" y="44"/>
                  <a:pt x="195" y="43"/>
                </a:cubicBezTo>
                <a:cubicBezTo>
                  <a:pt x="195" y="42"/>
                  <a:pt x="195" y="42"/>
                  <a:pt x="195" y="42"/>
                </a:cubicBezTo>
                <a:cubicBezTo>
                  <a:pt x="195" y="34"/>
                  <a:pt x="193" y="26"/>
                  <a:pt x="182" y="26"/>
                </a:cubicBezTo>
                <a:cubicBezTo>
                  <a:pt x="171" y="26"/>
                  <a:pt x="169" y="34"/>
                  <a:pt x="169" y="42"/>
                </a:cubicBezTo>
                <a:cubicBezTo>
                  <a:pt x="169" y="42"/>
                  <a:pt x="169" y="42"/>
                  <a:pt x="169" y="43"/>
                </a:cubicBezTo>
                <a:cubicBezTo>
                  <a:pt x="169" y="44"/>
                  <a:pt x="169" y="46"/>
                  <a:pt x="169" y="49"/>
                </a:cubicBezTo>
                <a:cubicBezTo>
                  <a:pt x="170" y="49"/>
                  <a:pt x="170" y="50"/>
                  <a:pt x="170" y="50"/>
                </a:cubicBezTo>
                <a:cubicBezTo>
                  <a:pt x="171" y="52"/>
                  <a:pt x="173" y="54"/>
                  <a:pt x="174" y="57"/>
                </a:cubicBezTo>
                <a:cubicBezTo>
                  <a:pt x="176" y="59"/>
                  <a:pt x="177" y="60"/>
                  <a:pt x="179" y="61"/>
                </a:cubicBezTo>
                <a:cubicBezTo>
                  <a:pt x="180" y="62"/>
                  <a:pt x="184" y="62"/>
                  <a:pt x="185" y="61"/>
                </a:cubicBezTo>
                <a:cubicBezTo>
                  <a:pt x="187" y="60"/>
                  <a:pt x="188" y="59"/>
                  <a:pt x="190" y="57"/>
                </a:cubicBezTo>
                <a:close/>
                <a:moveTo>
                  <a:pt x="210" y="71"/>
                </a:moveTo>
                <a:cubicBezTo>
                  <a:pt x="204" y="81"/>
                  <a:pt x="194" y="87"/>
                  <a:pt x="182" y="87"/>
                </a:cubicBezTo>
                <a:cubicBezTo>
                  <a:pt x="170" y="87"/>
                  <a:pt x="160" y="81"/>
                  <a:pt x="154" y="71"/>
                </a:cubicBezTo>
                <a:cubicBezTo>
                  <a:pt x="154" y="70"/>
                  <a:pt x="155" y="70"/>
                  <a:pt x="155" y="69"/>
                </a:cubicBezTo>
                <a:cubicBezTo>
                  <a:pt x="161" y="61"/>
                  <a:pt x="167" y="64"/>
                  <a:pt x="173" y="60"/>
                </a:cubicBezTo>
                <a:cubicBezTo>
                  <a:pt x="174" y="62"/>
                  <a:pt x="176" y="64"/>
                  <a:pt x="178" y="65"/>
                </a:cubicBezTo>
                <a:cubicBezTo>
                  <a:pt x="180" y="65"/>
                  <a:pt x="184" y="65"/>
                  <a:pt x="186" y="65"/>
                </a:cubicBezTo>
                <a:cubicBezTo>
                  <a:pt x="188" y="64"/>
                  <a:pt x="190" y="62"/>
                  <a:pt x="192" y="60"/>
                </a:cubicBezTo>
                <a:cubicBezTo>
                  <a:pt x="197" y="64"/>
                  <a:pt x="203" y="62"/>
                  <a:pt x="209" y="69"/>
                </a:cubicBezTo>
                <a:cubicBezTo>
                  <a:pt x="209" y="70"/>
                  <a:pt x="210" y="70"/>
                  <a:pt x="210" y="7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5" name="Freeform 30"/>
          <p:cNvSpPr>
            <a:spLocks noEditPoints="1"/>
          </p:cNvSpPr>
          <p:nvPr/>
        </p:nvSpPr>
        <p:spPr bwMode="auto">
          <a:xfrm>
            <a:off x="4412573" y="2609505"/>
            <a:ext cx="283479" cy="285217"/>
          </a:xfrm>
          <a:custGeom>
            <a:avLst/>
            <a:gdLst/>
            <a:ahLst/>
            <a:cxnLst>
              <a:cxn ang="0">
                <a:pos x="225" y="0"/>
              </a:cxn>
              <a:cxn ang="0">
                <a:pos x="0" y="225"/>
              </a:cxn>
              <a:cxn ang="0">
                <a:pos x="225" y="451"/>
              </a:cxn>
              <a:cxn ang="0">
                <a:pos x="451" y="225"/>
              </a:cxn>
              <a:cxn ang="0">
                <a:pos x="225" y="0"/>
              </a:cxn>
              <a:cxn ang="0">
                <a:pos x="355" y="95"/>
              </a:cxn>
              <a:cxn ang="0">
                <a:pos x="409" y="225"/>
              </a:cxn>
              <a:cxn ang="0">
                <a:pos x="369" y="340"/>
              </a:cxn>
              <a:cxn ang="0">
                <a:pos x="111" y="81"/>
              </a:cxn>
              <a:cxn ang="0">
                <a:pos x="225" y="41"/>
              </a:cxn>
              <a:cxn ang="0">
                <a:pos x="355" y="95"/>
              </a:cxn>
              <a:cxn ang="0">
                <a:pos x="95" y="355"/>
              </a:cxn>
              <a:cxn ang="0">
                <a:pos x="41" y="225"/>
              </a:cxn>
              <a:cxn ang="0">
                <a:pos x="81" y="111"/>
              </a:cxn>
              <a:cxn ang="0">
                <a:pos x="340" y="369"/>
              </a:cxn>
              <a:cxn ang="0">
                <a:pos x="225" y="409"/>
              </a:cxn>
              <a:cxn ang="0">
                <a:pos x="95" y="355"/>
              </a:cxn>
            </a:cxnLst>
            <a:rect l="0" t="0" r="r" b="b"/>
            <a:pathLst>
              <a:path w="451" h="451">
                <a:moveTo>
                  <a:pt x="225" y="0"/>
                </a:moveTo>
                <a:cubicBezTo>
                  <a:pt x="101" y="0"/>
                  <a:pt x="0" y="101"/>
                  <a:pt x="0" y="225"/>
                </a:cubicBezTo>
                <a:cubicBezTo>
                  <a:pt x="0" y="350"/>
                  <a:pt x="101" y="451"/>
                  <a:pt x="225" y="451"/>
                </a:cubicBezTo>
                <a:cubicBezTo>
                  <a:pt x="350" y="451"/>
                  <a:pt x="451" y="350"/>
                  <a:pt x="451" y="225"/>
                </a:cubicBezTo>
                <a:cubicBezTo>
                  <a:pt x="451" y="101"/>
                  <a:pt x="350" y="0"/>
                  <a:pt x="225" y="0"/>
                </a:cubicBezTo>
                <a:close/>
                <a:moveTo>
                  <a:pt x="355" y="95"/>
                </a:moveTo>
                <a:cubicBezTo>
                  <a:pt x="389" y="128"/>
                  <a:pt x="409" y="174"/>
                  <a:pt x="409" y="225"/>
                </a:cubicBezTo>
                <a:cubicBezTo>
                  <a:pt x="409" y="269"/>
                  <a:pt x="394" y="308"/>
                  <a:pt x="369" y="340"/>
                </a:cubicBezTo>
                <a:cubicBezTo>
                  <a:pt x="111" y="81"/>
                  <a:pt x="111" y="81"/>
                  <a:pt x="111" y="81"/>
                </a:cubicBezTo>
                <a:cubicBezTo>
                  <a:pt x="142" y="56"/>
                  <a:pt x="182" y="41"/>
                  <a:pt x="225" y="41"/>
                </a:cubicBezTo>
                <a:cubicBezTo>
                  <a:pt x="276" y="41"/>
                  <a:pt x="322" y="62"/>
                  <a:pt x="355" y="95"/>
                </a:cubicBezTo>
                <a:close/>
                <a:moveTo>
                  <a:pt x="95" y="355"/>
                </a:moveTo>
                <a:cubicBezTo>
                  <a:pt x="62" y="322"/>
                  <a:pt x="41" y="276"/>
                  <a:pt x="41" y="225"/>
                </a:cubicBezTo>
                <a:cubicBezTo>
                  <a:pt x="41" y="182"/>
                  <a:pt x="56" y="142"/>
                  <a:pt x="81" y="111"/>
                </a:cubicBezTo>
                <a:cubicBezTo>
                  <a:pt x="340" y="369"/>
                  <a:pt x="340" y="369"/>
                  <a:pt x="340" y="369"/>
                </a:cubicBezTo>
                <a:cubicBezTo>
                  <a:pt x="308" y="394"/>
                  <a:pt x="269" y="409"/>
                  <a:pt x="225" y="409"/>
                </a:cubicBezTo>
                <a:cubicBezTo>
                  <a:pt x="174" y="409"/>
                  <a:pt x="129" y="389"/>
                  <a:pt x="95" y="35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nvGrpSpPr>
          <p:cNvPr id="146" name="Group 396"/>
          <p:cNvGrpSpPr>
            <a:grpSpLocks noChangeAspect="1"/>
          </p:cNvGrpSpPr>
          <p:nvPr/>
        </p:nvGrpSpPr>
        <p:grpSpPr>
          <a:xfrm>
            <a:off x="4403554" y="2047143"/>
            <a:ext cx="292181" cy="279221"/>
            <a:chOff x="2868613" y="2224088"/>
            <a:chExt cx="787400" cy="752475"/>
          </a:xfrm>
          <a:solidFill>
            <a:schemeClr val="bg1"/>
          </a:solidFill>
        </p:grpSpPr>
        <p:sp>
          <p:nvSpPr>
            <p:cNvPr id="147" name="Freeform 14"/>
            <p:cNvSpPr>
              <a:spLocks/>
            </p:cNvSpPr>
            <p:nvPr/>
          </p:nvSpPr>
          <p:spPr bwMode="auto">
            <a:xfrm>
              <a:off x="2868613" y="2922588"/>
              <a:ext cx="787400" cy="53975"/>
            </a:xfrm>
            <a:custGeom>
              <a:avLst/>
              <a:gdLst>
                <a:gd name="T0" fmla="*/ 259 w 267"/>
                <a:gd name="T1" fmla="*/ 0 h 18"/>
                <a:gd name="T2" fmla="*/ 9 w 267"/>
                <a:gd name="T3" fmla="*/ 0 h 18"/>
                <a:gd name="T4" fmla="*/ 0 w 267"/>
                <a:gd name="T5" fmla="*/ 9 h 18"/>
                <a:gd name="T6" fmla="*/ 9 w 267"/>
                <a:gd name="T7" fmla="*/ 18 h 18"/>
                <a:gd name="T8" fmla="*/ 259 w 267"/>
                <a:gd name="T9" fmla="*/ 18 h 18"/>
                <a:gd name="T10" fmla="*/ 267 w 267"/>
                <a:gd name="T11" fmla="*/ 9 h 18"/>
                <a:gd name="T12" fmla="*/ 259 w 267"/>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67" h="18">
                  <a:moveTo>
                    <a:pt x="259" y="0"/>
                  </a:moveTo>
                  <a:cubicBezTo>
                    <a:pt x="9" y="0"/>
                    <a:pt x="9" y="0"/>
                    <a:pt x="9" y="0"/>
                  </a:cubicBezTo>
                  <a:cubicBezTo>
                    <a:pt x="4" y="0"/>
                    <a:pt x="0" y="4"/>
                    <a:pt x="0" y="9"/>
                  </a:cubicBezTo>
                  <a:cubicBezTo>
                    <a:pt x="0" y="14"/>
                    <a:pt x="4" y="18"/>
                    <a:pt x="9" y="18"/>
                  </a:cubicBezTo>
                  <a:cubicBezTo>
                    <a:pt x="259" y="18"/>
                    <a:pt x="259" y="18"/>
                    <a:pt x="259" y="18"/>
                  </a:cubicBezTo>
                  <a:cubicBezTo>
                    <a:pt x="263" y="18"/>
                    <a:pt x="267" y="14"/>
                    <a:pt x="267" y="9"/>
                  </a:cubicBezTo>
                  <a:cubicBezTo>
                    <a:pt x="267" y="4"/>
                    <a:pt x="263" y="0"/>
                    <a:pt x="2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8" name="Freeform 15"/>
            <p:cNvSpPr>
              <a:spLocks/>
            </p:cNvSpPr>
            <p:nvPr/>
          </p:nvSpPr>
          <p:spPr bwMode="auto">
            <a:xfrm>
              <a:off x="2968625" y="2509838"/>
              <a:ext cx="182562" cy="381000"/>
            </a:xfrm>
            <a:custGeom>
              <a:avLst/>
              <a:gdLst>
                <a:gd name="T0" fmla="*/ 62 w 62"/>
                <a:gd name="T1" fmla="*/ 6 h 129"/>
                <a:gd name="T2" fmla="*/ 56 w 62"/>
                <a:gd name="T3" fmla="*/ 0 h 129"/>
                <a:gd name="T4" fmla="*/ 6 w 62"/>
                <a:gd name="T5" fmla="*/ 0 h 129"/>
                <a:gd name="T6" fmla="*/ 0 w 62"/>
                <a:gd name="T7" fmla="*/ 6 h 129"/>
                <a:gd name="T8" fmla="*/ 0 w 62"/>
                <a:gd name="T9" fmla="*/ 129 h 129"/>
                <a:gd name="T10" fmla="*/ 62 w 62"/>
                <a:gd name="T11" fmla="*/ 129 h 129"/>
                <a:gd name="T12" fmla="*/ 62 w 62"/>
                <a:gd name="T13" fmla="*/ 6 h 129"/>
              </a:gdLst>
              <a:ahLst/>
              <a:cxnLst>
                <a:cxn ang="0">
                  <a:pos x="T0" y="T1"/>
                </a:cxn>
                <a:cxn ang="0">
                  <a:pos x="T2" y="T3"/>
                </a:cxn>
                <a:cxn ang="0">
                  <a:pos x="T4" y="T5"/>
                </a:cxn>
                <a:cxn ang="0">
                  <a:pos x="T6" y="T7"/>
                </a:cxn>
                <a:cxn ang="0">
                  <a:pos x="T8" y="T9"/>
                </a:cxn>
                <a:cxn ang="0">
                  <a:pos x="T10" y="T11"/>
                </a:cxn>
                <a:cxn ang="0">
                  <a:pos x="T12" y="T13"/>
                </a:cxn>
              </a:cxnLst>
              <a:rect l="0" t="0" r="r" b="b"/>
              <a:pathLst>
                <a:path w="62" h="129">
                  <a:moveTo>
                    <a:pt x="62" y="6"/>
                  </a:moveTo>
                  <a:cubicBezTo>
                    <a:pt x="62" y="3"/>
                    <a:pt x="59" y="0"/>
                    <a:pt x="56" y="0"/>
                  </a:cubicBezTo>
                  <a:cubicBezTo>
                    <a:pt x="6" y="0"/>
                    <a:pt x="6" y="0"/>
                    <a:pt x="6" y="0"/>
                  </a:cubicBezTo>
                  <a:cubicBezTo>
                    <a:pt x="3" y="0"/>
                    <a:pt x="0" y="3"/>
                    <a:pt x="0" y="6"/>
                  </a:cubicBezTo>
                  <a:cubicBezTo>
                    <a:pt x="0" y="129"/>
                    <a:pt x="0" y="129"/>
                    <a:pt x="0" y="129"/>
                  </a:cubicBezTo>
                  <a:cubicBezTo>
                    <a:pt x="62" y="129"/>
                    <a:pt x="62" y="129"/>
                    <a:pt x="62" y="129"/>
                  </a:cubicBezTo>
                  <a:lnTo>
                    <a:pt x="6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49" name="Freeform 16"/>
            <p:cNvSpPr>
              <a:spLocks/>
            </p:cNvSpPr>
            <p:nvPr/>
          </p:nvSpPr>
          <p:spPr bwMode="auto">
            <a:xfrm>
              <a:off x="3189288" y="2609850"/>
              <a:ext cx="180975" cy="280987"/>
            </a:xfrm>
            <a:custGeom>
              <a:avLst/>
              <a:gdLst>
                <a:gd name="T0" fmla="*/ 55 w 61"/>
                <a:gd name="T1" fmla="*/ 0 h 95"/>
                <a:gd name="T2" fmla="*/ 6 w 61"/>
                <a:gd name="T3" fmla="*/ 0 h 95"/>
                <a:gd name="T4" fmla="*/ 0 w 61"/>
                <a:gd name="T5" fmla="*/ 6 h 95"/>
                <a:gd name="T6" fmla="*/ 0 w 61"/>
                <a:gd name="T7" fmla="*/ 95 h 95"/>
                <a:gd name="T8" fmla="*/ 61 w 61"/>
                <a:gd name="T9" fmla="*/ 95 h 95"/>
                <a:gd name="T10" fmla="*/ 61 w 61"/>
                <a:gd name="T11" fmla="*/ 6 h 95"/>
                <a:gd name="T12" fmla="*/ 55 w 61"/>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61" h="95">
                  <a:moveTo>
                    <a:pt x="55" y="0"/>
                  </a:moveTo>
                  <a:cubicBezTo>
                    <a:pt x="6" y="0"/>
                    <a:pt x="6" y="0"/>
                    <a:pt x="6" y="0"/>
                  </a:cubicBezTo>
                  <a:cubicBezTo>
                    <a:pt x="2" y="0"/>
                    <a:pt x="0" y="3"/>
                    <a:pt x="0" y="6"/>
                  </a:cubicBezTo>
                  <a:cubicBezTo>
                    <a:pt x="0" y="95"/>
                    <a:pt x="0" y="95"/>
                    <a:pt x="0" y="95"/>
                  </a:cubicBezTo>
                  <a:cubicBezTo>
                    <a:pt x="61" y="95"/>
                    <a:pt x="61" y="95"/>
                    <a:pt x="61" y="95"/>
                  </a:cubicBezTo>
                  <a:cubicBezTo>
                    <a:pt x="61" y="6"/>
                    <a:pt x="61" y="6"/>
                    <a:pt x="61" y="6"/>
                  </a:cubicBezTo>
                  <a:cubicBezTo>
                    <a:pt x="61" y="3"/>
                    <a:pt x="58" y="0"/>
                    <a:pt x="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50" name="Freeform 17"/>
            <p:cNvSpPr>
              <a:spLocks/>
            </p:cNvSpPr>
            <p:nvPr/>
          </p:nvSpPr>
          <p:spPr bwMode="auto">
            <a:xfrm>
              <a:off x="3408363" y="2701925"/>
              <a:ext cx="179387" cy="188912"/>
            </a:xfrm>
            <a:custGeom>
              <a:avLst/>
              <a:gdLst>
                <a:gd name="T0" fmla="*/ 0 w 61"/>
                <a:gd name="T1" fmla="*/ 6 h 64"/>
                <a:gd name="T2" fmla="*/ 0 w 61"/>
                <a:gd name="T3" fmla="*/ 64 h 64"/>
                <a:gd name="T4" fmla="*/ 61 w 61"/>
                <a:gd name="T5" fmla="*/ 64 h 64"/>
                <a:gd name="T6" fmla="*/ 61 w 61"/>
                <a:gd name="T7" fmla="*/ 6 h 64"/>
                <a:gd name="T8" fmla="*/ 56 w 61"/>
                <a:gd name="T9" fmla="*/ 0 h 64"/>
                <a:gd name="T10" fmla="*/ 6 w 61"/>
                <a:gd name="T11" fmla="*/ 0 h 64"/>
                <a:gd name="T12" fmla="*/ 0 w 61"/>
                <a:gd name="T13" fmla="*/ 6 h 64"/>
              </a:gdLst>
              <a:ahLst/>
              <a:cxnLst>
                <a:cxn ang="0">
                  <a:pos x="T0" y="T1"/>
                </a:cxn>
                <a:cxn ang="0">
                  <a:pos x="T2" y="T3"/>
                </a:cxn>
                <a:cxn ang="0">
                  <a:pos x="T4" y="T5"/>
                </a:cxn>
                <a:cxn ang="0">
                  <a:pos x="T6" y="T7"/>
                </a:cxn>
                <a:cxn ang="0">
                  <a:pos x="T8" y="T9"/>
                </a:cxn>
                <a:cxn ang="0">
                  <a:pos x="T10" y="T11"/>
                </a:cxn>
                <a:cxn ang="0">
                  <a:pos x="T12" y="T13"/>
                </a:cxn>
              </a:cxnLst>
              <a:rect l="0" t="0" r="r" b="b"/>
              <a:pathLst>
                <a:path w="61" h="64">
                  <a:moveTo>
                    <a:pt x="0" y="6"/>
                  </a:moveTo>
                  <a:cubicBezTo>
                    <a:pt x="0" y="64"/>
                    <a:pt x="0" y="64"/>
                    <a:pt x="0" y="64"/>
                  </a:cubicBezTo>
                  <a:cubicBezTo>
                    <a:pt x="61" y="64"/>
                    <a:pt x="61" y="64"/>
                    <a:pt x="61" y="64"/>
                  </a:cubicBezTo>
                  <a:cubicBezTo>
                    <a:pt x="61" y="6"/>
                    <a:pt x="61" y="6"/>
                    <a:pt x="61" y="6"/>
                  </a:cubicBezTo>
                  <a:cubicBezTo>
                    <a:pt x="61" y="2"/>
                    <a:pt x="59" y="0"/>
                    <a:pt x="56" y="0"/>
                  </a:cubicBezTo>
                  <a:cubicBezTo>
                    <a:pt x="6" y="0"/>
                    <a:pt x="6" y="0"/>
                    <a:pt x="6" y="0"/>
                  </a:cubicBezTo>
                  <a:cubicBezTo>
                    <a:pt x="3" y="0"/>
                    <a:pt x="0" y="2"/>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51" name="Freeform 18"/>
            <p:cNvSpPr>
              <a:spLocks/>
            </p:cNvSpPr>
            <p:nvPr/>
          </p:nvSpPr>
          <p:spPr bwMode="auto">
            <a:xfrm>
              <a:off x="3019425" y="2224088"/>
              <a:ext cx="530225" cy="344487"/>
            </a:xfrm>
            <a:custGeom>
              <a:avLst/>
              <a:gdLst>
                <a:gd name="T0" fmla="*/ 60 w 180"/>
                <a:gd name="T1" fmla="*/ 77 h 117"/>
                <a:gd name="T2" fmla="*/ 68 w 180"/>
                <a:gd name="T3" fmla="*/ 80 h 117"/>
                <a:gd name="T4" fmla="*/ 77 w 180"/>
                <a:gd name="T5" fmla="*/ 77 h 117"/>
                <a:gd name="T6" fmla="*/ 101 w 180"/>
                <a:gd name="T7" fmla="*/ 53 h 117"/>
                <a:gd name="T8" fmla="*/ 145 w 180"/>
                <a:gd name="T9" fmla="*/ 97 h 117"/>
                <a:gd name="T10" fmla="*/ 125 w 180"/>
                <a:gd name="T11" fmla="*/ 97 h 117"/>
                <a:gd name="T12" fmla="*/ 115 w 180"/>
                <a:gd name="T13" fmla="*/ 107 h 117"/>
                <a:gd name="T14" fmla="*/ 125 w 180"/>
                <a:gd name="T15" fmla="*/ 117 h 117"/>
                <a:gd name="T16" fmla="*/ 170 w 180"/>
                <a:gd name="T17" fmla="*/ 117 h 117"/>
                <a:gd name="T18" fmla="*/ 178 w 180"/>
                <a:gd name="T19" fmla="*/ 114 h 117"/>
                <a:gd name="T20" fmla="*/ 180 w 180"/>
                <a:gd name="T21" fmla="*/ 107 h 117"/>
                <a:gd name="T22" fmla="*/ 180 w 180"/>
                <a:gd name="T23" fmla="*/ 61 h 117"/>
                <a:gd name="T24" fmla="*/ 170 w 180"/>
                <a:gd name="T25" fmla="*/ 51 h 117"/>
                <a:gd name="T26" fmla="*/ 160 w 180"/>
                <a:gd name="T27" fmla="*/ 61 h 117"/>
                <a:gd name="T28" fmla="*/ 160 w 180"/>
                <a:gd name="T29" fmla="*/ 79 h 117"/>
                <a:gd name="T30" fmla="*/ 109 w 180"/>
                <a:gd name="T31" fmla="*/ 28 h 117"/>
                <a:gd name="T32" fmla="*/ 101 w 180"/>
                <a:gd name="T33" fmla="*/ 24 h 117"/>
                <a:gd name="T34" fmla="*/ 92 w 180"/>
                <a:gd name="T35" fmla="*/ 28 h 117"/>
                <a:gd name="T36" fmla="*/ 68 w 180"/>
                <a:gd name="T37" fmla="*/ 51 h 117"/>
                <a:gd name="T38" fmla="*/ 22 w 180"/>
                <a:gd name="T39" fmla="*/ 5 h 117"/>
                <a:gd name="T40" fmla="*/ 5 w 180"/>
                <a:gd name="T41" fmla="*/ 5 h 117"/>
                <a:gd name="T42" fmla="*/ 5 w 180"/>
                <a:gd name="T43" fmla="*/ 22 h 117"/>
                <a:gd name="T44" fmla="*/ 60 w 180"/>
                <a:gd name="T45" fmla="*/ 7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0" h="117">
                  <a:moveTo>
                    <a:pt x="60" y="77"/>
                  </a:moveTo>
                  <a:cubicBezTo>
                    <a:pt x="62" y="79"/>
                    <a:pt x="65" y="80"/>
                    <a:pt x="68" y="80"/>
                  </a:cubicBezTo>
                  <a:cubicBezTo>
                    <a:pt x="72" y="80"/>
                    <a:pt x="75" y="79"/>
                    <a:pt x="77" y="77"/>
                  </a:cubicBezTo>
                  <a:cubicBezTo>
                    <a:pt x="101" y="53"/>
                    <a:pt x="101" y="53"/>
                    <a:pt x="101" y="53"/>
                  </a:cubicBezTo>
                  <a:cubicBezTo>
                    <a:pt x="145" y="97"/>
                    <a:pt x="145" y="97"/>
                    <a:pt x="145" y="97"/>
                  </a:cubicBezTo>
                  <a:cubicBezTo>
                    <a:pt x="125" y="97"/>
                    <a:pt x="125" y="97"/>
                    <a:pt x="125" y="97"/>
                  </a:cubicBezTo>
                  <a:cubicBezTo>
                    <a:pt x="119" y="97"/>
                    <a:pt x="115" y="102"/>
                    <a:pt x="115" y="107"/>
                  </a:cubicBezTo>
                  <a:cubicBezTo>
                    <a:pt x="115" y="113"/>
                    <a:pt x="119" y="117"/>
                    <a:pt x="125" y="117"/>
                  </a:cubicBezTo>
                  <a:cubicBezTo>
                    <a:pt x="170" y="117"/>
                    <a:pt x="170" y="117"/>
                    <a:pt x="170" y="117"/>
                  </a:cubicBezTo>
                  <a:cubicBezTo>
                    <a:pt x="173" y="117"/>
                    <a:pt x="176" y="116"/>
                    <a:pt x="178" y="114"/>
                  </a:cubicBezTo>
                  <a:cubicBezTo>
                    <a:pt x="179" y="112"/>
                    <a:pt x="180" y="110"/>
                    <a:pt x="180" y="107"/>
                  </a:cubicBezTo>
                  <a:cubicBezTo>
                    <a:pt x="180" y="61"/>
                    <a:pt x="180" y="61"/>
                    <a:pt x="180" y="61"/>
                  </a:cubicBezTo>
                  <a:cubicBezTo>
                    <a:pt x="180" y="56"/>
                    <a:pt x="176" y="51"/>
                    <a:pt x="170" y="51"/>
                  </a:cubicBezTo>
                  <a:cubicBezTo>
                    <a:pt x="165" y="51"/>
                    <a:pt x="160" y="56"/>
                    <a:pt x="160" y="61"/>
                  </a:cubicBezTo>
                  <a:cubicBezTo>
                    <a:pt x="160" y="79"/>
                    <a:pt x="160" y="79"/>
                    <a:pt x="160" y="79"/>
                  </a:cubicBezTo>
                  <a:cubicBezTo>
                    <a:pt x="109" y="28"/>
                    <a:pt x="109" y="28"/>
                    <a:pt x="109" y="28"/>
                  </a:cubicBezTo>
                  <a:cubicBezTo>
                    <a:pt x="107" y="25"/>
                    <a:pt x="104" y="24"/>
                    <a:pt x="101" y="24"/>
                  </a:cubicBezTo>
                  <a:cubicBezTo>
                    <a:pt x="98" y="24"/>
                    <a:pt x="95" y="25"/>
                    <a:pt x="92" y="28"/>
                  </a:cubicBezTo>
                  <a:cubicBezTo>
                    <a:pt x="68" y="51"/>
                    <a:pt x="68" y="51"/>
                    <a:pt x="68" y="51"/>
                  </a:cubicBezTo>
                  <a:cubicBezTo>
                    <a:pt x="22" y="5"/>
                    <a:pt x="22" y="5"/>
                    <a:pt x="22" y="5"/>
                  </a:cubicBezTo>
                  <a:cubicBezTo>
                    <a:pt x="17" y="0"/>
                    <a:pt x="10" y="0"/>
                    <a:pt x="5" y="5"/>
                  </a:cubicBezTo>
                  <a:cubicBezTo>
                    <a:pt x="0" y="9"/>
                    <a:pt x="0" y="17"/>
                    <a:pt x="5" y="22"/>
                  </a:cubicBezTo>
                  <a:lnTo>
                    <a:pt x="60"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90" name="Szövegdoboz 26"/>
          <p:cNvSpPr txBox="1"/>
          <p:nvPr/>
        </p:nvSpPr>
        <p:spPr>
          <a:xfrm>
            <a:off x="290711" y="3825042"/>
            <a:ext cx="8488942" cy="484748"/>
          </a:xfrm>
          <a:prstGeom prst="rect">
            <a:avLst/>
          </a:prstGeom>
        </p:spPr>
        <p:txBody>
          <a:bodyPr vert="horz" wrap="square" lIns="0" tIns="0" rIns="0" bIns="0" rtlCol="0">
            <a:spAutoFit/>
          </a:bodyPr>
          <a:lstStyle/>
          <a:p>
            <a:pPr marL="4763" algn="just" defTabSz="914400">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 bandwidth of the available internet connection has shown stable rates over the 6 years of the survey. The majority of the cohort surveyed (83%) have access to an internet connection that allows live video viewing. This bandwidth is the most typical across all subgroups, with a particularly high proportion of those with a university or college degree (90%) and those living in relatively good financial circumstances (91%).</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91" name="Shape 373">
            <a:extLst>
              <a:ext uri="{FF2B5EF4-FFF2-40B4-BE49-F238E27FC236}">
                <a16:creationId xmlns:a16="http://schemas.microsoft.com/office/drawing/2014/main" id="{8DF03EAD-B4E3-4A44-A516-F8A6666B5BE1}"/>
              </a:ext>
            </a:extLst>
          </p:cNvPr>
          <p:cNvSpPr/>
          <p:nvPr/>
        </p:nvSpPr>
        <p:spPr>
          <a:xfrm>
            <a:off x="7900408" y="413666"/>
            <a:ext cx="548171" cy="357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100" b="1" i="0" u="sng" strike="noStrike" kern="1200" cap="all" spc="0" normalizeH="0" baseline="0" noProof="0" dirty="0">
                <a:ln>
                  <a:noFill/>
                </a:ln>
                <a:solidFill>
                  <a:schemeClr val="bg2">
                    <a:lumMod val="75000"/>
                  </a:schemeClr>
                </a:solidFill>
                <a:uLnTx/>
                <a:uFillTx/>
                <a:latin typeface="Avenir Next"/>
                <a:sym typeface="Avenir Next"/>
              </a:rPr>
              <a:t>2020:</a:t>
            </a:r>
            <a:endParaRPr kumimoji="0" sz="1100" b="1" i="0" u="sng" strike="noStrike" kern="1200" cap="all" spc="0" normalizeH="0" baseline="0" noProof="0" dirty="0">
              <a:ln>
                <a:noFill/>
              </a:ln>
              <a:solidFill>
                <a:schemeClr val="bg2">
                  <a:lumMod val="75000"/>
                </a:schemeClr>
              </a:solidFill>
              <a:uLnTx/>
              <a:uFillTx/>
              <a:latin typeface="Avenir Next"/>
              <a:sym typeface="Avenir Next"/>
            </a:endParaRPr>
          </a:p>
        </p:txBody>
      </p:sp>
      <p:sp>
        <p:nvSpPr>
          <p:cNvPr id="93" name="Shape 373">
            <a:extLst>
              <a:ext uri="{FF2B5EF4-FFF2-40B4-BE49-F238E27FC236}">
                <a16:creationId xmlns:a16="http://schemas.microsoft.com/office/drawing/2014/main" id="{E27C2B5E-2436-4B17-9FBF-B421919EF8EC}"/>
              </a:ext>
            </a:extLst>
          </p:cNvPr>
          <p:cNvSpPr/>
          <p:nvPr/>
        </p:nvSpPr>
        <p:spPr>
          <a:xfrm>
            <a:off x="7297187" y="838589"/>
            <a:ext cx="548171" cy="357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100" i="0" u="none" strike="noStrike" kern="1200" cap="all" spc="0" normalizeH="0" baseline="0" noProof="0" dirty="0">
                <a:ln>
                  <a:noFill/>
                </a:ln>
                <a:solidFill>
                  <a:srgbClr val="2C2036"/>
                </a:solidFill>
                <a:effectLst/>
                <a:uLnTx/>
                <a:uFillTx/>
                <a:latin typeface="Avenir Next"/>
                <a:sym typeface="Avenir Next"/>
              </a:rPr>
              <a:t>83</a:t>
            </a:r>
            <a:r>
              <a:rPr kumimoji="0" sz="1100" i="0" u="none" strike="noStrike" kern="1200" cap="all" spc="0" normalizeH="0" baseline="0" noProof="0" dirty="0">
                <a:ln>
                  <a:noFill/>
                </a:ln>
                <a:solidFill>
                  <a:srgbClr val="2C2036"/>
                </a:solidFill>
                <a:effectLst/>
                <a:uLnTx/>
                <a:uFillTx/>
                <a:latin typeface="Avenir Next"/>
                <a:sym typeface="Avenir Next"/>
              </a:rPr>
              <a:t>%</a:t>
            </a:r>
          </a:p>
        </p:txBody>
      </p:sp>
      <p:sp>
        <p:nvSpPr>
          <p:cNvPr id="94" name="Shape 389">
            <a:extLst>
              <a:ext uri="{FF2B5EF4-FFF2-40B4-BE49-F238E27FC236}">
                <a16:creationId xmlns:a16="http://schemas.microsoft.com/office/drawing/2014/main" id="{54449859-7D51-43F7-BD31-F9FFBBA42F53}"/>
              </a:ext>
            </a:extLst>
          </p:cNvPr>
          <p:cNvSpPr/>
          <p:nvPr/>
        </p:nvSpPr>
        <p:spPr>
          <a:xfrm>
            <a:off x="7297187" y="1433801"/>
            <a:ext cx="548171" cy="357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hu-HU" dirty="0"/>
              <a:t>9</a:t>
            </a:r>
            <a:r>
              <a:rPr kumimoji="0" sz="1100" i="0" u="none" strike="noStrike" kern="1200" cap="all" spc="0" normalizeH="0" baseline="0" noProof="0" dirty="0">
                <a:ln>
                  <a:noFill/>
                </a:ln>
                <a:solidFill>
                  <a:srgbClr val="2C2036"/>
                </a:solidFill>
                <a:effectLst/>
                <a:uLnTx/>
                <a:uFillTx/>
                <a:latin typeface="Avenir Next"/>
                <a:sym typeface="Avenir Next"/>
              </a:rPr>
              <a:t>%</a:t>
            </a:r>
          </a:p>
        </p:txBody>
      </p:sp>
      <p:sp>
        <p:nvSpPr>
          <p:cNvPr id="95" name="Shape 405">
            <a:extLst>
              <a:ext uri="{FF2B5EF4-FFF2-40B4-BE49-F238E27FC236}">
                <a16:creationId xmlns:a16="http://schemas.microsoft.com/office/drawing/2014/main" id="{12CC4AF2-316C-45DA-A6E5-A4C8F09699C9}"/>
              </a:ext>
            </a:extLst>
          </p:cNvPr>
          <p:cNvSpPr/>
          <p:nvPr/>
        </p:nvSpPr>
        <p:spPr>
          <a:xfrm>
            <a:off x="7297187" y="2016696"/>
            <a:ext cx="548171" cy="357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sz="1100" i="0" u="none" strike="noStrike" kern="1200" cap="all" spc="0" normalizeH="0" baseline="0" noProof="0" dirty="0">
                <a:ln>
                  <a:noFill/>
                </a:ln>
                <a:solidFill>
                  <a:srgbClr val="2C2036"/>
                </a:solidFill>
                <a:effectLst/>
                <a:uLnTx/>
                <a:uFillTx/>
                <a:latin typeface="Avenir Next"/>
                <a:sym typeface="Avenir Next"/>
              </a:rPr>
              <a:t>3%</a:t>
            </a:r>
          </a:p>
        </p:txBody>
      </p:sp>
      <p:sp>
        <p:nvSpPr>
          <p:cNvPr id="96" name="Shape 373">
            <a:extLst>
              <a:ext uri="{FF2B5EF4-FFF2-40B4-BE49-F238E27FC236}">
                <a16:creationId xmlns:a16="http://schemas.microsoft.com/office/drawing/2014/main" id="{9FB8A8D9-45E6-40E7-AF42-36A0AD591D07}"/>
              </a:ext>
            </a:extLst>
          </p:cNvPr>
          <p:cNvSpPr/>
          <p:nvPr/>
        </p:nvSpPr>
        <p:spPr>
          <a:xfrm>
            <a:off x="7308850" y="2565305"/>
            <a:ext cx="548171" cy="3578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100" i="0" u="none" strike="noStrike" kern="1200" cap="all" spc="0" normalizeH="0" baseline="0" noProof="0" dirty="0">
                <a:ln>
                  <a:noFill/>
                </a:ln>
                <a:solidFill>
                  <a:srgbClr val="2C2036"/>
                </a:solidFill>
                <a:effectLst/>
                <a:uLnTx/>
                <a:uFillTx/>
                <a:latin typeface="Avenir Next"/>
                <a:sym typeface="Avenir Next"/>
              </a:rPr>
              <a:t>1</a:t>
            </a:r>
            <a:r>
              <a:rPr kumimoji="0" sz="1100" i="0" u="none" strike="noStrike" kern="1200" cap="all" spc="0" normalizeH="0" baseline="0" noProof="0" dirty="0">
                <a:ln>
                  <a:noFill/>
                </a:ln>
                <a:solidFill>
                  <a:srgbClr val="2C2036"/>
                </a:solidFill>
                <a:effectLst/>
                <a:uLnTx/>
                <a:uFillTx/>
                <a:latin typeface="Avenir Next"/>
                <a:sym typeface="Avenir Next"/>
              </a:rPr>
              <a:t>%</a:t>
            </a:r>
          </a:p>
        </p:txBody>
      </p:sp>
      <p:sp>
        <p:nvSpPr>
          <p:cNvPr id="97" name="Shape 389">
            <a:extLst>
              <a:ext uri="{FF2B5EF4-FFF2-40B4-BE49-F238E27FC236}">
                <a16:creationId xmlns:a16="http://schemas.microsoft.com/office/drawing/2014/main" id="{D334FD59-FE70-4BC2-ABF6-955499C860E3}"/>
              </a:ext>
            </a:extLst>
          </p:cNvPr>
          <p:cNvSpPr/>
          <p:nvPr/>
        </p:nvSpPr>
        <p:spPr>
          <a:xfrm>
            <a:off x="7308850" y="3160517"/>
            <a:ext cx="548171" cy="357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100" i="0" u="none" strike="noStrike" kern="1200" cap="all" spc="0" normalizeH="0" baseline="0" noProof="0" dirty="0">
                <a:ln>
                  <a:noFill/>
                </a:ln>
                <a:solidFill>
                  <a:srgbClr val="2C2036"/>
                </a:solidFill>
                <a:effectLst/>
                <a:uLnTx/>
                <a:uFillTx/>
                <a:latin typeface="Avenir Next"/>
                <a:sym typeface="Avenir Next"/>
              </a:rPr>
              <a:t>4</a:t>
            </a:r>
            <a:r>
              <a:rPr kumimoji="0" sz="1100" i="0" u="none" strike="noStrike" kern="1200" cap="all" spc="0" normalizeH="0" baseline="0" noProof="0" dirty="0">
                <a:ln>
                  <a:noFill/>
                </a:ln>
                <a:solidFill>
                  <a:srgbClr val="2C2036"/>
                </a:solidFill>
                <a:effectLst/>
                <a:uLnTx/>
                <a:uFillTx/>
                <a:latin typeface="Avenir Next"/>
                <a:sym typeface="Avenir Next"/>
              </a:rPr>
              <a:t>%</a:t>
            </a:r>
          </a:p>
        </p:txBody>
      </p:sp>
      <p:sp>
        <p:nvSpPr>
          <p:cNvPr id="98" name="Shape 373">
            <a:extLst>
              <a:ext uri="{FF2B5EF4-FFF2-40B4-BE49-F238E27FC236}">
                <a16:creationId xmlns:a16="http://schemas.microsoft.com/office/drawing/2014/main" id="{3619B282-A8DD-4881-87FD-C40597B3E5E8}"/>
              </a:ext>
            </a:extLst>
          </p:cNvPr>
          <p:cNvSpPr/>
          <p:nvPr/>
        </p:nvSpPr>
        <p:spPr>
          <a:xfrm>
            <a:off x="7296997" y="413666"/>
            <a:ext cx="548171" cy="357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100" b="1" i="0" u="sng" strike="noStrike" kern="1200" cap="all" spc="0" normalizeH="0" baseline="0" noProof="0" dirty="0">
                <a:ln>
                  <a:noFill/>
                </a:ln>
                <a:solidFill>
                  <a:srgbClr val="2C2036"/>
                </a:solidFill>
                <a:uLnTx/>
                <a:uFillTx/>
                <a:latin typeface="Avenir Next"/>
                <a:sym typeface="Avenir Next"/>
              </a:rPr>
              <a:t>2023:</a:t>
            </a:r>
            <a:endParaRPr kumimoji="0" sz="1100" b="1" i="0" u="sng" strike="noStrike" kern="1200" cap="all" spc="0" normalizeH="0" baseline="0" noProof="0" dirty="0">
              <a:ln>
                <a:noFill/>
              </a:ln>
              <a:solidFill>
                <a:srgbClr val="2C2036"/>
              </a:solidFill>
              <a:uLnTx/>
              <a:uFillTx/>
              <a:latin typeface="Avenir Next"/>
              <a:sym typeface="Avenir Next"/>
            </a:endParaRPr>
          </a:p>
        </p:txBody>
      </p:sp>
      <p:sp>
        <p:nvSpPr>
          <p:cNvPr id="4" name="Shape 373">
            <a:extLst>
              <a:ext uri="{FF2B5EF4-FFF2-40B4-BE49-F238E27FC236}">
                <a16:creationId xmlns:a16="http://schemas.microsoft.com/office/drawing/2014/main" id="{4346B63A-8C4B-DBD2-AA9B-9030A6507E3B}"/>
              </a:ext>
            </a:extLst>
          </p:cNvPr>
          <p:cNvSpPr/>
          <p:nvPr/>
        </p:nvSpPr>
        <p:spPr>
          <a:xfrm>
            <a:off x="8404654" y="836433"/>
            <a:ext cx="548171" cy="357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100" i="0" u="none" strike="noStrike" kern="1200" cap="all" spc="0" normalizeH="0" baseline="0" noProof="0" dirty="0">
                <a:ln>
                  <a:noFill/>
                </a:ln>
                <a:solidFill>
                  <a:schemeClr val="bg2">
                    <a:lumMod val="75000"/>
                  </a:schemeClr>
                </a:solidFill>
                <a:effectLst/>
                <a:uLnTx/>
                <a:uFillTx/>
                <a:latin typeface="Avenir Next"/>
                <a:sym typeface="Avenir Next"/>
              </a:rPr>
              <a:t>81</a:t>
            </a:r>
            <a:r>
              <a:rPr kumimoji="0" sz="1100" i="0" u="none" strike="noStrike" kern="1200" cap="all" spc="0" normalizeH="0" baseline="0" noProof="0" dirty="0">
                <a:ln>
                  <a:noFill/>
                </a:ln>
                <a:solidFill>
                  <a:schemeClr val="bg2">
                    <a:lumMod val="75000"/>
                  </a:schemeClr>
                </a:solidFill>
                <a:effectLst/>
                <a:uLnTx/>
                <a:uFillTx/>
                <a:latin typeface="Avenir Next"/>
                <a:sym typeface="Avenir Next"/>
              </a:rPr>
              <a:t>%</a:t>
            </a:r>
          </a:p>
        </p:txBody>
      </p:sp>
      <p:sp>
        <p:nvSpPr>
          <p:cNvPr id="6" name="Shape 389">
            <a:extLst>
              <a:ext uri="{FF2B5EF4-FFF2-40B4-BE49-F238E27FC236}">
                <a16:creationId xmlns:a16="http://schemas.microsoft.com/office/drawing/2014/main" id="{B7D62604-2795-BA78-4338-466302EA4DB3}"/>
              </a:ext>
            </a:extLst>
          </p:cNvPr>
          <p:cNvSpPr/>
          <p:nvPr/>
        </p:nvSpPr>
        <p:spPr>
          <a:xfrm>
            <a:off x="8404654" y="1431645"/>
            <a:ext cx="548171" cy="357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100" i="0" u="none" strike="noStrike" kern="1200" cap="all" spc="0" normalizeH="0" baseline="0" noProof="0" dirty="0">
                <a:ln>
                  <a:noFill/>
                </a:ln>
                <a:solidFill>
                  <a:schemeClr val="bg2">
                    <a:lumMod val="75000"/>
                  </a:schemeClr>
                </a:solidFill>
                <a:effectLst/>
                <a:uLnTx/>
                <a:uFillTx/>
                <a:latin typeface="Avenir Next"/>
                <a:sym typeface="Avenir Next"/>
              </a:rPr>
              <a:t>1</a:t>
            </a:r>
            <a:r>
              <a:rPr kumimoji="0" sz="1100" i="0" u="none" strike="noStrike" kern="1200" cap="all" spc="0" normalizeH="0" baseline="0" noProof="0" dirty="0">
                <a:ln>
                  <a:noFill/>
                </a:ln>
                <a:solidFill>
                  <a:schemeClr val="bg2">
                    <a:lumMod val="75000"/>
                  </a:schemeClr>
                </a:solidFill>
                <a:effectLst/>
                <a:uLnTx/>
                <a:uFillTx/>
                <a:latin typeface="Avenir Next"/>
                <a:sym typeface="Avenir Next"/>
              </a:rPr>
              <a:t>2%</a:t>
            </a:r>
          </a:p>
        </p:txBody>
      </p:sp>
      <p:sp>
        <p:nvSpPr>
          <p:cNvPr id="7" name="Shape 405">
            <a:extLst>
              <a:ext uri="{FF2B5EF4-FFF2-40B4-BE49-F238E27FC236}">
                <a16:creationId xmlns:a16="http://schemas.microsoft.com/office/drawing/2014/main" id="{61568224-5875-5DD5-8AF0-8E9321241798}"/>
              </a:ext>
            </a:extLst>
          </p:cNvPr>
          <p:cNvSpPr/>
          <p:nvPr/>
        </p:nvSpPr>
        <p:spPr>
          <a:xfrm>
            <a:off x="8404654" y="2014540"/>
            <a:ext cx="548171" cy="357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sz="1100" i="0" u="none" strike="noStrike" kern="1200" cap="all" spc="0" normalizeH="0" baseline="0" noProof="0" dirty="0">
                <a:ln>
                  <a:noFill/>
                </a:ln>
                <a:solidFill>
                  <a:schemeClr val="bg2">
                    <a:lumMod val="75000"/>
                  </a:schemeClr>
                </a:solidFill>
                <a:effectLst/>
                <a:uLnTx/>
                <a:uFillTx/>
                <a:latin typeface="Avenir Next"/>
                <a:sym typeface="Avenir Next"/>
              </a:rPr>
              <a:t>3%</a:t>
            </a:r>
          </a:p>
        </p:txBody>
      </p:sp>
      <p:sp>
        <p:nvSpPr>
          <p:cNvPr id="8" name="Shape 373">
            <a:extLst>
              <a:ext uri="{FF2B5EF4-FFF2-40B4-BE49-F238E27FC236}">
                <a16:creationId xmlns:a16="http://schemas.microsoft.com/office/drawing/2014/main" id="{90E3BE04-CDF0-DCB7-AB70-1318422E6A5A}"/>
              </a:ext>
            </a:extLst>
          </p:cNvPr>
          <p:cNvSpPr/>
          <p:nvPr/>
        </p:nvSpPr>
        <p:spPr>
          <a:xfrm>
            <a:off x="8416317" y="2563149"/>
            <a:ext cx="548171" cy="3578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100" i="0" u="none" strike="noStrike" kern="1200" cap="all" spc="0" normalizeH="0" baseline="0" noProof="0" dirty="0">
                <a:ln>
                  <a:noFill/>
                </a:ln>
                <a:solidFill>
                  <a:schemeClr val="bg2">
                    <a:lumMod val="75000"/>
                  </a:schemeClr>
                </a:solidFill>
                <a:effectLst/>
                <a:uLnTx/>
                <a:uFillTx/>
                <a:latin typeface="Avenir Next"/>
                <a:sym typeface="Avenir Next"/>
              </a:rPr>
              <a:t>1</a:t>
            </a:r>
            <a:r>
              <a:rPr kumimoji="0" sz="1100" i="0" u="none" strike="noStrike" kern="1200" cap="all" spc="0" normalizeH="0" baseline="0" noProof="0" dirty="0">
                <a:ln>
                  <a:noFill/>
                </a:ln>
                <a:solidFill>
                  <a:schemeClr val="bg2">
                    <a:lumMod val="75000"/>
                  </a:schemeClr>
                </a:solidFill>
                <a:effectLst/>
                <a:uLnTx/>
                <a:uFillTx/>
                <a:latin typeface="Avenir Next"/>
                <a:sym typeface="Avenir Next"/>
              </a:rPr>
              <a:t>%</a:t>
            </a:r>
          </a:p>
        </p:txBody>
      </p:sp>
      <p:sp>
        <p:nvSpPr>
          <p:cNvPr id="9" name="Shape 389">
            <a:extLst>
              <a:ext uri="{FF2B5EF4-FFF2-40B4-BE49-F238E27FC236}">
                <a16:creationId xmlns:a16="http://schemas.microsoft.com/office/drawing/2014/main" id="{3CEF18A9-40D3-B9C1-73E8-E6816C26250F}"/>
              </a:ext>
            </a:extLst>
          </p:cNvPr>
          <p:cNvSpPr/>
          <p:nvPr/>
        </p:nvSpPr>
        <p:spPr>
          <a:xfrm>
            <a:off x="8416317" y="3158361"/>
            <a:ext cx="548171" cy="357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100" i="0" u="none" strike="noStrike" kern="1200" cap="all" spc="0" normalizeH="0" baseline="0" noProof="0" dirty="0">
                <a:ln>
                  <a:noFill/>
                </a:ln>
                <a:solidFill>
                  <a:schemeClr val="bg2">
                    <a:lumMod val="75000"/>
                  </a:schemeClr>
                </a:solidFill>
                <a:effectLst/>
                <a:uLnTx/>
                <a:uFillTx/>
                <a:latin typeface="Avenir Next"/>
                <a:sym typeface="Avenir Next"/>
              </a:rPr>
              <a:t>4</a:t>
            </a:r>
            <a:r>
              <a:rPr kumimoji="0" sz="1100" i="0" u="none" strike="noStrike" kern="1200" cap="all" spc="0" normalizeH="0" baseline="0" noProof="0" dirty="0">
                <a:ln>
                  <a:noFill/>
                </a:ln>
                <a:solidFill>
                  <a:schemeClr val="bg2">
                    <a:lumMod val="75000"/>
                  </a:schemeClr>
                </a:solidFill>
                <a:effectLst/>
                <a:uLnTx/>
                <a:uFillTx/>
                <a:latin typeface="Avenir Next"/>
                <a:sym typeface="Avenir Next"/>
              </a:rPr>
              <a:t>%</a:t>
            </a:r>
          </a:p>
        </p:txBody>
      </p:sp>
      <p:sp>
        <p:nvSpPr>
          <p:cNvPr id="10" name="Shape 373">
            <a:extLst>
              <a:ext uri="{FF2B5EF4-FFF2-40B4-BE49-F238E27FC236}">
                <a16:creationId xmlns:a16="http://schemas.microsoft.com/office/drawing/2014/main" id="{72A7AB85-EAAB-D7B9-00FE-0E95E827F03D}"/>
              </a:ext>
            </a:extLst>
          </p:cNvPr>
          <p:cNvSpPr/>
          <p:nvPr/>
        </p:nvSpPr>
        <p:spPr>
          <a:xfrm>
            <a:off x="8404464" y="411510"/>
            <a:ext cx="548171" cy="35788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lgn="l">
              <a:defRPr sz="1100" b="1" cap="all">
                <a:solidFill>
                  <a:srgbClr val="2C2036"/>
                </a:solidFill>
                <a:latin typeface="Avenir Next"/>
                <a:ea typeface="Avenir Next"/>
                <a:cs typeface="Avenir Next"/>
                <a:sym typeface="Avenir Next"/>
              </a:defRPr>
            </a:lvl1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100" b="1" i="0" u="sng" strike="noStrike" kern="1200" cap="all" spc="0" normalizeH="0" baseline="0" noProof="0" dirty="0">
                <a:ln>
                  <a:noFill/>
                </a:ln>
                <a:solidFill>
                  <a:schemeClr val="bg2">
                    <a:lumMod val="75000"/>
                  </a:schemeClr>
                </a:solidFill>
                <a:uLnTx/>
                <a:uFillTx/>
                <a:latin typeface="Avenir Next"/>
                <a:sym typeface="Avenir Next"/>
              </a:rPr>
              <a:t>2017:</a:t>
            </a:r>
            <a:endParaRPr kumimoji="0" sz="1100" b="1" i="0" u="sng" strike="noStrike" kern="1200" cap="all" spc="0" normalizeH="0" baseline="0" noProof="0" dirty="0">
              <a:ln>
                <a:noFill/>
              </a:ln>
              <a:solidFill>
                <a:schemeClr val="bg2">
                  <a:lumMod val="75000"/>
                </a:schemeClr>
              </a:solidFill>
              <a:uLnTx/>
              <a:uFillTx/>
              <a:latin typeface="Avenir Next"/>
              <a:sym typeface="Avenir Next"/>
            </a:endParaRPr>
          </a:p>
        </p:txBody>
      </p:sp>
      <p:sp>
        <p:nvSpPr>
          <p:cNvPr id="11" name="Szövegdoboz 135">
            <a:extLst>
              <a:ext uri="{FF2B5EF4-FFF2-40B4-BE49-F238E27FC236}">
                <a16:creationId xmlns:a16="http://schemas.microsoft.com/office/drawing/2014/main" id="{BF5C28D2-95FC-8CB1-90BC-2F871EDA0BCC}"/>
              </a:ext>
            </a:extLst>
          </p:cNvPr>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lang="hu-HU" sz="900" kern="0" dirty="0">
                <a:solidFill>
                  <a:srgbClr val="222223"/>
                </a:solidFill>
              </a:rPr>
              <a:t>B</a:t>
            </a:r>
            <a:r>
              <a:rPr lang="en-GB" sz="900" kern="0" dirty="0" err="1">
                <a:solidFill>
                  <a:srgbClr val="222223"/>
                </a:solidFill>
              </a:rPr>
              <a:t>ase</a:t>
            </a:r>
            <a:r>
              <a:rPr lang="hu-HU" sz="900" kern="0" dirty="0">
                <a:solidFill>
                  <a:srgbClr val="222223"/>
                </a:solidFill>
              </a:rPr>
              <a:t>: T</a:t>
            </a:r>
            <a:r>
              <a:rPr lang="en-GB" sz="900" kern="0" dirty="0" err="1">
                <a:solidFill>
                  <a:srgbClr val="222223"/>
                </a:solidFill>
              </a:rPr>
              <a:t>otal</a:t>
            </a:r>
            <a:r>
              <a:rPr lang="en-GB" sz="900" kern="0" dirty="0">
                <a:solidFill>
                  <a:srgbClr val="222223"/>
                </a:solidFill>
              </a:rPr>
              <a:t> sample</a:t>
            </a:r>
            <a:r>
              <a:rPr lang="hu-HU" sz="900" kern="0" dirty="0">
                <a:solidFill>
                  <a:srgbClr val="222223"/>
                </a:solidFill>
              </a:rPr>
              <a:t>: 2020, 2023</a:t>
            </a:r>
            <a:r>
              <a:rPr kumimoji="0" lang="hu-HU" sz="900" b="0" i="0" u="none" strike="noStrike" kern="0" cap="none" spc="0" normalizeH="0" baseline="0" noProof="0" dirty="0">
                <a:ln>
                  <a:noFill/>
                </a:ln>
                <a:solidFill>
                  <a:srgbClr val="222223"/>
                </a:solidFill>
                <a:effectLst/>
                <a:uLnTx/>
                <a:uFillTx/>
                <a:latin typeface="Calibri"/>
                <a:ea typeface="+mn-ea"/>
                <a:cs typeface="+mn-cs"/>
              </a:rPr>
              <a:t>: N=1000; 2017: N=1005</a:t>
            </a:r>
          </a:p>
        </p:txBody>
      </p:sp>
      <p:sp>
        <p:nvSpPr>
          <p:cNvPr id="5" name="Text Placeholder 9">
            <a:extLst>
              <a:ext uri="{FF2B5EF4-FFF2-40B4-BE49-F238E27FC236}">
                <a16:creationId xmlns:a16="http://schemas.microsoft.com/office/drawing/2014/main" id="{A5ADC4C1-C7D4-20C8-A3DB-21D1EA4EFE26}"/>
              </a:ext>
            </a:extLst>
          </p:cNvPr>
          <p:cNvSpPr txBox="1">
            <a:spLocks/>
          </p:cNvSpPr>
          <p:nvPr/>
        </p:nvSpPr>
        <p:spPr>
          <a:xfrm>
            <a:off x="107504" y="392549"/>
            <a:ext cx="8690248" cy="451009"/>
          </a:xfrm>
          <a:prstGeom prst="rect">
            <a:avLst/>
          </a:prstGeom>
        </p:spPr>
        <p:txBody>
          <a:bodyPr/>
          <a:lst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Wingdings" pitchFamily="2" charset="2"/>
              <a:buNone/>
            </a:pPr>
            <a:r>
              <a:rPr lang="en-US" sz="1000" i="1">
                <a:solidFill>
                  <a:schemeClr val="bg1">
                    <a:lumMod val="50000"/>
                  </a:schemeClr>
                </a:solidFill>
              </a:rPr>
              <a:t>What internet connection does your household have?</a:t>
            </a:r>
            <a:endParaRPr lang="en-US" sz="1000" i="1" dirty="0">
              <a:solidFill>
                <a:schemeClr val="bg1">
                  <a:lumMod val="50000"/>
                </a:schemeClr>
              </a:solidFill>
            </a:endParaRPr>
          </a:p>
        </p:txBody>
      </p:sp>
      <p:pic>
        <p:nvPicPr>
          <p:cNvPr id="3" name="Picture 2">
            <a:extLst>
              <a:ext uri="{FF2B5EF4-FFF2-40B4-BE49-F238E27FC236}">
                <a16:creationId xmlns:a16="http://schemas.microsoft.com/office/drawing/2014/main" id="{5DC624A9-BA07-AB27-24B4-A0F21A271E8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301CA04-704B-2317-A20C-0FB2F4F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181704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31"/>
          <p:cNvSpPr>
            <a:spLocks noChangeArrowheads="1"/>
          </p:cNvSpPr>
          <p:nvPr/>
        </p:nvSpPr>
        <p:spPr bwMode="auto">
          <a:xfrm rot="1934075" flipV="1">
            <a:off x="1775267" y="2428404"/>
            <a:ext cx="2494706"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4" name="Rectangle 31"/>
          <p:cNvSpPr>
            <a:spLocks noChangeArrowheads="1"/>
          </p:cNvSpPr>
          <p:nvPr/>
        </p:nvSpPr>
        <p:spPr bwMode="auto">
          <a:xfrm rot="4489045">
            <a:off x="1140682" y="3122327"/>
            <a:ext cx="1747503"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13" name="Rectangle 31"/>
          <p:cNvSpPr>
            <a:spLocks noChangeArrowheads="1"/>
          </p:cNvSpPr>
          <p:nvPr/>
        </p:nvSpPr>
        <p:spPr bwMode="auto">
          <a:xfrm rot="8158270">
            <a:off x="234692" y="2546448"/>
            <a:ext cx="1747503"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2" name="Rectangle 31"/>
          <p:cNvSpPr>
            <a:spLocks noChangeArrowheads="1"/>
          </p:cNvSpPr>
          <p:nvPr/>
        </p:nvSpPr>
        <p:spPr bwMode="auto">
          <a:xfrm rot="9106278">
            <a:off x="2402359" y="3710317"/>
            <a:ext cx="1747503"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1" name="Rectangle 31"/>
          <p:cNvSpPr>
            <a:spLocks noChangeArrowheads="1"/>
          </p:cNvSpPr>
          <p:nvPr/>
        </p:nvSpPr>
        <p:spPr bwMode="auto">
          <a:xfrm rot="7399856">
            <a:off x="3692235" y="2352753"/>
            <a:ext cx="1747503"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0" name="Rectangle 31"/>
          <p:cNvSpPr>
            <a:spLocks noChangeArrowheads="1"/>
          </p:cNvSpPr>
          <p:nvPr/>
        </p:nvSpPr>
        <p:spPr bwMode="auto">
          <a:xfrm rot="21339559" flipV="1">
            <a:off x="2173993" y="1250967"/>
            <a:ext cx="2619684"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7" name="Szövegdoboz 6"/>
          <p:cNvSpPr txBox="1"/>
          <p:nvPr/>
        </p:nvSpPr>
        <p:spPr>
          <a:xfrm rot="18789778">
            <a:off x="7517640" y="551676"/>
            <a:ext cx="281377" cy="461665"/>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a:t>
            </a:r>
          </a:p>
        </p:txBody>
      </p:sp>
      <p:sp>
        <p:nvSpPr>
          <p:cNvPr id="338" name="Title 3"/>
          <p:cNvSpPr>
            <a:spLocks noGrp="1"/>
          </p:cNvSpPr>
          <p:nvPr>
            <p:ph type="title"/>
          </p:nvPr>
        </p:nvSpPr>
        <p:spPr>
          <a:xfrm>
            <a:off x="179984" y="-19088"/>
            <a:ext cx="8680422" cy="469722"/>
          </a:xfrm>
        </p:spPr>
        <p:txBody>
          <a:bodyPr>
            <a:noAutofit/>
          </a:bodyPr>
          <a:lstStyle/>
          <a:p>
            <a:r>
              <a:rPr lang="en-GB" sz="2900" dirty="0"/>
              <a:t>Usage of internet</a:t>
            </a:r>
            <a:endParaRPr lang="hu-HU" sz="2900" dirty="0"/>
          </a:p>
        </p:txBody>
      </p:sp>
      <p:grpSp>
        <p:nvGrpSpPr>
          <p:cNvPr id="50" name="Group 12"/>
          <p:cNvGrpSpPr/>
          <p:nvPr/>
        </p:nvGrpSpPr>
        <p:grpSpPr>
          <a:xfrm>
            <a:off x="4355978" y="782003"/>
            <a:ext cx="1971529" cy="1619729"/>
            <a:chOff x="-203596" y="-2"/>
            <a:chExt cx="3167013" cy="2670425"/>
          </a:xfrm>
        </p:grpSpPr>
        <p:sp>
          <p:nvSpPr>
            <p:cNvPr id="91" name="Shape 6"/>
            <p:cNvSpPr/>
            <p:nvPr/>
          </p:nvSpPr>
          <p:spPr>
            <a:xfrm>
              <a:off x="-203596" y="-2"/>
              <a:ext cx="1934045" cy="1929528"/>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F28E6A"/>
            </a:solidFill>
            <a:ln w="12700" cap="flat">
              <a:noFill/>
              <a:miter lim="400000"/>
            </a:ln>
            <a:effectLst/>
          </p:spPr>
          <p:txBody>
            <a:bodyPr wrap="square" lIns="0" tIns="0" rIns="0" bIns="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1200" cap="all" spc="0" normalizeH="0" baseline="0" noProof="0" dirty="0">
                <a:ln>
                  <a:noFill/>
                </a:ln>
                <a:solidFill>
                  <a:srgbClr val="FFFFFF"/>
                </a:solidFill>
                <a:effectLst/>
                <a:uLnTx/>
                <a:uFillTx/>
                <a:latin typeface="Helvetica Neue"/>
                <a:sym typeface="Helvetica Neue"/>
              </a:endParaRPr>
            </a:p>
          </p:txBody>
        </p:sp>
        <p:sp>
          <p:nvSpPr>
            <p:cNvPr id="89" name="Shape 9"/>
            <p:cNvSpPr/>
            <p:nvPr/>
          </p:nvSpPr>
          <p:spPr>
            <a:xfrm>
              <a:off x="991596" y="1846381"/>
              <a:ext cx="1971821" cy="8240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hu-HU" sz="1400" b="0" i="0" u="none" strike="noStrike" kern="1200" cap="none" spc="0" normalizeH="0" baseline="0" noProof="0" dirty="0">
                  <a:ln>
                    <a:noFill/>
                  </a:ln>
                  <a:solidFill>
                    <a:srgbClr val="4D4D4D"/>
                  </a:solidFill>
                  <a:effectLst/>
                  <a:uLnTx/>
                  <a:uFillTx/>
                  <a:latin typeface="Calibri"/>
                  <a:sym typeface="Helvetica Neue Light"/>
                </a:rPr>
                <a:t>Laptop/ notebook</a:t>
              </a:r>
              <a:endParaRPr kumimoji="0" sz="1400" b="0" i="0" u="none" strike="noStrike" kern="1200" cap="none" spc="0" normalizeH="0" baseline="0" noProof="0" dirty="0">
                <a:ln>
                  <a:noFill/>
                </a:ln>
                <a:solidFill>
                  <a:srgbClr val="4D4D4D"/>
                </a:solidFill>
                <a:effectLst/>
                <a:uLnTx/>
                <a:uFillTx/>
                <a:latin typeface="Calibri"/>
                <a:sym typeface="Helvetica Neue Light"/>
              </a:endParaRPr>
            </a:p>
          </p:txBody>
        </p:sp>
      </p:grpSp>
      <p:grpSp>
        <p:nvGrpSpPr>
          <p:cNvPr id="51" name="Group 19"/>
          <p:cNvGrpSpPr/>
          <p:nvPr/>
        </p:nvGrpSpPr>
        <p:grpSpPr>
          <a:xfrm>
            <a:off x="965306" y="975565"/>
            <a:ext cx="2221970" cy="1968700"/>
            <a:chOff x="-1" y="-1"/>
            <a:chExt cx="3569315" cy="3245770"/>
          </a:xfrm>
        </p:grpSpPr>
        <p:sp>
          <p:nvSpPr>
            <p:cNvPr id="85" name="Shape 13"/>
            <p:cNvSpPr/>
            <p:nvPr/>
          </p:nvSpPr>
          <p:spPr>
            <a:xfrm>
              <a:off x="1677683" y="2393291"/>
              <a:ext cx="1891631" cy="8524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hu-HU" sz="1400" b="0" i="0" u="none" strike="noStrike" kern="1200" cap="none" spc="0" normalizeH="0" baseline="0" noProof="0" dirty="0">
                  <a:ln>
                    <a:noFill/>
                  </a:ln>
                  <a:solidFill>
                    <a:srgbClr val="BABABA">
                      <a:lumMod val="50000"/>
                    </a:srgbClr>
                  </a:solidFill>
                  <a:effectLst/>
                  <a:uLnTx/>
                  <a:uFillTx/>
                  <a:latin typeface="Calibri"/>
                  <a:sym typeface="Helvetica Neue Light"/>
                </a:rPr>
                <a:t>Mobil</a:t>
              </a:r>
              <a:r>
                <a:rPr kumimoji="0" lang="en-GB" sz="1400" b="0" i="0" u="none" strike="noStrike" kern="1200" cap="none" spc="0" normalizeH="0" baseline="0" noProof="0" dirty="0">
                  <a:ln>
                    <a:noFill/>
                  </a:ln>
                  <a:solidFill>
                    <a:srgbClr val="BABABA">
                      <a:lumMod val="50000"/>
                    </a:srgbClr>
                  </a:solidFill>
                  <a:effectLst/>
                  <a:uLnTx/>
                  <a:uFillTx/>
                  <a:latin typeface="Calibri"/>
                  <a:sym typeface="Helvetica Neue Light"/>
                </a:rPr>
                <a:t>e phone</a:t>
              </a:r>
              <a:r>
                <a:rPr kumimoji="0" lang="hu-HU" sz="1400" b="0" i="0" u="none" strike="noStrike" kern="1200" cap="none" spc="0" normalizeH="0" baseline="0" noProof="0" dirty="0">
                  <a:ln>
                    <a:noFill/>
                  </a:ln>
                  <a:solidFill>
                    <a:srgbClr val="BABABA">
                      <a:lumMod val="50000"/>
                    </a:srgbClr>
                  </a:solidFill>
                  <a:effectLst/>
                  <a:uLnTx/>
                  <a:uFillTx/>
                  <a:latin typeface="Calibri"/>
                  <a:sym typeface="Helvetica Neue Light"/>
                </a:rPr>
                <a:t>/</a:t>
              </a:r>
              <a:br>
                <a:rPr kumimoji="0" lang="hu-HU" sz="1400" b="0" i="0" u="none" strike="noStrike" kern="1200" cap="none" spc="0" normalizeH="0" baseline="0" noProof="0" dirty="0">
                  <a:ln>
                    <a:noFill/>
                  </a:ln>
                  <a:solidFill>
                    <a:srgbClr val="BABABA">
                      <a:lumMod val="50000"/>
                    </a:srgbClr>
                  </a:solidFill>
                  <a:effectLst/>
                  <a:uLnTx/>
                  <a:uFillTx/>
                  <a:latin typeface="Calibri"/>
                  <a:sym typeface="Helvetica Neue Light"/>
                </a:rPr>
              </a:br>
              <a:r>
                <a:rPr kumimoji="0" lang="en-GB" sz="1400" b="0" i="0" u="none" strike="noStrike" kern="1200" cap="none" spc="0" normalizeH="0" baseline="0" noProof="0" dirty="0">
                  <a:ln>
                    <a:noFill/>
                  </a:ln>
                  <a:solidFill>
                    <a:srgbClr val="BABABA">
                      <a:lumMod val="50000"/>
                    </a:srgbClr>
                  </a:solidFill>
                  <a:effectLst/>
                  <a:uLnTx/>
                  <a:uFillTx/>
                  <a:latin typeface="Calibri"/>
                  <a:sym typeface="Helvetica Neue Light"/>
                </a:rPr>
                <a:t>S</a:t>
              </a:r>
              <a:r>
                <a:rPr lang="en-GB" sz="1400" dirty="0" err="1">
                  <a:solidFill>
                    <a:srgbClr val="BABABA">
                      <a:lumMod val="50000"/>
                    </a:srgbClr>
                  </a:solidFill>
                  <a:latin typeface="Calibri"/>
                </a:rPr>
                <a:t>martphone</a:t>
              </a:r>
              <a:endParaRPr kumimoji="0" lang="hu-HU" sz="1400" b="0" i="0" u="none" strike="noStrike" kern="1200" cap="none" spc="0" normalizeH="0" baseline="0" noProof="0" dirty="0">
                <a:ln>
                  <a:noFill/>
                </a:ln>
                <a:solidFill>
                  <a:srgbClr val="BABABA">
                    <a:lumMod val="50000"/>
                  </a:srgbClr>
                </a:solidFill>
                <a:effectLst/>
                <a:uLnTx/>
                <a:uFillTx/>
                <a:latin typeface="Calibri"/>
                <a:sym typeface="Helvetica Neue Light"/>
              </a:endParaRPr>
            </a:p>
          </p:txBody>
        </p:sp>
        <p:grpSp>
          <p:nvGrpSpPr>
            <p:cNvPr id="81" name="Group 18"/>
            <p:cNvGrpSpPr/>
            <p:nvPr/>
          </p:nvGrpSpPr>
          <p:grpSpPr>
            <a:xfrm>
              <a:off x="-1" y="-1"/>
              <a:ext cx="2540002" cy="2540002"/>
              <a:chOff x="-1" y="-1"/>
              <a:chExt cx="2540001" cy="2540001"/>
            </a:xfrm>
          </p:grpSpPr>
          <p:sp>
            <p:nvSpPr>
              <p:cNvPr id="82" name="Shape 16"/>
              <p:cNvSpPr/>
              <p:nvPr/>
            </p:nvSpPr>
            <p:spPr>
              <a:xfrm>
                <a:off x="-1" y="-1"/>
                <a:ext cx="2540001" cy="254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D6737"/>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90000"/>
                  </a:lnSpc>
                  <a:spcBef>
                    <a:spcPts val="0"/>
                  </a:spcBef>
                  <a:spcAft>
                    <a:spcPts val="0"/>
                  </a:spcAft>
                  <a:buClrTx/>
                  <a:buSzTx/>
                  <a:buFontTx/>
                  <a:buNone/>
                  <a:tabLst/>
                  <a:defRPr sz="4000">
                    <a:solidFill>
                      <a:srgbClr val="FFFFFF"/>
                    </a:solidFill>
                  </a:defRPr>
                </a:pPr>
                <a:endParaRPr kumimoji="0" sz="4000" b="0" i="0" u="none" strike="noStrike" kern="1200" cap="none" spc="0" normalizeH="0" baseline="0" noProof="0">
                  <a:ln>
                    <a:noFill/>
                  </a:ln>
                  <a:solidFill>
                    <a:srgbClr val="FFFFFF"/>
                  </a:solidFill>
                  <a:effectLst/>
                  <a:uLnTx/>
                  <a:uFillTx/>
                  <a:latin typeface="Calibri"/>
                  <a:ea typeface="+mn-ea"/>
                  <a:cs typeface="+mn-cs"/>
                </a:endParaRPr>
              </a:p>
            </p:txBody>
          </p:sp>
          <p:sp>
            <p:nvSpPr>
              <p:cNvPr id="83" name="Shape 17"/>
              <p:cNvSpPr/>
              <p:nvPr/>
            </p:nvSpPr>
            <p:spPr>
              <a:xfrm>
                <a:off x="810583" y="348564"/>
                <a:ext cx="908048" cy="1619936"/>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350" y="4050"/>
                    </a:lnTo>
                    <a:lnTo>
                      <a:pt x="1350" y="17550"/>
                    </a:lnTo>
                    <a:lnTo>
                      <a:pt x="20250" y="17550"/>
                    </a:lnTo>
                    <a:cubicBezTo>
                      <a:pt x="20250" y="17550"/>
                      <a:pt x="20250" y="4050"/>
                      <a:pt x="20250" y="4050"/>
                    </a:cubicBezTo>
                    <a:close/>
                    <a:moveTo>
                      <a:pt x="14175" y="2025"/>
                    </a:moveTo>
                    <a:lnTo>
                      <a:pt x="7425" y="2025"/>
                    </a:lnTo>
                    <a:cubicBezTo>
                      <a:pt x="7052" y="2025"/>
                      <a:pt x="6750" y="2176"/>
                      <a:pt x="6750" y="2363"/>
                    </a:cubicBezTo>
                    <a:cubicBezTo>
                      <a:pt x="6750" y="2549"/>
                      <a:pt x="7052" y="2700"/>
                      <a:pt x="7425" y="2700"/>
                    </a:cubicBezTo>
                    <a:lnTo>
                      <a:pt x="14175" y="2700"/>
                    </a:lnTo>
                    <a:cubicBezTo>
                      <a:pt x="14547" y="2700"/>
                      <a:pt x="14850" y="2549"/>
                      <a:pt x="14850" y="2363"/>
                    </a:cubicBezTo>
                    <a:cubicBezTo>
                      <a:pt x="14850" y="2176"/>
                      <a:pt x="14547"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209" y="21600"/>
                      <a:pt x="0" y="20996"/>
                      <a:pt x="0" y="20250"/>
                    </a:cubicBezTo>
                    <a:lnTo>
                      <a:pt x="0" y="1350"/>
                    </a:lnTo>
                    <a:cubicBezTo>
                      <a:pt x="0" y="604"/>
                      <a:pt x="1209" y="0"/>
                      <a:pt x="2700" y="0"/>
                    </a:cubicBezTo>
                    <a:lnTo>
                      <a:pt x="18900" y="0"/>
                    </a:lnTo>
                    <a:cubicBezTo>
                      <a:pt x="20391" y="0"/>
                      <a:pt x="21600" y="604"/>
                      <a:pt x="21600" y="1350"/>
                    </a:cubicBezTo>
                    <a:lnTo>
                      <a:pt x="21600" y="20250"/>
                    </a:lnTo>
                    <a:cubicBezTo>
                      <a:pt x="21600" y="20996"/>
                      <a:pt x="20391" y="21600"/>
                      <a:pt x="18900" y="21600"/>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sp>
        <p:nvSpPr>
          <p:cNvPr id="78" name="Shape 20"/>
          <p:cNvSpPr/>
          <p:nvPr/>
        </p:nvSpPr>
        <p:spPr>
          <a:xfrm>
            <a:off x="3826912" y="2567124"/>
            <a:ext cx="917389" cy="938329"/>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F5A487"/>
          </a:solidFill>
          <a:ln w="12700" cap="flat">
            <a:noFill/>
            <a:miter lim="400000"/>
          </a:ln>
          <a:effectLst/>
        </p:spPr>
        <p:txBody>
          <a:bodyPr wrap="square" lIns="0" tIns="0" rIns="0" bIns="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1200" cap="all" spc="0" normalizeH="0" baseline="0" noProof="0" dirty="0">
              <a:ln>
                <a:noFill/>
              </a:ln>
              <a:solidFill>
                <a:srgbClr val="FFFFFF"/>
              </a:solidFill>
              <a:effectLst/>
              <a:uLnTx/>
              <a:uFillTx/>
              <a:latin typeface="Helvetica Neue"/>
              <a:sym typeface="Helvetica Neue"/>
            </a:endParaRPr>
          </a:p>
        </p:txBody>
      </p:sp>
      <p:sp>
        <p:nvSpPr>
          <p:cNvPr id="58" name="Shape 44"/>
          <p:cNvSpPr/>
          <p:nvPr/>
        </p:nvSpPr>
        <p:spPr>
          <a:xfrm>
            <a:off x="2035189" y="3915976"/>
            <a:ext cx="756000" cy="756000"/>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B9B9B9"/>
          </a:solidFill>
          <a:ln w="12700" cap="flat">
            <a:noFill/>
            <a:miter lim="400000"/>
          </a:ln>
          <a:effectLst/>
        </p:spPr>
        <p:txBody>
          <a:bodyPr wrap="square" lIns="0" tIns="0" rIns="0" bIns="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1200" cap="all" spc="0" normalizeH="0" baseline="0" noProof="0">
              <a:ln>
                <a:noFill/>
              </a:ln>
              <a:solidFill>
                <a:srgbClr val="FFFFFF"/>
              </a:solidFill>
              <a:effectLst/>
              <a:uLnTx/>
              <a:uFillTx/>
              <a:latin typeface="Helvetica Neue"/>
              <a:sym typeface="Helvetica Neue"/>
            </a:endParaRPr>
          </a:p>
        </p:txBody>
      </p:sp>
      <p:sp>
        <p:nvSpPr>
          <p:cNvPr id="94" name="Freeform 16"/>
          <p:cNvSpPr>
            <a:spLocks noEditPoints="1"/>
          </p:cNvSpPr>
          <p:nvPr/>
        </p:nvSpPr>
        <p:spPr bwMode="auto">
          <a:xfrm>
            <a:off x="4512995" y="1043036"/>
            <a:ext cx="850571" cy="600549"/>
          </a:xfrm>
          <a:custGeom>
            <a:avLst/>
            <a:gdLst/>
            <a:ahLst/>
            <a:cxnLst>
              <a:cxn ang="0">
                <a:pos x="564" y="20"/>
              </a:cxn>
              <a:cxn ang="0">
                <a:pos x="558" y="6"/>
              </a:cxn>
              <a:cxn ang="0">
                <a:pos x="82" y="0"/>
              </a:cxn>
              <a:cxn ang="0">
                <a:pos x="68" y="6"/>
              </a:cxn>
              <a:cxn ang="0">
                <a:pos x="62" y="376"/>
              </a:cxn>
              <a:cxn ang="0">
                <a:pos x="24" y="376"/>
              </a:cxn>
              <a:cxn ang="0">
                <a:pos x="2" y="394"/>
              </a:cxn>
              <a:cxn ang="0">
                <a:pos x="0" y="422"/>
              </a:cxn>
              <a:cxn ang="0">
                <a:pos x="2" y="434"/>
              </a:cxn>
              <a:cxn ang="0">
                <a:pos x="24" y="450"/>
              </a:cxn>
              <a:cxn ang="0">
                <a:pos x="594" y="452"/>
              </a:cxn>
              <a:cxn ang="0">
                <a:pos x="614" y="442"/>
              </a:cxn>
              <a:cxn ang="0">
                <a:pos x="624" y="422"/>
              </a:cxn>
              <a:cxn ang="0">
                <a:pos x="622" y="400"/>
              </a:cxn>
              <a:cxn ang="0">
                <a:pos x="606" y="378"/>
              </a:cxn>
              <a:cxn ang="0">
                <a:pos x="594" y="376"/>
              </a:cxn>
              <a:cxn ang="0">
                <a:pos x="80" y="20"/>
              </a:cxn>
              <a:cxn ang="0">
                <a:pos x="542" y="18"/>
              </a:cxn>
              <a:cxn ang="0">
                <a:pos x="544" y="380"/>
              </a:cxn>
              <a:cxn ang="0">
                <a:pos x="82" y="382"/>
              </a:cxn>
              <a:cxn ang="0">
                <a:pos x="272" y="426"/>
              </a:cxn>
              <a:cxn ang="0">
                <a:pos x="262" y="422"/>
              </a:cxn>
              <a:cxn ang="0">
                <a:pos x="260" y="414"/>
              </a:cxn>
              <a:cxn ang="0">
                <a:pos x="266" y="402"/>
              </a:cxn>
              <a:cxn ang="0">
                <a:pos x="276" y="402"/>
              </a:cxn>
              <a:cxn ang="0">
                <a:pos x="284" y="414"/>
              </a:cxn>
              <a:cxn ang="0">
                <a:pos x="280" y="422"/>
              </a:cxn>
              <a:cxn ang="0">
                <a:pos x="272" y="426"/>
              </a:cxn>
              <a:cxn ang="0">
                <a:pos x="306" y="426"/>
              </a:cxn>
              <a:cxn ang="0">
                <a:pos x="300" y="414"/>
              </a:cxn>
              <a:cxn ang="0">
                <a:pos x="302" y="406"/>
              </a:cxn>
              <a:cxn ang="0">
                <a:pos x="312" y="402"/>
              </a:cxn>
              <a:cxn ang="0">
                <a:pos x="324" y="408"/>
              </a:cxn>
              <a:cxn ang="0">
                <a:pos x="324" y="418"/>
              </a:cxn>
              <a:cxn ang="0">
                <a:pos x="312" y="426"/>
              </a:cxn>
              <a:cxn ang="0">
                <a:pos x="352" y="426"/>
              </a:cxn>
              <a:cxn ang="0">
                <a:pos x="340" y="418"/>
              </a:cxn>
              <a:cxn ang="0">
                <a:pos x="340" y="408"/>
              </a:cxn>
              <a:cxn ang="0">
                <a:pos x="352" y="402"/>
              </a:cxn>
              <a:cxn ang="0">
                <a:pos x="360" y="406"/>
              </a:cxn>
              <a:cxn ang="0">
                <a:pos x="364" y="414"/>
              </a:cxn>
              <a:cxn ang="0">
                <a:pos x="356" y="426"/>
              </a:cxn>
              <a:cxn ang="0">
                <a:pos x="568" y="426"/>
              </a:cxn>
              <a:cxn ang="0">
                <a:pos x="568" y="402"/>
              </a:cxn>
            </a:cxnLst>
            <a:rect l="0" t="0" r="r" b="b"/>
            <a:pathLst>
              <a:path w="624" h="452">
                <a:moveTo>
                  <a:pt x="594" y="376"/>
                </a:moveTo>
                <a:lnTo>
                  <a:pt x="564" y="376"/>
                </a:lnTo>
                <a:lnTo>
                  <a:pt x="564" y="20"/>
                </a:lnTo>
                <a:lnTo>
                  <a:pt x="564" y="20"/>
                </a:lnTo>
                <a:lnTo>
                  <a:pt x="562" y="12"/>
                </a:lnTo>
                <a:lnTo>
                  <a:pt x="558" y="6"/>
                </a:lnTo>
                <a:lnTo>
                  <a:pt x="550" y="2"/>
                </a:lnTo>
                <a:lnTo>
                  <a:pt x="542" y="0"/>
                </a:lnTo>
                <a:lnTo>
                  <a:pt x="82" y="0"/>
                </a:lnTo>
                <a:lnTo>
                  <a:pt x="82" y="0"/>
                </a:lnTo>
                <a:lnTo>
                  <a:pt x="74" y="2"/>
                </a:lnTo>
                <a:lnTo>
                  <a:pt x="68" y="6"/>
                </a:lnTo>
                <a:lnTo>
                  <a:pt x="62" y="12"/>
                </a:lnTo>
                <a:lnTo>
                  <a:pt x="62" y="20"/>
                </a:lnTo>
                <a:lnTo>
                  <a:pt x="62" y="376"/>
                </a:lnTo>
                <a:lnTo>
                  <a:pt x="30" y="376"/>
                </a:lnTo>
                <a:lnTo>
                  <a:pt x="30" y="376"/>
                </a:lnTo>
                <a:lnTo>
                  <a:pt x="24" y="376"/>
                </a:lnTo>
                <a:lnTo>
                  <a:pt x="18" y="378"/>
                </a:lnTo>
                <a:lnTo>
                  <a:pt x="8" y="384"/>
                </a:lnTo>
                <a:lnTo>
                  <a:pt x="2" y="394"/>
                </a:lnTo>
                <a:lnTo>
                  <a:pt x="0" y="400"/>
                </a:lnTo>
                <a:lnTo>
                  <a:pt x="0" y="406"/>
                </a:lnTo>
                <a:lnTo>
                  <a:pt x="0" y="422"/>
                </a:lnTo>
                <a:lnTo>
                  <a:pt x="0" y="422"/>
                </a:lnTo>
                <a:lnTo>
                  <a:pt x="0" y="428"/>
                </a:lnTo>
                <a:lnTo>
                  <a:pt x="2" y="434"/>
                </a:lnTo>
                <a:lnTo>
                  <a:pt x="8" y="442"/>
                </a:lnTo>
                <a:lnTo>
                  <a:pt x="18" y="450"/>
                </a:lnTo>
                <a:lnTo>
                  <a:pt x="24" y="450"/>
                </a:lnTo>
                <a:lnTo>
                  <a:pt x="30" y="452"/>
                </a:lnTo>
                <a:lnTo>
                  <a:pt x="594" y="452"/>
                </a:lnTo>
                <a:lnTo>
                  <a:pt x="594" y="452"/>
                </a:lnTo>
                <a:lnTo>
                  <a:pt x="600" y="450"/>
                </a:lnTo>
                <a:lnTo>
                  <a:pt x="606" y="450"/>
                </a:lnTo>
                <a:lnTo>
                  <a:pt x="614" y="442"/>
                </a:lnTo>
                <a:lnTo>
                  <a:pt x="620" y="434"/>
                </a:lnTo>
                <a:lnTo>
                  <a:pt x="622" y="428"/>
                </a:lnTo>
                <a:lnTo>
                  <a:pt x="624" y="422"/>
                </a:lnTo>
                <a:lnTo>
                  <a:pt x="624" y="406"/>
                </a:lnTo>
                <a:lnTo>
                  <a:pt x="624" y="406"/>
                </a:lnTo>
                <a:lnTo>
                  <a:pt x="622" y="400"/>
                </a:lnTo>
                <a:lnTo>
                  <a:pt x="620" y="394"/>
                </a:lnTo>
                <a:lnTo>
                  <a:pt x="614" y="384"/>
                </a:lnTo>
                <a:lnTo>
                  <a:pt x="606" y="378"/>
                </a:lnTo>
                <a:lnTo>
                  <a:pt x="600" y="376"/>
                </a:lnTo>
                <a:lnTo>
                  <a:pt x="594" y="376"/>
                </a:lnTo>
                <a:lnTo>
                  <a:pt x="594" y="376"/>
                </a:lnTo>
                <a:close/>
                <a:moveTo>
                  <a:pt x="80" y="380"/>
                </a:moveTo>
                <a:lnTo>
                  <a:pt x="80" y="20"/>
                </a:lnTo>
                <a:lnTo>
                  <a:pt x="80" y="20"/>
                </a:lnTo>
                <a:lnTo>
                  <a:pt x="82" y="18"/>
                </a:lnTo>
                <a:lnTo>
                  <a:pt x="542" y="18"/>
                </a:lnTo>
                <a:lnTo>
                  <a:pt x="542" y="18"/>
                </a:lnTo>
                <a:lnTo>
                  <a:pt x="544" y="20"/>
                </a:lnTo>
                <a:lnTo>
                  <a:pt x="544" y="380"/>
                </a:lnTo>
                <a:lnTo>
                  <a:pt x="544" y="380"/>
                </a:lnTo>
                <a:lnTo>
                  <a:pt x="542" y="382"/>
                </a:lnTo>
                <a:lnTo>
                  <a:pt x="82" y="382"/>
                </a:lnTo>
                <a:lnTo>
                  <a:pt x="82" y="382"/>
                </a:lnTo>
                <a:lnTo>
                  <a:pt x="80" y="380"/>
                </a:lnTo>
                <a:lnTo>
                  <a:pt x="80" y="380"/>
                </a:lnTo>
                <a:close/>
                <a:moveTo>
                  <a:pt x="272" y="426"/>
                </a:moveTo>
                <a:lnTo>
                  <a:pt x="272" y="426"/>
                </a:lnTo>
                <a:lnTo>
                  <a:pt x="266" y="426"/>
                </a:lnTo>
                <a:lnTo>
                  <a:pt x="262" y="422"/>
                </a:lnTo>
                <a:lnTo>
                  <a:pt x="260" y="418"/>
                </a:lnTo>
                <a:lnTo>
                  <a:pt x="260" y="414"/>
                </a:lnTo>
                <a:lnTo>
                  <a:pt x="260" y="414"/>
                </a:lnTo>
                <a:lnTo>
                  <a:pt x="260" y="408"/>
                </a:lnTo>
                <a:lnTo>
                  <a:pt x="262" y="406"/>
                </a:lnTo>
                <a:lnTo>
                  <a:pt x="266" y="402"/>
                </a:lnTo>
                <a:lnTo>
                  <a:pt x="272" y="402"/>
                </a:lnTo>
                <a:lnTo>
                  <a:pt x="272" y="402"/>
                </a:lnTo>
                <a:lnTo>
                  <a:pt x="276" y="402"/>
                </a:lnTo>
                <a:lnTo>
                  <a:pt x="280" y="406"/>
                </a:lnTo>
                <a:lnTo>
                  <a:pt x="284" y="408"/>
                </a:lnTo>
                <a:lnTo>
                  <a:pt x="284" y="414"/>
                </a:lnTo>
                <a:lnTo>
                  <a:pt x="284" y="414"/>
                </a:lnTo>
                <a:lnTo>
                  <a:pt x="284" y="418"/>
                </a:lnTo>
                <a:lnTo>
                  <a:pt x="280" y="422"/>
                </a:lnTo>
                <a:lnTo>
                  <a:pt x="276" y="426"/>
                </a:lnTo>
                <a:lnTo>
                  <a:pt x="272" y="426"/>
                </a:lnTo>
                <a:lnTo>
                  <a:pt x="272" y="426"/>
                </a:lnTo>
                <a:close/>
                <a:moveTo>
                  <a:pt x="312" y="426"/>
                </a:moveTo>
                <a:lnTo>
                  <a:pt x="312" y="426"/>
                </a:lnTo>
                <a:lnTo>
                  <a:pt x="306" y="426"/>
                </a:lnTo>
                <a:lnTo>
                  <a:pt x="302" y="422"/>
                </a:lnTo>
                <a:lnTo>
                  <a:pt x="300" y="418"/>
                </a:lnTo>
                <a:lnTo>
                  <a:pt x="300" y="414"/>
                </a:lnTo>
                <a:lnTo>
                  <a:pt x="300" y="414"/>
                </a:lnTo>
                <a:lnTo>
                  <a:pt x="300" y="408"/>
                </a:lnTo>
                <a:lnTo>
                  <a:pt x="302" y="406"/>
                </a:lnTo>
                <a:lnTo>
                  <a:pt x="306" y="402"/>
                </a:lnTo>
                <a:lnTo>
                  <a:pt x="312" y="402"/>
                </a:lnTo>
                <a:lnTo>
                  <a:pt x="312" y="402"/>
                </a:lnTo>
                <a:lnTo>
                  <a:pt x="316" y="402"/>
                </a:lnTo>
                <a:lnTo>
                  <a:pt x="320" y="406"/>
                </a:lnTo>
                <a:lnTo>
                  <a:pt x="324" y="408"/>
                </a:lnTo>
                <a:lnTo>
                  <a:pt x="324" y="414"/>
                </a:lnTo>
                <a:lnTo>
                  <a:pt x="324" y="414"/>
                </a:lnTo>
                <a:lnTo>
                  <a:pt x="324" y="418"/>
                </a:lnTo>
                <a:lnTo>
                  <a:pt x="320" y="422"/>
                </a:lnTo>
                <a:lnTo>
                  <a:pt x="316" y="426"/>
                </a:lnTo>
                <a:lnTo>
                  <a:pt x="312" y="426"/>
                </a:lnTo>
                <a:lnTo>
                  <a:pt x="312" y="426"/>
                </a:lnTo>
                <a:close/>
                <a:moveTo>
                  <a:pt x="352" y="426"/>
                </a:moveTo>
                <a:lnTo>
                  <a:pt x="352" y="426"/>
                </a:lnTo>
                <a:lnTo>
                  <a:pt x="348" y="426"/>
                </a:lnTo>
                <a:lnTo>
                  <a:pt x="344" y="422"/>
                </a:lnTo>
                <a:lnTo>
                  <a:pt x="340" y="418"/>
                </a:lnTo>
                <a:lnTo>
                  <a:pt x="340" y="414"/>
                </a:lnTo>
                <a:lnTo>
                  <a:pt x="340" y="414"/>
                </a:lnTo>
                <a:lnTo>
                  <a:pt x="340" y="408"/>
                </a:lnTo>
                <a:lnTo>
                  <a:pt x="344" y="406"/>
                </a:lnTo>
                <a:lnTo>
                  <a:pt x="348" y="402"/>
                </a:lnTo>
                <a:lnTo>
                  <a:pt x="352" y="402"/>
                </a:lnTo>
                <a:lnTo>
                  <a:pt x="352" y="402"/>
                </a:lnTo>
                <a:lnTo>
                  <a:pt x="356" y="402"/>
                </a:lnTo>
                <a:lnTo>
                  <a:pt x="360" y="406"/>
                </a:lnTo>
                <a:lnTo>
                  <a:pt x="364" y="408"/>
                </a:lnTo>
                <a:lnTo>
                  <a:pt x="364" y="414"/>
                </a:lnTo>
                <a:lnTo>
                  <a:pt x="364" y="414"/>
                </a:lnTo>
                <a:lnTo>
                  <a:pt x="364" y="418"/>
                </a:lnTo>
                <a:lnTo>
                  <a:pt x="360" y="422"/>
                </a:lnTo>
                <a:lnTo>
                  <a:pt x="356" y="426"/>
                </a:lnTo>
                <a:lnTo>
                  <a:pt x="352" y="426"/>
                </a:lnTo>
                <a:lnTo>
                  <a:pt x="352" y="426"/>
                </a:lnTo>
                <a:close/>
                <a:moveTo>
                  <a:pt x="568" y="426"/>
                </a:moveTo>
                <a:lnTo>
                  <a:pt x="446" y="426"/>
                </a:lnTo>
                <a:lnTo>
                  <a:pt x="446" y="402"/>
                </a:lnTo>
                <a:lnTo>
                  <a:pt x="568" y="402"/>
                </a:lnTo>
                <a:lnTo>
                  <a:pt x="568" y="4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5" name="Freeform 11"/>
          <p:cNvSpPr>
            <a:spLocks noChangeAspect="1" noEditPoints="1"/>
          </p:cNvSpPr>
          <p:nvPr/>
        </p:nvSpPr>
        <p:spPr bwMode="auto">
          <a:xfrm>
            <a:off x="2142943" y="4108601"/>
            <a:ext cx="549229" cy="392552"/>
          </a:xfrm>
          <a:custGeom>
            <a:avLst/>
            <a:gdLst/>
            <a:ahLst/>
            <a:cxnLst>
              <a:cxn ang="0">
                <a:pos x="268" y="0"/>
              </a:cxn>
              <a:cxn ang="0">
                <a:pos x="189" y="0"/>
              </a:cxn>
              <a:cxn ang="0">
                <a:pos x="187" y="2"/>
              </a:cxn>
              <a:cxn ang="0">
                <a:pos x="187" y="17"/>
              </a:cxn>
              <a:cxn ang="0">
                <a:pos x="221" y="17"/>
              </a:cxn>
              <a:cxn ang="0">
                <a:pos x="221" y="174"/>
              </a:cxn>
              <a:cxn ang="0">
                <a:pos x="187" y="174"/>
              </a:cxn>
              <a:cxn ang="0">
                <a:pos x="187" y="191"/>
              </a:cxn>
              <a:cxn ang="0">
                <a:pos x="189" y="193"/>
              </a:cxn>
              <a:cxn ang="0">
                <a:pos x="268" y="193"/>
              </a:cxn>
              <a:cxn ang="0">
                <a:pos x="270" y="191"/>
              </a:cxn>
              <a:cxn ang="0">
                <a:pos x="270" y="2"/>
              </a:cxn>
              <a:cxn ang="0">
                <a:pos x="268" y="0"/>
              </a:cxn>
              <a:cxn ang="0">
                <a:pos x="0" y="24"/>
              </a:cxn>
              <a:cxn ang="0">
                <a:pos x="215" y="24"/>
              </a:cxn>
              <a:cxn ang="0">
                <a:pos x="215" y="168"/>
              </a:cxn>
              <a:cxn ang="0">
                <a:pos x="0" y="168"/>
              </a:cxn>
              <a:cxn ang="0">
                <a:pos x="0" y="24"/>
              </a:cxn>
              <a:cxn ang="0">
                <a:pos x="16" y="38"/>
              </a:cxn>
              <a:cxn ang="0">
                <a:pos x="199" y="38"/>
              </a:cxn>
              <a:cxn ang="0">
                <a:pos x="199" y="146"/>
              </a:cxn>
              <a:cxn ang="0">
                <a:pos x="16" y="146"/>
              </a:cxn>
              <a:cxn ang="0">
                <a:pos x="16" y="38"/>
              </a:cxn>
              <a:cxn ang="0">
                <a:pos x="53" y="193"/>
              </a:cxn>
              <a:cxn ang="0">
                <a:pos x="58" y="184"/>
              </a:cxn>
              <a:cxn ang="0">
                <a:pos x="69" y="184"/>
              </a:cxn>
              <a:cxn ang="0">
                <a:pos x="73" y="174"/>
              </a:cxn>
              <a:cxn ang="0">
                <a:pos x="142" y="174"/>
              </a:cxn>
              <a:cxn ang="0">
                <a:pos x="146" y="184"/>
              </a:cxn>
              <a:cxn ang="0">
                <a:pos x="157" y="184"/>
              </a:cxn>
              <a:cxn ang="0">
                <a:pos x="162" y="193"/>
              </a:cxn>
              <a:cxn ang="0">
                <a:pos x="53" y="193"/>
              </a:cxn>
              <a:cxn ang="0">
                <a:pos x="99" y="153"/>
              </a:cxn>
              <a:cxn ang="0">
                <a:pos x="116" y="153"/>
              </a:cxn>
              <a:cxn ang="0">
                <a:pos x="116" y="159"/>
              </a:cxn>
              <a:cxn ang="0">
                <a:pos x="99" y="159"/>
              </a:cxn>
              <a:cxn ang="0">
                <a:pos x="99" y="153"/>
              </a:cxn>
              <a:cxn ang="0">
                <a:pos x="243" y="174"/>
              </a:cxn>
              <a:cxn ang="0">
                <a:pos x="258" y="174"/>
              </a:cxn>
              <a:cxn ang="0">
                <a:pos x="259" y="176"/>
              </a:cxn>
              <a:cxn ang="0">
                <a:pos x="259" y="182"/>
              </a:cxn>
              <a:cxn ang="0">
                <a:pos x="258" y="183"/>
              </a:cxn>
              <a:cxn ang="0">
                <a:pos x="243" y="183"/>
              </a:cxn>
              <a:cxn ang="0">
                <a:pos x="241" y="182"/>
              </a:cxn>
              <a:cxn ang="0">
                <a:pos x="241" y="176"/>
              </a:cxn>
              <a:cxn ang="0">
                <a:pos x="243" y="174"/>
              </a:cxn>
            </a:cxnLst>
            <a:rect l="0" t="0" r="r" b="b"/>
            <a:pathLst>
              <a:path w="270" h="193">
                <a:moveTo>
                  <a:pt x="268" y="0"/>
                </a:moveTo>
                <a:cubicBezTo>
                  <a:pt x="189" y="0"/>
                  <a:pt x="189" y="0"/>
                  <a:pt x="189" y="0"/>
                </a:cubicBezTo>
                <a:cubicBezTo>
                  <a:pt x="188" y="0"/>
                  <a:pt x="187" y="1"/>
                  <a:pt x="187" y="2"/>
                </a:cubicBezTo>
                <a:cubicBezTo>
                  <a:pt x="187" y="17"/>
                  <a:pt x="187" y="17"/>
                  <a:pt x="187" y="17"/>
                </a:cubicBezTo>
                <a:cubicBezTo>
                  <a:pt x="221" y="17"/>
                  <a:pt x="221" y="17"/>
                  <a:pt x="221" y="17"/>
                </a:cubicBezTo>
                <a:cubicBezTo>
                  <a:pt x="221" y="174"/>
                  <a:pt x="221" y="174"/>
                  <a:pt x="221" y="174"/>
                </a:cubicBezTo>
                <a:cubicBezTo>
                  <a:pt x="187" y="174"/>
                  <a:pt x="187" y="174"/>
                  <a:pt x="187" y="174"/>
                </a:cubicBezTo>
                <a:cubicBezTo>
                  <a:pt x="187" y="191"/>
                  <a:pt x="187" y="191"/>
                  <a:pt x="187" y="191"/>
                </a:cubicBezTo>
                <a:cubicBezTo>
                  <a:pt x="187" y="192"/>
                  <a:pt x="188" y="193"/>
                  <a:pt x="189" y="193"/>
                </a:cubicBezTo>
                <a:cubicBezTo>
                  <a:pt x="268" y="193"/>
                  <a:pt x="268" y="193"/>
                  <a:pt x="268" y="193"/>
                </a:cubicBezTo>
                <a:cubicBezTo>
                  <a:pt x="269" y="193"/>
                  <a:pt x="270" y="192"/>
                  <a:pt x="270" y="191"/>
                </a:cubicBezTo>
                <a:cubicBezTo>
                  <a:pt x="270" y="2"/>
                  <a:pt x="270" y="2"/>
                  <a:pt x="270" y="2"/>
                </a:cubicBezTo>
                <a:cubicBezTo>
                  <a:pt x="270" y="1"/>
                  <a:pt x="269" y="0"/>
                  <a:pt x="268" y="0"/>
                </a:cubicBezTo>
                <a:close/>
                <a:moveTo>
                  <a:pt x="0" y="24"/>
                </a:moveTo>
                <a:cubicBezTo>
                  <a:pt x="215" y="24"/>
                  <a:pt x="215" y="24"/>
                  <a:pt x="215" y="24"/>
                </a:cubicBezTo>
                <a:cubicBezTo>
                  <a:pt x="215" y="168"/>
                  <a:pt x="215" y="168"/>
                  <a:pt x="215" y="168"/>
                </a:cubicBezTo>
                <a:cubicBezTo>
                  <a:pt x="0" y="168"/>
                  <a:pt x="0" y="168"/>
                  <a:pt x="0" y="168"/>
                </a:cubicBezTo>
                <a:cubicBezTo>
                  <a:pt x="0" y="24"/>
                  <a:pt x="0" y="24"/>
                  <a:pt x="0" y="24"/>
                </a:cubicBezTo>
                <a:close/>
                <a:moveTo>
                  <a:pt x="16" y="38"/>
                </a:moveTo>
                <a:cubicBezTo>
                  <a:pt x="199" y="38"/>
                  <a:pt x="199" y="38"/>
                  <a:pt x="199" y="38"/>
                </a:cubicBezTo>
                <a:cubicBezTo>
                  <a:pt x="199" y="146"/>
                  <a:pt x="199" y="146"/>
                  <a:pt x="199" y="146"/>
                </a:cubicBezTo>
                <a:cubicBezTo>
                  <a:pt x="16" y="146"/>
                  <a:pt x="16" y="146"/>
                  <a:pt x="16" y="146"/>
                </a:cubicBezTo>
                <a:cubicBezTo>
                  <a:pt x="16" y="38"/>
                  <a:pt x="16" y="38"/>
                  <a:pt x="16" y="38"/>
                </a:cubicBezTo>
                <a:close/>
                <a:moveTo>
                  <a:pt x="53" y="193"/>
                </a:moveTo>
                <a:cubicBezTo>
                  <a:pt x="58" y="184"/>
                  <a:pt x="58" y="184"/>
                  <a:pt x="58" y="184"/>
                </a:cubicBezTo>
                <a:cubicBezTo>
                  <a:pt x="69" y="184"/>
                  <a:pt x="69" y="184"/>
                  <a:pt x="69" y="184"/>
                </a:cubicBezTo>
                <a:cubicBezTo>
                  <a:pt x="73" y="174"/>
                  <a:pt x="73" y="174"/>
                  <a:pt x="73" y="174"/>
                </a:cubicBezTo>
                <a:cubicBezTo>
                  <a:pt x="142" y="174"/>
                  <a:pt x="142" y="174"/>
                  <a:pt x="142" y="174"/>
                </a:cubicBezTo>
                <a:cubicBezTo>
                  <a:pt x="146" y="184"/>
                  <a:pt x="146" y="184"/>
                  <a:pt x="146" y="184"/>
                </a:cubicBezTo>
                <a:cubicBezTo>
                  <a:pt x="157" y="184"/>
                  <a:pt x="157" y="184"/>
                  <a:pt x="157" y="184"/>
                </a:cubicBezTo>
                <a:cubicBezTo>
                  <a:pt x="162" y="193"/>
                  <a:pt x="162" y="193"/>
                  <a:pt x="162" y="193"/>
                </a:cubicBezTo>
                <a:cubicBezTo>
                  <a:pt x="53" y="193"/>
                  <a:pt x="53" y="193"/>
                  <a:pt x="53" y="193"/>
                </a:cubicBezTo>
                <a:close/>
                <a:moveTo>
                  <a:pt x="99" y="153"/>
                </a:moveTo>
                <a:cubicBezTo>
                  <a:pt x="116" y="153"/>
                  <a:pt x="116" y="153"/>
                  <a:pt x="116" y="153"/>
                </a:cubicBezTo>
                <a:cubicBezTo>
                  <a:pt x="116" y="159"/>
                  <a:pt x="116" y="159"/>
                  <a:pt x="116" y="159"/>
                </a:cubicBezTo>
                <a:cubicBezTo>
                  <a:pt x="99" y="159"/>
                  <a:pt x="99" y="159"/>
                  <a:pt x="99" y="159"/>
                </a:cubicBezTo>
                <a:cubicBezTo>
                  <a:pt x="99" y="153"/>
                  <a:pt x="99" y="153"/>
                  <a:pt x="99" y="153"/>
                </a:cubicBezTo>
                <a:close/>
                <a:moveTo>
                  <a:pt x="243" y="174"/>
                </a:moveTo>
                <a:cubicBezTo>
                  <a:pt x="258" y="174"/>
                  <a:pt x="258" y="174"/>
                  <a:pt x="258" y="174"/>
                </a:cubicBezTo>
                <a:cubicBezTo>
                  <a:pt x="259" y="174"/>
                  <a:pt x="259" y="175"/>
                  <a:pt x="259" y="176"/>
                </a:cubicBezTo>
                <a:cubicBezTo>
                  <a:pt x="259" y="182"/>
                  <a:pt x="259" y="182"/>
                  <a:pt x="259" y="182"/>
                </a:cubicBezTo>
                <a:cubicBezTo>
                  <a:pt x="259" y="183"/>
                  <a:pt x="259" y="183"/>
                  <a:pt x="258" y="183"/>
                </a:cubicBezTo>
                <a:cubicBezTo>
                  <a:pt x="243" y="183"/>
                  <a:pt x="243" y="183"/>
                  <a:pt x="243" y="183"/>
                </a:cubicBezTo>
                <a:cubicBezTo>
                  <a:pt x="242" y="183"/>
                  <a:pt x="241" y="183"/>
                  <a:pt x="241" y="182"/>
                </a:cubicBezTo>
                <a:cubicBezTo>
                  <a:pt x="241" y="176"/>
                  <a:pt x="241" y="176"/>
                  <a:pt x="241" y="176"/>
                </a:cubicBezTo>
                <a:cubicBezTo>
                  <a:pt x="241" y="175"/>
                  <a:pt x="242" y="174"/>
                  <a:pt x="243" y="17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A017B655-8EFA-47E4-89BF-002F91C98EA5}"/>
              </a:ext>
            </a:extLst>
          </p:cNvPr>
          <p:cNvGrpSpPr/>
          <p:nvPr/>
        </p:nvGrpSpPr>
        <p:grpSpPr>
          <a:xfrm>
            <a:off x="213373" y="2799111"/>
            <a:ext cx="720000" cy="720000"/>
            <a:chOff x="213374" y="2799111"/>
            <a:chExt cx="677177" cy="623916"/>
          </a:xfrm>
        </p:grpSpPr>
        <p:sp>
          <p:nvSpPr>
            <p:cNvPr id="64" name="Shape 37"/>
            <p:cNvSpPr/>
            <p:nvPr/>
          </p:nvSpPr>
          <p:spPr>
            <a:xfrm>
              <a:off x="213374" y="2799111"/>
              <a:ext cx="677177" cy="623916"/>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CFCFCF"/>
            </a:solidFill>
            <a:ln w="12700" cap="flat">
              <a:noFill/>
              <a:miter lim="400000"/>
            </a:ln>
            <a:effectLst/>
          </p:spPr>
          <p:txBody>
            <a:bodyPr wrap="square" lIns="0" tIns="0" rIns="0" bIns="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1200" cap="all" spc="0" normalizeH="0" baseline="0" noProof="0" dirty="0">
                <a:ln>
                  <a:noFill/>
                </a:ln>
                <a:solidFill>
                  <a:srgbClr val="FFFFFF"/>
                </a:solidFill>
                <a:effectLst/>
                <a:uLnTx/>
                <a:uFillTx/>
                <a:latin typeface="Helvetica Neue"/>
                <a:sym typeface="Helvetica Neue"/>
              </a:endParaRPr>
            </a:p>
          </p:txBody>
        </p:sp>
        <p:sp>
          <p:nvSpPr>
            <p:cNvPr id="96" name="Freeform 257"/>
            <p:cNvSpPr>
              <a:spLocks noChangeAspect="1" noEditPoints="1"/>
            </p:cNvSpPr>
            <p:nvPr/>
          </p:nvSpPr>
          <p:spPr bwMode="auto">
            <a:xfrm>
              <a:off x="321538" y="2951999"/>
              <a:ext cx="483386" cy="301848"/>
            </a:xfrm>
            <a:custGeom>
              <a:avLst/>
              <a:gdLst/>
              <a:ahLst/>
              <a:cxnLst>
                <a:cxn ang="0">
                  <a:pos x="669" y="0"/>
                </a:cxn>
                <a:cxn ang="0">
                  <a:pos x="726" y="397"/>
                </a:cxn>
                <a:cxn ang="0">
                  <a:pos x="57" y="454"/>
                </a:cxn>
                <a:cxn ang="0">
                  <a:pos x="0" y="57"/>
                </a:cxn>
                <a:cxn ang="0">
                  <a:pos x="73" y="55"/>
                </a:cxn>
                <a:cxn ang="0">
                  <a:pos x="67" y="394"/>
                </a:cxn>
                <a:cxn ang="0">
                  <a:pos x="657" y="400"/>
                </a:cxn>
                <a:cxn ang="0">
                  <a:pos x="663" y="60"/>
                </a:cxn>
                <a:cxn ang="0">
                  <a:pos x="73" y="55"/>
                </a:cxn>
                <a:cxn ang="0">
                  <a:pos x="21" y="106"/>
                </a:cxn>
                <a:cxn ang="0">
                  <a:pos x="33" y="106"/>
                </a:cxn>
                <a:cxn ang="0">
                  <a:pos x="27" y="125"/>
                </a:cxn>
                <a:cxn ang="0">
                  <a:pos x="27" y="130"/>
                </a:cxn>
                <a:cxn ang="0">
                  <a:pos x="27" y="125"/>
                </a:cxn>
                <a:cxn ang="0">
                  <a:pos x="685" y="119"/>
                </a:cxn>
                <a:cxn ang="0">
                  <a:pos x="688" y="140"/>
                </a:cxn>
                <a:cxn ang="0">
                  <a:pos x="699" y="137"/>
                </a:cxn>
                <a:cxn ang="0">
                  <a:pos x="696" y="116"/>
                </a:cxn>
                <a:cxn ang="0">
                  <a:pos x="688" y="182"/>
                </a:cxn>
                <a:cxn ang="0">
                  <a:pos x="685" y="204"/>
                </a:cxn>
                <a:cxn ang="0">
                  <a:pos x="696" y="207"/>
                </a:cxn>
                <a:cxn ang="0">
                  <a:pos x="699" y="185"/>
                </a:cxn>
                <a:cxn ang="0">
                  <a:pos x="688" y="182"/>
                </a:cxn>
                <a:cxn ang="0">
                  <a:pos x="685" y="252"/>
                </a:cxn>
                <a:cxn ang="0">
                  <a:pos x="688" y="274"/>
                </a:cxn>
                <a:cxn ang="0">
                  <a:pos x="699" y="271"/>
                </a:cxn>
                <a:cxn ang="0">
                  <a:pos x="696" y="249"/>
                </a:cxn>
                <a:cxn ang="0">
                  <a:pos x="688" y="316"/>
                </a:cxn>
                <a:cxn ang="0">
                  <a:pos x="685" y="338"/>
                </a:cxn>
                <a:cxn ang="0">
                  <a:pos x="696" y="340"/>
                </a:cxn>
                <a:cxn ang="0">
                  <a:pos x="699" y="319"/>
                </a:cxn>
                <a:cxn ang="0">
                  <a:pos x="688" y="316"/>
                </a:cxn>
              </a:cxnLst>
              <a:rect l="0" t="0" r="r" b="b"/>
              <a:pathLst>
                <a:path w="726" h="454">
                  <a:moveTo>
                    <a:pt x="57" y="0"/>
                  </a:moveTo>
                  <a:cubicBezTo>
                    <a:pt x="669" y="0"/>
                    <a:pt x="669" y="0"/>
                    <a:pt x="669" y="0"/>
                  </a:cubicBezTo>
                  <a:cubicBezTo>
                    <a:pt x="701" y="0"/>
                    <a:pt x="726" y="25"/>
                    <a:pt x="726" y="57"/>
                  </a:cubicBezTo>
                  <a:cubicBezTo>
                    <a:pt x="726" y="397"/>
                    <a:pt x="726" y="397"/>
                    <a:pt x="726" y="397"/>
                  </a:cubicBezTo>
                  <a:cubicBezTo>
                    <a:pt x="726" y="429"/>
                    <a:pt x="701" y="454"/>
                    <a:pt x="669" y="454"/>
                  </a:cubicBezTo>
                  <a:cubicBezTo>
                    <a:pt x="57" y="454"/>
                    <a:pt x="57" y="454"/>
                    <a:pt x="57" y="454"/>
                  </a:cubicBezTo>
                  <a:cubicBezTo>
                    <a:pt x="26" y="454"/>
                    <a:pt x="0" y="429"/>
                    <a:pt x="0" y="397"/>
                  </a:cubicBezTo>
                  <a:cubicBezTo>
                    <a:pt x="0" y="57"/>
                    <a:pt x="0" y="57"/>
                    <a:pt x="0" y="57"/>
                  </a:cubicBezTo>
                  <a:cubicBezTo>
                    <a:pt x="0" y="25"/>
                    <a:pt x="26" y="0"/>
                    <a:pt x="57" y="0"/>
                  </a:cubicBezTo>
                  <a:close/>
                  <a:moveTo>
                    <a:pt x="73" y="55"/>
                  </a:moveTo>
                  <a:cubicBezTo>
                    <a:pt x="70" y="55"/>
                    <a:pt x="67" y="57"/>
                    <a:pt x="67" y="60"/>
                  </a:cubicBezTo>
                  <a:cubicBezTo>
                    <a:pt x="67" y="394"/>
                    <a:pt x="67" y="394"/>
                    <a:pt x="67" y="394"/>
                  </a:cubicBezTo>
                  <a:cubicBezTo>
                    <a:pt x="67" y="398"/>
                    <a:pt x="70" y="400"/>
                    <a:pt x="73" y="400"/>
                  </a:cubicBezTo>
                  <a:cubicBezTo>
                    <a:pt x="657" y="400"/>
                    <a:pt x="657" y="400"/>
                    <a:pt x="657" y="400"/>
                  </a:cubicBezTo>
                  <a:cubicBezTo>
                    <a:pt x="660" y="400"/>
                    <a:pt x="663" y="398"/>
                    <a:pt x="663" y="394"/>
                  </a:cubicBezTo>
                  <a:cubicBezTo>
                    <a:pt x="663" y="60"/>
                    <a:pt x="663" y="60"/>
                    <a:pt x="663" y="60"/>
                  </a:cubicBezTo>
                  <a:cubicBezTo>
                    <a:pt x="663" y="57"/>
                    <a:pt x="660" y="55"/>
                    <a:pt x="657" y="55"/>
                  </a:cubicBezTo>
                  <a:cubicBezTo>
                    <a:pt x="73" y="55"/>
                    <a:pt x="73" y="55"/>
                    <a:pt x="73" y="55"/>
                  </a:cubicBezTo>
                  <a:close/>
                  <a:moveTo>
                    <a:pt x="27" y="100"/>
                  </a:moveTo>
                  <a:cubicBezTo>
                    <a:pt x="23" y="100"/>
                    <a:pt x="21" y="103"/>
                    <a:pt x="21" y="106"/>
                  </a:cubicBezTo>
                  <a:cubicBezTo>
                    <a:pt x="21" y="109"/>
                    <a:pt x="23" y="112"/>
                    <a:pt x="27" y="112"/>
                  </a:cubicBezTo>
                  <a:cubicBezTo>
                    <a:pt x="30" y="112"/>
                    <a:pt x="33" y="109"/>
                    <a:pt x="33" y="106"/>
                  </a:cubicBezTo>
                  <a:cubicBezTo>
                    <a:pt x="33" y="103"/>
                    <a:pt x="30" y="100"/>
                    <a:pt x="27" y="100"/>
                  </a:cubicBezTo>
                  <a:close/>
                  <a:moveTo>
                    <a:pt x="27" y="125"/>
                  </a:moveTo>
                  <a:cubicBezTo>
                    <a:pt x="26" y="125"/>
                    <a:pt x="24" y="126"/>
                    <a:pt x="24" y="127"/>
                  </a:cubicBezTo>
                  <a:cubicBezTo>
                    <a:pt x="24" y="129"/>
                    <a:pt x="26" y="130"/>
                    <a:pt x="27" y="130"/>
                  </a:cubicBezTo>
                  <a:cubicBezTo>
                    <a:pt x="28" y="130"/>
                    <a:pt x="29" y="129"/>
                    <a:pt x="29" y="127"/>
                  </a:cubicBezTo>
                  <a:cubicBezTo>
                    <a:pt x="29" y="126"/>
                    <a:pt x="28" y="125"/>
                    <a:pt x="27" y="125"/>
                  </a:cubicBezTo>
                  <a:close/>
                  <a:moveTo>
                    <a:pt x="688" y="116"/>
                  </a:moveTo>
                  <a:cubicBezTo>
                    <a:pt x="686" y="116"/>
                    <a:pt x="685" y="116"/>
                    <a:pt x="685" y="119"/>
                  </a:cubicBezTo>
                  <a:cubicBezTo>
                    <a:pt x="685" y="137"/>
                    <a:pt x="685" y="137"/>
                    <a:pt x="685" y="137"/>
                  </a:cubicBezTo>
                  <a:cubicBezTo>
                    <a:pt x="685" y="139"/>
                    <a:pt x="686" y="140"/>
                    <a:pt x="688" y="140"/>
                  </a:cubicBezTo>
                  <a:cubicBezTo>
                    <a:pt x="696" y="140"/>
                    <a:pt x="696" y="140"/>
                    <a:pt x="696" y="140"/>
                  </a:cubicBezTo>
                  <a:cubicBezTo>
                    <a:pt x="697" y="140"/>
                    <a:pt x="699" y="139"/>
                    <a:pt x="699" y="137"/>
                  </a:cubicBezTo>
                  <a:cubicBezTo>
                    <a:pt x="699" y="119"/>
                    <a:pt x="699" y="119"/>
                    <a:pt x="699" y="119"/>
                  </a:cubicBezTo>
                  <a:cubicBezTo>
                    <a:pt x="699" y="116"/>
                    <a:pt x="697" y="116"/>
                    <a:pt x="696" y="116"/>
                  </a:cubicBezTo>
                  <a:cubicBezTo>
                    <a:pt x="688" y="116"/>
                    <a:pt x="688" y="116"/>
                    <a:pt x="688" y="116"/>
                  </a:cubicBezTo>
                  <a:close/>
                  <a:moveTo>
                    <a:pt x="688" y="182"/>
                  </a:moveTo>
                  <a:cubicBezTo>
                    <a:pt x="686" y="182"/>
                    <a:pt x="685" y="184"/>
                    <a:pt x="685" y="185"/>
                  </a:cubicBezTo>
                  <a:cubicBezTo>
                    <a:pt x="685" y="204"/>
                    <a:pt x="685" y="204"/>
                    <a:pt x="685" y="204"/>
                  </a:cubicBezTo>
                  <a:cubicBezTo>
                    <a:pt x="685" y="205"/>
                    <a:pt x="686" y="207"/>
                    <a:pt x="688" y="207"/>
                  </a:cubicBezTo>
                  <a:cubicBezTo>
                    <a:pt x="696" y="207"/>
                    <a:pt x="696" y="207"/>
                    <a:pt x="696" y="207"/>
                  </a:cubicBezTo>
                  <a:cubicBezTo>
                    <a:pt x="697" y="207"/>
                    <a:pt x="699" y="205"/>
                    <a:pt x="699" y="204"/>
                  </a:cubicBezTo>
                  <a:cubicBezTo>
                    <a:pt x="699" y="185"/>
                    <a:pt x="699" y="185"/>
                    <a:pt x="699" y="185"/>
                  </a:cubicBezTo>
                  <a:cubicBezTo>
                    <a:pt x="699" y="184"/>
                    <a:pt x="697" y="182"/>
                    <a:pt x="696" y="182"/>
                  </a:cubicBezTo>
                  <a:cubicBezTo>
                    <a:pt x="688" y="182"/>
                    <a:pt x="688" y="182"/>
                    <a:pt x="688" y="182"/>
                  </a:cubicBezTo>
                  <a:close/>
                  <a:moveTo>
                    <a:pt x="688" y="249"/>
                  </a:moveTo>
                  <a:cubicBezTo>
                    <a:pt x="686" y="249"/>
                    <a:pt x="685" y="251"/>
                    <a:pt x="685" y="252"/>
                  </a:cubicBezTo>
                  <a:cubicBezTo>
                    <a:pt x="685" y="271"/>
                    <a:pt x="685" y="271"/>
                    <a:pt x="685" y="271"/>
                  </a:cubicBezTo>
                  <a:cubicBezTo>
                    <a:pt x="685" y="272"/>
                    <a:pt x="686" y="274"/>
                    <a:pt x="688" y="274"/>
                  </a:cubicBezTo>
                  <a:cubicBezTo>
                    <a:pt x="696" y="274"/>
                    <a:pt x="696" y="274"/>
                    <a:pt x="696" y="274"/>
                  </a:cubicBezTo>
                  <a:cubicBezTo>
                    <a:pt x="697" y="274"/>
                    <a:pt x="699" y="272"/>
                    <a:pt x="699" y="271"/>
                  </a:cubicBezTo>
                  <a:cubicBezTo>
                    <a:pt x="699" y="252"/>
                    <a:pt x="699" y="252"/>
                    <a:pt x="699" y="252"/>
                  </a:cubicBezTo>
                  <a:cubicBezTo>
                    <a:pt x="699" y="251"/>
                    <a:pt x="697" y="249"/>
                    <a:pt x="696" y="249"/>
                  </a:cubicBezTo>
                  <a:cubicBezTo>
                    <a:pt x="688" y="249"/>
                    <a:pt x="688" y="249"/>
                    <a:pt x="688" y="249"/>
                  </a:cubicBezTo>
                  <a:close/>
                  <a:moveTo>
                    <a:pt x="688" y="316"/>
                  </a:moveTo>
                  <a:cubicBezTo>
                    <a:pt x="686" y="316"/>
                    <a:pt x="685" y="317"/>
                    <a:pt x="685" y="319"/>
                  </a:cubicBezTo>
                  <a:cubicBezTo>
                    <a:pt x="685" y="338"/>
                    <a:pt x="685" y="338"/>
                    <a:pt x="685" y="338"/>
                  </a:cubicBezTo>
                  <a:cubicBezTo>
                    <a:pt x="685" y="340"/>
                    <a:pt x="686" y="340"/>
                    <a:pt x="688" y="340"/>
                  </a:cubicBezTo>
                  <a:cubicBezTo>
                    <a:pt x="696" y="340"/>
                    <a:pt x="696" y="340"/>
                    <a:pt x="696" y="340"/>
                  </a:cubicBezTo>
                  <a:cubicBezTo>
                    <a:pt x="697" y="340"/>
                    <a:pt x="699" y="340"/>
                    <a:pt x="699" y="338"/>
                  </a:cubicBezTo>
                  <a:cubicBezTo>
                    <a:pt x="699" y="319"/>
                    <a:pt x="699" y="319"/>
                    <a:pt x="699" y="319"/>
                  </a:cubicBezTo>
                  <a:cubicBezTo>
                    <a:pt x="699" y="317"/>
                    <a:pt x="697" y="316"/>
                    <a:pt x="696" y="316"/>
                  </a:cubicBezTo>
                  <a:cubicBezTo>
                    <a:pt x="688" y="316"/>
                    <a:pt x="688" y="316"/>
                    <a:pt x="688" y="3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97" name="Group 360"/>
          <p:cNvGrpSpPr>
            <a:grpSpLocks noChangeAspect="1"/>
          </p:cNvGrpSpPr>
          <p:nvPr/>
        </p:nvGrpSpPr>
        <p:grpSpPr>
          <a:xfrm>
            <a:off x="3947513" y="2805696"/>
            <a:ext cx="642775" cy="505132"/>
            <a:chOff x="7969250" y="2316163"/>
            <a:chExt cx="763588" cy="600075"/>
          </a:xfrm>
          <a:solidFill>
            <a:schemeClr val="bg1"/>
          </a:solidFill>
        </p:grpSpPr>
        <p:sp>
          <p:nvSpPr>
            <p:cNvPr id="98" name="Oval 53"/>
            <p:cNvSpPr>
              <a:spLocks noChangeArrowheads="1"/>
            </p:cNvSpPr>
            <p:nvPr/>
          </p:nvSpPr>
          <p:spPr bwMode="auto">
            <a:xfrm>
              <a:off x="8115300" y="2881313"/>
              <a:ext cx="484188" cy="349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9" name="Freeform 54"/>
            <p:cNvSpPr>
              <a:spLocks/>
            </p:cNvSpPr>
            <p:nvPr/>
          </p:nvSpPr>
          <p:spPr bwMode="auto">
            <a:xfrm>
              <a:off x="7969250" y="2316163"/>
              <a:ext cx="763588" cy="487363"/>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00" name="Rectangle 55"/>
            <p:cNvSpPr>
              <a:spLocks noChangeArrowheads="1"/>
            </p:cNvSpPr>
            <p:nvPr/>
          </p:nvSpPr>
          <p:spPr bwMode="auto">
            <a:xfrm>
              <a:off x="8020050" y="2355850"/>
              <a:ext cx="660400" cy="368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1" name="Freeform 56"/>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2" name="Rectangle 57"/>
            <p:cNvSpPr>
              <a:spLocks noChangeArrowheads="1"/>
            </p:cNvSpPr>
            <p:nvPr/>
          </p:nvSpPr>
          <p:spPr bwMode="auto">
            <a:xfrm>
              <a:off x="8004175" y="2355850"/>
              <a:ext cx="693738" cy="371475"/>
            </a:xfrm>
            <a:prstGeom prst="rect">
              <a:avLst/>
            </a:prstGeom>
            <a:solidFill>
              <a:srgbClr val="F5A48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3" name="Freeform 58"/>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4" name="Freeform 59"/>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5" name="Rectangle 60"/>
            <p:cNvSpPr>
              <a:spLocks noChangeArrowheads="1"/>
            </p:cNvSpPr>
            <p:nvPr/>
          </p:nvSpPr>
          <p:spPr bwMode="auto">
            <a:xfrm>
              <a:off x="8572500" y="2757488"/>
              <a:ext cx="41275"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6" name="Freeform 61"/>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107" name="Shape 9"/>
          <p:cNvSpPr/>
          <p:nvPr/>
        </p:nvSpPr>
        <p:spPr>
          <a:xfrm>
            <a:off x="2869738" y="4412277"/>
            <a:ext cx="1383067" cy="241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en-GB" sz="1400" b="0" i="0" u="none" strike="noStrike" kern="1200" cap="none" spc="0" normalizeH="0" baseline="0" noProof="0" dirty="0">
                <a:ln>
                  <a:noFill/>
                </a:ln>
                <a:solidFill>
                  <a:srgbClr val="4D4D4D"/>
                </a:solidFill>
                <a:effectLst/>
                <a:uLnTx/>
                <a:uFillTx/>
                <a:latin typeface="Calibri"/>
                <a:sym typeface="Helvetica Neue Light"/>
              </a:rPr>
              <a:t>Desktop PC</a:t>
            </a:r>
            <a:endParaRPr kumimoji="0" sz="1400" b="0" i="0" u="none" strike="noStrike" kern="1200" cap="none" spc="0" normalizeH="0" baseline="0" noProof="0" dirty="0">
              <a:ln>
                <a:noFill/>
              </a:ln>
              <a:solidFill>
                <a:srgbClr val="4D4D4D"/>
              </a:solidFill>
              <a:effectLst/>
              <a:uLnTx/>
              <a:uFillTx/>
              <a:latin typeface="Calibri"/>
              <a:sym typeface="Helvetica Neue Light"/>
            </a:endParaRPr>
          </a:p>
        </p:txBody>
      </p:sp>
      <p:sp>
        <p:nvSpPr>
          <p:cNvPr id="108" name="Shape 13"/>
          <p:cNvSpPr/>
          <p:nvPr/>
        </p:nvSpPr>
        <p:spPr>
          <a:xfrm>
            <a:off x="736110" y="3687589"/>
            <a:ext cx="1177578" cy="241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hu-HU" sz="1400" b="0" i="0" u="none" strike="noStrike" kern="1200" cap="none" spc="0" normalizeH="0" baseline="0" noProof="0" dirty="0">
                <a:ln>
                  <a:noFill/>
                </a:ln>
                <a:solidFill>
                  <a:srgbClr val="4D4D4D"/>
                </a:solidFill>
                <a:effectLst/>
                <a:uLnTx/>
                <a:uFillTx/>
                <a:latin typeface="Calibri"/>
                <a:sym typeface="Helvetica Neue Light"/>
              </a:rPr>
              <a:t>Tablet</a:t>
            </a:r>
          </a:p>
        </p:txBody>
      </p:sp>
      <p:sp>
        <p:nvSpPr>
          <p:cNvPr id="109" name="Shape 13"/>
          <p:cNvSpPr/>
          <p:nvPr/>
        </p:nvSpPr>
        <p:spPr>
          <a:xfrm>
            <a:off x="4785574" y="3312862"/>
            <a:ext cx="1177578" cy="241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hu-HU" sz="1400" b="0" i="0" u="none" strike="noStrike" kern="1200" cap="none" spc="0" normalizeH="0" baseline="0" noProof="0" dirty="0">
                <a:ln>
                  <a:noFill/>
                </a:ln>
                <a:solidFill>
                  <a:srgbClr val="4D4D4D"/>
                </a:solidFill>
                <a:effectLst/>
                <a:uLnTx/>
                <a:uFillTx/>
                <a:latin typeface="Calibri"/>
                <a:sym typeface="Helvetica Neue Light"/>
              </a:rPr>
              <a:t>TV/</a:t>
            </a:r>
            <a:r>
              <a:rPr lang="en-GB" sz="1400" dirty="0">
                <a:latin typeface="Calibri"/>
              </a:rPr>
              <a:t>Smart</a:t>
            </a:r>
            <a:r>
              <a:rPr kumimoji="0" lang="hu-HU" sz="1400" b="0" i="0" u="none" strike="noStrike" kern="1200" cap="none" spc="0" normalizeH="0" baseline="0" noProof="0" dirty="0">
                <a:ln>
                  <a:noFill/>
                </a:ln>
                <a:solidFill>
                  <a:srgbClr val="4D4D4D"/>
                </a:solidFill>
                <a:effectLst/>
                <a:uLnTx/>
                <a:uFillTx/>
                <a:latin typeface="Calibri"/>
                <a:sym typeface="Helvetica Neue Light"/>
              </a:rPr>
              <a:t> TV</a:t>
            </a:r>
          </a:p>
        </p:txBody>
      </p:sp>
      <p:sp>
        <p:nvSpPr>
          <p:cNvPr id="2" name="Szövegdoboz 1"/>
          <p:cNvSpPr txBox="1"/>
          <p:nvPr/>
        </p:nvSpPr>
        <p:spPr>
          <a:xfrm>
            <a:off x="5376494" y="1551461"/>
            <a:ext cx="1466476" cy="461665"/>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53%</a:t>
            </a:r>
          </a:p>
        </p:txBody>
      </p:sp>
      <p:sp>
        <p:nvSpPr>
          <p:cNvPr id="117" name="Szövegdoboz 116"/>
          <p:cNvSpPr txBox="1"/>
          <p:nvPr/>
        </p:nvSpPr>
        <p:spPr>
          <a:xfrm>
            <a:off x="2804814" y="4020307"/>
            <a:ext cx="1466476"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26</a:t>
            </a:r>
            <a:r>
              <a:rPr lang="hu-HU" sz="2000" b="1" dirty="0">
                <a:solidFill>
                  <a:srgbClr val="404040"/>
                </a:solidFill>
                <a:latin typeface="Calibri" pitchFamily="34" charset="0"/>
                <a:cs typeface="Arial" pitchFamily="34" charset="0"/>
              </a:rPr>
              <a:t>%</a:t>
            </a:r>
            <a:endPar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18" name="Szövegdoboz 117"/>
          <p:cNvSpPr txBox="1"/>
          <p:nvPr/>
        </p:nvSpPr>
        <p:spPr>
          <a:xfrm>
            <a:off x="2484151" y="1758726"/>
            <a:ext cx="1466476" cy="52322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hu-HU" sz="2800" b="1" dirty="0">
                <a:solidFill>
                  <a:srgbClr val="404040"/>
                </a:solidFill>
                <a:latin typeface="Calibri" pitchFamily="34" charset="0"/>
                <a:cs typeface="Arial" pitchFamily="34" charset="0"/>
              </a:rPr>
              <a:t>87</a:t>
            </a:r>
            <a:r>
              <a:rPr kumimoji="0" lang="hu-HU" sz="28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119" name="Szövegdoboz 118"/>
          <p:cNvSpPr txBox="1"/>
          <p:nvPr/>
        </p:nvSpPr>
        <p:spPr>
          <a:xfrm>
            <a:off x="4711144" y="3027445"/>
            <a:ext cx="1466476" cy="369332"/>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hu-HU" b="1" dirty="0">
                <a:solidFill>
                  <a:srgbClr val="404040"/>
                </a:solidFill>
                <a:latin typeface="Calibri" pitchFamily="34" charset="0"/>
                <a:cs typeface="Arial" pitchFamily="34" charset="0"/>
              </a:rPr>
              <a:t>35</a:t>
            </a:r>
            <a:r>
              <a:rPr kumimoji="0" lang="hu-HU" sz="18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120" name="Szövegdoboz 119"/>
          <p:cNvSpPr txBox="1"/>
          <p:nvPr/>
        </p:nvSpPr>
        <p:spPr>
          <a:xfrm>
            <a:off x="843915" y="3381073"/>
            <a:ext cx="1466476"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hu-HU" sz="2000" b="1" dirty="0">
                <a:solidFill>
                  <a:srgbClr val="404040"/>
                </a:solidFill>
                <a:latin typeface="Calibri" pitchFamily="34" charset="0"/>
                <a:cs typeface="Arial" pitchFamily="34" charset="0"/>
              </a:rPr>
              <a:t>16</a:t>
            </a: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46" name="Szövegdoboz 26"/>
          <p:cNvSpPr txBox="1"/>
          <p:nvPr/>
        </p:nvSpPr>
        <p:spPr>
          <a:xfrm>
            <a:off x="6526806" y="1120705"/>
            <a:ext cx="2384387" cy="3385542"/>
          </a:xfrm>
          <a:prstGeom prst="rect">
            <a:avLst/>
          </a:prstGeom>
        </p:spPr>
        <p:txBody>
          <a:bodyPr vert="horz" wrap="square" lIns="0" tIns="0" rIns="0" bIns="0" rtlCol="0">
            <a:spAutoFit/>
          </a:body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lang="en-GB" sz="1000" kern="0" dirty="0">
                <a:solidFill>
                  <a:srgbClr val="58595B"/>
                </a:solidFill>
                <a:latin typeface="Calibri"/>
              </a:rPr>
              <a:t>The age group surveyed continues to use smartphones most for internet use, followed by laptops, but both are decreasing in use compared to 3 years ago, while smart TV, the third most popular device, is gaining ground.</a:t>
            </a:r>
          </a:p>
          <a:p>
            <a:pPr marL="4763" marR="0" lvl="0" indent="0" algn="just" defTabSz="914400" rtl="0" eaLnBrk="1" fontAlgn="auto" latinLnBrk="0" hangingPunct="1">
              <a:lnSpc>
                <a:spcPct val="100000"/>
              </a:lnSpc>
              <a:spcBef>
                <a:spcPts val="0"/>
              </a:spcBef>
              <a:spcAft>
                <a:spcPts val="0"/>
              </a:spcAft>
              <a:buClrTx/>
              <a:buSzTx/>
              <a:buFontTx/>
              <a:buNone/>
              <a:tabLst/>
              <a:defRPr/>
            </a:pPr>
            <a:endParaRPr lang="hu-HU" sz="1000" kern="0" dirty="0">
              <a:solidFill>
                <a:srgbClr val="58595B"/>
              </a:solidFill>
              <a:latin typeface="Calibri"/>
            </a:endParaRPr>
          </a:p>
          <a:p>
            <a:pPr marL="4763" marR="0" lvl="0" indent="0" algn="just" defTabSz="914400" rtl="0" eaLnBrk="1" fontAlgn="auto" latinLnBrk="0" hangingPunct="1">
              <a:lnSpc>
                <a:spcPct val="100000"/>
              </a:lnSpc>
              <a:spcBef>
                <a:spcPts val="0"/>
              </a:spcBef>
              <a:spcAft>
                <a:spcPts val="0"/>
              </a:spcAft>
              <a:buClrTx/>
              <a:buSzTx/>
              <a:buFontTx/>
              <a:buNone/>
              <a:tabLst/>
              <a:defRPr/>
            </a:pPr>
            <a:r>
              <a:rPr lang="en-GB" sz="1000" kern="0" dirty="0">
                <a:solidFill>
                  <a:srgbClr val="58595B"/>
                </a:solidFill>
                <a:latin typeface="Calibri"/>
              </a:rPr>
              <a:t>Among men, the desktop computer (34%) stands out as the 3rd most used device for surfing the internet, while among women the smartphone is even stronger (90%).</a:t>
            </a:r>
          </a:p>
          <a:p>
            <a:pPr marL="4763" marR="0" lvl="0" indent="0" algn="just" defTabSz="914400" rtl="0" eaLnBrk="1" fontAlgn="auto" latinLnBrk="0" hangingPunct="1">
              <a:lnSpc>
                <a:spcPct val="100000"/>
              </a:lnSpc>
              <a:spcBef>
                <a:spcPts val="0"/>
              </a:spcBef>
              <a:spcAft>
                <a:spcPts val="0"/>
              </a:spcAft>
              <a:buClrTx/>
              <a:buSzTx/>
              <a:buFontTx/>
              <a:buNone/>
              <a:tabLst/>
              <a:defRPr/>
            </a:pPr>
            <a:r>
              <a:rPr lang="en-GB" sz="1000" kern="0" dirty="0">
                <a:solidFill>
                  <a:srgbClr val="58595B"/>
                </a:solidFill>
                <a:latin typeface="Calibri"/>
              </a:rPr>
              <a:t>Greater proportions of people in Budapest, those with a university degree and those with an intellectual job also use their laptops for internet surfing (72%, 70% and 63% respectively).</a:t>
            </a:r>
          </a:p>
          <a:p>
            <a:pPr marL="4763" marR="0" lvl="0" indent="0" algn="just" defTabSz="914400" rtl="0" eaLnBrk="1" fontAlgn="auto" latinLnBrk="0" hangingPunct="1">
              <a:lnSpc>
                <a:spcPct val="100000"/>
              </a:lnSpc>
              <a:spcBef>
                <a:spcPts val="0"/>
              </a:spcBef>
              <a:spcAft>
                <a:spcPts val="0"/>
              </a:spcAft>
              <a:buClrTx/>
              <a:buSzTx/>
              <a:buFontTx/>
              <a:buNone/>
              <a:tabLst/>
              <a:defRPr/>
            </a:pPr>
            <a:r>
              <a:rPr lang="hu-HU" sz="1000" kern="0" dirty="0">
                <a:solidFill>
                  <a:srgbClr val="58595B"/>
                </a:solidFill>
                <a:latin typeface="Calibri"/>
              </a:rPr>
              <a:t> </a:t>
            </a:r>
          </a:p>
          <a:p>
            <a:pPr marL="4763" marR="0" lvl="0" indent="0" algn="just" defTabSz="914400" rtl="0" eaLnBrk="1" fontAlgn="auto" latinLnBrk="0" hangingPunct="1">
              <a:lnSpc>
                <a:spcPct val="100000"/>
              </a:lnSpc>
              <a:spcBef>
                <a:spcPts val="0"/>
              </a:spcBef>
              <a:spcAft>
                <a:spcPts val="0"/>
              </a:spcAft>
              <a:buClrTx/>
              <a:buSzTx/>
              <a:buFontTx/>
              <a:buNone/>
              <a:tabLst/>
              <a:defRPr/>
            </a:pPr>
            <a:r>
              <a:rPr lang="en-GB" sz="1000" kern="0" dirty="0">
                <a:solidFill>
                  <a:srgbClr val="58595B"/>
                </a:solidFill>
                <a:latin typeface="Calibri"/>
              </a:rPr>
              <a:t>In terms of household composition, those who live with their partner are more likely to use their smartphone to surf the internet - 43% without children and 41% in families with children, making it the second most popular device among them.</a:t>
            </a:r>
            <a:endParaRPr lang="hu-HU" sz="1000" kern="0" dirty="0">
              <a:solidFill>
                <a:srgbClr val="58595B"/>
              </a:solidFill>
              <a:latin typeface="Calibri"/>
            </a:endParaRPr>
          </a:p>
        </p:txBody>
      </p:sp>
      <p:sp>
        <p:nvSpPr>
          <p:cNvPr id="8" name="TextBox 7">
            <a:extLst>
              <a:ext uri="{FF2B5EF4-FFF2-40B4-BE49-F238E27FC236}">
                <a16:creationId xmlns:a16="http://schemas.microsoft.com/office/drawing/2014/main" id="{293022C6-81CF-4837-8C39-25CAAD56B219}"/>
              </a:ext>
            </a:extLst>
          </p:cNvPr>
          <p:cNvSpPr txBox="1"/>
          <p:nvPr/>
        </p:nvSpPr>
        <p:spPr>
          <a:xfrm>
            <a:off x="5969102" y="1437148"/>
            <a:ext cx="475106" cy="276999"/>
          </a:xfrm>
          <a:prstGeom prst="rect">
            <a:avLst/>
          </a:prstGeom>
        </p:spPr>
        <p:txBody>
          <a:bodyPr wrap="square" rtlCol="0">
            <a:spAutoFit/>
          </a:bodyPr>
          <a:lstStyle/>
          <a:p>
            <a:r>
              <a:rPr lang="hu-HU" sz="1200" dirty="0">
                <a:solidFill>
                  <a:schemeClr val="bg2">
                    <a:lumMod val="75000"/>
                  </a:schemeClr>
                </a:solidFill>
                <a:latin typeface="Calibri" pitchFamily="34" charset="0"/>
                <a:cs typeface="Arial" pitchFamily="34" charset="0"/>
              </a:rPr>
              <a:t>64%</a:t>
            </a:r>
            <a:endParaRPr lang="en-GB" sz="1200" dirty="0">
              <a:solidFill>
                <a:schemeClr val="bg2">
                  <a:lumMod val="75000"/>
                </a:schemeClr>
              </a:solidFill>
              <a:latin typeface="Calibri" pitchFamily="34" charset="0"/>
              <a:cs typeface="Arial" pitchFamily="34" charset="0"/>
            </a:endParaRPr>
          </a:p>
        </p:txBody>
      </p:sp>
      <p:sp>
        <p:nvSpPr>
          <p:cNvPr id="52" name="TextBox 51">
            <a:extLst>
              <a:ext uri="{FF2B5EF4-FFF2-40B4-BE49-F238E27FC236}">
                <a16:creationId xmlns:a16="http://schemas.microsoft.com/office/drawing/2014/main" id="{CB591043-02C1-4B44-BAA8-5BAC9475C9C3}"/>
              </a:ext>
            </a:extLst>
          </p:cNvPr>
          <p:cNvSpPr txBox="1"/>
          <p:nvPr/>
        </p:nvSpPr>
        <p:spPr>
          <a:xfrm>
            <a:off x="3257265" y="3869813"/>
            <a:ext cx="490827" cy="276999"/>
          </a:xfrm>
          <a:prstGeom prst="rect">
            <a:avLst/>
          </a:prstGeom>
        </p:spPr>
        <p:txBody>
          <a:bodyPr wrap="square" rtlCol="0">
            <a:spAutoFit/>
          </a:bodyPr>
          <a:lstStyle/>
          <a:p>
            <a:r>
              <a:rPr lang="hu-HU" sz="1200" dirty="0">
                <a:solidFill>
                  <a:schemeClr val="bg2">
                    <a:lumMod val="75000"/>
                  </a:schemeClr>
                </a:solidFill>
                <a:latin typeface="Calibri" pitchFamily="34" charset="0"/>
                <a:cs typeface="Arial" pitchFamily="34" charset="0"/>
              </a:rPr>
              <a:t>38%</a:t>
            </a:r>
            <a:endParaRPr lang="en-GB" sz="1200" dirty="0">
              <a:solidFill>
                <a:schemeClr val="bg2">
                  <a:lumMod val="75000"/>
                </a:schemeClr>
              </a:solidFill>
              <a:latin typeface="Calibri" pitchFamily="34" charset="0"/>
              <a:cs typeface="Arial" pitchFamily="34" charset="0"/>
            </a:endParaRPr>
          </a:p>
        </p:txBody>
      </p:sp>
      <p:sp>
        <p:nvSpPr>
          <p:cNvPr id="53" name="TextBox 52">
            <a:extLst>
              <a:ext uri="{FF2B5EF4-FFF2-40B4-BE49-F238E27FC236}">
                <a16:creationId xmlns:a16="http://schemas.microsoft.com/office/drawing/2014/main" id="{35BF154F-16EB-4C2F-A351-44FAC086CAE0}"/>
              </a:ext>
            </a:extLst>
          </p:cNvPr>
          <p:cNvSpPr txBox="1"/>
          <p:nvPr/>
        </p:nvSpPr>
        <p:spPr>
          <a:xfrm>
            <a:off x="2789116" y="1653909"/>
            <a:ext cx="475106" cy="276999"/>
          </a:xfrm>
          <a:prstGeom prst="rect">
            <a:avLst/>
          </a:prstGeom>
        </p:spPr>
        <p:txBody>
          <a:bodyPr wrap="square" rtlCol="0">
            <a:spAutoFit/>
          </a:bodyPr>
          <a:lstStyle/>
          <a:p>
            <a:r>
              <a:rPr lang="hu-HU" sz="1200" b="1" dirty="0">
                <a:solidFill>
                  <a:srgbClr val="8B8B8B"/>
                </a:solidFill>
                <a:latin typeface="Calibri" pitchFamily="34" charset="0"/>
                <a:cs typeface="Arial" pitchFamily="34" charset="0"/>
              </a:rPr>
              <a:t>91%</a:t>
            </a:r>
            <a:endParaRPr lang="en-GB" sz="1200" b="1" dirty="0">
              <a:solidFill>
                <a:srgbClr val="8B8B8B"/>
              </a:solidFill>
              <a:latin typeface="Calibri" pitchFamily="34" charset="0"/>
              <a:cs typeface="Arial" pitchFamily="34" charset="0"/>
            </a:endParaRPr>
          </a:p>
        </p:txBody>
      </p:sp>
      <p:sp>
        <p:nvSpPr>
          <p:cNvPr id="54" name="TextBox 53">
            <a:extLst>
              <a:ext uri="{FF2B5EF4-FFF2-40B4-BE49-F238E27FC236}">
                <a16:creationId xmlns:a16="http://schemas.microsoft.com/office/drawing/2014/main" id="{05E04C44-4911-4C90-BD30-318DCBE28429}"/>
              </a:ext>
            </a:extLst>
          </p:cNvPr>
          <p:cNvSpPr txBox="1"/>
          <p:nvPr/>
        </p:nvSpPr>
        <p:spPr>
          <a:xfrm>
            <a:off x="4866168" y="2873723"/>
            <a:ext cx="475106" cy="276999"/>
          </a:xfrm>
          <a:prstGeom prst="rect">
            <a:avLst/>
          </a:prstGeom>
        </p:spPr>
        <p:txBody>
          <a:bodyPr wrap="square" rtlCol="0">
            <a:spAutoFit/>
          </a:bodyPr>
          <a:lstStyle/>
          <a:p>
            <a:r>
              <a:rPr lang="hu-HU" sz="1200" b="1">
                <a:solidFill>
                  <a:schemeClr val="bg2">
                    <a:lumMod val="75000"/>
                  </a:schemeClr>
                </a:solidFill>
                <a:latin typeface="Calibri" pitchFamily="34" charset="0"/>
                <a:cs typeface="Arial" pitchFamily="34" charset="0"/>
              </a:rPr>
              <a:t>25%</a:t>
            </a:r>
            <a:endParaRPr lang="en-GB" sz="1200" b="1" dirty="0">
              <a:solidFill>
                <a:schemeClr val="bg2">
                  <a:lumMod val="75000"/>
                </a:schemeClr>
              </a:solidFill>
              <a:latin typeface="Calibri" pitchFamily="34" charset="0"/>
              <a:cs typeface="Arial" pitchFamily="34" charset="0"/>
            </a:endParaRPr>
          </a:p>
        </p:txBody>
      </p:sp>
      <p:sp>
        <p:nvSpPr>
          <p:cNvPr id="55" name="TextBox 54">
            <a:extLst>
              <a:ext uri="{FF2B5EF4-FFF2-40B4-BE49-F238E27FC236}">
                <a16:creationId xmlns:a16="http://schemas.microsoft.com/office/drawing/2014/main" id="{2AB52A30-C54C-4E35-B5E6-4696C2816D4E}"/>
              </a:ext>
            </a:extLst>
          </p:cNvPr>
          <p:cNvSpPr txBox="1"/>
          <p:nvPr/>
        </p:nvSpPr>
        <p:spPr>
          <a:xfrm>
            <a:off x="992348" y="3246280"/>
            <a:ext cx="475106" cy="276999"/>
          </a:xfrm>
          <a:prstGeom prst="rect">
            <a:avLst/>
          </a:prstGeom>
        </p:spPr>
        <p:txBody>
          <a:bodyPr wrap="square" rtlCol="0">
            <a:spAutoFit/>
          </a:bodyPr>
          <a:lstStyle/>
          <a:p>
            <a:r>
              <a:rPr lang="hu-HU" sz="1200" b="1" dirty="0">
                <a:solidFill>
                  <a:schemeClr val="bg2">
                    <a:lumMod val="75000"/>
                  </a:schemeClr>
                </a:solidFill>
                <a:latin typeface="Calibri" pitchFamily="34" charset="0"/>
                <a:cs typeface="Arial" pitchFamily="34" charset="0"/>
              </a:rPr>
              <a:t>19%</a:t>
            </a:r>
            <a:endParaRPr lang="en-GB" sz="1200" b="1" dirty="0">
              <a:solidFill>
                <a:schemeClr val="bg2">
                  <a:lumMod val="75000"/>
                </a:schemeClr>
              </a:solidFill>
              <a:latin typeface="Calibri" pitchFamily="34" charset="0"/>
              <a:cs typeface="Arial" pitchFamily="34" charset="0"/>
            </a:endParaRPr>
          </a:p>
        </p:txBody>
      </p:sp>
      <p:sp>
        <p:nvSpPr>
          <p:cNvPr id="59" name="Arrow: Down 58">
            <a:extLst>
              <a:ext uri="{FF2B5EF4-FFF2-40B4-BE49-F238E27FC236}">
                <a16:creationId xmlns:a16="http://schemas.microsoft.com/office/drawing/2014/main" id="{2748D772-9C64-4486-B774-FC83890BECA0}"/>
              </a:ext>
            </a:extLst>
          </p:cNvPr>
          <p:cNvSpPr/>
          <p:nvPr/>
        </p:nvSpPr>
        <p:spPr>
          <a:xfrm>
            <a:off x="6036493" y="1681758"/>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61" name="Arrow: Down 60">
            <a:extLst>
              <a:ext uri="{FF2B5EF4-FFF2-40B4-BE49-F238E27FC236}">
                <a16:creationId xmlns:a16="http://schemas.microsoft.com/office/drawing/2014/main" id="{6A0AD7D6-A6A7-4A35-AE2F-092FFDEAE5F9}"/>
              </a:ext>
            </a:extLst>
          </p:cNvPr>
          <p:cNvSpPr/>
          <p:nvPr/>
        </p:nvSpPr>
        <p:spPr>
          <a:xfrm rot="10800000">
            <a:off x="5216883" y="3111576"/>
            <a:ext cx="139717" cy="201070"/>
          </a:xfrm>
          <a:prstGeom prst="downArrow">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3" name="TextBox 2">
            <a:extLst>
              <a:ext uri="{FF2B5EF4-FFF2-40B4-BE49-F238E27FC236}">
                <a16:creationId xmlns:a16="http://schemas.microsoft.com/office/drawing/2014/main" id="{CC67FD3D-0431-FE37-C27D-271D6811D341}"/>
              </a:ext>
            </a:extLst>
          </p:cNvPr>
          <p:cNvSpPr txBox="1"/>
          <p:nvPr/>
        </p:nvSpPr>
        <p:spPr>
          <a:xfrm>
            <a:off x="2951153" y="3869813"/>
            <a:ext cx="475106" cy="276999"/>
          </a:xfrm>
          <a:prstGeom prst="rect">
            <a:avLst/>
          </a:prstGeom>
        </p:spPr>
        <p:txBody>
          <a:bodyPr wrap="square" rtlCol="0">
            <a:spAutoFit/>
          </a:bodyPr>
          <a:lstStyle/>
          <a:p>
            <a:r>
              <a:rPr lang="hu-HU" sz="1200" b="1" dirty="0">
                <a:solidFill>
                  <a:schemeClr val="bg2">
                    <a:lumMod val="75000"/>
                  </a:schemeClr>
                </a:solidFill>
                <a:latin typeface="Calibri" pitchFamily="34" charset="0"/>
                <a:cs typeface="Arial" pitchFamily="34" charset="0"/>
              </a:rPr>
              <a:t>37%</a:t>
            </a:r>
            <a:endParaRPr lang="en-GB" sz="1200" b="1" dirty="0">
              <a:solidFill>
                <a:schemeClr val="bg2">
                  <a:lumMod val="75000"/>
                </a:schemeClr>
              </a:solidFill>
              <a:latin typeface="Calibri" pitchFamily="34" charset="0"/>
              <a:cs typeface="Arial" pitchFamily="34" charset="0"/>
            </a:endParaRPr>
          </a:p>
        </p:txBody>
      </p:sp>
      <p:sp>
        <p:nvSpPr>
          <p:cNvPr id="5" name="TextBox 4">
            <a:extLst>
              <a:ext uri="{FF2B5EF4-FFF2-40B4-BE49-F238E27FC236}">
                <a16:creationId xmlns:a16="http://schemas.microsoft.com/office/drawing/2014/main" id="{6D6A9FF0-AEF4-A02B-1497-81579E1B69EB}"/>
              </a:ext>
            </a:extLst>
          </p:cNvPr>
          <p:cNvSpPr txBox="1"/>
          <p:nvPr/>
        </p:nvSpPr>
        <p:spPr>
          <a:xfrm>
            <a:off x="5681070" y="1437148"/>
            <a:ext cx="475106" cy="276999"/>
          </a:xfrm>
          <a:prstGeom prst="rect">
            <a:avLst/>
          </a:prstGeom>
        </p:spPr>
        <p:txBody>
          <a:bodyPr wrap="square" rtlCol="0">
            <a:spAutoFit/>
          </a:bodyPr>
          <a:lstStyle/>
          <a:p>
            <a:r>
              <a:rPr lang="hu-HU" sz="1200" b="1" dirty="0">
                <a:solidFill>
                  <a:schemeClr val="bg2">
                    <a:lumMod val="75000"/>
                  </a:schemeClr>
                </a:solidFill>
                <a:latin typeface="Calibri" pitchFamily="34" charset="0"/>
                <a:cs typeface="Arial" pitchFamily="34" charset="0"/>
              </a:rPr>
              <a:t>58%</a:t>
            </a:r>
            <a:endParaRPr lang="en-GB" sz="1200" b="1" dirty="0">
              <a:solidFill>
                <a:schemeClr val="bg2">
                  <a:lumMod val="75000"/>
                </a:schemeClr>
              </a:solidFill>
              <a:latin typeface="Calibri" pitchFamily="34" charset="0"/>
              <a:cs typeface="Arial" pitchFamily="34" charset="0"/>
            </a:endParaRPr>
          </a:p>
        </p:txBody>
      </p:sp>
      <p:sp>
        <p:nvSpPr>
          <p:cNvPr id="6" name="TextBox 5">
            <a:extLst>
              <a:ext uri="{FF2B5EF4-FFF2-40B4-BE49-F238E27FC236}">
                <a16:creationId xmlns:a16="http://schemas.microsoft.com/office/drawing/2014/main" id="{3E518DB3-73B8-269B-3FD0-2DF30CC7E564}"/>
              </a:ext>
            </a:extLst>
          </p:cNvPr>
          <p:cNvSpPr txBox="1"/>
          <p:nvPr/>
        </p:nvSpPr>
        <p:spPr>
          <a:xfrm>
            <a:off x="3088782" y="1653909"/>
            <a:ext cx="475106" cy="276999"/>
          </a:xfrm>
          <a:prstGeom prst="rect">
            <a:avLst/>
          </a:prstGeom>
        </p:spPr>
        <p:txBody>
          <a:bodyPr wrap="square" rtlCol="0">
            <a:spAutoFit/>
          </a:bodyPr>
          <a:lstStyle/>
          <a:p>
            <a:r>
              <a:rPr lang="hu-HU" sz="1200" dirty="0">
                <a:solidFill>
                  <a:schemeClr val="bg2">
                    <a:lumMod val="75000"/>
                  </a:schemeClr>
                </a:solidFill>
                <a:latin typeface="Calibri" pitchFamily="34" charset="0"/>
                <a:cs typeface="Arial" pitchFamily="34" charset="0"/>
              </a:rPr>
              <a:t>86%</a:t>
            </a:r>
            <a:endParaRPr lang="en-GB" sz="1200" dirty="0">
              <a:solidFill>
                <a:schemeClr val="bg2">
                  <a:lumMod val="75000"/>
                </a:schemeClr>
              </a:solidFill>
              <a:latin typeface="Calibri" pitchFamily="34" charset="0"/>
              <a:cs typeface="Arial" pitchFamily="34" charset="0"/>
            </a:endParaRPr>
          </a:p>
        </p:txBody>
      </p:sp>
      <p:sp>
        <p:nvSpPr>
          <p:cNvPr id="10" name="TextBox 9">
            <a:extLst>
              <a:ext uri="{FF2B5EF4-FFF2-40B4-BE49-F238E27FC236}">
                <a16:creationId xmlns:a16="http://schemas.microsoft.com/office/drawing/2014/main" id="{745A6BFB-EED2-D323-083E-06559CB8D039}"/>
              </a:ext>
            </a:extLst>
          </p:cNvPr>
          <p:cNvSpPr txBox="1"/>
          <p:nvPr/>
        </p:nvSpPr>
        <p:spPr>
          <a:xfrm>
            <a:off x="1290002" y="3246280"/>
            <a:ext cx="475106" cy="276999"/>
          </a:xfrm>
          <a:prstGeom prst="rect">
            <a:avLst/>
          </a:prstGeom>
        </p:spPr>
        <p:txBody>
          <a:bodyPr wrap="square" rtlCol="0">
            <a:spAutoFit/>
          </a:bodyPr>
          <a:lstStyle/>
          <a:p>
            <a:r>
              <a:rPr lang="hu-HU" sz="1200" dirty="0">
                <a:solidFill>
                  <a:schemeClr val="bg2">
                    <a:lumMod val="75000"/>
                  </a:schemeClr>
                </a:solidFill>
                <a:latin typeface="Calibri" pitchFamily="34" charset="0"/>
                <a:cs typeface="Arial" pitchFamily="34" charset="0"/>
              </a:rPr>
              <a:t>20%</a:t>
            </a:r>
            <a:endParaRPr lang="en-GB" sz="1200" dirty="0">
              <a:solidFill>
                <a:schemeClr val="bg2">
                  <a:lumMod val="75000"/>
                </a:schemeClr>
              </a:solidFill>
              <a:latin typeface="Calibri" pitchFamily="34" charset="0"/>
              <a:cs typeface="Arial" pitchFamily="34" charset="0"/>
            </a:endParaRPr>
          </a:p>
        </p:txBody>
      </p:sp>
      <p:sp>
        <p:nvSpPr>
          <p:cNvPr id="11" name="TextBox 10">
            <a:extLst>
              <a:ext uri="{FF2B5EF4-FFF2-40B4-BE49-F238E27FC236}">
                <a16:creationId xmlns:a16="http://schemas.microsoft.com/office/drawing/2014/main" id="{14554960-3D83-683B-D4D8-A0DB939BBEF9}"/>
              </a:ext>
            </a:extLst>
          </p:cNvPr>
          <p:cNvSpPr txBox="1"/>
          <p:nvPr/>
        </p:nvSpPr>
        <p:spPr>
          <a:xfrm>
            <a:off x="5169267" y="2873723"/>
            <a:ext cx="475106" cy="276999"/>
          </a:xfrm>
          <a:prstGeom prst="rect">
            <a:avLst/>
          </a:prstGeom>
        </p:spPr>
        <p:txBody>
          <a:bodyPr wrap="square" rtlCol="0">
            <a:spAutoFit/>
          </a:bodyPr>
          <a:lstStyle/>
          <a:p>
            <a:r>
              <a:rPr lang="hu-HU" sz="1200" dirty="0">
                <a:solidFill>
                  <a:schemeClr val="bg2">
                    <a:lumMod val="75000"/>
                  </a:schemeClr>
                </a:solidFill>
                <a:latin typeface="Calibri" pitchFamily="34" charset="0"/>
                <a:cs typeface="Arial" pitchFamily="34" charset="0"/>
              </a:rPr>
              <a:t>13%</a:t>
            </a:r>
            <a:endParaRPr lang="en-GB" sz="1200" dirty="0">
              <a:solidFill>
                <a:schemeClr val="bg2">
                  <a:lumMod val="75000"/>
                </a:schemeClr>
              </a:solidFill>
              <a:latin typeface="Calibri" pitchFamily="34" charset="0"/>
              <a:cs typeface="Arial" pitchFamily="34" charset="0"/>
            </a:endParaRPr>
          </a:p>
        </p:txBody>
      </p:sp>
      <p:sp>
        <p:nvSpPr>
          <p:cNvPr id="4" name="TextBox 3">
            <a:extLst>
              <a:ext uri="{FF2B5EF4-FFF2-40B4-BE49-F238E27FC236}">
                <a16:creationId xmlns:a16="http://schemas.microsoft.com/office/drawing/2014/main" id="{3600DF81-23F1-11BA-0371-D020369CBF94}"/>
              </a:ext>
            </a:extLst>
          </p:cNvPr>
          <p:cNvSpPr txBox="1"/>
          <p:nvPr/>
        </p:nvSpPr>
        <p:spPr>
          <a:xfrm>
            <a:off x="2616956" y="1489606"/>
            <a:ext cx="621154" cy="276999"/>
          </a:xfrm>
          <a:prstGeom prst="rect">
            <a:avLst/>
          </a:prstGeom>
        </p:spPr>
        <p:txBody>
          <a:bodyPr wrap="square" rtlCol="0">
            <a:spAutoFit/>
          </a:bodyPr>
          <a:lstStyle/>
          <a:p>
            <a:pPr algn="r"/>
            <a:r>
              <a:rPr lang="hu-HU" sz="1200" b="1" dirty="0">
                <a:solidFill>
                  <a:srgbClr val="8B8B8B"/>
                </a:solidFill>
                <a:cs typeface="Arial" pitchFamily="34" charset="0"/>
              </a:rPr>
              <a:t>2020:</a:t>
            </a:r>
            <a:endParaRPr lang="en-GB" sz="2000" b="1" dirty="0">
              <a:solidFill>
                <a:srgbClr val="8B8B8B"/>
              </a:solidFill>
              <a:cs typeface="Arial" pitchFamily="34" charset="0"/>
            </a:endParaRPr>
          </a:p>
        </p:txBody>
      </p:sp>
      <p:sp>
        <p:nvSpPr>
          <p:cNvPr id="13" name="TextBox 12">
            <a:extLst>
              <a:ext uri="{FF2B5EF4-FFF2-40B4-BE49-F238E27FC236}">
                <a16:creationId xmlns:a16="http://schemas.microsoft.com/office/drawing/2014/main" id="{804C4B3D-31F7-FF57-DF42-9D0799F882C8}"/>
              </a:ext>
            </a:extLst>
          </p:cNvPr>
          <p:cNvSpPr txBox="1"/>
          <p:nvPr/>
        </p:nvSpPr>
        <p:spPr>
          <a:xfrm>
            <a:off x="3007936" y="1490302"/>
            <a:ext cx="615894" cy="276999"/>
          </a:xfrm>
          <a:prstGeom prst="rect">
            <a:avLst/>
          </a:prstGeom>
        </p:spPr>
        <p:txBody>
          <a:bodyPr wrap="square" rtlCol="0">
            <a:spAutoFit/>
          </a:bodyPr>
          <a:lstStyle/>
          <a:p>
            <a:pPr algn="r"/>
            <a:r>
              <a:rPr lang="hu-HU" sz="1200" dirty="0">
                <a:solidFill>
                  <a:srgbClr val="8B8B8B"/>
                </a:solidFill>
                <a:cs typeface="Arial" pitchFamily="34" charset="0"/>
              </a:rPr>
              <a:t>2017:</a:t>
            </a:r>
            <a:endParaRPr lang="en-GB" sz="2000" dirty="0">
              <a:solidFill>
                <a:srgbClr val="8B8B8B"/>
              </a:solidFill>
              <a:cs typeface="Arial" pitchFamily="34" charset="0"/>
            </a:endParaRPr>
          </a:p>
        </p:txBody>
      </p:sp>
      <p:sp>
        <p:nvSpPr>
          <p:cNvPr id="22" name="Szövegdoboz 135">
            <a:extLst>
              <a:ext uri="{FF2B5EF4-FFF2-40B4-BE49-F238E27FC236}">
                <a16:creationId xmlns:a16="http://schemas.microsoft.com/office/drawing/2014/main" id="{4A8433A7-FE0A-A7F6-900F-69B0729755F8}"/>
              </a:ext>
            </a:extLst>
          </p:cNvPr>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lang="hu-HU" sz="900" kern="0" dirty="0">
                <a:solidFill>
                  <a:srgbClr val="222223"/>
                </a:solidFill>
              </a:rPr>
              <a:t>B</a:t>
            </a:r>
            <a:r>
              <a:rPr lang="en-GB" sz="900" kern="0" dirty="0" err="1">
                <a:solidFill>
                  <a:srgbClr val="222223"/>
                </a:solidFill>
              </a:rPr>
              <a:t>ase</a:t>
            </a:r>
            <a:r>
              <a:rPr lang="hu-HU" sz="900" kern="0" dirty="0">
                <a:solidFill>
                  <a:srgbClr val="222223"/>
                </a:solidFill>
              </a:rPr>
              <a:t>: T</a:t>
            </a:r>
            <a:r>
              <a:rPr lang="en-GB" sz="900" kern="0" dirty="0" err="1">
                <a:solidFill>
                  <a:srgbClr val="222223"/>
                </a:solidFill>
              </a:rPr>
              <a:t>otal</a:t>
            </a:r>
            <a:r>
              <a:rPr lang="en-GB" sz="900" kern="0" dirty="0">
                <a:solidFill>
                  <a:srgbClr val="222223"/>
                </a:solidFill>
              </a:rPr>
              <a:t> sample</a:t>
            </a:r>
            <a:r>
              <a:rPr lang="hu-HU" sz="900" kern="0" dirty="0">
                <a:solidFill>
                  <a:srgbClr val="222223"/>
                </a:solidFill>
              </a:rPr>
              <a:t>: 2020, 2023</a:t>
            </a:r>
            <a:r>
              <a:rPr kumimoji="0" lang="hu-HU" sz="900" b="0" i="0" u="none" strike="noStrike" kern="0" cap="none" spc="0" normalizeH="0" baseline="0" noProof="0" dirty="0">
                <a:ln>
                  <a:noFill/>
                </a:ln>
                <a:solidFill>
                  <a:srgbClr val="222223"/>
                </a:solidFill>
                <a:effectLst/>
                <a:uLnTx/>
                <a:uFillTx/>
                <a:latin typeface="Calibri"/>
                <a:ea typeface="+mn-ea"/>
                <a:cs typeface="+mn-cs"/>
              </a:rPr>
              <a:t>: N=1000; 2017: N=1005</a:t>
            </a:r>
          </a:p>
        </p:txBody>
      </p:sp>
      <p:sp>
        <p:nvSpPr>
          <p:cNvPr id="23" name="Arrow: Down 22">
            <a:extLst>
              <a:ext uri="{FF2B5EF4-FFF2-40B4-BE49-F238E27FC236}">
                <a16:creationId xmlns:a16="http://schemas.microsoft.com/office/drawing/2014/main" id="{0E806736-D0C8-F1C8-6F1A-B5680ED3215A}"/>
              </a:ext>
            </a:extLst>
          </p:cNvPr>
          <p:cNvSpPr/>
          <p:nvPr/>
        </p:nvSpPr>
        <p:spPr>
          <a:xfrm>
            <a:off x="3346604" y="4119827"/>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24" name="Arrow: Down 23">
            <a:extLst>
              <a:ext uri="{FF2B5EF4-FFF2-40B4-BE49-F238E27FC236}">
                <a16:creationId xmlns:a16="http://schemas.microsoft.com/office/drawing/2014/main" id="{6F89B178-ABD8-E0AC-C625-478471C52585}"/>
              </a:ext>
            </a:extLst>
          </p:cNvPr>
          <p:cNvSpPr/>
          <p:nvPr/>
        </p:nvSpPr>
        <p:spPr>
          <a:xfrm>
            <a:off x="3196968" y="1919801"/>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25" name="Arrow: Down 24">
            <a:extLst>
              <a:ext uri="{FF2B5EF4-FFF2-40B4-BE49-F238E27FC236}">
                <a16:creationId xmlns:a16="http://schemas.microsoft.com/office/drawing/2014/main" id="{8FD5D384-63E9-81E2-4040-E9699CC300E2}"/>
              </a:ext>
            </a:extLst>
          </p:cNvPr>
          <p:cNvSpPr/>
          <p:nvPr/>
        </p:nvSpPr>
        <p:spPr>
          <a:xfrm>
            <a:off x="1407978" y="3480593"/>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2" name="Text Placeholder 9">
            <a:extLst>
              <a:ext uri="{FF2B5EF4-FFF2-40B4-BE49-F238E27FC236}">
                <a16:creationId xmlns:a16="http://schemas.microsoft.com/office/drawing/2014/main" id="{4EABF860-AE06-93D1-D8E3-3EBD6FEB80A2}"/>
              </a:ext>
            </a:extLst>
          </p:cNvPr>
          <p:cNvSpPr txBox="1">
            <a:spLocks/>
          </p:cNvSpPr>
          <p:nvPr/>
        </p:nvSpPr>
        <p:spPr>
          <a:xfrm>
            <a:off x="107504" y="392549"/>
            <a:ext cx="8690248" cy="451009"/>
          </a:xfrm>
          <a:prstGeom prst="rect">
            <a:avLst/>
          </a:prstGeom>
        </p:spPr>
        <p:txBody>
          <a:bodyPr/>
          <a:lst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Wingdings" pitchFamily="2" charset="2"/>
              <a:buNone/>
            </a:pPr>
            <a:r>
              <a:rPr lang="en-US" sz="1000" i="1">
                <a:solidFill>
                  <a:schemeClr val="bg1">
                    <a:lumMod val="50000"/>
                  </a:schemeClr>
                </a:solidFill>
              </a:rPr>
              <a:t>On which of these devices do you use internet in everyday life?</a:t>
            </a:r>
            <a:endParaRPr lang="en-US" sz="1000" i="1" dirty="0">
              <a:solidFill>
                <a:schemeClr val="bg1">
                  <a:lumMod val="50000"/>
                </a:schemeClr>
              </a:solidFill>
            </a:endParaRPr>
          </a:p>
        </p:txBody>
      </p:sp>
      <p:pic>
        <p:nvPicPr>
          <p:cNvPr id="14" name="Picture 2">
            <a:extLst>
              <a:ext uri="{FF2B5EF4-FFF2-40B4-BE49-F238E27FC236}">
                <a16:creationId xmlns:a16="http://schemas.microsoft.com/office/drawing/2014/main" id="{E29CC474-722E-AB57-47C9-393683E384E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699730C-75FD-BFA6-C386-70D81FECBE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420551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31"/>
          <p:cNvSpPr>
            <a:spLocks noChangeArrowheads="1"/>
          </p:cNvSpPr>
          <p:nvPr/>
        </p:nvSpPr>
        <p:spPr bwMode="auto">
          <a:xfrm rot="1934075" flipV="1">
            <a:off x="1775267" y="2428404"/>
            <a:ext cx="2494706"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4" name="Rectangle 31"/>
          <p:cNvSpPr>
            <a:spLocks noChangeArrowheads="1"/>
          </p:cNvSpPr>
          <p:nvPr/>
        </p:nvSpPr>
        <p:spPr bwMode="auto">
          <a:xfrm rot="4489045">
            <a:off x="1140682" y="3122327"/>
            <a:ext cx="1747503"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13" name="Rectangle 31"/>
          <p:cNvSpPr>
            <a:spLocks noChangeArrowheads="1"/>
          </p:cNvSpPr>
          <p:nvPr/>
        </p:nvSpPr>
        <p:spPr bwMode="auto">
          <a:xfrm rot="8158270">
            <a:off x="234692" y="2546448"/>
            <a:ext cx="1747503"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2" name="Rectangle 31"/>
          <p:cNvSpPr>
            <a:spLocks noChangeArrowheads="1"/>
          </p:cNvSpPr>
          <p:nvPr/>
        </p:nvSpPr>
        <p:spPr bwMode="auto">
          <a:xfrm rot="9106278">
            <a:off x="2402359" y="3710317"/>
            <a:ext cx="1747503"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1" name="Rectangle 31"/>
          <p:cNvSpPr>
            <a:spLocks noChangeArrowheads="1"/>
          </p:cNvSpPr>
          <p:nvPr/>
        </p:nvSpPr>
        <p:spPr bwMode="auto">
          <a:xfrm rot="7399856">
            <a:off x="3692235" y="2352753"/>
            <a:ext cx="1747503"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0" name="Rectangle 31"/>
          <p:cNvSpPr>
            <a:spLocks noChangeArrowheads="1"/>
          </p:cNvSpPr>
          <p:nvPr/>
        </p:nvSpPr>
        <p:spPr bwMode="auto">
          <a:xfrm rot="21339559" flipV="1">
            <a:off x="2173993" y="1250967"/>
            <a:ext cx="2619684" cy="45719"/>
          </a:xfrm>
          <a:prstGeom prst="rect">
            <a:avLst/>
          </a:prstGeom>
          <a:solidFill>
            <a:srgbClr val="CFCFCF"/>
          </a:solidFill>
          <a:ln>
            <a:noFill/>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38" name="Title 3"/>
          <p:cNvSpPr>
            <a:spLocks noGrp="1"/>
          </p:cNvSpPr>
          <p:nvPr>
            <p:ph type="title"/>
          </p:nvPr>
        </p:nvSpPr>
        <p:spPr>
          <a:xfrm>
            <a:off x="179984" y="-19088"/>
            <a:ext cx="8680422" cy="469722"/>
          </a:xfrm>
        </p:spPr>
        <p:txBody>
          <a:bodyPr>
            <a:noAutofit/>
          </a:bodyPr>
          <a:lstStyle/>
          <a:p>
            <a:r>
              <a:rPr lang="en-GB" sz="2900" dirty="0"/>
              <a:t>Usage of internet</a:t>
            </a:r>
            <a:r>
              <a:rPr lang="hu-HU" sz="2900" dirty="0"/>
              <a:t> – </a:t>
            </a:r>
            <a:r>
              <a:rPr lang="en-GB" sz="2900" dirty="0"/>
              <a:t>on available devices</a:t>
            </a:r>
            <a:r>
              <a:rPr lang="hu-HU" sz="2900" dirty="0"/>
              <a:t> </a:t>
            </a:r>
          </a:p>
        </p:txBody>
      </p:sp>
      <p:grpSp>
        <p:nvGrpSpPr>
          <p:cNvPr id="50" name="Group 12"/>
          <p:cNvGrpSpPr/>
          <p:nvPr/>
        </p:nvGrpSpPr>
        <p:grpSpPr>
          <a:xfrm>
            <a:off x="4355978" y="782003"/>
            <a:ext cx="1971529" cy="1619729"/>
            <a:chOff x="-203596" y="-2"/>
            <a:chExt cx="3167013" cy="2670425"/>
          </a:xfrm>
        </p:grpSpPr>
        <p:sp>
          <p:nvSpPr>
            <p:cNvPr id="91" name="Shape 6"/>
            <p:cNvSpPr/>
            <p:nvPr/>
          </p:nvSpPr>
          <p:spPr>
            <a:xfrm>
              <a:off x="-203596" y="-2"/>
              <a:ext cx="1934045" cy="1929528"/>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F28E6A"/>
            </a:solidFill>
            <a:ln w="12700" cap="flat">
              <a:noFill/>
              <a:miter lim="400000"/>
            </a:ln>
            <a:effectLst/>
          </p:spPr>
          <p:txBody>
            <a:bodyPr wrap="square" lIns="0" tIns="0" rIns="0" bIns="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1200" cap="all" spc="0" normalizeH="0" baseline="0" noProof="0" dirty="0">
                <a:ln>
                  <a:noFill/>
                </a:ln>
                <a:solidFill>
                  <a:srgbClr val="FFFFFF"/>
                </a:solidFill>
                <a:effectLst/>
                <a:uLnTx/>
                <a:uFillTx/>
                <a:latin typeface="Helvetica Neue"/>
                <a:sym typeface="Helvetica Neue"/>
              </a:endParaRPr>
            </a:p>
          </p:txBody>
        </p:sp>
        <p:sp>
          <p:nvSpPr>
            <p:cNvPr id="89" name="Shape 9"/>
            <p:cNvSpPr/>
            <p:nvPr/>
          </p:nvSpPr>
          <p:spPr>
            <a:xfrm>
              <a:off x="991596" y="1846381"/>
              <a:ext cx="1971821" cy="8240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hu-HU" sz="1400" b="0" i="0" u="none" strike="noStrike" kern="1200" cap="none" spc="0" normalizeH="0" baseline="0" noProof="0" dirty="0">
                  <a:ln>
                    <a:noFill/>
                  </a:ln>
                  <a:solidFill>
                    <a:srgbClr val="4D4D4D"/>
                  </a:solidFill>
                  <a:effectLst/>
                  <a:uLnTx/>
                  <a:uFillTx/>
                  <a:latin typeface="Calibri"/>
                  <a:sym typeface="Helvetica Neue Light"/>
                </a:rPr>
                <a:t>Laptop/ notebook</a:t>
              </a:r>
              <a:endParaRPr kumimoji="0" sz="1400" b="0" i="0" u="none" strike="noStrike" kern="1200" cap="none" spc="0" normalizeH="0" baseline="0" noProof="0" dirty="0">
                <a:ln>
                  <a:noFill/>
                </a:ln>
                <a:solidFill>
                  <a:srgbClr val="4D4D4D"/>
                </a:solidFill>
                <a:effectLst/>
                <a:uLnTx/>
                <a:uFillTx/>
                <a:latin typeface="Calibri"/>
                <a:sym typeface="Helvetica Neue Light"/>
              </a:endParaRPr>
            </a:p>
          </p:txBody>
        </p:sp>
      </p:grpSp>
      <p:grpSp>
        <p:nvGrpSpPr>
          <p:cNvPr id="51" name="Group 19"/>
          <p:cNvGrpSpPr/>
          <p:nvPr/>
        </p:nvGrpSpPr>
        <p:grpSpPr>
          <a:xfrm>
            <a:off x="965306" y="975565"/>
            <a:ext cx="2221970" cy="1968700"/>
            <a:chOff x="-1" y="-1"/>
            <a:chExt cx="3569315" cy="3245770"/>
          </a:xfrm>
        </p:grpSpPr>
        <p:sp>
          <p:nvSpPr>
            <p:cNvPr id="85" name="Shape 13"/>
            <p:cNvSpPr/>
            <p:nvPr/>
          </p:nvSpPr>
          <p:spPr>
            <a:xfrm>
              <a:off x="1677683" y="2393291"/>
              <a:ext cx="1891631" cy="8524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hu-HU" sz="1400" b="0" i="0" u="none" strike="noStrike" kern="1200" cap="none" spc="0" normalizeH="0" baseline="0" noProof="0" dirty="0">
                  <a:ln>
                    <a:noFill/>
                  </a:ln>
                  <a:solidFill>
                    <a:srgbClr val="BABABA">
                      <a:lumMod val="50000"/>
                    </a:srgbClr>
                  </a:solidFill>
                  <a:effectLst/>
                  <a:uLnTx/>
                  <a:uFillTx/>
                  <a:latin typeface="Calibri"/>
                  <a:sym typeface="Helvetica Neue Light"/>
                </a:rPr>
                <a:t>Mobil</a:t>
              </a:r>
              <a:r>
                <a:rPr kumimoji="0" lang="en-GB" sz="1400" b="0" i="0" u="none" strike="noStrike" kern="1200" cap="none" spc="0" normalizeH="0" baseline="0" noProof="0" dirty="0">
                  <a:ln>
                    <a:noFill/>
                  </a:ln>
                  <a:solidFill>
                    <a:srgbClr val="BABABA">
                      <a:lumMod val="50000"/>
                    </a:srgbClr>
                  </a:solidFill>
                  <a:effectLst/>
                  <a:uLnTx/>
                  <a:uFillTx/>
                  <a:latin typeface="Calibri"/>
                  <a:sym typeface="Helvetica Neue Light"/>
                </a:rPr>
                <a:t>e phone</a:t>
              </a:r>
              <a:r>
                <a:rPr kumimoji="0" lang="hu-HU" sz="1400" b="0" i="0" u="none" strike="noStrike" kern="1200" cap="none" spc="0" normalizeH="0" baseline="0" noProof="0" dirty="0">
                  <a:ln>
                    <a:noFill/>
                  </a:ln>
                  <a:solidFill>
                    <a:srgbClr val="BABABA">
                      <a:lumMod val="50000"/>
                    </a:srgbClr>
                  </a:solidFill>
                  <a:effectLst/>
                  <a:uLnTx/>
                  <a:uFillTx/>
                  <a:latin typeface="Calibri"/>
                  <a:sym typeface="Helvetica Neue Light"/>
                </a:rPr>
                <a:t>/</a:t>
              </a:r>
              <a:br>
                <a:rPr kumimoji="0" lang="hu-HU" sz="1400" b="0" i="0" u="none" strike="noStrike" kern="1200" cap="none" spc="0" normalizeH="0" baseline="0" noProof="0" dirty="0">
                  <a:ln>
                    <a:noFill/>
                  </a:ln>
                  <a:solidFill>
                    <a:srgbClr val="BABABA">
                      <a:lumMod val="50000"/>
                    </a:srgbClr>
                  </a:solidFill>
                  <a:effectLst/>
                  <a:uLnTx/>
                  <a:uFillTx/>
                  <a:latin typeface="Calibri"/>
                  <a:sym typeface="Helvetica Neue Light"/>
                </a:rPr>
              </a:br>
              <a:r>
                <a:rPr kumimoji="0" lang="en-GB" sz="1400" b="0" i="0" u="none" strike="noStrike" kern="1200" cap="none" spc="0" normalizeH="0" baseline="0" noProof="0" dirty="0">
                  <a:ln>
                    <a:noFill/>
                  </a:ln>
                  <a:solidFill>
                    <a:srgbClr val="BABABA">
                      <a:lumMod val="50000"/>
                    </a:srgbClr>
                  </a:solidFill>
                  <a:effectLst/>
                  <a:uLnTx/>
                  <a:uFillTx/>
                  <a:latin typeface="Calibri"/>
                  <a:sym typeface="Helvetica Neue Light"/>
                </a:rPr>
                <a:t>S</a:t>
              </a:r>
              <a:r>
                <a:rPr lang="en-GB" sz="1400" dirty="0" err="1">
                  <a:solidFill>
                    <a:srgbClr val="BABABA">
                      <a:lumMod val="50000"/>
                    </a:srgbClr>
                  </a:solidFill>
                  <a:latin typeface="Calibri"/>
                </a:rPr>
                <a:t>martphone</a:t>
              </a:r>
              <a:endParaRPr kumimoji="0" lang="hu-HU" sz="1400" b="0" i="0" u="none" strike="noStrike" kern="1200" cap="none" spc="0" normalizeH="0" baseline="0" noProof="0" dirty="0">
                <a:ln>
                  <a:noFill/>
                </a:ln>
                <a:solidFill>
                  <a:srgbClr val="BABABA">
                    <a:lumMod val="50000"/>
                  </a:srgbClr>
                </a:solidFill>
                <a:effectLst/>
                <a:uLnTx/>
                <a:uFillTx/>
                <a:latin typeface="Calibri"/>
                <a:sym typeface="Helvetica Neue Light"/>
              </a:endParaRPr>
            </a:p>
          </p:txBody>
        </p:sp>
        <p:grpSp>
          <p:nvGrpSpPr>
            <p:cNvPr id="81" name="Group 18"/>
            <p:cNvGrpSpPr/>
            <p:nvPr/>
          </p:nvGrpSpPr>
          <p:grpSpPr>
            <a:xfrm>
              <a:off x="-1" y="-1"/>
              <a:ext cx="2540002" cy="2540002"/>
              <a:chOff x="-1" y="-1"/>
              <a:chExt cx="2540001" cy="2540001"/>
            </a:xfrm>
          </p:grpSpPr>
          <p:sp>
            <p:nvSpPr>
              <p:cNvPr id="82" name="Shape 16"/>
              <p:cNvSpPr/>
              <p:nvPr/>
            </p:nvSpPr>
            <p:spPr>
              <a:xfrm>
                <a:off x="-1" y="-1"/>
                <a:ext cx="2540001" cy="254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D6737"/>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90000"/>
                  </a:lnSpc>
                  <a:spcBef>
                    <a:spcPts val="0"/>
                  </a:spcBef>
                  <a:spcAft>
                    <a:spcPts val="0"/>
                  </a:spcAft>
                  <a:buClrTx/>
                  <a:buSzTx/>
                  <a:buFontTx/>
                  <a:buNone/>
                  <a:tabLst/>
                  <a:defRPr sz="4000">
                    <a:solidFill>
                      <a:srgbClr val="FFFFFF"/>
                    </a:solidFill>
                  </a:defRPr>
                </a:pPr>
                <a:endParaRPr kumimoji="0" sz="4000" b="0" i="0" u="none" strike="noStrike" kern="1200" cap="none" spc="0" normalizeH="0" baseline="0" noProof="0">
                  <a:ln>
                    <a:noFill/>
                  </a:ln>
                  <a:solidFill>
                    <a:srgbClr val="FFFFFF"/>
                  </a:solidFill>
                  <a:effectLst/>
                  <a:uLnTx/>
                  <a:uFillTx/>
                  <a:latin typeface="Calibri"/>
                  <a:ea typeface="+mn-ea"/>
                  <a:cs typeface="+mn-cs"/>
                </a:endParaRPr>
              </a:p>
            </p:txBody>
          </p:sp>
          <p:sp>
            <p:nvSpPr>
              <p:cNvPr id="83" name="Shape 17"/>
              <p:cNvSpPr/>
              <p:nvPr/>
            </p:nvSpPr>
            <p:spPr>
              <a:xfrm>
                <a:off x="810583" y="348564"/>
                <a:ext cx="908048" cy="1619936"/>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350" y="4050"/>
                    </a:lnTo>
                    <a:lnTo>
                      <a:pt x="1350" y="17550"/>
                    </a:lnTo>
                    <a:lnTo>
                      <a:pt x="20250" y="17550"/>
                    </a:lnTo>
                    <a:cubicBezTo>
                      <a:pt x="20250" y="17550"/>
                      <a:pt x="20250" y="4050"/>
                      <a:pt x="20250" y="4050"/>
                    </a:cubicBezTo>
                    <a:close/>
                    <a:moveTo>
                      <a:pt x="14175" y="2025"/>
                    </a:moveTo>
                    <a:lnTo>
                      <a:pt x="7425" y="2025"/>
                    </a:lnTo>
                    <a:cubicBezTo>
                      <a:pt x="7052" y="2025"/>
                      <a:pt x="6750" y="2176"/>
                      <a:pt x="6750" y="2363"/>
                    </a:cubicBezTo>
                    <a:cubicBezTo>
                      <a:pt x="6750" y="2549"/>
                      <a:pt x="7052" y="2700"/>
                      <a:pt x="7425" y="2700"/>
                    </a:cubicBezTo>
                    <a:lnTo>
                      <a:pt x="14175" y="2700"/>
                    </a:lnTo>
                    <a:cubicBezTo>
                      <a:pt x="14547" y="2700"/>
                      <a:pt x="14850" y="2549"/>
                      <a:pt x="14850" y="2363"/>
                    </a:cubicBezTo>
                    <a:cubicBezTo>
                      <a:pt x="14850" y="2176"/>
                      <a:pt x="14547"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209" y="21600"/>
                      <a:pt x="0" y="20996"/>
                      <a:pt x="0" y="20250"/>
                    </a:cubicBezTo>
                    <a:lnTo>
                      <a:pt x="0" y="1350"/>
                    </a:lnTo>
                    <a:cubicBezTo>
                      <a:pt x="0" y="604"/>
                      <a:pt x="1209" y="0"/>
                      <a:pt x="2700" y="0"/>
                    </a:cubicBezTo>
                    <a:lnTo>
                      <a:pt x="18900" y="0"/>
                    </a:lnTo>
                    <a:cubicBezTo>
                      <a:pt x="20391" y="0"/>
                      <a:pt x="21600" y="604"/>
                      <a:pt x="21600" y="1350"/>
                    </a:cubicBezTo>
                    <a:lnTo>
                      <a:pt x="21600" y="20250"/>
                    </a:lnTo>
                    <a:cubicBezTo>
                      <a:pt x="21600" y="20996"/>
                      <a:pt x="20391" y="21600"/>
                      <a:pt x="18900" y="21600"/>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sp>
        <p:nvSpPr>
          <p:cNvPr id="78" name="Shape 20"/>
          <p:cNvSpPr/>
          <p:nvPr/>
        </p:nvSpPr>
        <p:spPr>
          <a:xfrm>
            <a:off x="3826912" y="2567124"/>
            <a:ext cx="917389" cy="938329"/>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F5A487"/>
          </a:solidFill>
          <a:ln w="12700" cap="flat">
            <a:noFill/>
            <a:miter lim="400000"/>
          </a:ln>
          <a:effectLst/>
        </p:spPr>
        <p:txBody>
          <a:bodyPr wrap="square" lIns="0" tIns="0" rIns="0" bIns="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1200" cap="all" spc="0" normalizeH="0" baseline="0" noProof="0" dirty="0">
              <a:ln>
                <a:noFill/>
              </a:ln>
              <a:solidFill>
                <a:srgbClr val="FFFFFF"/>
              </a:solidFill>
              <a:effectLst/>
              <a:uLnTx/>
              <a:uFillTx/>
              <a:latin typeface="Helvetica Neue"/>
              <a:sym typeface="Helvetica Neue"/>
            </a:endParaRPr>
          </a:p>
        </p:txBody>
      </p:sp>
      <p:sp>
        <p:nvSpPr>
          <p:cNvPr id="58" name="Shape 44"/>
          <p:cNvSpPr/>
          <p:nvPr/>
        </p:nvSpPr>
        <p:spPr>
          <a:xfrm>
            <a:off x="2035189" y="3915976"/>
            <a:ext cx="756000" cy="756000"/>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B9B9B9"/>
          </a:solidFill>
          <a:ln w="12700" cap="flat">
            <a:noFill/>
            <a:miter lim="400000"/>
          </a:ln>
          <a:effectLst/>
        </p:spPr>
        <p:txBody>
          <a:bodyPr wrap="square" lIns="0" tIns="0" rIns="0" bIns="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1200" cap="all" spc="0" normalizeH="0" baseline="0" noProof="0">
              <a:ln>
                <a:noFill/>
              </a:ln>
              <a:solidFill>
                <a:srgbClr val="FFFFFF"/>
              </a:solidFill>
              <a:effectLst/>
              <a:uLnTx/>
              <a:uFillTx/>
              <a:latin typeface="Helvetica Neue"/>
              <a:sym typeface="Helvetica Neue"/>
            </a:endParaRPr>
          </a:p>
        </p:txBody>
      </p:sp>
      <p:sp>
        <p:nvSpPr>
          <p:cNvPr id="94" name="Freeform 16"/>
          <p:cNvSpPr>
            <a:spLocks noEditPoints="1"/>
          </p:cNvSpPr>
          <p:nvPr/>
        </p:nvSpPr>
        <p:spPr bwMode="auto">
          <a:xfrm>
            <a:off x="4512995" y="1043036"/>
            <a:ext cx="850571" cy="600549"/>
          </a:xfrm>
          <a:custGeom>
            <a:avLst/>
            <a:gdLst/>
            <a:ahLst/>
            <a:cxnLst>
              <a:cxn ang="0">
                <a:pos x="564" y="20"/>
              </a:cxn>
              <a:cxn ang="0">
                <a:pos x="558" y="6"/>
              </a:cxn>
              <a:cxn ang="0">
                <a:pos x="82" y="0"/>
              </a:cxn>
              <a:cxn ang="0">
                <a:pos x="68" y="6"/>
              </a:cxn>
              <a:cxn ang="0">
                <a:pos x="62" y="376"/>
              </a:cxn>
              <a:cxn ang="0">
                <a:pos x="24" y="376"/>
              </a:cxn>
              <a:cxn ang="0">
                <a:pos x="2" y="394"/>
              </a:cxn>
              <a:cxn ang="0">
                <a:pos x="0" y="422"/>
              </a:cxn>
              <a:cxn ang="0">
                <a:pos x="2" y="434"/>
              </a:cxn>
              <a:cxn ang="0">
                <a:pos x="24" y="450"/>
              </a:cxn>
              <a:cxn ang="0">
                <a:pos x="594" y="452"/>
              </a:cxn>
              <a:cxn ang="0">
                <a:pos x="614" y="442"/>
              </a:cxn>
              <a:cxn ang="0">
                <a:pos x="624" y="422"/>
              </a:cxn>
              <a:cxn ang="0">
                <a:pos x="622" y="400"/>
              </a:cxn>
              <a:cxn ang="0">
                <a:pos x="606" y="378"/>
              </a:cxn>
              <a:cxn ang="0">
                <a:pos x="594" y="376"/>
              </a:cxn>
              <a:cxn ang="0">
                <a:pos x="80" y="20"/>
              </a:cxn>
              <a:cxn ang="0">
                <a:pos x="542" y="18"/>
              </a:cxn>
              <a:cxn ang="0">
                <a:pos x="544" y="380"/>
              </a:cxn>
              <a:cxn ang="0">
                <a:pos x="82" y="382"/>
              </a:cxn>
              <a:cxn ang="0">
                <a:pos x="272" y="426"/>
              </a:cxn>
              <a:cxn ang="0">
                <a:pos x="262" y="422"/>
              </a:cxn>
              <a:cxn ang="0">
                <a:pos x="260" y="414"/>
              </a:cxn>
              <a:cxn ang="0">
                <a:pos x="266" y="402"/>
              </a:cxn>
              <a:cxn ang="0">
                <a:pos x="276" y="402"/>
              </a:cxn>
              <a:cxn ang="0">
                <a:pos x="284" y="414"/>
              </a:cxn>
              <a:cxn ang="0">
                <a:pos x="280" y="422"/>
              </a:cxn>
              <a:cxn ang="0">
                <a:pos x="272" y="426"/>
              </a:cxn>
              <a:cxn ang="0">
                <a:pos x="306" y="426"/>
              </a:cxn>
              <a:cxn ang="0">
                <a:pos x="300" y="414"/>
              </a:cxn>
              <a:cxn ang="0">
                <a:pos x="302" y="406"/>
              </a:cxn>
              <a:cxn ang="0">
                <a:pos x="312" y="402"/>
              </a:cxn>
              <a:cxn ang="0">
                <a:pos x="324" y="408"/>
              </a:cxn>
              <a:cxn ang="0">
                <a:pos x="324" y="418"/>
              </a:cxn>
              <a:cxn ang="0">
                <a:pos x="312" y="426"/>
              </a:cxn>
              <a:cxn ang="0">
                <a:pos x="352" y="426"/>
              </a:cxn>
              <a:cxn ang="0">
                <a:pos x="340" y="418"/>
              </a:cxn>
              <a:cxn ang="0">
                <a:pos x="340" y="408"/>
              </a:cxn>
              <a:cxn ang="0">
                <a:pos x="352" y="402"/>
              </a:cxn>
              <a:cxn ang="0">
                <a:pos x="360" y="406"/>
              </a:cxn>
              <a:cxn ang="0">
                <a:pos x="364" y="414"/>
              </a:cxn>
              <a:cxn ang="0">
                <a:pos x="356" y="426"/>
              </a:cxn>
              <a:cxn ang="0">
                <a:pos x="568" y="426"/>
              </a:cxn>
              <a:cxn ang="0">
                <a:pos x="568" y="402"/>
              </a:cxn>
            </a:cxnLst>
            <a:rect l="0" t="0" r="r" b="b"/>
            <a:pathLst>
              <a:path w="624" h="452">
                <a:moveTo>
                  <a:pt x="594" y="376"/>
                </a:moveTo>
                <a:lnTo>
                  <a:pt x="564" y="376"/>
                </a:lnTo>
                <a:lnTo>
                  <a:pt x="564" y="20"/>
                </a:lnTo>
                <a:lnTo>
                  <a:pt x="564" y="20"/>
                </a:lnTo>
                <a:lnTo>
                  <a:pt x="562" y="12"/>
                </a:lnTo>
                <a:lnTo>
                  <a:pt x="558" y="6"/>
                </a:lnTo>
                <a:lnTo>
                  <a:pt x="550" y="2"/>
                </a:lnTo>
                <a:lnTo>
                  <a:pt x="542" y="0"/>
                </a:lnTo>
                <a:lnTo>
                  <a:pt x="82" y="0"/>
                </a:lnTo>
                <a:lnTo>
                  <a:pt x="82" y="0"/>
                </a:lnTo>
                <a:lnTo>
                  <a:pt x="74" y="2"/>
                </a:lnTo>
                <a:lnTo>
                  <a:pt x="68" y="6"/>
                </a:lnTo>
                <a:lnTo>
                  <a:pt x="62" y="12"/>
                </a:lnTo>
                <a:lnTo>
                  <a:pt x="62" y="20"/>
                </a:lnTo>
                <a:lnTo>
                  <a:pt x="62" y="376"/>
                </a:lnTo>
                <a:lnTo>
                  <a:pt x="30" y="376"/>
                </a:lnTo>
                <a:lnTo>
                  <a:pt x="30" y="376"/>
                </a:lnTo>
                <a:lnTo>
                  <a:pt x="24" y="376"/>
                </a:lnTo>
                <a:lnTo>
                  <a:pt x="18" y="378"/>
                </a:lnTo>
                <a:lnTo>
                  <a:pt x="8" y="384"/>
                </a:lnTo>
                <a:lnTo>
                  <a:pt x="2" y="394"/>
                </a:lnTo>
                <a:lnTo>
                  <a:pt x="0" y="400"/>
                </a:lnTo>
                <a:lnTo>
                  <a:pt x="0" y="406"/>
                </a:lnTo>
                <a:lnTo>
                  <a:pt x="0" y="422"/>
                </a:lnTo>
                <a:lnTo>
                  <a:pt x="0" y="422"/>
                </a:lnTo>
                <a:lnTo>
                  <a:pt x="0" y="428"/>
                </a:lnTo>
                <a:lnTo>
                  <a:pt x="2" y="434"/>
                </a:lnTo>
                <a:lnTo>
                  <a:pt x="8" y="442"/>
                </a:lnTo>
                <a:lnTo>
                  <a:pt x="18" y="450"/>
                </a:lnTo>
                <a:lnTo>
                  <a:pt x="24" y="450"/>
                </a:lnTo>
                <a:lnTo>
                  <a:pt x="30" y="452"/>
                </a:lnTo>
                <a:lnTo>
                  <a:pt x="594" y="452"/>
                </a:lnTo>
                <a:lnTo>
                  <a:pt x="594" y="452"/>
                </a:lnTo>
                <a:lnTo>
                  <a:pt x="600" y="450"/>
                </a:lnTo>
                <a:lnTo>
                  <a:pt x="606" y="450"/>
                </a:lnTo>
                <a:lnTo>
                  <a:pt x="614" y="442"/>
                </a:lnTo>
                <a:lnTo>
                  <a:pt x="620" y="434"/>
                </a:lnTo>
                <a:lnTo>
                  <a:pt x="622" y="428"/>
                </a:lnTo>
                <a:lnTo>
                  <a:pt x="624" y="422"/>
                </a:lnTo>
                <a:lnTo>
                  <a:pt x="624" y="406"/>
                </a:lnTo>
                <a:lnTo>
                  <a:pt x="624" y="406"/>
                </a:lnTo>
                <a:lnTo>
                  <a:pt x="622" y="400"/>
                </a:lnTo>
                <a:lnTo>
                  <a:pt x="620" y="394"/>
                </a:lnTo>
                <a:lnTo>
                  <a:pt x="614" y="384"/>
                </a:lnTo>
                <a:lnTo>
                  <a:pt x="606" y="378"/>
                </a:lnTo>
                <a:lnTo>
                  <a:pt x="600" y="376"/>
                </a:lnTo>
                <a:lnTo>
                  <a:pt x="594" y="376"/>
                </a:lnTo>
                <a:lnTo>
                  <a:pt x="594" y="376"/>
                </a:lnTo>
                <a:close/>
                <a:moveTo>
                  <a:pt x="80" y="380"/>
                </a:moveTo>
                <a:lnTo>
                  <a:pt x="80" y="20"/>
                </a:lnTo>
                <a:lnTo>
                  <a:pt x="80" y="20"/>
                </a:lnTo>
                <a:lnTo>
                  <a:pt x="82" y="18"/>
                </a:lnTo>
                <a:lnTo>
                  <a:pt x="542" y="18"/>
                </a:lnTo>
                <a:lnTo>
                  <a:pt x="542" y="18"/>
                </a:lnTo>
                <a:lnTo>
                  <a:pt x="544" y="20"/>
                </a:lnTo>
                <a:lnTo>
                  <a:pt x="544" y="380"/>
                </a:lnTo>
                <a:lnTo>
                  <a:pt x="544" y="380"/>
                </a:lnTo>
                <a:lnTo>
                  <a:pt x="542" y="382"/>
                </a:lnTo>
                <a:lnTo>
                  <a:pt x="82" y="382"/>
                </a:lnTo>
                <a:lnTo>
                  <a:pt x="82" y="382"/>
                </a:lnTo>
                <a:lnTo>
                  <a:pt x="80" y="380"/>
                </a:lnTo>
                <a:lnTo>
                  <a:pt x="80" y="380"/>
                </a:lnTo>
                <a:close/>
                <a:moveTo>
                  <a:pt x="272" y="426"/>
                </a:moveTo>
                <a:lnTo>
                  <a:pt x="272" y="426"/>
                </a:lnTo>
                <a:lnTo>
                  <a:pt x="266" y="426"/>
                </a:lnTo>
                <a:lnTo>
                  <a:pt x="262" y="422"/>
                </a:lnTo>
                <a:lnTo>
                  <a:pt x="260" y="418"/>
                </a:lnTo>
                <a:lnTo>
                  <a:pt x="260" y="414"/>
                </a:lnTo>
                <a:lnTo>
                  <a:pt x="260" y="414"/>
                </a:lnTo>
                <a:lnTo>
                  <a:pt x="260" y="408"/>
                </a:lnTo>
                <a:lnTo>
                  <a:pt x="262" y="406"/>
                </a:lnTo>
                <a:lnTo>
                  <a:pt x="266" y="402"/>
                </a:lnTo>
                <a:lnTo>
                  <a:pt x="272" y="402"/>
                </a:lnTo>
                <a:lnTo>
                  <a:pt x="272" y="402"/>
                </a:lnTo>
                <a:lnTo>
                  <a:pt x="276" y="402"/>
                </a:lnTo>
                <a:lnTo>
                  <a:pt x="280" y="406"/>
                </a:lnTo>
                <a:lnTo>
                  <a:pt x="284" y="408"/>
                </a:lnTo>
                <a:lnTo>
                  <a:pt x="284" y="414"/>
                </a:lnTo>
                <a:lnTo>
                  <a:pt x="284" y="414"/>
                </a:lnTo>
                <a:lnTo>
                  <a:pt x="284" y="418"/>
                </a:lnTo>
                <a:lnTo>
                  <a:pt x="280" y="422"/>
                </a:lnTo>
                <a:lnTo>
                  <a:pt x="276" y="426"/>
                </a:lnTo>
                <a:lnTo>
                  <a:pt x="272" y="426"/>
                </a:lnTo>
                <a:lnTo>
                  <a:pt x="272" y="426"/>
                </a:lnTo>
                <a:close/>
                <a:moveTo>
                  <a:pt x="312" y="426"/>
                </a:moveTo>
                <a:lnTo>
                  <a:pt x="312" y="426"/>
                </a:lnTo>
                <a:lnTo>
                  <a:pt x="306" y="426"/>
                </a:lnTo>
                <a:lnTo>
                  <a:pt x="302" y="422"/>
                </a:lnTo>
                <a:lnTo>
                  <a:pt x="300" y="418"/>
                </a:lnTo>
                <a:lnTo>
                  <a:pt x="300" y="414"/>
                </a:lnTo>
                <a:lnTo>
                  <a:pt x="300" y="414"/>
                </a:lnTo>
                <a:lnTo>
                  <a:pt x="300" y="408"/>
                </a:lnTo>
                <a:lnTo>
                  <a:pt x="302" y="406"/>
                </a:lnTo>
                <a:lnTo>
                  <a:pt x="306" y="402"/>
                </a:lnTo>
                <a:lnTo>
                  <a:pt x="312" y="402"/>
                </a:lnTo>
                <a:lnTo>
                  <a:pt x="312" y="402"/>
                </a:lnTo>
                <a:lnTo>
                  <a:pt x="316" y="402"/>
                </a:lnTo>
                <a:lnTo>
                  <a:pt x="320" y="406"/>
                </a:lnTo>
                <a:lnTo>
                  <a:pt x="324" y="408"/>
                </a:lnTo>
                <a:lnTo>
                  <a:pt x="324" y="414"/>
                </a:lnTo>
                <a:lnTo>
                  <a:pt x="324" y="414"/>
                </a:lnTo>
                <a:lnTo>
                  <a:pt x="324" y="418"/>
                </a:lnTo>
                <a:lnTo>
                  <a:pt x="320" y="422"/>
                </a:lnTo>
                <a:lnTo>
                  <a:pt x="316" y="426"/>
                </a:lnTo>
                <a:lnTo>
                  <a:pt x="312" y="426"/>
                </a:lnTo>
                <a:lnTo>
                  <a:pt x="312" y="426"/>
                </a:lnTo>
                <a:close/>
                <a:moveTo>
                  <a:pt x="352" y="426"/>
                </a:moveTo>
                <a:lnTo>
                  <a:pt x="352" y="426"/>
                </a:lnTo>
                <a:lnTo>
                  <a:pt x="348" y="426"/>
                </a:lnTo>
                <a:lnTo>
                  <a:pt x="344" y="422"/>
                </a:lnTo>
                <a:lnTo>
                  <a:pt x="340" y="418"/>
                </a:lnTo>
                <a:lnTo>
                  <a:pt x="340" y="414"/>
                </a:lnTo>
                <a:lnTo>
                  <a:pt x="340" y="414"/>
                </a:lnTo>
                <a:lnTo>
                  <a:pt x="340" y="408"/>
                </a:lnTo>
                <a:lnTo>
                  <a:pt x="344" y="406"/>
                </a:lnTo>
                <a:lnTo>
                  <a:pt x="348" y="402"/>
                </a:lnTo>
                <a:lnTo>
                  <a:pt x="352" y="402"/>
                </a:lnTo>
                <a:lnTo>
                  <a:pt x="352" y="402"/>
                </a:lnTo>
                <a:lnTo>
                  <a:pt x="356" y="402"/>
                </a:lnTo>
                <a:lnTo>
                  <a:pt x="360" y="406"/>
                </a:lnTo>
                <a:lnTo>
                  <a:pt x="364" y="408"/>
                </a:lnTo>
                <a:lnTo>
                  <a:pt x="364" y="414"/>
                </a:lnTo>
                <a:lnTo>
                  <a:pt x="364" y="414"/>
                </a:lnTo>
                <a:lnTo>
                  <a:pt x="364" y="418"/>
                </a:lnTo>
                <a:lnTo>
                  <a:pt x="360" y="422"/>
                </a:lnTo>
                <a:lnTo>
                  <a:pt x="356" y="426"/>
                </a:lnTo>
                <a:lnTo>
                  <a:pt x="352" y="426"/>
                </a:lnTo>
                <a:lnTo>
                  <a:pt x="352" y="426"/>
                </a:lnTo>
                <a:close/>
                <a:moveTo>
                  <a:pt x="568" y="426"/>
                </a:moveTo>
                <a:lnTo>
                  <a:pt x="446" y="426"/>
                </a:lnTo>
                <a:lnTo>
                  <a:pt x="446" y="402"/>
                </a:lnTo>
                <a:lnTo>
                  <a:pt x="568" y="402"/>
                </a:lnTo>
                <a:lnTo>
                  <a:pt x="568" y="4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5" name="Freeform 11"/>
          <p:cNvSpPr>
            <a:spLocks noChangeAspect="1" noEditPoints="1"/>
          </p:cNvSpPr>
          <p:nvPr/>
        </p:nvSpPr>
        <p:spPr bwMode="auto">
          <a:xfrm>
            <a:off x="3944586" y="2809389"/>
            <a:ext cx="653408" cy="467012"/>
          </a:xfrm>
          <a:custGeom>
            <a:avLst/>
            <a:gdLst/>
            <a:ahLst/>
            <a:cxnLst>
              <a:cxn ang="0">
                <a:pos x="268" y="0"/>
              </a:cxn>
              <a:cxn ang="0">
                <a:pos x="189" y="0"/>
              </a:cxn>
              <a:cxn ang="0">
                <a:pos x="187" y="2"/>
              </a:cxn>
              <a:cxn ang="0">
                <a:pos x="187" y="17"/>
              </a:cxn>
              <a:cxn ang="0">
                <a:pos x="221" y="17"/>
              </a:cxn>
              <a:cxn ang="0">
                <a:pos x="221" y="174"/>
              </a:cxn>
              <a:cxn ang="0">
                <a:pos x="187" y="174"/>
              </a:cxn>
              <a:cxn ang="0">
                <a:pos x="187" y="191"/>
              </a:cxn>
              <a:cxn ang="0">
                <a:pos x="189" y="193"/>
              </a:cxn>
              <a:cxn ang="0">
                <a:pos x="268" y="193"/>
              </a:cxn>
              <a:cxn ang="0">
                <a:pos x="270" y="191"/>
              </a:cxn>
              <a:cxn ang="0">
                <a:pos x="270" y="2"/>
              </a:cxn>
              <a:cxn ang="0">
                <a:pos x="268" y="0"/>
              </a:cxn>
              <a:cxn ang="0">
                <a:pos x="0" y="24"/>
              </a:cxn>
              <a:cxn ang="0">
                <a:pos x="215" y="24"/>
              </a:cxn>
              <a:cxn ang="0">
                <a:pos x="215" y="168"/>
              </a:cxn>
              <a:cxn ang="0">
                <a:pos x="0" y="168"/>
              </a:cxn>
              <a:cxn ang="0">
                <a:pos x="0" y="24"/>
              </a:cxn>
              <a:cxn ang="0">
                <a:pos x="16" y="38"/>
              </a:cxn>
              <a:cxn ang="0">
                <a:pos x="199" y="38"/>
              </a:cxn>
              <a:cxn ang="0">
                <a:pos x="199" y="146"/>
              </a:cxn>
              <a:cxn ang="0">
                <a:pos x="16" y="146"/>
              </a:cxn>
              <a:cxn ang="0">
                <a:pos x="16" y="38"/>
              </a:cxn>
              <a:cxn ang="0">
                <a:pos x="53" y="193"/>
              </a:cxn>
              <a:cxn ang="0">
                <a:pos x="58" y="184"/>
              </a:cxn>
              <a:cxn ang="0">
                <a:pos x="69" y="184"/>
              </a:cxn>
              <a:cxn ang="0">
                <a:pos x="73" y="174"/>
              </a:cxn>
              <a:cxn ang="0">
                <a:pos x="142" y="174"/>
              </a:cxn>
              <a:cxn ang="0">
                <a:pos x="146" y="184"/>
              </a:cxn>
              <a:cxn ang="0">
                <a:pos x="157" y="184"/>
              </a:cxn>
              <a:cxn ang="0">
                <a:pos x="162" y="193"/>
              </a:cxn>
              <a:cxn ang="0">
                <a:pos x="53" y="193"/>
              </a:cxn>
              <a:cxn ang="0">
                <a:pos x="99" y="153"/>
              </a:cxn>
              <a:cxn ang="0">
                <a:pos x="116" y="153"/>
              </a:cxn>
              <a:cxn ang="0">
                <a:pos x="116" y="159"/>
              </a:cxn>
              <a:cxn ang="0">
                <a:pos x="99" y="159"/>
              </a:cxn>
              <a:cxn ang="0">
                <a:pos x="99" y="153"/>
              </a:cxn>
              <a:cxn ang="0">
                <a:pos x="243" y="174"/>
              </a:cxn>
              <a:cxn ang="0">
                <a:pos x="258" y="174"/>
              </a:cxn>
              <a:cxn ang="0">
                <a:pos x="259" y="176"/>
              </a:cxn>
              <a:cxn ang="0">
                <a:pos x="259" y="182"/>
              </a:cxn>
              <a:cxn ang="0">
                <a:pos x="258" y="183"/>
              </a:cxn>
              <a:cxn ang="0">
                <a:pos x="243" y="183"/>
              </a:cxn>
              <a:cxn ang="0">
                <a:pos x="241" y="182"/>
              </a:cxn>
              <a:cxn ang="0">
                <a:pos x="241" y="176"/>
              </a:cxn>
              <a:cxn ang="0">
                <a:pos x="243" y="174"/>
              </a:cxn>
            </a:cxnLst>
            <a:rect l="0" t="0" r="r" b="b"/>
            <a:pathLst>
              <a:path w="270" h="193">
                <a:moveTo>
                  <a:pt x="268" y="0"/>
                </a:moveTo>
                <a:cubicBezTo>
                  <a:pt x="189" y="0"/>
                  <a:pt x="189" y="0"/>
                  <a:pt x="189" y="0"/>
                </a:cubicBezTo>
                <a:cubicBezTo>
                  <a:pt x="188" y="0"/>
                  <a:pt x="187" y="1"/>
                  <a:pt x="187" y="2"/>
                </a:cubicBezTo>
                <a:cubicBezTo>
                  <a:pt x="187" y="17"/>
                  <a:pt x="187" y="17"/>
                  <a:pt x="187" y="17"/>
                </a:cubicBezTo>
                <a:cubicBezTo>
                  <a:pt x="221" y="17"/>
                  <a:pt x="221" y="17"/>
                  <a:pt x="221" y="17"/>
                </a:cubicBezTo>
                <a:cubicBezTo>
                  <a:pt x="221" y="174"/>
                  <a:pt x="221" y="174"/>
                  <a:pt x="221" y="174"/>
                </a:cubicBezTo>
                <a:cubicBezTo>
                  <a:pt x="187" y="174"/>
                  <a:pt x="187" y="174"/>
                  <a:pt x="187" y="174"/>
                </a:cubicBezTo>
                <a:cubicBezTo>
                  <a:pt x="187" y="191"/>
                  <a:pt x="187" y="191"/>
                  <a:pt x="187" y="191"/>
                </a:cubicBezTo>
                <a:cubicBezTo>
                  <a:pt x="187" y="192"/>
                  <a:pt x="188" y="193"/>
                  <a:pt x="189" y="193"/>
                </a:cubicBezTo>
                <a:cubicBezTo>
                  <a:pt x="268" y="193"/>
                  <a:pt x="268" y="193"/>
                  <a:pt x="268" y="193"/>
                </a:cubicBezTo>
                <a:cubicBezTo>
                  <a:pt x="269" y="193"/>
                  <a:pt x="270" y="192"/>
                  <a:pt x="270" y="191"/>
                </a:cubicBezTo>
                <a:cubicBezTo>
                  <a:pt x="270" y="2"/>
                  <a:pt x="270" y="2"/>
                  <a:pt x="270" y="2"/>
                </a:cubicBezTo>
                <a:cubicBezTo>
                  <a:pt x="270" y="1"/>
                  <a:pt x="269" y="0"/>
                  <a:pt x="268" y="0"/>
                </a:cubicBezTo>
                <a:close/>
                <a:moveTo>
                  <a:pt x="0" y="24"/>
                </a:moveTo>
                <a:cubicBezTo>
                  <a:pt x="215" y="24"/>
                  <a:pt x="215" y="24"/>
                  <a:pt x="215" y="24"/>
                </a:cubicBezTo>
                <a:cubicBezTo>
                  <a:pt x="215" y="168"/>
                  <a:pt x="215" y="168"/>
                  <a:pt x="215" y="168"/>
                </a:cubicBezTo>
                <a:cubicBezTo>
                  <a:pt x="0" y="168"/>
                  <a:pt x="0" y="168"/>
                  <a:pt x="0" y="168"/>
                </a:cubicBezTo>
                <a:cubicBezTo>
                  <a:pt x="0" y="24"/>
                  <a:pt x="0" y="24"/>
                  <a:pt x="0" y="24"/>
                </a:cubicBezTo>
                <a:close/>
                <a:moveTo>
                  <a:pt x="16" y="38"/>
                </a:moveTo>
                <a:cubicBezTo>
                  <a:pt x="199" y="38"/>
                  <a:pt x="199" y="38"/>
                  <a:pt x="199" y="38"/>
                </a:cubicBezTo>
                <a:cubicBezTo>
                  <a:pt x="199" y="146"/>
                  <a:pt x="199" y="146"/>
                  <a:pt x="199" y="146"/>
                </a:cubicBezTo>
                <a:cubicBezTo>
                  <a:pt x="16" y="146"/>
                  <a:pt x="16" y="146"/>
                  <a:pt x="16" y="146"/>
                </a:cubicBezTo>
                <a:cubicBezTo>
                  <a:pt x="16" y="38"/>
                  <a:pt x="16" y="38"/>
                  <a:pt x="16" y="38"/>
                </a:cubicBezTo>
                <a:close/>
                <a:moveTo>
                  <a:pt x="53" y="193"/>
                </a:moveTo>
                <a:cubicBezTo>
                  <a:pt x="58" y="184"/>
                  <a:pt x="58" y="184"/>
                  <a:pt x="58" y="184"/>
                </a:cubicBezTo>
                <a:cubicBezTo>
                  <a:pt x="69" y="184"/>
                  <a:pt x="69" y="184"/>
                  <a:pt x="69" y="184"/>
                </a:cubicBezTo>
                <a:cubicBezTo>
                  <a:pt x="73" y="174"/>
                  <a:pt x="73" y="174"/>
                  <a:pt x="73" y="174"/>
                </a:cubicBezTo>
                <a:cubicBezTo>
                  <a:pt x="142" y="174"/>
                  <a:pt x="142" y="174"/>
                  <a:pt x="142" y="174"/>
                </a:cubicBezTo>
                <a:cubicBezTo>
                  <a:pt x="146" y="184"/>
                  <a:pt x="146" y="184"/>
                  <a:pt x="146" y="184"/>
                </a:cubicBezTo>
                <a:cubicBezTo>
                  <a:pt x="157" y="184"/>
                  <a:pt x="157" y="184"/>
                  <a:pt x="157" y="184"/>
                </a:cubicBezTo>
                <a:cubicBezTo>
                  <a:pt x="162" y="193"/>
                  <a:pt x="162" y="193"/>
                  <a:pt x="162" y="193"/>
                </a:cubicBezTo>
                <a:cubicBezTo>
                  <a:pt x="53" y="193"/>
                  <a:pt x="53" y="193"/>
                  <a:pt x="53" y="193"/>
                </a:cubicBezTo>
                <a:close/>
                <a:moveTo>
                  <a:pt x="99" y="153"/>
                </a:moveTo>
                <a:cubicBezTo>
                  <a:pt x="116" y="153"/>
                  <a:pt x="116" y="153"/>
                  <a:pt x="116" y="153"/>
                </a:cubicBezTo>
                <a:cubicBezTo>
                  <a:pt x="116" y="159"/>
                  <a:pt x="116" y="159"/>
                  <a:pt x="116" y="159"/>
                </a:cubicBezTo>
                <a:cubicBezTo>
                  <a:pt x="99" y="159"/>
                  <a:pt x="99" y="159"/>
                  <a:pt x="99" y="159"/>
                </a:cubicBezTo>
                <a:cubicBezTo>
                  <a:pt x="99" y="153"/>
                  <a:pt x="99" y="153"/>
                  <a:pt x="99" y="153"/>
                </a:cubicBezTo>
                <a:close/>
                <a:moveTo>
                  <a:pt x="243" y="174"/>
                </a:moveTo>
                <a:cubicBezTo>
                  <a:pt x="258" y="174"/>
                  <a:pt x="258" y="174"/>
                  <a:pt x="258" y="174"/>
                </a:cubicBezTo>
                <a:cubicBezTo>
                  <a:pt x="259" y="174"/>
                  <a:pt x="259" y="175"/>
                  <a:pt x="259" y="176"/>
                </a:cubicBezTo>
                <a:cubicBezTo>
                  <a:pt x="259" y="182"/>
                  <a:pt x="259" y="182"/>
                  <a:pt x="259" y="182"/>
                </a:cubicBezTo>
                <a:cubicBezTo>
                  <a:pt x="259" y="183"/>
                  <a:pt x="259" y="183"/>
                  <a:pt x="258" y="183"/>
                </a:cubicBezTo>
                <a:cubicBezTo>
                  <a:pt x="243" y="183"/>
                  <a:pt x="243" y="183"/>
                  <a:pt x="243" y="183"/>
                </a:cubicBezTo>
                <a:cubicBezTo>
                  <a:pt x="242" y="183"/>
                  <a:pt x="241" y="183"/>
                  <a:pt x="241" y="182"/>
                </a:cubicBezTo>
                <a:cubicBezTo>
                  <a:pt x="241" y="176"/>
                  <a:pt x="241" y="176"/>
                  <a:pt x="241" y="176"/>
                </a:cubicBezTo>
                <a:cubicBezTo>
                  <a:pt x="241" y="175"/>
                  <a:pt x="242" y="174"/>
                  <a:pt x="243" y="17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A017B655-8EFA-47E4-89BF-002F91C98EA5}"/>
              </a:ext>
            </a:extLst>
          </p:cNvPr>
          <p:cNvGrpSpPr/>
          <p:nvPr/>
        </p:nvGrpSpPr>
        <p:grpSpPr>
          <a:xfrm>
            <a:off x="213373" y="2799111"/>
            <a:ext cx="720000" cy="720000"/>
            <a:chOff x="213374" y="2799111"/>
            <a:chExt cx="677177" cy="623916"/>
          </a:xfrm>
        </p:grpSpPr>
        <p:sp>
          <p:nvSpPr>
            <p:cNvPr id="64" name="Shape 37"/>
            <p:cNvSpPr/>
            <p:nvPr/>
          </p:nvSpPr>
          <p:spPr>
            <a:xfrm>
              <a:off x="213374" y="2799111"/>
              <a:ext cx="677177" cy="623916"/>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CFCFCF"/>
            </a:solidFill>
            <a:ln w="12700" cap="flat">
              <a:noFill/>
              <a:miter lim="400000"/>
            </a:ln>
            <a:effectLst/>
          </p:spPr>
          <p:txBody>
            <a:bodyPr wrap="square" lIns="0" tIns="0" rIns="0" bIns="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1200" cap="all" spc="0" normalizeH="0" baseline="0" noProof="0" dirty="0">
                <a:ln>
                  <a:noFill/>
                </a:ln>
                <a:solidFill>
                  <a:srgbClr val="FFFFFF"/>
                </a:solidFill>
                <a:effectLst/>
                <a:uLnTx/>
                <a:uFillTx/>
                <a:latin typeface="Helvetica Neue"/>
                <a:sym typeface="Helvetica Neue"/>
              </a:endParaRPr>
            </a:p>
          </p:txBody>
        </p:sp>
        <p:sp>
          <p:nvSpPr>
            <p:cNvPr id="96" name="Freeform 257"/>
            <p:cNvSpPr>
              <a:spLocks noChangeAspect="1" noEditPoints="1"/>
            </p:cNvSpPr>
            <p:nvPr/>
          </p:nvSpPr>
          <p:spPr bwMode="auto">
            <a:xfrm>
              <a:off x="321538" y="2951999"/>
              <a:ext cx="483386" cy="301848"/>
            </a:xfrm>
            <a:custGeom>
              <a:avLst/>
              <a:gdLst/>
              <a:ahLst/>
              <a:cxnLst>
                <a:cxn ang="0">
                  <a:pos x="669" y="0"/>
                </a:cxn>
                <a:cxn ang="0">
                  <a:pos x="726" y="397"/>
                </a:cxn>
                <a:cxn ang="0">
                  <a:pos x="57" y="454"/>
                </a:cxn>
                <a:cxn ang="0">
                  <a:pos x="0" y="57"/>
                </a:cxn>
                <a:cxn ang="0">
                  <a:pos x="73" y="55"/>
                </a:cxn>
                <a:cxn ang="0">
                  <a:pos x="67" y="394"/>
                </a:cxn>
                <a:cxn ang="0">
                  <a:pos x="657" y="400"/>
                </a:cxn>
                <a:cxn ang="0">
                  <a:pos x="663" y="60"/>
                </a:cxn>
                <a:cxn ang="0">
                  <a:pos x="73" y="55"/>
                </a:cxn>
                <a:cxn ang="0">
                  <a:pos x="21" y="106"/>
                </a:cxn>
                <a:cxn ang="0">
                  <a:pos x="33" y="106"/>
                </a:cxn>
                <a:cxn ang="0">
                  <a:pos x="27" y="125"/>
                </a:cxn>
                <a:cxn ang="0">
                  <a:pos x="27" y="130"/>
                </a:cxn>
                <a:cxn ang="0">
                  <a:pos x="27" y="125"/>
                </a:cxn>
                <a:cxn ang="0">
                  <a:pos x="685" y="119"/>
                </a:cxn>
                <a:cxn ang="0">
                  <a:pos x="688" y="140"/>
                </a:cxn>
                <a:cxn ang="0">
                  <a:pos x="699" y="137"/>
                </a:cxn>
                <a:cxn ang="0">
                  <a:pos x="696" y="116"/>
                </a:cxn>
                <a:cxn ang="0">
                  <a:pos x="688" y="182"/>
                </a:cxn>
                <a:cxn ang="0">
                  <a:pos x="685" y="204"/>
                </a:cxn>
                <a:cxn ang="0">
                  <a:pos x="696" y="207"/>
                </a:cxn>
                <a:cxn ang="0">
                  <a:pos x="699" y="185"/>
                </a:cxn>
                <a:cxn ang="0">
                  <a:pos x="688" y="182"/>
                </a:cxn>
                <a:cxn ang="0">
                  <a:pos x="685" y="252"/>
                </a:cxn>
                <a:cxn ang="0">
                  <a:pos x="688" y="274"/>
                </a:cxn>
                <a:cxn ang="0">
                  <a:pos x="699" y="271"/>
                </a:cxn>
                <a:cxn ang="0">
                  <a:pos x="696" y="249"/>
                </a:cxn>
                <a:cxn ang="0">
                  <a:pos x="688" y="316"/>
                </a:cxn>
                <a:cxn ang="0">
                  <a:pos x="685" y="338"/>
                </a:cxn>
                <a:cxn ang="0">
                  <a:pos x="696" y="340"/>
                </a:cxn>
                <a:cxn ang="0">
                  <a:pos x="699" y="319"/>
                </a:cxn>
                <a:cxn ang="0">
                  <a:pos x="688" y="316"/>
                </a:cxn>
              </a:cxnLst>
              <a:rect l="0" t="0" r="r" b="b"/>
              <a:pathLst>
                <a:path w="726" h="454">
                  <a:moveTo>
                    <a:pt x="57" y="0"/>
                  </a:moveTo>
                  <a:cubicBezTo>
                    <a:pt x="669" y="0"/>
                    <a:pt x="669" y="0"/>
                    <a:pt x="669" y="0"/>
                  </a:cubicBezTo>
                  <a:cubicBezTo>
                    <a:pt x="701" y="0"/>
                    <a:pt x="726" y="25"/>
                    <a:pt x="726" y="57"/>
                  </a:cubicBezTo>
                  <a:cubicBezTo>
                    <a:pt x="726" y="397"/>
                    <a:pt x="726" y="397"/>
                    <a:pt x="726" y="397"/>
                  </a:cubicBezTo>
                  <a:cubicBezTo>
                    <a:pt x="726" y="429"/>
                    <a:pt x="701" y="454"/>
                    <a:pt x="669" y="454"/>
                  </a:cubicBezTo>
                  <a:cubicBezTo>
                    <a:pt x="57" y="454"/>
                    <a:pt x="57" y="454"/>
                    <a:pt x="57" y="454"/>
                  </a:cubicBezTo>
                  <a:cubicBezTo>
                    <a:pt x="26" y="454"/>
                    <a:pt x="0" y="429"/>
                    <a:pt x="0" y="397"/>
                  </a:cubicBezTo>
                  <a:cubicBezTo>
                    <a:pt x="0" y="57"/>
                    <a:pt x="0" y="57"/>
                    <a:pt x="0" y="57"/>
                  </a:cubicBezTo>
                  <a:cubicBezTo>
                    <a:pt x="0" y="25"/>
                    <a:pt x="26" y="0"/>
                    <a:pt x="57" y="0"/>
                  </a:cubicBezTo>
                  <a:close/>
                  <a:moveTo>
                    <a:pt x="73" y="55"/>
                  </a:moveTo>
                  <a:cubicBezTo>
                    <a:pt x="70" y="55"/>
                    <a:pt x="67" y="57"/>
                    <a:pt x="67" y="60"/>
                  </a:cubicBezTo>
                  <a:cubicBezTo>
                    <a:pt x="67" y="394"/>
                    <a:pt x="67" y="394"/>
                    <a:pt x="67" y="394"/>
                  </a:cubicBezTo>
                  <a:cubicBezTo>
                    <a:pt x="67" y="398"/>
                    <a:pt x="70" y="400"/>
                    <a:pt x="73" y="400"/>
                  </a:cubicBezTo>
                  <a:cubicBezTo>
                    <a:pt x="657" y="400"/>
                    <a:pt x="657" y="400"/>
                    <a:pt x="657" y="400"/>
                  </a:cubicBezTo>
                  <a:cubicBezTo>
                    <a:pt x="660" y="400"/>
                    <a:pt x="663" y="398"/>
                    <a:pt x="663" y="394"/>
                  </a:cubicBezTo>
                  <a:cubicBezTo>
                    <a:pt x="663" y="60"/>
                    <a:pt x="663" y="60"/>
                    <a:pt x="663" y="60"/>
                  </a:cubicBezTo>
                  <a:cubicBezTo>
                    <a:pt x="663" y="57"/>
                    <a:pt x="660" y="55"/>
                    <a:pt x="657" y="55"/>
                  </a:cubicBezTo>
                  <a:cubicBezTo>
                    <a:pt x="73" y="55"/>
                    <a:pt x="73" y="55"/>
                    <a:pt x="73" y="55"/>
                  </a:cubicBezTo>
                  <a:close/>
                  <a:moveTo>
                    <a:pt x="27" y="100"/>
                  </a:moveTo>
                  <a:cubicBezTo>
                    <a:pt x="23" y="100"/>
                    <a:pt x="21" y="103"/>
                    <a:pt x="21" y="106"/>
                  </a:cubicBezTo>
                  <a:cubicBezTo>
                    <a:pt x="21" y="109"/>
                    <a:pt x="23" y="112"/>
                    <a:pt x="27" y="112"/>
                  </a:cubicBezTo>
                  <a:cubicBezTo>
                    <a:pt x="30" y="112"/>
                    <a:pt x="33" y="109"/>
                    <a:pt x="33" y="106"/>
                  </a:cubicBezTo>
                  <a:cubicBezTo>
                    <a:pt x="33" y="103"/>
                    <a:pt x="30" y="100"/>
                    <a:pt x="27" y="100"/>
                  </a:cubicBezTo>
                  <a:close/>
                  <a:moveTo>
                    <a:pt x="27" y="125"/>
                  </a:moveTo>
                  <a:cubicBezTo>
                    <a:pt x="26" y="125"/>
                    <a:pt x="24" y="126"/>
                    <a:pt x="24" y="127"/>
                  </a:cubicBezTo>
                  <a:cubicBezTo>
                    <a:pt x="24" y="129"/>
                    <a:pt x="26" y="130"/>
                    <a:pt x="27" y="130"/>
                  </a:cubicBezTo>
                  <a:cubicBezTo>
                    <a:pt x="28" y="130"/>
                    <a:pt x="29" y="129"/>
                    <a:pt x="29" y="127"/>
                  </a:cubicBezTo>
                  <a:cubicBezTo>
                    <a:pt x="29" y="126"/>
                    <a:pt x="28" y="125"/>
                    <a:pt x="27" y="125"/>
                  </a:cubicBezTo>
                  <a:close/>
                  <a:moveTo>
                    <a:pt x="688" y="116"/>
                  </a:moveTo>
                  <a:cubicBezTo>
                    <a:pt x="686" y="116"/>
                    <a:pt x="685" y="116"/>
                    <a:pt x="685" y="119"/>
                  </a:cubicBezTo>
                  <a:cubicBezTo>
                    <a:pt x="685" y="137"/>
                    <a:pt x="685" y="137"/>
                    <a:pt x="685" y="137"/>
                  </a:cubicBezTo>
                  <a:cubicBezTo>
                    <a:pt x="685" y="139"/>
                    <a:pt x="686" y="140"/>
                    <a:pt x="688" y="140"/>
                  </a:cubicBezTo>
                  <a:cubicBezTo>
                    <a:pt x="696" y="140"/>
                    <a:pt x="696" y="140"/>
                    <a:pt x="696" y="140"/>
                  </a:cubicBezTo>
                  <a:cubicBezTo>
                    <a:pt x="697" y="140"/>
                    <a:pt x="699" y="139"/>
                    <a:pt x="699" y="137"/>
                  </a:cubicBezTo>
                  <a:cubicBezTo>
                    <a:pt x="699" y="119"/>
                    <a:pt x="699" y="119"/>
                    <a:pt x="699" y="119"/>
                  </a:cubicBezTo>
                  <a:cubicBezTo>
                    <a:pt x="699" y="116"/>
                    <a:pt x="697" y="116"/>
                    <a:pt x="696" y="116"/>
                  </a:cubicBezTo>
                  <a:cubicBezTo>
                    <a:pt x="688" y="116"/>
                    <a:pt x="688" y="116"/>
                    <a:pt x="688" y="116"/>
                  </a:cubicBezTo>
                  <a:close/>
                  <a:moveTo>
                    <a:pt x="688" y="182"/>
                  </a:moveTo>
                  <a:cubicBezTo>
                    <a:pt x="686" y="182"/>
                    <a:pt x="685" y="184"/>
                    <a:pt x="685" y="185"/>
                  </a:cubicBezTo>
                  <a:cubicBezTo>
                    <a:pt x="685" y="204"/>
                    <a:pt x="685" y="204"/>
                    <a:pt x="685" y="204"/>
                  </a:cubicBezTo>
                  <a:cubicBezTo>
                    <a:pt x="685" y="205"/>
                    <a:pt x="686" y="207"/>
                    <a:pt x="688" y="207"/>
                  </a:cubicBezTo>
                  <a:cubicBezTo>
                    <a:pt x="696" y="207"/>
                    <a:pt x="696" y="207"/>
                    <a:pt x="696" y="207"/>
                  </a:cubicBezTo>
                  <a:cubicBezTo>
                    <a:pt x="697" y="207"/>
                    <a:pt x="699" y="205"/>
                    <a:pt x="699" y="204"/>
                  </a:cubicBezTo>
                  <a:cubicBezTo>
                    <a:pt x="699" y="185"/>
                    <a:pt x="699" y="185"/>
                    <a:pt x="699" y="185"/>
                  </a:cubicBezTo>
                  <a:cubicBezTo>
                    <a:pt x="699" y="184"/>
                    <a:pt x="697" y="182"/>
                    <a:pt x="696" y="182"/>
                  </a:cubicBezTo>
                  <a:cubicBezTo>
                    <a:pt x="688" y="182"/>
                    <a:pt x="688" y="182"/>
                    <a:pt x="688" y="182"/>
                  </a:cubicBezTo>
                  <a:close/>
                  <a:moveTo>
                    <a:pt x="688" y="249"/>
                  </a:moveTo>
                  <a:cubicBezTo>
                    <a:pt x="686" y="249"/>
                    <a:pt x="685" y="251"/>
                    <a:pt x="685" y="252"/>
                  </a:cubicBezTo>
                  <a:cubicBezTo>
                    <a:pt x="685" y="271"/>
                    <a:pt x="685" y="271"/>
                    <a:pt x="685" y="271"/>
                  </a:cubicBezTo>
                  <a:cubicBezTo>
                    <a:pt x="685" y="272"/>
                    <a:pt x="686" y="274"/>
                    <a:pt x="688" y="274"/>
                  </a:cubicBezTo>
                  <a:cubicBezTo>
                    <a:pt x="696" y="274"/>
                    <a:pt x="696" y="274"/>
                    <a:pt x="696" y="274"/>
                  </a:cubicBezTo>
                  <a:cubicBezTo>
                    <a:pt x="697" y="274"/>
                    <a:pt x="699" y="272"/>
                    <a:pt x="699" y="271"/>
                  </a:cubicBezTo>
                  <a:cubicBezTo>
                    <a:pt x="699" y="252"/>
                    <a:pt x="699" y="252"/>
                    <a:pt x="699" y="252"/>
                  </a:cubicBezTo>
                  <a:cubicBezTo>
                    <a:pt x="699" y="251"/>
                    <a:pt x="697" y="249"/>
                    <a:pt x="696" y="249"/>
                  </a:cubicBezTo>
                  <a:cubicBezTo>
                    <a:pt x="688" y="249"/>
                    <a:pt x="688" y="249"/>
                    <a:pt x="688" y="249"/>
                  </a:cubicBezTo>
                  <a:close/>
                  <a:moveTo>
                    <a:pt x="688" y="316"/>
                  </a:moveTo>
                  <a:cubicBezTo>
                    <a:pt x="686" y="316"/>
                    <a:pt x="685" y="317"/>
                    <a:pt x="685" y="319"/>
                  </a:cubicBezTo>
                  <a:cubicBezTo>
                    <a:pt x="685" y="338"/>
                    <a:pt x="685" y="338"/>
                    <a:pt x="685" y="338"/>
                  </a:cubicBezTo>
                  <a:cubicBezTo>
                    <a:pt x="685" y="340"/>
                    <a:pt x="686" y="340"/>
                    <a:pt x="688" y="340"/>
                  </a:cubicBezTo>
                  <a:cubicBezTo>
                    <a:pt x="696" y="340"/>
                    <a:pt x="696" y="340"/>
                    <a:pt x="696" y="340"/>
                  </a:cubicBezTo>
                  <a:cubicBezTo>
                    <a:pt x="697" y="340"/>
                    <a:pt x="699" y="340"/>
                    <a:pt x="699" y="338"/>
                  </a:cubicBezTo>
                  <a:cubicBezTo>
                    <a:pt x="699" y="319"/>
                    <a:pt x="699" y="319"/>
                    <a:pt x="699" y="319"/>
                  </a:cubicBezTo>
                  <a:cubicBezTo>
                    <a:pt x="699" y="317"/>
                    <a:pt x="697" y="316"/>
                    <a:pt x="696" y="316"/>
                  </a:cubicBezTo>
                  <a:cubicBezTo>
                    <a:pt x="688" y="316"/>
                    <a:pt x="688" y="316"/>
                    <a:pt x="688" y="3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107" name="Shape 9"/>
          <p:cNvSpPr/>
          <p:nvPr/>
        </p:nvSpPr>
        <p:spPr>
          <a:xfrm>
            <a:off x="4757542" y="3323877"/>
            <a:ext cx="1383067" cy="241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lang="en-GB" sz="1400" dirty="0">
                <a:latin typeface="Calibri"/>
              </a:rPr>
              <a:t>Desktop PC</a:t>
            </a:r>
            <a:endParaRPr kumimoji="0" sz="1400" b="0" i="0" u="none" strike="noStrike" kern="1200" cap="none" spc="0" normalizeH="0" baseline="0" noProof="0" dirty="0">
              <a:ln>
                <a:noFill/>
              </a:ln>
              <a:solidFill>
                <a:srgbClr val="4D4D4D"/>
              </a:solidFill>
              <a:effectLst/>
              <a:uLnTx/>
              <a:uFillTx/>
              <a:latin typeface="Calibri"/>
              <a:sym typeface="Helvetica Neue Light"/>
            </a:endParaRPr>
          </a:p>
        </p:txBody>
      </p:sp>
      <p:sp>
        <p:nvSpPr>
          <p:cNvPr id="108" name="Shape 13"/>
          <p:cNvSpPr/>
          <p:nvPr/>
        </p:nvSpPr>
        <p:spPr>
          <a:xfrm>
            <a:off x="736110" y="3687589"/>
            <a:ext cx="1177578" cy="241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hu-HU" sz="1400" b="0" i="0" u="none" strike="noStrike" kern="1200" cap="none" spc="0" normalizeH="0" baseline="0" noProof="0" dirty="0">
                <a:ln>
                  <a:noFill/>
                </a:ln>
                <a:solidFill>
                  <a:srgbClr val="4D4D4D"/>
                </a:solidFill>
                <a:effectLst/>
                <a:uLnTx/>
                <a:uFillTx/>
                <a:latin typeface="Calibri"/>
                <a:sym typeface="Helvetica Neue Light"/>
              </a:rPr>
              <a:t>Tablet</a:t>
            </a:r>
          </a:p>
        </p:txBody>
      </p:sp>
      <p:sp>
        <p:nvSpPr>
          <p:cNvPr id="109" name="Shape 13"/>
          <p:cNvSpPr/>
          <p:nvPr/>
        </p:nvSpPr>
        <p:spPr>
          <a:xfrm>
            <a:off x="2855449" y="4381049"/>
            <a:ext cx="1177578" cy="241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hu-HU" sz="1400" b="0" i="0" u="none" strike="noStrike" kern="1200" cap="none" spc="0" normalizeH="0" baseline="0" noProof="0" dirty="0">
                <a:ln>
                  <a:noFill/>
                </a:ln>
                <a:solidFill>
                  <a:srgbClr val="4D4D4D"/>
                </a:solidFill>
                <a:effectLst/>
                <a:uLnTx/>
                <a:uFillTx/>
                <a:latin typeface="Calibri"/>
                <a:sym typeface="Helvetica Neue Light"/>
              </a:rPr>
              <a:t>TV/</a:t>
            </a:r>
            <a:r>
              <a:rPr lang="en-GB" sz="1400" dirty="0">
                <a:latin typeface="Calibri"/>
              </a:rPr>
              <a:t>Smart</a:t>
            </a:r>
            <a:r>
              <a:rPr kumimoji="0" lang="hu-HU" sz="1400" b="0" i="0" u="none" strike="noStrike" kern="1200" cap="none" spc="0" normalizeH="0" baseline="0" noProof="0" dirty="0">
                <a:ln>
                  <a:noFill/>
                </a:ln>
                <a:solidFill>
                  <a:srgbClr val="4D4D4D"/>
                </a:solidFill>
                <a:effectLst/>
                <a:uLnTx/>
                <a:uFillTx/>
                <a:latin typeface="Calibri"/>
                <a:sym typeface="Helvetica Neue Light"/>
              </a:rPr>
              <a:t> TV</a:t>
            </a:r>
          </a:p>
        </p:txBody>
      </p:sp>
      <p:sp>
        <p:nvSpPr>
          <p:cNvPr id="2" name="Szövegdoboz 1"/>
          <p:cNvSpPr txBox="1"/>
          <p:nvPr/>
        </p:nvSpPr>
        <p:spPr>
          <a:xfrm>
            <a:off x="5376494" y="1551461"/>
            <a:ext cx="1466476" cy="461665"/>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sz="2400" b="1" dirty="0">
                <a:solidFill>
                  <a:srgbClr val="404040"/>
                </a:solidFill>
                <a:latin typeface="Calibri" pitchFamily="34" charset="0"/>
                <a:cs typeface="Arial" pitchFamily="34" charset="0"/>
              </a:rPr>
              <a:t>70</a:t>
            </a:r>
            <a:r>
              <a:rPr kumimoji="0" lang="hu-HU" sz="24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117" name="Szövegdoboz 116"/>
          <p:cNvSpPr txBox="1"/>
          <p:nvPr/>
        </p:nvSpPr>
        <p:spPr>
          <a:xfrm>
            <a:off x="4692618" y="2931907"/>
            <a:ext cx="1466476"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63</a:t>
            </a:r>
            <a:r>
              <a:rPr lang="hu-HU" sz="2000" b="1" dirty="0">
                <a:solidFill>
                  <a:srgbClr val="404040"/>
                </a:solidFill>
                <a:latin typeface="Calibri" pitchFamily="34" charset="0"/>
                <a:cs typeface="Arial" pitchFamily="34" charset="0"/>
              </a:rPr>
              <a:t>%</a:t>
            </a:r>
            <a:endPar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18" name="Szövegdoboz 117"/>
          <p:cNvSpPr txBox="1"/>
          <p:nvPr/>
        </p:nvSpPr>
        <p:spPr>
          <a:xfrm>
            <a:off x="2484151" y="1758726"/>
            <a:ext cx="1466476" cy="52322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92</a:t>
            </a:r>
            <a:r>
              <a:rPr kumimoji="0" lang="hu-HU" sz="28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119" name="Szövegdoboz 118"/>
          <p:cNvSpPr txBox="1"/>
          <p:nvPr/>
        </p:nvSpPr>
        <p:spPr>
          <a:xfrm>
            <a:off x="2781019" y="4095632"/>
            <a:ext cx="1466476" cy="369332"/>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hu-HU" b="1" dirty="0">
                <a:solidFill>
                  <a:srgbClr val="404040"/>
                </a:solidFill>
                <a:latin typeface="Calibri" pitchFamily="34" charset="0"/>
                <a:cs typeface="Arial" pitchFamily="34" charset="0"/>
              </a:rPr>
              <a:t>5</a:t>
            </a:r>
            <a:r>
              <a:rPr lang="en-GB" b="1" dirty="0">
                <a:solidFill>
                  <a:srgbClr val="404040"/>
                </a:solidFill>
                <a:latin typeface="Calibri" pitchFamily="34" charset="0"/>
                <a:cs typeface="Arial" pitchFamily="34" charset="0"/>
              </a:rPr>
              <a:t>0</a:t>
            </a:r>
            <a:r>
              <a:rPr kumimoji="0" lang="hu-HU" sz="18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120" name="Szövegdoboz 119"/>
          <p:cNvSpPr txBox="1"/>
          <p:nvPr/>
        </p:nvSpPr>
        <p:spPr>
          <a:xfrm>
            <a:off x="843915" y="3381073"/>
            <a:ext cx="1466476"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sz="2000" b="1" dirty="0">
                <a:solidFill>
                  <a:srgbClr val="404040"/>
                </a:solidFill>
                <a:latin typeface="Calibri" pitchFamily="34" charset="0"/>
                <a:cs typeface="Arial" pitchFamily="34" charset="0"/>
              </a:rPr>
              <a:t>39</a:t>
            </a:r>
            <a:r>
              <a:rPr kumimoji="0" lang="hu-HU" sz="20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a:t>
            </a:r>
          </a:p>
        </p:txBody>
      </p:sp>
      <p:sp>
        <p:nvSpPr>
          <p:cNvPr id="8" name="TextBox 7">
            <a:extLst>
              <a:ext uri="{FF2B5EF4-FFF2-40B4-BE49-F238E27FC236}">
                <a16:creationId xmlns:a16="http://schemas.microsoft.com/office/drawing/2014/main" id="{293022C6-81CF-4837-8C39-25CAAD56B219}"/>
              </a:ext>
            </a:extLst>
          </p:cNvPr>
          <p:cNvSpPr txBox="1"/>
          <p:nvPr/>
        </p:nvSpPr>
        <p:spPr>
          <a:xfrm>
            <a:off x="5969102" y="1437148"/>
            <a:ext cx="475106" cy="276999"/>
          </a:xfrm>
          <a:prstGeom prst="rect">
            <a:avLst/>
          </a:prstGeom>
        </p:spPr>
        <p:txBody>
          <a:bodyPr wrap="square" rtlCol="0">
            <a:spAutoFit/>
          </a:bodyPr>
          <a:lstStyle/>
          <a:p>
            <a:r>
              <a:rPr lang="en-GB" sz="1200" dirty="0">
                <a:solidFill>
                  <a:schemeClr val="bg2">
                    <a:lumMod val="75000"/>
                  </a:schemeClr>
                </a:solidFill>
                <a:latin typeface="Calibri" pitchFamily="34" charset="0"/>
                <a:cs typeface="Arial" pitchFamily="34" charset="0"/>
              </a:rPr>
              <a:t>81</a:t>
            </a:r>
            <a:r>
              <a:rPr lang="hu-HU" sz="1200" dirty="0">
                <a:solidFill>
                  <a:schemeClr val="bg2">
                    <a:lumMod val="75000"/>
                  </a:schemeClr>
                </a:solidFill>
                <a:latin typeface="Calibri" pitchFamily="34" charset="0"/>
                <a:cs typeface="Arial" pitchFamily="34" charset="0"/>
              </a:rPr>
              <a:t>%</a:t>
            </a:r>
            <a:endParaRPr lang="en-GB" sz="1200" dirty="0">
              <a:solidFill>
                <a:schemeClr val="bg2">
                  <a:lumMod val="75000"/>
                </a:schemeClr>
              </a:solidFill>
              <a:latin typeface="Calibri" pitchFamily="34" charset="0"/>
              <a:cs typeface="Arial" pitchFamily="34" charset="0"/>
            </a:endParaRPr>
          </a:p>
        </p:txBody>
      </p:sp>
      <p:sp>
        <p:nvSpPr>
          <p:cNvPr id="52" name="TextBox 51">
            <a:extLst>
              <a:ext uri="{FF2B5EF4-FFF2-40B4-BE49-F238E27FC236}">
                <a16:creationId xmlns:a16="http://schemas.microsoft.com/office/drawing/2014/main" id="{CB591043-02C1-4B44-BAA8-5BAC9475C9C3}"/>
              </a:ext>
            </a:extLst>
          </p:cNvPr>
          <p:cNvSpPr txBox="1"/>
          <p:nvPr/>
        </p:nvSpPr>
        <p:spPr>
          <a:xfrm>
            <a:off x="5145069" y="2781413"/>
            <a:ext cx="490827" cy="276999"/>
          </a:xfrm>
          <a:prstGeom prst="rect">
            <a:avLst/>
          </a:prstGeom>
        </p:spPr>
        <p:txBody>
          <a:bodyPr wrap="square" rtlCol="0">
            <a:spAutoFit/>
          </a:bodyPr>
          <a:lstStyle/>
          <a:p>
            <a:r>
              <a:rPr lang="en-GB" sz="1200" dirty="0">
                <a:solidFill>
                  <a:schemeClr val="bg2">
                    <a:lumMod val="75000"/>
                  </a:schemeClr>
                </a:solidFill>
                <a:latin typeface="Calibri" pitchFamily="34" charset="0"/>
                <a:cs typeface="Arial" pitchFamily="34" charset="0"/>
              </a:rPr>
              <a:t>64</a:t>
            </a:r>
            <a:r>
              <a:rPr lang="hu-HU" sz="1200" dirty="0">
                <a:solidFill>
                  <a:schemeClr val="bg2">
                    <a:lumMod val="75000"/>
                  </a:schemeClr>
                </a:solidFill>
                <a:latin typeface="Calibri" pitchFamily="34" charset="0"/>
                <a:cs typeface="Arial" pitchFamily="34" charset="0"/>
              </a:rPr>
              <a:t>%</a:t>
            </a:r>
            <a:endParaRPr lang="en-GB" sz="1200" dirty="0">
              <a:solidFill>
                <a:schemeClr val="bg2">
                  <a:lumMod val="75000"/>
                </a:schemeClr>
              </a:solidFill>
              <a:latin typeface="Calibri" pitchFamily="34" charset="0"/>
              <a:cs typeface="Arial" pitchFamily="34" charset="0"/>
            </a:endParaRPr>
          </a:p>
        </p:txBody>
      </p:sp>
      <p:sp>
        <p:nvSpPr>
          <p:cNvPr id="53" name="TextBox 52">
            <a:extLst>
              <a:ext uri="{FF2B5EF4-FFF2-40B4-BE49-F238E27FC236}">
                <a16:creationId xmlns:a16="http://schemas.microsoft.com/office/drawing/2014/main" id="{35BF154F-16EB-4C2F-A351-44FAC086CAE0}"/>
              </a:ext>
            </a:extLst>
          </p:cNvPr>
          <p:cNvSpPr txBox="1"/>
          <p:nvPr/>
        </p:nvSpPr>
        <p:spPr>
          <a:xfrm>
            <a:off x="2789116" y="1653909"/>
            <a:ext cx="475106" cy="276999"/>
          </a:xfrm>
          <a:prstGeom prst="rect">
            <a:avLst/>
          </a:prstGeom>
        </p:spPr>
        <p:txBody>
          <a:bodyPr wrap="square" rtlCol="0">
            <a:spAutoFit/>
          </a:bodyPr>
          <a:lstStyle/>
          <a:p>
            <a:r>
              <a:rPr lang="hu-HU" sz="1200" b="1" dirty="0">
                <a:solidFill>
                  <a:srgbClr val="8B8B8B"/>
                </a:solidFill>
                <a:latin typeface="Calibri" pitchFamily="34" charset="0"/>
                <a:cs typeface="Arial" pitchFamily="34" charset="0"/>
              </a:rPr>
              <a:t>9</a:t>
            </a:r>
            <a:r>
              <a:rPr lang="en-GB" sz="1200" b="1" dirty="0">
                <a:solidFill>
                  <a:srgbClr val="8B8B8B"/>
                </a:solidFill>
                <a:latin typeface="Calibri" pitchFamily="34" charset="0"/>
                <a:cs typeface="Arial" pitchFamily="34" charset="0"/>
              </a:rPr>
              <a:t>3</a:t>
            </a:r>
            <a:r>
              <a:rPr lang="hu-HU" sz="1200" b="1" dirty="0">
                <a:solidFill>
                  <a:srgbClr val="8B8B8B"/>
                </a:solidFill>
                <a:latin typeface="Calibri" pitchFamily="34" charset="0"/>
                <a:cs typeface="Arial" pitchFamily="34" charset="0"/>
              </a:rPr>
              <a:t>%</a:t>
            </a:r>
            <a:endParaRPr lang="en-GB" sz="1200" b="1" dirty="0">
              <a:solidFill>
                <a:srgbClr val="8B8B8B"/>
              </a:solidFill>
              <a:latin typeface="Calibri" pitchFamily="34" charset="0"/>
              <a:cs typeface="Arial" pitchFamily="34" charset="0"/>
            </a:endParaRPr>
          </a:p>
        </p:txBody>
      </p:sp>
      <p:sp>
        <p:nvSpPr>
          <p:cNvPr id="54" name="TextBox 53">
            <a:extLst>
              <a:ext uri="{FF2B5EF4-FFF2-40B4-BE49-F238E27FC236}">
                <a16:creationId xmlns:a16="http://schemas.microsoft.com/office/drawing/2014/main" id="{05E04C44-4911-4C90-BD30-318DCBE28429}"/>
              </a:ext>
            </a:extLst>
          </p:cNvPr>
          <p:cNvSpPr txBox="1"/>
          <p:nvPr/>
        </p:nvSpPr>
        <p:spPr>
          <a:xfrm>
            <a:off x="2936043" y="3941910"/>
            <a:ext cx="475106" cy="276999"/>
          </a:xfrm>
          <a:prstGeom prst="rect">
            <a:avLst/>
          </a:prstGeom>
        </p:spPr>
        <p:txBody>
          <a:bodyPr wrap="square" rtlCol="0">
            <a:spAutoFit/>
          </a:bodyPr>
          <a:lstStyle/>
          <a:p>
            <a:r>
              <a:rPr lang="en-GB" sz="1200" b="1" dirty="0">
                <a:solidFill>
                  <a:schemeClr val="bg2">
                    <a:lumMod val="75000"/>
                  </a:schemeClr>
                </a:solidFill>
                <a:latin typeface="Calibri" pitchFamily="34" charset="0"/>
                <a:cs typeface="Arial" pitchFamily="34" charset="0"/>
              </a:rPr>
              <a:t>41</a:t>
            </a:r>
            <a:r>
              <a:rPr lang="hu-HU" sz="1200" b="1" dirty="0">
                <a:solidFill>
                  <a:schemeClr val="bg2">
                    <a:lumMod val="75000"/>
                  </a:schemeClr>
                </a:solidFill>
                <a:latin typeface="Calibri" pitchFamily="34" charset="0"/>
                <a:cs typeface="Arial" pitchFamily="34" charset="0"/>
              </a:rPr>
              <a:t>%</a:t>
            </a:r>
            <a:endParaRPr lang="en-GB" sz="1200" b="1" dirty="0">
              <a:solidFill>
                <a:schemeClr val="bg2">
                  <a:lumMod val="75000"/>
                </a:schemeClr>
              </a:solidFill>
              <a:latin typeface="Calibri" pitchFamily="34" charset="0"/>
              <a:cs typeface="Arial" pitchFamily="34" charset="0"/>
            </a:endParaRPr>
          </a:p>
        </p:txBody>
      </p:sp>
      <p:sp>
        <p:nvSpPr>
          <p:cNvPr id="55" name="TextBox 54">
            <a:extLst>
              <a:ext uri="{FF2B5EF4-FFF2-40B4-BE49-F238E27FC236}">
                <a16:creationId xmlns:a16="http://schemas.microsoft.com/office/drawing/2014/main" id="{2AB52A30-C54C-4E35-B5E6-4696C2816D4E}"/>
              </a:ext>
            </a:extLst>
          </p:cNvPr>
          <p:cNvSpPr txBox="1"/>
          <p:nvPr/>
        </p:nvSpPr>
        <p:spPr>
          <a:xfrm>
            <a:off x="992348" y="3246280"/>
            <a:ext cx="475106" cy="276999"/>
          </a:xfrm>
          <a:prstGeom prst="rect">
            <a:avLst/>
          </a:prstGeom>
        </p:spPr>
        <p:txBody>
          <a:bodyPr wrap="square" rtlCol="0">
            <a:spAutoFit/>
          </a:bodyPr>
          <a:lstStyle/>
          <a:p>
            <a:r>
              <a:rPr lang="en-GB" sz="1200" b="1" dirty="0">
                <a:solidFill>
                  <a:schemeClr val="bg2">
                    <a:lumMod val="75000"/>
                  </a:schemeClr>
                </a:solidFill>
                <a:latin typeface="Calibri" pitchFamily="34" charset="0"/>
                <a:cs typeface="Arial" pitchFamily="34" charset="0"/>
              </a:rPr>
              <a:t>43</a:t>
            </a:r>
            <a:r>
              <a:rPr lang="hu-HU" sz="1200" b="1" dirty="0">
                <a:solidFill>
                  <a:schemeClr val="bg2">
                    <a:lumMod val="75000"/>
                  </a:schemeClr>
                </a:solidFill>
                <a:latin typeface="Calibri" pitchFamily="34" charset="0"/>
                <a:cs typeface="Arial" pitchFamily="34" charset="0"/>
              </a:rPr>
              <a:t>%</a:t>
            </a:r>
            <a:endParaRPr lang="en-GB" sz="1200" b="1" dirty="0">
              <a:solidFill>
                <a:schemeClr val="bg2">
                  <a:lumMod val="75000"/>
                </a:schemeClr>
              </a:solidFill>
              <a:latin typeface="Calibri" pitchFamily="34" charset="0"/>
              <a:cs typeface="Arial" pitchFamily="34" charset="0"/>
            </a:endParaRPr>
          </a:p>
        </p:txBody>
      </p:sp>
      <p:sp>
        <p:nvSpPr>
          <p:cNvPr id="61" name="Arrow: Down 60">
            <a:extLst>
              <a:ext uri="{FF2B5EF4-FFF2-40B4-BE49-F238E27FC236}">
                <a16:creationId xmlns:a16="http://schemas.microsoft.com/office/drawing/2014/main" id="{6A0AD7D6-A6A7-4A35-AE2F-092FFDEAE5F9}"/>
              </a:ext>
            </a:extLst>
          </p:cNvPr>
          <p:cNvSpPr/>
          <p:nvPr/>
        </p:nvSpPr>
        <p:spPr>
          <a:xfrm rot="10800000">
            <a:off x="3286758" y="4179763"/>
            <a:ext cx="139717" cy="201070"/>
          </a:xfrm>
          <a:prstGeom prst="downArrow">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3" name="TextBox 2">
            <a:extLst>
              <a:ext uri="{FF2B5EF4-FFF2-40B4-BE49-F238E27FC236}">
                <a16:creationId xmlns:a16="http://schemas.microsoft.com/office/drawing/2014/main" id="{CC67FD3D-0431-FE37-C27D-271D6811D341}"/>
              </a:ext>
            </a:extLst>
          </p:cNvPr>
          <p:cNvSpPr txBox="1"/>
          <p:nvPr/>
        </p:nvSpPr>
        <p:spPr>
          <a:xfrm>
            <a:off x="4838957" y="2781413"/>
            <a:ext cx="475106" cy="276999"/>
          </a:xfrm>
          <a:prstGeom prst="rect">
            <a:avLst/>
          </a:prstGeom>
        </p:spPr>
        <p:txBody>
          <a:bodyPr wrap="square" rtlCol="0">
            <a:spAutoFit/>
          </a:bodyPr>
          <a:lstStyle/>
          <a:p>
            <a:r>
              <a:rPr lang="en-GB" sz="1200" b="1" dirty="0">
                <a:solidFill>
                  <a:schemeClr val="bg2">
                    <a:lumMod val="75000"/>
                  </a:schemeClr>
                </a:solidFill>
                <a:latin typeface="Calibri" pitchFamily="34" charset="0"/>
                <a:cs typeface="Arial" pitchFamily="34" charset="0"/>
              </a:rPr>
              <a:t>63</a:t>
            </a:r>
            <a:r>
              <a:rPr lang="hu-HU" sz="1200" b="1" dirty="0">
                <a:solidFill>
                  <a:schemeClr val="bg2">
                    <a:lumMod val="75000"/>
                  </a:schemeClr>
                </a:solidFill>
                <a:latin typeface="Calibri" pitchFamily="34" charset="0"/>
                <a:cs typeface="Arial" pitchFamily="34" charset="0"/>
              </a:rPr>
              <a:t>%</a:t>
            </a:r>
            <a:endParaRPr lang="en-GB" sz="1200" b="1" dirty="0">
              <a:solidFill>
                <a:schemeClr val="bg2">
                  <a:lumMod val="75000"/>
                </a:schemeClr>
              </a:solidFill>
              <a:latin typeface="Calibri" pitchFamily="34" charset="0"/>
              <a:cs typeface="Arial" pitchFamily="34" charset="0"/>
            </a:endParaRPr>
          </a:p>
        </p:txBody>
      </p:sp>
      <p:sp>
        <p:nvSpPr>
          <p:cNvPr id="5" name="TextBox 4">
            <a:extLst>
              <a:ext uri="{FF2B5EF4-FFF2-40B4-BE49-F238E27FC236}">
                <a16:creationId xmlns:a16="http://schemas.microsoft.com/office/drawing/2014/main" id="{6D6A9FF0-AEF4-A02B-1497-81579E1B69EB}"/>
              </a:ext>
            </a:extLst>
          </p:cNvPr>
          <p:cNvSpPr txBox="1"/>
          <p:nvPr/>
        </p:nvSpPr>
        <p:spPr>
          <a:xfrm>
            <a:off x="5681070" y="1437148"/>
            <a:ext cx="475106" cy="276999"/>
          </a:xfrm>
          <a:prstGeom prst="rect">
            <a:avLst/>
          </a:prstGeom>
        </p:spPr>
        <p:txBody>
          <a:bodyPr wrap="square" rtlCol="0">
            <a:spAutoFit/>
          </a:bodyPr>
          <a:lstStyle/>
          <a:p>
            <a:r>
              <a:rPr lang="en-GB" sz="1200" b="1" dirty="0">
                <a:solidFill>
                  <a:schemeClr val="bg2">
                    <a:lumMod val="75000"/>
                  </a:schemeClr>
                </a:solidFill>
                <a:latin typeface="Calibri" pitchFamily="34" charset="0"/>
                <a:cs typeface="Arial" pitchFamily="34" charset="0"/>
              </a:rPr>
              <a:t>7</a:t>
            </a:r>
            <a:r>
              <a:rPr lang="hu-HU" sz="1200" b="1" dirty="0">
                <a:solidFill>
                  <a:schemeClr val="bg2">
                    <a:lumMod val="75000"/>
                  </a:schemeClr>
                </a:solidFill>
                <a:latin typeface="Calibri" pitchFamily="34" charset="0"/>
                <a:cs typeface="Arial" pitchFamily="34" charset="0"/>
              </a:rPr>
              <a:t>5%</a:t>
            </a:r>
            <a:endParaRPr lang="en-GB" sz="1200" b="1" dirty="0">
              <a:solidFill>
                <a:schemeClr val="bg2">
                  <a:lumMod val="75000"/>
                </a:schemeClr>
              </a:solidFill>
              <a:latin typeface="Calibri" pitchFamily="34" charset="0"/>
              <a:cs typeface="Arial" pitchFamily="34" charset="0"/>
            </a:endParaRPr>
          </a:p>
        </p:txBody>
      </p:sp>
      <p:sp>
        <p:nvSpPr>
          <p:cNvPr id="6" name="TextBox 5">
            <a:extLst>
              <a:ext uri="{FF2B5EF4-FFF2-40B4-BE49-F238E27FC236}">
                <a16:creationId xmlns:a16="http://schemas.microsoft.com/office/drawing/2014/main" id="{3E518DB3-73B8-269B-3FD0-2DF30CC7E564}"/>
              </a:ext>
            </a:extLst>
          </p:cNvPr>
          <p:cNvSpPr txBox="1"/>
          <p:nvPr/>
        </p:nvSpPr>
        <p:spPr>
          <a:xfrm>
            <a:off x="3088782" y="1653909"/>
            <a:ext cx="475106" cy="276999"/>
          </a:xfrm>
          <a:prstGeom prst="rect">
            <a:avLst/>
          </a:prstGeom>
        </p:spPr>
        <p:txBody>
          <a:bodyPr wrap="square" rtlCol="0">
            <a:spAutoFit/>
          </a:bodyPr>
          <a:lstStyle/>
          <a:p>
            <a:r>
              <a:rPr lang="en-GB" sz="1200" dirty="0">
                <a:solidFill>
                  <a:schemeClr val="bg2">
                    <a:lumMod val="75000"/>
                  </a:schemeClr>
                </a:solidFill>
                <a:latin typeface="Calibri" pitchFamily="34" charset="0"/>
                <a:cs typeface="Arial" pitchFamily="34" charset="0"/>
              </a:rPr>
              <a:t>90</a:t>
            </a:r>
            <a:r>
              <a:rPr lang="hu-HU" sz="1200" dirty="0">
                <a:solidFill>
                  <a:schemeClr val="bg2">
                    <a:lumMod val="75000"/>
                  </a:schemeClr>
                </a:solidFill>
                <a:latin typeface="Calibri" pitchFamily="34" charset="0"/>
                <a:cs typeface="Arial" pitchFamily="34" charset="0"/>
              </a:rPr>
              <a:t>%</a:t>
            </a:r>
            <a:endParaRPr lang="en-GB" sz="1200" dirty="0">
              <a:solidFill>
                <a:schemeClr val="bg2">
                  <a:lumMod val="75000"/>
                </a:schemeClr>
              </a:solidFill>
              <a:latin typeface="Calibri" pitchFamily="34" charset="0"/>
              <a:cs typeface="Arial" pitchFamily="34" charset="0"/>
            </a:endParaRPr>
          </a:p>
        </p:txBody>
      </p:sp>
      <p:sp>
        <p:nvSpPr>
          <p:cNvPr id="10" name="TextBox 9">
            <a:extLst>
              <a:ext uri="{FF2B5EF4-FFF2-40B4-BE49-F238E27FC236}">
                <a16:creationId xmlns:a16="http://schemas.microsoft.com/office/drawing/2014/main" id="{745A6BFB-EED2-D323-083E-06559CB8D039}"/>
              </a:ext>
            </a:extLst>
          </p:cNvPr>
          <p:cNvSpPr txBox="1"/>
          <p:nvPr/>
        </p:nvSpPr>
        <p:spPr>
          <a:xfrm>
            <a:off x="1290002" y="3246280"/>
            <a:ext cx="475106" cy="276999"/>
          </a:xfrm>
          <a:prstGeom prst="rect">
            <a:avLst/>
          </a:prstGeom>
        </p:spPr>
        <p:txBody>
          <a:bodyPr wrap="square" rtlCol="0">
            <a:spAutoFit/>
          </a:bodyPr>
          <a:lstStyle/>
          <a:p>
            <a:r>
              <a:rPr lang="en-GB" sz="1200" dirty="0">
                <a:solidFill>
                  <a:schemeClr val="bg2">
                    <a:lumMod val="75000"/>
                  </a:schemeClr>
                </a:solidFill>
                <a:latin typeface="Calibri" pitchFamily="34" charset="0"/>
                <a:cs typeface="Arial" pitchFamily="34" charset="0"/>
              </a:rPr>
              <a:t>44</a:t>
            </a:r>
            <a:r>
              <a:rPr lang="hu-HU" sz="1200" dirty="0">
                <a:solidFill>
                  <a:schemeClr val="bg2">
                    <a:lumMod val="75000"/>
                  </a:schemeClr>
                </a:solidFill>
                <a:latin typeface="Calibri" pitchFamily="34" charset="0"/>
                <a:cs typeface="Arial" pitchFamily="34" charset="0"/>
              </a:rPr>
              <a:t>%</a:t>
            </a:r>
            <a:endParaRPr lang="en-GB" sz="1200" dirty="0">
              <a:solidFill>
                <a:schemeClr val="bg2">
                  <a:lumMod val="75000"/>
                </a:schemeClr>
              </a:solidFill>
              <a:latin typeface="Calibri" pitchFamily="34" charset="0"/>
              <a:cs typeface="Arial" pitchFamily="34" charset="0"/>
            </a:endParaRPr>
          </a:p>
        </p:txBody>
      </p:sp>
      <p:sp>
        <p:nvSpPr>
          <p:cNvPr id="11" name="TextBox 10">
            <a:extLst>
              <a:ext uri="{FF2B5EF4-FFF2-40B4-BE49-F238E27FC236}">
                <a16:creationId xmlns:a16="http://schemas.microsoft.com/office/drawing/2014/main" id="{14554960-3D83-683B-D4D8-A0DB939BBEF9}"/>
              </a:ext>
            </a:extLst>
          </p:cNvPr>
          <p:cNvSpPr txBox="1"/>
          <p:nvPr/>
        </p:nvSpPr>
        <p:spPr>
          <a:xfrm>
            <a:off x="3234755" y="3938846"/>
            <a:ext cx="475106" cy="276999"/>
          </a:xfrm>
          <a:prstGeom prst="rect">
            <a:avLst/>
          </a:prstGeom>
        </p:spPr>
        <p:txBody>
          <a:bodyPr wrap="square" rtlCol="0">
            <a:spAutoFit/>
          </a:bodyPr>
          <a:lstStyle/>
          <a:p>
            <a:r>
              <a:rPr lang="en-GB" sz="1200" dirty="0">
                <a:solidFill>
                  <a:schemeClr val="bg2">
                    <a:lumMod val="75000"/>
                  </a:schemeClr>
                </a:solidFill>
                <a:latin typeface="Calibri" pitchFamily="34" charset="0"/>
                <a:cs typeface="Arial" pitchFamily="34" charset="0"/>
              </a:rPr>
              <a:t>29</a:t>
            </a:r>
            <a:r>
              <a:rPr lang="hu-HU" sz="1200" dirty="0">
                <a:solidFill>
                  <a:schemeClr val="bg2">
                    <a:lumMod val="75000"/>
                  </a:schemeClr>
                </a:solidFill>
                <a:latin typeface="Calibri" pitchFamily="34" charset="0"/>
                <a:cs typeface="Arial" pitchFamily="34" charset="0"/>
              </a:rPr>
              <a:t>%</a:t>
            </a:r>
            <a:endParaRPr lang="en-GB" sz="1200" dirty="0">
              <a:solidFill>
                <a:schemeClr val="bg2">
                  <a:lumMod val="75000"/>
                </a:schemeClr>
              </a:solidFill>
              <a:latin typeface="Calibri" pitchFamily="34" charset="0"/>
              <a:cs typeface="Arial" pitchFamily="34" charset="0"/>
            </a:endParaRPr>
          </a:p>
        </p:txBody>
      </p:sp>
      <p:sp>
        <p:nvSpPr>
          <p:cNvPr id="4" name="TextBox 3">
            <a:extLst>
              <a:ext uri="{FF2B5EF4-FFF2-40B4-BE49-F238E27FC236}">
                <a16:creationId xmlns:a16="http://schemas.microsoft.com/office/drawing/2014/main" id="{3600DF81-23F1-11BA-0371-D020369CBF94}"/>
              </a:ext>
            </a:extLst>
          </p:cNvPr>
          <p:cNvSpPr txBox="1"/>
          <p:nvPr/>
        </p:nvSpPr>
        <p:spPr>
          <a:xfrm>
            <a:off x="2616956" y="1489606"/>
            <a:ext cx="621154" cy="276999"/>
          </a:xfrm>
          <a:prstGeom prst="rect">
            <a:avLst/>
          </a:prstGeom>
        </p:spPr>
        <p:txBody>
          <a:bodyPr wrap="square" rtlCol="0">
            <a:spAutoFit/>
          </a:bodyPr>
          <a:lstStyle/>
          <a:p>
            <a:pPr algn="r"/>
            <a:r>
              <a:rPr lang="hu-HU" sz="1200" b="1" dirty="0">
                <a:solidFill>
                  <a:srgbClr val="8B8B8B"/>
                </a:solidFill>
                <a:cs typeface="Arial" pitchFamily="34" charset="0"/>
              </a:rPr>
              <a:t>2020:</a:t>
            </a:r>
            <a:endParaRPr lang="en-GB" sz="2000" b="1" dirty="0">
              <a:solidFill>
                <a:srgbClr val="8B8B8B"/>
              </a:solidFill>
              <a:cs typeface="Arial" pitchFamily="34" charset="0"/>
            </a:endParaRPr>
          </a:p>
        </p:txBody>
      </p:sp>
      <p:sp>
        <p:nvSpPr>
          <p:cNvPr id="13" name="TextBox 12">
            <a:extLst>
              <a:ext uri="{FF2B5EF4-FFF2-40B4-BE49-F238E27FC236}">
                <a16:creationId xmlns:a16="http://schemas.microsoft.com/office/drawing/2014/main" id="{804C4B3D-31F7-FF57-DF42-9D0799F882C8}"/>
              </a:ext>
            </a:extLst>
          </p:cNvPr>
          <p:cNvSpPr txBox="1"/>
          <p:nvPr/>
        </p:nvSpPr>
        <p:spPr>
          <a:xfrm>
            <a:off x="3007936" y="1490302"/>
            <a:ext cx="615894" cy="276999"/>
          </a:xfrm>
          <a:prstGeom prst="rect">
            <a:avLst/>
          </a:prstGeom>
        </p:spPr>
        <p:txBody>
          <a:bodyPr wrap="square" rtlCol="0">
            <a:spAutoFit/>
          </a:bodyPr>
          <a:lstStyle/>
          <a:p>
            <a:pPr algn="r"/>
            <a:r>
              <a:rPr lang="hu-HU" sz="1200" dirty="0">
                <a:solidFill>
                  <a:srgbClr val="8B8B8B"/>
                </a:solidFill>
                <a:cs typeface="Arial" pitchFamily="34" charset="0"/>
              </a:rPr>
              <a:t>2017:</a:t>
            </a:r>
            <a:endParaRPr lang="en-GB" sz="2000" dirty="0">
              <a:solidFill>
                <a:srgbClr val="8B8B8B"/>
              </a:solidFill>
              <a:cs typeface="Arial" pitchFamily="34" charset="0"/>
            </a:endParaRPr>
          </a:p>
        </p:txBody>
      </p:sp>
      <p:sp>
        <p:nvSpPr>
          <p:cNvPr id="14" name="Szövegdoboz 26">
            <a:extLst>
              <a:ext uri="{FF2B5EF4-FFF2-40B4-BE49-F238E27FC236}">
                <a16:creationId xmlns:a16="http://schemas.microsoft.com/office/drawing/2014/main" id="{6DF497B4-B071-F5A2-6A4D-235C04DCCECC}"/>
              </a:ext>
            </a:extLst>
          </p:cNvPr>
          <p:cNvSpPr txBox="1"/>
          <p:nvPr/>
        </p:nvSpPr>
        <p:spPr>
          <a:xfrm>
            <a:off x="6251832" y="2086236"/>
            <a:ext cx="2647944" cy="1384995"/>
          </a:xfrm>
          <a:prstGeom prst="rect">
            <a:avLst/>
          </a:prstGeom>
        </p:spPr>
        <p:txBody>
          <a:bodyPr vert="horz" wrap="square" lIns="0" tIns="0" rIns="0" bIns="0" rtlCol="0">
            <a:spAutoFit/>
          </a:body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lang="en-GB" sz="1000" kern="0" dirty="0">
                <a:solidFill>
                  <a:srgbClr val="58595B"/>
                </a:solidFill>
                <a:latin typeface="Calibri"/>
              </a:rPr>
              <a:t>If we also take into account what devices are available, the desktop computer is back in 3rd place, in this comparison the smartphone is "only" ahead of the tablet.</a:t>
            </a:r>
          </a:p>
          <a:p>
            <a:pPr marL="4763" marR="0" lvl="0" indent="0" algn="just" defTabSz="914400" rtl="0" eaLnBrk="1" fontAlgn="auto" latinLnBrk="0" hangingPunct="1">
              <a:lnSpc>
                <a:spcPct val="100000"/>
              </a:lnSpc>
              <a:spcBef>
                <a:spcPts val="0"/>
              </a:spcBef>
              <a:spcAft>
                <a:spcPts val="0"/>
              </a:spcAft>
              <a:buClrTx/>
              <a:buSzTx/>
              <a:buFontTx/>
              <a:buNone/>
              <a:tabLst/>
              <a:defRPr/>
            </a:pPr>
            <a:endParaRPr lang="hu-HU" sz="1000" kern="0" dirty="0">
              <a:solidFill>
                <a:srgbClr val="58595B"/>
              </a:solidFill>
              <a:latin typeface="Calibri"/>
            </a:endParaRPr>
          </a:p>
          <a:p>
            <a:pPr marL="4763" marR="0" lvl="0" indent="0" algn="just" defTabSz="914400" rtl="0" eaLnBrk="1" fontAlgn="auto" latinLnBrk="0" hangingPunct="1">
              <a:lnSpc>
                <a:spcPct val="100000"/>
              </a:lnSpc>
              <a:spcBef>
                <a:spcPts val="0"/>
              </a:spcBef>
              <a:spcAft>
                <a:spcPts val="0"/>
              </a:spcAft>
              <a:buClrTx/>
              <a:buSzTx/>
              <a:buFontTx/>
              <a:buNone/>
              <a:tabLst/>
              <a:defRPr/>
            </a:pPr>
            <a:r>
              <a:rPr lang="en-GB" sz="1000" kern="0" dirty="0">
                <a:solidFill>
                  <a:srgbClr val="58595B"/>
                </a:solidFill>
                <a:latin typeface="Calibri"/>
              </a:rPr>
              <a:t>The use of smart TVs for internet surfing has increased among several groups: women, people with children, people living in cities and people with a secondary education.</a:t>
            </a:r>
            <a:endParaRPr lang="hu-HU" sz="1000" kern="0" dirty="0">
              <a:solidFill>
                <a:srgbClr val="58595B"/>
              </a:solidFill>
              <a:latin typeface="Calibri"/>
            </a:endParaRPr>
          </a:p>
        </p:txBody>
      </p:sp>
      <p:grpSp>
        <p:nvGrpSpPr>
          <p:cNvPr id="15" name="Group 360">
            <a:extLst>
              <a:ext uri="{FF2B5EF4-FFF2-40B4-BE49-F238E27FC236}">
                <a16:creationId xmlns:a16="http://schemas.microsoft.com/office/drawing/2014/main" id="{7FF2482D-AFF0-FFF5-F704-D313B693EEB1}"/>
              </a:ext>
            </a:extLst>
          </p:cNvPr>
          <p:cNvGrpSpPr>
            <a:grpSpLocks noChangeAspect="1"/>
          </p:cNvGrpSpPr>
          <p:nvPr/>
        </p:nvGrpSpPr>
        <p:grpSpPr>
          <a:xfrm>
            <a:off x="2163228" y="4104212"/>
            <a:ext cx="503906" cy="396000"/>
            <a:chOff x="7969250" y="2316163"/>
            <a:chExt cx="763588" cy="600075"/>
          </a:xfrm>
          <a:solidFill>
            <a:schemeClr val="bg1"/>
          </a:solidFill>
        </p:grpSpPr>
        <p:sp>
          <p:nvSpPr>
            <p:cNvPr id="16" name="Oval 53">
              <a:extLst>
                <a:ext uri="{FF2B5EF4-FFF2-40B4-BE49-F238E27FC236}">
                  <a16:creationId xmlns:a16="http://schemas.microsoft.com/office/drawing/2014/main" id="{CA80594B-40C9-263D-E9AE-BDB08A068434}"/>
                </a:ext>
              </a:extLst>
            </p:cNvPr>
            <p:cNvSpPr>
              <a:spLocks noChangeArrowheads="1"/>
            </p:cNvSpPr>
            <p:nvPr/>
          </p:nvSpPr>
          <p:spPr bwMode="auto">
            <a:xfrm>
              <a:off x="8115300" y="2881313"/>
              <a:ext cx="484188" cy="349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7" name="Freeform 54">
              <a:extLst>
                <a:ext uri="{FF2B5EF4-FFF2-40B4-BE49-F238E27FC236}">
                  <a16:creationId xmlns:a16="http://schemas.microsoft.com/office/drawing/2014/main" id="{0D46D511-50FF-B6D8-5435-081C45387CE6}"/>
                </a:ext>
              </a:extLst>
            </p:cNvPr>
            <p:cNvSpPr>
              <a:spLocks/>
            </p:cNvSpPr>
            <p:nvPr/>
          </p:nvSpPr>
          <p:spPr bwMode="auto">
            <a:xfrm>
              <a:off x="7969250" y="2316163"/>
              <a:ext cx="763588" cy="487363"/>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8" name="Rectangle 55">
              <a:extLst>
                <a:ext uri="{FF2B5EF4-FFF2-40B4-BE49-F238E27FC236}">
                  <a16:creationId xmlns:a16="http://schemas.microsoft.com/office/drawing/2014/main" id="{441BC308-A4FF-0AB5-C361-3012BFD532FE}"/>
                </a:ext>
              </a:extLst>
            </p:cNvPr>
            <p:cNvSpPr>
              <a:spLocks noChangeArrowheads="1"/>
            </p:cNvSpPr>
            <p:nvPr/>
          </p:nvSpPr>
          <p:spPr bwMode="auto">
            <a:xfrm>
              <a:off x="8020050" y="2355850"/>
              <a:ext cx="660400" cy="368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9" name="Freeform 56">
              <a:extLst>
                <a:ext uri="{FF2B5EF4-FFF2-40B4-BE49-F238E27FC236}">
                  <a16:creationId xmlns:a16="http://schemas.microsoft.com/office/drawing/2014/main" id="{3BF95184-B060-C645-FB10-42F5A4DB2342}"/>
                </a:ext>
              </a:extLst>
            </p:cNvPr>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0" name="Rectangle 57">
              <a:extLst>
                <a:ext uri="{FF2B5EF4-FFF2-40B4-BE49-F238E27FC236}">
                  <a16:creationId xmlns:a16="http://schemas.microsoft.com/office/drawing/2014/main" id="{C22A6B11-D4E4-1768-D04E-F01E35A39A5D}"/>
                </a:ext>
              </a:extLst>
            </p:cNvPr>
            <p:cNvSpPr>
              <a:spLocks noChangeArrowheads="1"/>
            </p:cNvSpPr>
            <p:nvPr/>
          </p:nvSpPr>
          <p:spPr bwMode="auto">
            <a:xfrm>
              <a:off x="8004175" y="2355850"/>
              <a:ext cx="693738" cy="371475"/>
            </a:xfrm>
            <a:prstGeom prst="rect">
              <a:avLst/>
            </a:prstGeom>
            <a:solidFill>
              <a:srgbClr val="B9B9B9"/>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1" name="Freeform 58">
              <a:extLst>
                <a:ext uri="{FF2B5EF4-FFF2-40B4-BE49-F238E27FC236}">
                  <a16:creationId xmlns:a16="http://schemas.microsoft.com/office/drawing/2014/main" id="{39B76DA6-D9CC-272F-BAD9-7ECAC69DDC73}"/>
                </a:ext>
              </a:extLst>
            </p:cNvPr>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7" name="Freeform 59">
              <a:extLst>
                <a:ext uri="{FF2B5EF4-FFF2-40B4-BE49-F238E27FC236}">
                  <a16:creationId xmlns:a16="http://schemas.microsoft.com/office/drawing/2014/main" id="{38450F51-9A3E-5224-3A46-74831FFCFC65}"/>
                </a:ext>
              </a:extLst>
            </p:cNvPr>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8" name="Rectangle 60">
              <a:extLst>
                <a:ext uri="{FF2B5EF4-FFF2-40B4-BE49-F238E27FC236}">
                  <a16:creationId xmlns:a16="http://schemas.microsoft.com/office/drawing/2014/main" id="{F3FE302F-FDA6-A23F-0B6C-8C1C1963DDE0}"/>
                </a:ext>
              </a:extLst>
            </p:cNvPr>
            <p:cNvSpPr>
              <a:spLocks noChangeArrowheads="1"/>
            </p:cNvSpPr>
            <p:nvPr/>
          </p:nvSpPr>
          <p:spPr bwMode="auto">
            <a:xfrm>
              <a:off x="8572500" y="2757488"/>
              <a:ext cx="41275"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9" name="Freeform 61">
              <a:extLst>
                <a:ext uri="{FF2B5EF4-FFF2-40B4-BE49-F238E27FC236}">
                  <a16:creationId xmlns:a16="http://schemas.microsoft.com/office/drawing/2014/main" id="{8010A8FC-8EF7-36FD-9ACA-58C8488CCE7F}"/>
                </a:ext>
              </a:extLst>
            </p:cNvPr>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30" name="Szövegdoboz 135">
            <a:extLst>
              <a:ext uri="{FF2B5EF4-FFF2-40B4-BE49-F238E27FC236}">
                <a16:creationId xmlns:a16="http://schemas.microsoft.com/office/drawing/2014/main" id="{A1CC946F-E9CE-2840-EFD7-35AA7B02A081}"/>
              </a:ext>
            </a:extLst>
          </p:cNvPr>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different</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for</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each</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device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US" sz="900" b="0" i="0" u="none" strike="noStrike" kern="0" cap="none" spc="0" normalizeH="0" baseline="0" noProof="0" dirty="0">
                <a:ln>
                  <a:noFill/>
                </a:ln>
                <a:solidFill>
                  <a:srgbClr val="222223"/>
                </a:solidFill>
                <a:effectLst/>
                <a:uLnTx/>
                <a:uFillTx/>
                <a:latin typeface="Calibri"/>
                <a:ea typeface="+mn-ea"/>
                <a:cs typeface="+mn-cs"/>
              </a:rPr>
              <a:t>to whom it is available</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7" name="Text Placeholder 9">
            <a:extLst>
              <a:ext uri="{FF2B5EF4-FFF2-40B4-BE49-F238E27FC236}">
                <a16:creationId xmlns:a16="http://schemas.microsoft.com/office/drawing/2014/main" id="{4EAE109C-A1CC-CBD7-6957-BAA97306CF99}"/>
              </a:ext>
            </a:extLst>
          </p:cNvPr>
          <p:cNvSpPr txBox="1">
            <a:spLocks/>
          </p:cNvSpPr>
          <p:nvPr/>
        </p:nvSpPr>
        <p:spPr>
          <a:xfrm>
            <a:off x="107504" y="392549"/>
            <a:ext cx="8690248" cy="451009"/>
          </a:xfrm>
          <a:prstGeom prst="rect">
            <a:avLst/>
          </a:prstGeom>
        </p:spPr>
        <p:txBody>
          <a:bodyPr/>
          <a:lst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Wingdings" pitchFamily="2" charset="2"/>
              <a:buNone/>
            </a:pPr>
            <a:r>
              <a:rPr lang="en-US" sz="1000" i="1">
                <a:solidFill>
                  <a:schemeClr val="bg1">
                    <a:lumMod val="50000"/>
                  </a:schemeClr>
                </a:solidFill>
              </a:rPr>
              <a:t>On which of these devices do you use internet in everyday life?</a:t>
            </a:r>
            <a:endParaRPr lang="en-US" sz="1000" i="1" dirty="0">
              <a:solidFill>
                <a:schemeClr val="bg1">
                  <a:lumMod val="50000"/>
                </a:schemeClr>
              </a:solidFill>
            </a:endParaRPr>
          </a:p>
        </p:txBody>
      </p:sp>
      <p:pic>
        <p:nvPicPr>
          <p:cNvPr id="12" name="Picture 2">
            <a:extLst>
              <a:ext uri="{FF2B5EF4-FFF2-40B4-BE49-F238E27FC236}">
                <a16:creationId xmlns:a16="http://schemas.microsoft.com/office/drawing/2014/main" id="{5544B6AA-0237-2293-E706-7FE4D037EF4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D08B3437-E348-1340-50E0-91829856F8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065608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16">
            <a:extLst>
              <a:ext uri="{FF2B5EF4-FFF2-40B4-BE49-F238E27FC236}">
                <a16:creationId xmlns:a16="http://schemas.microsoft.com/office/drawing/2014/main" id="{329C795B-FAAC-48CD-83A6-5E465AB9A70C}"/>
              </a:ext>
            </a:extLst>
          </p:cNvPr>
          <p:cNvGraphicFramePr>
            <a:graphicFrameLocks noChangeAspect="1"/>
          </p:cNvGraphicFramePr>
          <p:nvPr>
            <p:extLst>
              <p:ext uri="{D42A27DB-BD31-4B8C-83A1-F6EECF244321}">
                <p14:modId xmlns:p14="http://schemas.microsoft.com/office/powerpoint/2010/main" val="2505269306"/>
              </p:ext>
            </p:extLst>
          </p:nvPr>
        </p:nvGraphicFramePr>
        <p:xfrm>
          <a:off x="4451592" y="3361881"/>
          <a:ext cx="1275220" cy="1263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Chart 16">
            <a:extLst>
              <a:ext uri="{FF2B5EF4-FFF2-40B4-BE49-F238E27FC236}">
                <a16:creationId xmlns:a16="http://schemas.microsoft.com/office/drawing/2014/main" id="{92973674-9912-4C13-9737-280947B1CCE4}"/>
              </a:ext>
            </a:extLst>
          </p:cNvPr>
          <p:cNvGraphicFramePr>
            <a:graphicFrameLocks noChangeAspect="1"/>
          </p:cNvGraphicFramePr>
          <p:nvPr>
            <p:extLst>
              <p:ext uri="{D42A27DB-BD31-4B8C-83A1-F6EECF244321}">
                <p14:modId xmlns:p14="http://schemas.microsoft.com/office/powerpoint/2010/main" val="154080306"/>
              </p:ext>
            </p:extLst>
          </p:nvPr>
        </p:nvGraphicFramePr>
        <p:xfrm>
          <a:off x="3076716" y="3348889"/>
          <a:ext cx="1275220" cy="1263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Chart 5">
            <a:extLst>
              <a:ext uri="{FF2B5EF4-FFF2-40B4-BE49-F238E27FC236}">
                <a16:creationId xmlns:a16="http://schemas.microsoft.com/office/drawing/2014/main" id="{9A2FB32E-0CA8-4E9C-8517-3012FDEF0E83}"/>
              </a:ext>
            </a:extLst>
          </p:cNvPr>
          <p:cNvGraphicFramePr>
            <a:graphicFrameLocks noChangeAspect="1"/>
          </p:cNvGraphicFramePr>
          <p:nvPr>
            <p:extLst>
              <p:ext uri="{D42A27DB-BD31-4B8C-83A1-F6EECF244321}">
                <p14:modId xmlns:p14="http://schemas.microsoft.com/office/powerpoint/2010/main" val="4173004288"/>
              </p:ext>
            </p:extLst>
          </p:nvPr>
        </p:nvGraphicFramePr>
        <p:xfrm>
          <a:off x="398944" y="3377469"/>
          <a:ext cx="1275220" cy="12633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Chart 16">
            <a:extLst>
              <a:ext uri="{FF2B5EF4-FFF2-40B4-BE49-F238E27FC236}">
                <a16:creationId xmlns:a16="http://schemas.microsoft.com/office/drawing/2014/main" id="{39C938D5-36E9-4E22-80D2-04FE3019116C}"/>
              </a:ext>
            </a:extLst>
          </p:cNvPr>
          <p:cNvGraphicFramePr>
            <a:graphicFrameLocks noChangeAspect="1"/>
          </p:cNvGraphicFramePr>
          <p:nvPr>
            <p:extLst>
              <p:ext uri="{D42A27DB-BD31-4B8C-83A1-F6EECF244321}">
                <p14:modId xmlns:p14="http://schemas.microsoft.com/office/powerpoint/2010/main" val="3661843996"/>
              </p:ext>
            </p:extLst>
          </p:nvPr>
        </p:nvGraphicFramePr>
        <p:xfrm>
          <a:off x="4451592" y="1538079"/>
          <a:ext cx="1275220" cy="12633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Chart 16">
            <a:extLst>
              <a:ext uri="{FF2B5EF4-FFF2-40B4-BE49-F238E27FC236}">
                <a16:creationId xmlns:a16="http://schemas.microsoft.com/office/drawing/2014/main" id="{2B0794BD-0D5C-4E40-A6DB-E322361D09E4}"/>
              </a:ext>
            </a:extLst>
          </p:cNvPr>
          <p:cNvGraphicFramePr>
            <a:graphicFrameLocks noChangeAspect="1"/>
          </p:cNvGraphicFramePr>
          <p:nvPr>
            <p:extLst>
              <p:ext uri="{D42A27DB-BD31-4B8C-83A1-F6EECF244321}">
                <p14:modId xmlns:p14="http://schemas.microsoft.com/office/powerpoint/2010/main" val="3984938903"/>
              </p:ext>
            </p:extLst>
          </p:nvPr>
        </p:nvGraphicFramePr>
        <p:xfrm>
          <a:off x="3076716" y="1423906"/>
          <a:ext cx="1275220" cy="136454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5" name="Chart 5">
            <a:extLst>
              <a:ext uri="{FF2B5EF4-FFF2-40B4-BE49-F238E27FC236}">
                <a16:creationId xmlns:a16="http://schemas.microsoft.com/office/drawing/2014/main" id="{6F2151B0-46B8-45FA-9497-103A60FDC119}"/>
              </a:ext>
            </a:extLst>
          </p:cNvPr>
          <p:cNvGraphicFramePr>
            <a:graphicFrameLocks noChangeAspect="1"/>
          </p:cNvGraphicFramePr>
          <p:nvPr>
            <p:extLst>
              <p:ext uri="{D42A27DB-BD31-4B8C-83A1-F6EECF244321}">
                <p14:modId xmlns:p14="http://schemas.microsoft.com/office/powerpoint/2010/main" val="2017020082"/>
              </p:ext>
            </p:extLst>
          </p:nvPr>
        </p:nvGraphicFramePr>
        <p:xfrm>
          <a:off x="395536" y="1535113"/>
          <a:ext cx="1275220" cy="12633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2" name="Chart 13">
            <a:extLst>
              <a:ext uri="{FF2B5EF4-FFF2-40B4-BE49-F238E27FC236}">
                <a16:creationId xmlns:a16="http://schemas.microsoft.com/office/drawing/2014/main" id="{229C7409-0439-41F0-8154-F9DD29AFB59A}"/>
              </a:ext>
            </a:extLst>
          </p:cNvPr>
          <p:cNvGraphicFramePr>
            <a:graphicFrameLocks noChangeAspect="1"/>
          </p:cNvGraphicFramePr>
          <p:nvPr>
            <p:extLst>
              <p:ext uri="{D42A27DB-BD31-4B8C-83A1-F6EECF244321}">
                <p14:modId xmlns:p14="http://schemas.microsoft.com/office/powerpoint/2010/main" val="3730147516"/>
              </p:ext>
            </p:extLst>
          </p:nvPr>
        </p:nvGraphicFramePr>
        <p:xfrm>
          <a:off x="1698526" y="3352565"/>
          <a:ext cx="1275220" cy="126336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7" name="Chart 36">
            <a:extLst>
              <a:ext uri="{FF2B5EF4-FFF2-40B4-BE49-F238E27FC236}">
                <a16:creationId xmlns:a16="http://schemas.microsoft.com/office/drawing/2014/main" id="{F2F774CF-8B37-4518-B74E-63CC6775FD6A}"/>
              </a:ext>
            </a:extLst>
          </p:cNvPr>
          <p:cNvGraphicFramePr>
            <a:graphicFrameLocks noChangeAspect="1"/>
          </p:cNvGraphicFramePr>
          <p:nvPr>
            <p:extLst>
              <p:ext uri="{D42A27DB-BD31-4B8C-83A1-F6EECF244321}">
                <p14:modId xmlns:p14="http://schemas.microsoft.com/office/powerpoint/2010/main" val="2720782380"/>
              </p:ext>
            </p:extLst>
          </p:nvPr>
        </p:nvGraphicFramePr>
        <p:xfrm>
          <a:off x="1698526" y="1528763"/>
          <a:ext cx="1275220" cy="1263368"/>
        </p:xfrm>
        <a:graphic>
          <a:graphicData uri="http://schemas.openxmlformats.org/drawingml/2006/chart">
            <c:chart xmlns:c="http://schemas.openxmlformats.org/drawingml/2006/chart" xmlns:r="http://schemas.openxmlformats.org/officeDocument/2006/relationships" r:id="rId10"/>
          </a:graphicData>
        </a:graphic>
      </p:graphicFrame>
      <p:sp>
        <p:nvSpPr>
          <p:cNvPr id="48" name="Title 3"/>
          <p:cNvSpPr>
            <a:spLocks noGrp="1"/>
          </p:cNvSpPr>
          <p:nvPr>
            <p:ph type="title"/>
          </p:nvPr>
        </p:nvSpPr>
        <p:spPr>
          <a:xfrm>
            <a:off x="179984" y="-19088"/>
            <a:ext cx="8680422" cy="469722"/>
          </a:xfrm>
        </p:spPr>
        <p:txBody>
          <a:bodyPr>
            <a:noAutofit/>
          </a:bodyPr>
          <a:lstStyle/>
          <a:p>
            <a:r>
              <a:rPr lang="hu-HU" sz="2900" dirty="0"/>
              <a:t>Internet</a:t>
            </a:r>
            <a:r>
              <a:rPr lang="en-GB" sz="2900" dirty="0"/>
              <a:t> on</a:t>
            </a:r>
            <a:r>
              <a:rPr lang="hu-HU" sz="2900" dirty="0"/>
              <a:t> mobil</a:t>
            </a:r>
            <a:r>
              <a:rPr lang="en-GB" sz="2900" dirty="0"/>
              <a:t>e phone </a:t>
            </a:r>
            <a:r>
              <a:rPr lang="hu-HU" sz="2900" dirty="0"/>
              <a:t>/</a:t>
            </a:r>
            <a:r>
              <a:rPr lang="en-GB" sz="2900" dirty="0"/>
              <a:t> smart phone</a:t>
            </a:r>
            <a:br>
              <a:rPr lang="hu-HU" sz="2900" dirty="0"/>
            </a:br>
            <a:endParaRPr lang="hu-HU" sz="2900" dirty="0"/>
          </a:p>
        </p:txBody>
      </p:sp>
      <p:graphicFrame>
        <p:nvGraphicFramePr>
          <p:cNvPr id="129" name="Táblázat 1"/>
          <p:cNvGraphicFramePr>
            <a:graphicFrameLocks noGrp="1"/>
          </p:cNvGraphicFramePr>
          <p:nvPr>
            <p:extLst>
              <p:ext uri="{D42A27DB-BD31-4B8C-83A1-F6EECF244321}">
                <p14:modId xmlns:p14="http://schemas.microsoft.com/office/powerpoint/2010/main" val="968393443"/>
              </p:ext>
            </p:extLst>
          </p:nvPr>
        </p:nvGraphicFramePr>
        <p:xfrm>
          <a:off x="395536" y="977233"/>
          <a:ext cx="6624735" cy="370840"/>
        </p:xfrm>
        <a:graphic>
          <a:graphicData uri="http://schemas.openxmlformats.org/drawingml/2006/table">
            <a:tbl>
              <a:tblPr firstRow="1" bandRow="1">
                <a:tableStyleId>{5C22544A-7EE6-4342-B048-85BDC9FD1C3A}</a:tableStyleId>
              </a:tblPr>
              <a:tblGrid>
                <a:gridCol w="1324947">
                  <a:extLst>
                    <a:ext uri="{9D8B030D-6E8A-4147-A177-3AD203B41FA5}">
                      <a16:colId xmlns:a16="http://schemas.microsoft.com/office/drawing/2014/main" val="3116193364"/>
                    </a:ext>
                  </a:extLst>
                </a:gridCol>
                <a:gridCol w="1324947">
                  <a:extLst>
                    <a:ext uri="{9D8B030D-6E8A-4147-A177-3AD203B41FA5}">
                      <a16:colId xmlns:a16="http://schemas.microsoft.com/office/drawing/2014/main" val="700727625"/>
                    </a:ext>
                  </a:extLst>
                </a:gridCol>
                <a:gridCol w="1324947">
                  <a:extLst>
                    <a:ext uri="{9D8B030D-6E8A-4147-A177-3AD203B41FA5}">
                      <a16:colId xmlns:a16="http://schemas.microsoft.com/office/drawing/2014/main" val="3029072898"/>
                    </a:ext>
                  </a:extLst>
                </a:gridCol>
                <a:gridCol w="1324947">
                  <a:extLst>
                    <a:ext uri="{9D8B030D-6E8A-4147-A177-3AD203B41FA5}">
                      <a16:colId xmlns:a16="http://schemas.microsoft.com/office/drawing/2014/main" val="4252152383"/>
                    </a:ext>
                  </a:extLst>
                </a:gridCol>
                <a:gridCol w="1324947">
                  <a:extLst>
                    <a:ext uri="{9D8B030D-6E8A-4147-A177-3AD203B41FA5}">
                      <a16:colId xmlns:a16="http://schemas.microsoft.com/office/drawing/2014/main" val="3964899271"/>
                    </a:ext>
                  </a:extLst>
                </a:gridCol>
              </a:tblGrid>
              <a:tr h="370840">
                <a:tc>
                  <a:txBody>
                    <a:bodyPr/>
                    <a:lstStyle/>
                    <a:p>
                      <a:pPr algn="ctr"/>
                      <a:r>
                        <a:rPr lang="en-GB" sz="1200" b="1" dirty="0">
                          <a:solidFill>
                            <a:schemeClr val="tx2">
                              <a:lumMod val="85000"/>
                              <a:lumOff val="15000"/>
                            </a:schemeClr>
                          </a:solidFill>
                          <a:latin typeface="+mj-lt"/>
                        </a:rPr>
                        <a:t>Gender</a:t>
                      </a:r>
                      <a:endParaRPr lang="hu-HU" sz="1200" b="1" dirty="0">
                        <a:solidFill>
                          <a:schemeClr val="tx2">
                            <a:lumMod val="85000"/>
                            <a:lumOff val="15000"/>
                          </a:schemeClr>
                        </a:solidFill>
                        <a:latin typeface="+mj-lt"/>
                      </a:endParaRPr>
                    </a:p>
                  </a:txBody>
                  <a:tcPr anchor="ctr">
                    <a:solidFill>
                      <a:schemeClr val="accent1">
                        <a:alpha val="0"/>
                      </a:schemeClr>
                    </a:solidFill>
                  </a:tcPr>
                </a:tc>
                <a:tc>
                  <a:txBody>
                    <a:bodyPr/>
                    <a:lstStyle/>
                    <a:p>
                      <a:pPr algn="ctr"/>
                      <a:r>
                        <a:rPr lang="en-GB" sz="1200" b="1" dirty="0">
                          <a:solidFill>
                            <a:schemeClr val="tx2">
                              <a:lumMod val="85000"/>
                              <a:lumOff val="15000"/>
                            </a:schemeClr>
                          </a:solidFill>
                          <a:latin typeface="+mj-lt"/>
                        </a:rPr>
                        <a:t>Age</a:t>
                      </a:r>
                      <a:endParaRPr lang="hu-HU" sz="1200" b="1" dirty="0">
                        <a:solidFill>
                          <a:schemeClr val="tx2">
                            <a:lumMod val="85000"/>
                            <a:lumOff val="15000"/>
                          </a:schemeClr>
                        </a:solidFill>
                        <a:latin typeface="+mj-lt"/>
                      </a:endParaRPr>
                    </a:p>
                  </a:txBody>
                  <a:tcPr anchor="ctr">
                    <a:solidFill>
                      <a:schemeClr val="accent1">
                        <a:alpha val="0"/>
                      </a:schemeClr>
                    </a:solidFill>
                  </a:tcPr>
                </a:tc>
                <a:tc>
                  <a:txBody>
                    <a:bodyPr/>
                    <a:lstStyle/>
                    <a:p>
                      <a:pPr algn="ctr"/>
                      <a:r>
                        <a:rPr lang="en-GB" sz="1200" b="1" kern="1200" dirty="0">
                          <a:solidFill>
                            <a:schemeClr val="tx2">
                              <a:lumMod val="85000"/>
                              <a:lumOff val="15000"/>
                            </a:schemeClr>
                          </a:solidFill>
                          <a:latin typeface="+mn-lt"/>
                          <a:ea typeface="+mn-ea"/>
                          <a:cs typeface="+mn-cs"/>
                        </a:rPr>
                        <a:t>Own child</a:t>
                      </a:r>
                      <a:endParaRPr lang="hu-HU" sz="1200" b="1" kern="1200" dirty="0">
                        <a:solidFill>
                          <a:schemeClr val="tx2">
                            <a:lumMod val="85000"/>
                            <a:lumOff val="15000"/>
                          </a:schemeClr>
                        </a:solidFill>
                        <a:latin typeface="+mn-lt"/>
                        <a:ea typeface="+mn-ea"/>
                        <a:cs typeface="+mn-cs"/>
                      </a:endParaRPr>
                    </a:p>
                  </a:txBody>
                  <a:tcPr anchor="ctr">
                    <a:solidFill>
                      <a:schemeClr val="accent1">
                        <a:alpha val="0"/>
                      </a:schemeClr>
                    </a:solidFill>
                  </a:tcPr>
                </a:tc>
                <a:tc>
                  <a:txBody>
                    <a:bodyPr/>
                    <a:lstStyle/>
                    <a:p>
                      <a:pPr algn="ctr"/>
                      <a:r>
                        <a:rPr lang="en-GB" sz="1200" b="1" dirty="0">
                          <a:solidFill>
                            <a:schemeClr val="tx2">
                              <a:lumMod val="85000"/>
                              <a:lumOff val="15000"/>
                            </a:schemeClr>
                          </a:solidFill>
                          <a:latin typeface="+mj-lt"/>
                        </a:rPr>
                        <a:t>Standard of life</a:t>
                      </a:r>
                      <a:endParaRPr lang="hu-HU" sz="1200" b="1" dirty="0">
                        <a:solidFill>
                          <a:schemeClr val="tx2">
                            <a:lumMod val="85000"/>
                            <a:lumOff val="15000"/>
                          </a:schemeClr>
                        </a:solidFill>
                        <a:latin typeface="+mj-lt"/>
                      </a:endParaRPr>
                    </a:p>
                  </a:txBody>
                  <a:tcPr anchor="ctr">
                    <a:solidFill>
                      <a:schemeClr val="accent1">
                        <a:alpha val="0"/>
                      </a:schemeClr>
                    </a:solidFill>
                  </a:tcPr>
                </a:tc>
                <a:tc>
                  <a:txBody>
                    <a:bodyPr/>
                    <a:lstStyle/>
                    <a:p>
                      <a:pPr algn="ctr"/>
                      <a:endParaRPr lang="hu-HU" sz="1200" b="1" dirty="0">
                        <a:solidFill>
                          <a:schemeClr val="tx2">
                            <a:lumMod val="85000"/>
                            <a:lumOff val="15000"/>
                          </a:schemeClr>
                        </a:solidFill>
                        <a:latin typeface="+mj-lt"/>
                      </a:endParaRPr>
                    </a:p>
                  </a:txBody>
                  <a:tcPr anchor="ctr">
                    <a:solidFill>
                      <a:schemeClr val="accent1">
                        <a:alpha val="0"/>
                      </a:schemeClr>
                    </a:solidFill>
                  </a:tcPr>
                </a:tc>
                <a:extLst>
                  <a:ext uri="{0D108BD9-81ED-4DB2-BD59-A6C34878D82A}">
                    <a16:rowId xmlns:a16="http://schemas.microsoft.com/office/drawing/2014/main" val="2103678376"/>
                  </a:ext>
                </a:extLst>
              </a:tr>
            </a:tbl>
          </a:graphicData>
        </a:graphic>
      </p:graphicFrame>
      <p:sp>
        <p:nvSpPr>
          <p:cNvPr id="132" name="TextBox 10"/>
          <p:cNvSpPr txBox="1"/>
          <p:nvPr/>
        </p:nvSpPr>
        <p:spPr>
          <a:xfrm>
            <a:off x="535415" y="2572568"/>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en-GB" sz="950" b="0" kern="0" dirty="0">
                <a:solidFill>
                  <a:srgbClr val="222223">
                    <a:lumMod val="75000"/>
                    <a:lumOff val="25000"/>
                  </a:srgbClr>
                </a:solidFill>
                <a:latin typeface="Calibri"/>
              </a:rPr>
              <a:t>Women</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58" name="TextBox 10"/>
          <p:cNvSpPr txBox="1"/>
          <p:nvPr/>
        </p:nvSpPr>
        <p:spPr>
          <a:xfrm>
            <a:off x="533901" y="4506111"/>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en-GB" sz="950" b="0" kern="0" dirty="0">
                <a:solidFill>
                  <a:srgbClr val="222223">
                    <a:lumMod val="75000"/>
                    <a:lumOff val="25000"/>
                  </a:srgbClr>
                </a:solidFill>
              </a:rPr>
              <a:t>Men</a:t>
            </a:r>
            <a:br>
              <a:rPr lang="hu-HU" sz="950" b="0" kern="0" dirty="0">
                <a:solidFill>
                  <a:srgbClr val="222223">
                    <a:lumMod val="75000"/>
                    <a:lumOff val="25000"/>
                  </a:srgbClr>
                </a:solidFill>
              </a:rPr>
            </a:b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59" name="TextBox 10"/>
          <p:cNvSpPr txBox="1"/>
          <p:nvPr/>
        </p:nvSpPr>
        <p:spPr>
          <a:xfrm>
            <a:off x="1831600" y="2568309"/>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en-GB" sz="950" b="0" kern="0" dirty="0">
                <a:solidFill>
                  <a:srgbClr val="222223">
                    <a:lumMod val="75000"/>
                    <a:lumOff val="25000"/>
                  </a:srgbClr>
                </a:solidFill>
              </a:rPr>
              <a:t>15-21/</a:t>
            </a:r>
            <a:r>
              <a:rPr lang="hu-HU" sz="950" b="0" kern="0" dirty="0">
                <a:solidFill>
                  <a:srgbClr val="222223">
                    <a:lumMod val="75000"/>
                    <a:lumOff val="25000"/>
                  </a:srgbClr>
                </a:solidFill>
              </a:rPr>
              <a:t>18-24/</a:t>
            </a:r>
          </a:p>
          <a:p>
            <a:pPr lvl="0" defTabSz="924282">
              <a:defRPr/>
            </a:pPr>
            <a:r>
              <a:rPr lang="hu-HU" sz="950" b="0" kern="0" dirty="0">
                <a:solidFill>
                  <a:srgbClr val="222223">
                    <a:lumMod val="75000"/>
                    <a:lumOff val="25000"/>
                  </a:srgbClr>
                </a:solidFill>
              </a:rPr>
              <a:t>21-27  </a:t>
            </a:r>
            <a:br>
              <a:rPr lang="hu-HU" sz="950" b="0" kern="0" dirty="0">
                <a:solidFill>
                  <a:srgbClr val="222223">
                    <a:lumMod val="75000"/>
                    <a:lumOff val="25000"/>
                  </a:srgbClr>
                </a:solidFill>
              </a:rPr>
            </a:b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0" name="TextBox 10"/>
          <p:cNvSpPr txBox="1"/>
          <p:nvPr/>
        </p:nvSpPr>
        <p:spPr>
          <a:xfrm>
            <a:off x="1830086" y="4501852"/>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lang="en-GB" sz="950" b="0" kern="0" dirty="0">
                <a:solidFill>
                  <a:srgbClr val="222223">
                    <a:lumMod val="75000"/>
                    <a:lumOff val="25000"/>
                  </a:srgbClr>
                </a:solidFill>
              </a:rPr>
              <a:t>22-29/</a:t>
            </a:r>
            <a:r>
              <a:rPr lang="hu-HU" sz="950" b="0" kern="0" dirty="0">
                <a:solidFill>
                  <a:srgbClr val="222223">
                    <a:lumMod val="75000"/>
                    <a:lumOff val="25000"/>
                  </a:srgbClr>
                </a:solidFill>
              </a:rPr>
              <a:t>25-32/</a:t>
            </a:r>
          </a:p>
          <a:p>
            <a:pPr lvl="0" defTabSz="924282">
              <a:defRPr/>
            </a:pPr>
            <a:r>
              <a:rPr lang="hu-HU" sz="950" b="0" kern="0" dirty="0">
                <a:solidFill>
                  <a:srgbClr val="222223">
                    <a:lumMod val="75000"/>
                    <a:lumOff val="25000"/>
                  </a:srgbClr>
                </a:solidFill>
              </a:rPr>
              <a:t>28-35</a:t>
            </a:r>
            <a:br>
              <a:rPr lang="hu-HU" sz="950" b="0" kern="0" dirty="0">
                <a:solidFill>
                  <a:srgbClr val="222223">
                    <a:lumMod val="75000"/>
                    <a:lumOff val="25000"/>
                  </a:srgbClr>
                </a:solidFill>
              </a:rPr>
            </a:b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1" name="TextBox 10"/>
          <p:cNvSpPr txBox="1"/>
          <p:nvPr/>
        </p:nvSpPr>
        <p:spPr>
          <a:xfrm>
            <a:off x="3201526" y="2569872"/>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kumimoji="0" lang="en-GB" sz="950" b="0" i="0" u="none" strike="noStrike" kern="0" cap="none" spc="0" normalizeH="0" baseline="0" noProof="0" dirty="0">
                <a:ln>
                  <a:noFill/>
                </a:ln>
                <a:solidFill>
                  <a:srgbClr val="222223">
                    <a:lumMod val="75000"/>
                    <a:lumOff val="25000"/>
                  </a:srgbClr>
                </a:solidFill>
                <a:effectLst/>
                <a:uLnTx/>
                <a:uFillTx/>
                <a:latin typeface="Calibri"/>
              </a:rPr>
              <a:t>Parent</a:t>
            </a:r>
          </a:p>
        </p:txBody>
      </p:sp>
      <p:sp>
        <p:nvSpPr>
          <p:cNvPr id="163" name="TextBox 10"/>
          <p:cNvSpPr txBox="1"/>
          <p:nvPr/>
        </p:nvSpPr>
        <p:spPr>
          <a:xfrm>
            <a:off x="3200012" y="4503415"/>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kumimoji="0" lang="en-GB" sz="950" b="0" i="0" u="none" strike="noStrike" kern="0" cap="none" spc="0" normalizeH="0" baseline="0" noProof="0" dirty="0">
                <a:ln>
                  <a:noFill/>
                </a:ln>
                <a:solidFill>
                  <a:srgbClr val="222223">
                    <a:lumMod val="75000"/>
                    <a:lumOff val="25000"/>
                  </a:srgbClr>
                </a:solidFill>
                <a:effectLst/>
                <a:uLnTx/>
                <a:uFillTx/>
                <a:latin typeface="Calibri"/>
              </a:rPr>
              <a:t>Not a parent</a:t>
            </a:r>
          </a:p>
        </p:txBody>
      </p:sp>
      <p:sp>
        <p:nvSpPr>
          <p:cNvPr id="168" name="TextBox 10"/>
          <p:cNvSpPr txBox="1"/>
          <p:nvPr/>
        </p:nvSpPr>
        <p:spPr>
          <a:xfrm>
            <a:off x="4576402" y="2582864"/>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kumimoji="0" lang="en-GB" sz="950" b="0" i="0" u="none" strike="noStrike" kern="0" cap="none" spc="0" normalizeH="0" baseline="0" dirty="0">
                <a:ln>
                  <a:noFill/>
                </a:ln>
                <a:solidFill>
                  <a:srgbClr val="222223">
                    <a:lumMod val="75000"/>
                    <a:lumOff val="25000"/>
                  </a:srgbClr>
                </a:solidFill>
                <a:effectLst/>
                <a:uLnTx/>
                <a:uFillTx/>
                <a:latin typeface="Calibri"/>
              </a:rPr>
              <a:t>Good standard of life</a:t>
            </a:r>
            <a:endParaRPr kumimoji="0" lang="en-GB" sz="950" b="0" i="0" u="none" strike="noStrike" kern="0" cap="none" spc="0" normalizeH="0" baseline="0" noProof="0" dirty="0">
              <a:ln>
                <a:noFill/>
              </a:ln>
              <a:solidFill>
                <a:srgbClr val="222223">
                  <a:lumMod val="75000"/>
                  <a:lumOff val="25000"/>
                </a:srgbClr>
              </a:solidFill>
              <a:effectLst/>
              <a:uLnTx/>
              <a:uFillTx/>
              <a:latin typeface="Calibri"/>
            </a:endParaRPr>
          </a:p>
        </p:txBody>
      </p:sp>
      <p:sp>
        <p:nvSpPr>
          <p:cNvPr id="169" name="TextBox 10"/>
          <p:cNvSpPr txBox="1"/>
          <p:nvPr/>
        </p:nvSpPr>
        <p:spPr>
          <a:xfrm>
            <a:off x="4574888" y="4516407"/>
            <a:ext cx="998490" cy="287591"/>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lvl="0" defTabSz="924282">
              <a:defRPr/>
            </a:pPr>
            <a:r>
              <a:rPr kumimoji="0" lang="en-GB" sz="950" b="0" i="0" u="none" strike="noStrike" kern="0" cap="none" spc="0" normalizeH="0" baseline="0" noProof="0" dirty="0">
                <a:ln>
                  <a:noFill/>
                </a:ln>
                <a:solidFill>
                  <a:srgbClr val="222223">
                    <a:lumMod val="75000"/>
                    <a:lumOff val="25000"/>
                  </a:srgbClr>
                </a:solidFill>
                <a:effectLst/>
                <a:uLnTx/>
                <a:uFillTx/>
                <a:latin typeface="Calibri"/>
              </a:rPr>
              <a:t>Indigent</a:t>
            </a:r>
          </a:p>
        </p:txBody>
      </p:sp>
      <p:cxnSp>
        <p:nvCxnSpPr>
          <p:cNvPr id="32" name="Straight Connector 46"/>
          <p:cNvCxnSpPr/>
          <p:nvPr/>
        </p:nvCxnSpPr>
        <p:spPr>
          <a:xfrm>
            <a:off x="179984" y="2946288"/>
            <a:ext cx="5904656" cy="1"/>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Szövegdoboz 26"/>
          <p:cNvSpPr txBox="1"/>
          <p:nvPr/>
        </p:nvSpPr>
        <p:spPr>
          <a:xfrm>
            <a:off x="6204122" y="2645499"/>
            <a:ext cx="2616350" cy="807913"/>
          </a:xfrm>
          <a:prstGeom prst="rect">
            <a:avLst/>
          </a:prstGeom>
          <a:solidFill>
            <a:schemeClr val="bg1"/>
          </a:solidFill>
        </p:spPr>
        <p:txBody>
          <a:bodyPr vert="horz" wrap="square" lIns="0" tIns="0" rIns="0" bIns="0" rtlCol="0">
            <a:spAutoFit/>
          </a:bodyPr>
          <a:lstStyle/>
          <a:p>
            <a:pPr marL="4763" marR="0" lvl="0" indent="0" defTabSz="914400" rtl="0" eaLnBrk="1" fontAlgn="auto" latinLnBrk="0" hangingPunct="1">
              <a:lnSpc>
                <a:spcPct val="100000"/>
              </a:lnSpc>
              <a:spcBef>
                <a:spcPts val="0"/>
              </a:spcBef>
              <a:spcAft>
                <a:spcPts val="0"/>
              </a:spcAft>
              <a:buClrTx/>
              <a:buSzTx/>
              <a:buFontTx/>
              <a:buNone/>
              <a:tabLst/>
              <a:defRPr/>
            </a:pPr>
            <a:r>
              <a:rPr lang="en-GB" sz="1050" kern="0" dirty="0">
                <a:solidFill>
                  <a:srgbClr val="58595B"/>
                </a:solidFill>
                <a:latin typeface="Calibri"/>
              </a:rPr>
              <a:t>While smartphones have remained to be the primary means of internet use, their use has declined in certain groups - men, 21–27-year-olds, non-parents and households without parents.</a:t>
            </a:r>
            <a:endParaRPr lang="hu-HU" sz="1050" kern="0" dirty="0">
              <a:solidFill>
                <a:srgbClr val="58595B"/>
              </a:solidFill>
              <a:latin typeface="Calibri"/>
            </a:endParaRPr>
          </a:p>
        </p:txBody>
      </p:sp>
      <p:sp>
        <p:nvSpPr>
          <p:cNvPr id="36" name="Rectangle 11">
            <a:extLst>
              <a:ext uri="{FF2B5EF4-FFF2-40B4-BE49-F238E27FC236}">
                <a16:creationId xmlns:a16="http://schemas.microsoft.com/office/drawing/2014/main" id="{696175D0-5ECF-4224-B370-36560BA3CE49}"/>
              </a:ext>
            </a:extLst>
          </p:cNvPr>
          <p:cNvSpPr/>
          <p:nvPr/>
        </p:nvSpPr>
        <p:spPr>
          <a:xfrm>
            <a:off x="697580" y="1814137"/>
            <a:ext cx="871631"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u="sng" kern="0" dirty="0">
                <a:solidFill>
                  <a:srgbClr val="A1C46B"/>
                </a:solidFill>
                <a:latin typeface="Calibri"/>
              </a:rPr>
              <a:t>90</a:t>
            </a:r>
            <a:r>
              <a:rPr kumimoji="0" lang="en-ZA" sz="2250" b="1" i="0" u="sng" strike="noStrike" kern="0" cap="none" spc="0" normalizeH="0" baseline="0" noProof="0" dirty="0">
                <a:ln>
                  <a:noFill/>
                </a:ln>
                <a:solidFill>
                  <a:srgbClr val="A1C46B"/>
                </a:solidFill>
                <a:effectLst/>
                <a:uLnTx/>
                <a:uFillTx/>
                <a:latin typeface="Calibri"/>
                <a:ea typeface="+mn-ea"/>
                <a:cs typeface="+mn-cs"/>
              </a:rPr>
              <a:t>%</a:t>
            </a:r>
            <a:endParaRPr kumimoji="0" lang="en-ZA" sz="2250" b="0" i="0" u="sng" strike="noStrike" kern="0" cap="none" spc="0" normalizeH="0" baseline="0" noProof="0" dirty="0">
              <a:ln>
                <a:noFill/>
              </a:ln>
              <a:solidFill>
                <a:srgbClr val="A1C46B"/>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C39F3B37-551E-4991-AFBB-3D68124693E8}"/>
              </a:ext>
            </a:extLst>
          </p:cNvPr>
          <p:cNvSpPr/>
          <p:nvPr/>
        </p:nvSpPr>
        <p:spPr>
          <a:xfrm>
            <a:off x="2009502" y="1809557"/>
            <a:ext cx="94142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A1C46B"/>
                </a:solidFill>
                <a:latin typeface="Calibri"/>
              </a:rPr>
              <a:t>86</a:t>
            </a:r>
            <a:r>
              <a:rPr kumimoji="0" lang="hu-HU" sz="2250" b="1" i="0" strike="noStrike" kern="0" cap="none" spc="0" normalizeH="0" baseline="0" noProof="0" dirty="0">
                <a:ln>
                  <a:noFill/>
                </a:ln>
                <a:solidFill>
                  <a:srgbClr val="A1C46B"/>
                </a:solidFill>
                <a:effectLst/>
                <a:uLnTx/>
                <a:uFillTx/>
                <a:latin typeface="Calibri"/>
                <a:ea typeface="+mn-ea"/>
                <a:cs typeface="+mn-cs"/>
              </a:rPr>
              <a:t>%</a:t>
            </a:r>
            <a:endParaRPr kumimoji="0" lang="en-ZA" sz="2250" b="0" i="0" strike="noStrike" kern="0" cap="none" spc="0" normalizeH="0" baseline="0" noProof="0" dirty="0">
              <a:ln>
                <a:noFill/>
              </a:ln>
              <a:solidFill>
                <a:srgbClr val="A1C46B"/>
              </a:solidFill>
              <a:effectLst/>
              <a:uLnTx/>
              <a:uFillTx/>
              <a:latin typeface="Calibri"/>
              <a:ea typeface="+mn-ea"/>
              <a:cs typeface="+mn-cs"/>
            </a:endParaRPr>
          </a:p>
        </p:txBody>
      </p:sp>
      <p:sp>
        <p:nvSpPr>
          <p:cNvPr id="40" name="Rectangle 26">
            <a:extLst>
              <a:ext uri="{FF2B5EF4-FFF2-40B4-BE49-F238E27FC236}">
                <a16:creationId xmlns:a16="http://schemas.microsoft.com/office/drawing/2014/main" id="{F4F8783F-869A-4EE0-AC0E-1826FFC75DAC}"/>
              </a:ext>
            </a:extLst>
          </p:cNvPr>
          <p:cNvSpPr/>
          <p:nvPr/>
        </p:nvSpPr>
        <p:spPr>
          <a:xfrm>
            <a:off x="3387854" y="1816617"/>
            <a:ext cx="98310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A1C46B"/>
                </a:solidFill>
                <a:latin typeface="Calibri"/>
              </a:rPr>
              <a:t>89</a:t>
            </a:r>
            <a:r>
              <a:rPr kumimoji="0" lang="hu-HU" sz="2250" b="1" i="0" strike="noStrike" kern="0" cap="none" spc="0" normalizeH="0" baseline="0" noProof="0" dirty="0">
                <a:ln>
                  <a:noFill/>
                </a:ln>
                <a:solidFill>
                  <a:srgbClr val="A1C46B"/>
                </a:solidFill>
                <a:effectLst/>
                <a:uLnTx/>
                <a:uFillTx/>
                <a:latin typeface="Calibri"/>
              </a:rPr>
              <a:t>%</a:t>
            </a:r>
            <a:endParaRPr kumimoji="0" lang="en-ZA" sz="2250" b="0" i="0" strike="noStrike" kern="0" cap="none" spc="0" normalizeH="0" baseline="0" noProof="0" dirty="0">
              <a:ln>
                <a:noFill/>
              </a:ln>
              <a:solidFill>
                <a:srgbClr val="A1C46B"/>
              </a:solidFill>
              <a:effectLst/>
              <a:uLnTx/>
              <a:uFillTx/>
              <a:latin typeface="Calibri"/>
            </a:endParaRPr>
          </a:p>
        </p:txBody>
      </p:sp>
      <p:sp>
        <p:nvSpPr>
          <p:cNvPr id="41" name="Rectangle 11">
            <a:extLst>
              <a:ext uri="{FF2B5EF4-FFF2-40B4-BE49-F238E27FC236}">
                <a16:creationId xmlns:a16="http://schemas.microsoft.com/office/drawing/2014/main" id="{D2A59A1D-D232-4B71-AA3A-A17A5D653388}"/>
              </a:ext>
            </a:extLst>
          </p:cNvPr>
          <p:cNvSpPr/>
          <p:nvPr/>
        </p:nvSpPr>
        <p:spPr>
          <a:xfrm>
            <a:off x="718344" y="3655260"/>
            <a:ext cx="909302"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ED6737"/>
                </a:solidFill>
                <a:effectLst/>
                <a:uLnTx/>
                <a:uFillTx/>
                <a:latin typeface="Calibri"/>
                <a:ea typeface="+mn-ea"/>
                <a:cs typeface="+mn-cs"/>
              </a:rPr>
              <a:t>83</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sp>
        <p:nvSpPr>
          <p:cNvPr id="43" name="Rectangle 14">
            <a:extLst>
              <a:ext uri="{FF2B5EF4-FFF2-40B4-BE49-F238E27FC236}">
                <a16:creationId xmlns:a16="http://schemas.microsoft.com/office/drawing/2014/main" id="{8703171E-9A71-4DBB-B1EB-5218930E7783}"/>
              </a:ext>
            </a:extLst>
          </p:cNvPr>
          <p:cNvSpPr/>
          <p:nvPr/>
        </p:nvSpPr>
        <p:spPr>
          <a:xfrm>
            <a:off x="2009534" y="3657817"/>
            <a:ext cx="75126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ED6737"/>
                </a:solidFill>
                <a:latin typeface="Calibri"/>
              </a:rPr>
              <a:t>87</a:t>
            </a:r>
            <a:r>
              <a:rPr kumimoji="0" lang="en-ZA" sz="2250" b="1" i="0" strike="noStrike" kern="0" cap="none" spc="0" normalizeH="0" baseline="0" noProof="0" dirty="0">
                <a:ln>
                  <a:noFill/>
                </a:ln>
                <a:solidFill>
                  <a:srgbClr val="ED6737"/>
                </a:solidFill>
                <a:effectLst/>
                <a:uLnTx/>
                <a:uFillTx/>
                <a:latin typeface="Calibri"/>
              </a:rPr>
              <a:t>%</a:t>
            </a:r>
            <a:endParaRPr kumimoji="0" lang="en-ZA" sz="2250" b="0" i="0" strike="noStrike" kern="0" cap="none" spc="0" normalizeH="0" baseline="0" noProof="0" dirty="0">
              <a:ln>
                <a:noFill/>
              </a:ln>
              <a:solidFill>
                <a:srgbClr val="ED6737"/>
              </a:solidFill>
              <a:effectLst/>
              <a:uLnTx/>
              <a:uFillTx/>
              <a:latin typeface="Calibri"/>
            </a:endParaRPr>
          </a:p>
        </p:txBody>
      </p:sp>
      <p:sp>
        <p:nvSpPr>
          <p:cNvPr id="45" name="Rectangle 20">
            <a:extLst>
              <a:ext uri="{FF2B5EF4-FFF2-40B4-BE49-F238E27FC236}">
                <a16:creationId xmlns:a16="http://schemas.microsoft.com/office/drawing/2014/main" id="{24011662-93B3-4677-9901-B16FD0F8C345}"/>
              </a:ext>
            </a:extLst>
          </p:cNvPr>
          <p:cNvSpPr/>
          <p:nvPr/>
        </p:nvSpPr>
        <p:spPr>
          <a:xfrm>
            <a:off x="3380150" y="3655260"/>
            <a:ext cx="94489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ED6737"/>
                </a:solidFill>
                <a:latin typeface="Calibri"/>
              </a:rPr>
              <a:t>86</a:t>
            </a:r>
            <a:r>
              <a:rPr kumimoji="0" lang="en-ZA" sz="2250" b="1" i="0" strike="noStrike" kern="0" cap="none" spc="0" normalizeH="0" baseline="0" noProof="0" dirty="0">
                <a:ln>
                  <a:noFill/>
                </a:ln>
                <a:solidFill>
                  <a:srgbClr val="ED6737"/>
                </a:solidFill>
                <a:effectLst/>
                <a:uLnTx/>
                <a:uFillTx/>
                <a:latin typeface="Calibri"/>
              </a:rPr>
              <a:t>%</a:t>
            </a:r>
            <a:endParaRPr kumimoji="0" lang="en-ZA" sz="2250" b="0" i="0" strike="noStrike" kern="0" cap="none" spc="0" normalizeH="0" baseline="0" noProof="0" dirty="0">
              <a:ln>
                <a:noFill/>
              </a:ln>
              <a:solidFill>
                <a:srgbClr val="ED6737"/>
              </a:solidFill>
              <a:effectLst/>
              <a:uLnTx/>
              <a:uFillTx/>
              <a:latin typeface="Calibri"/>
            </a:endParaRPr>
          </a:p>
        </p:txBody>
      </p:sp>
      <p:sp>
        <p:nvSpPr>
          <p:cNvPr id="47" name="Rectangle 26">
            <a:extLst>
              <a:ext uri="{FF2B5EF4-FFF2-40B4-BE49-F238E27FC236}">
                <a16:creationId xmlns:a16="http://schemas.microsoft.com/office/drawing/2014/main" id="{46A8FE9C-4645-4727-949E-2656A90F5D0C}"/>
              </a:ext>
            </a:extLst>
          </p:cNvPr>
          <p:cNvSpPr/>
          <p:nvPr/>
        </p:nvSpPr>
        <p:spPr>
          <a:xfrm>
            <a:off x="4762730" y="1810358"/>
            <a:ext cx="98310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A1C46B"/>
                </a:solidFill>
                <a:latin typeface="Calibri"/>
              </a:rPr>
              <a:t>88%</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sp>
        <p:nvSpPr>
          <p:cNvPr id="50" name="Rectangle 20">
            <a:extLst>
              <a:ext uri="{FF2B5EF4-FFF2-40B4-BE49-F238E27FC236}">
                <a16:creationId xmlns:a16="http://schemas.microsoft.com/office/drawing/2014/main" id="{6CC452CD-3EB2-4661-9B2A-0A2ED410BBAC}"/>
              </a:ext>
            </a:extLst>
          </p:cNvPr>
          <p:cNvSpPr/>
          <p:nvPr/>
        </p:nvSpPr>
        <p:spPr>
          <a:xfrm>
            <a:off x="4762730" y="3655260"/>
            <a:ext cx="94489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ED6737"/>
                </a:solidFill>
                <a:latin typeface="Calibri"/>
              </a:rPr>
              <a:t>86</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sp>
        <p:nvSpPr>
          <p:cNvPr id="51" name="TextBox 50">
            <a:extLst>
              <a:ext uri="{FF2B5EF4-FFF2-40B4-BE49-F238E27FC236}">
                <a16:creationId xmlns:a16="http://schemas.microsoft.com/office/drawing/2014/main" id="{5EB5E3CC-43DD-4754-81ED-2D64AD414A77}"/>
              </a:ext>
            </a:extLst>
          </p:cNvPr>
          <p:cNvSpPr txBox="1"/>
          <p:nvPr/>
        </p:nvSpPr>
        <p:spPr>
          <a:xfrm>
            <a:off x="1443103" y="1430655"/>
            <a:ext cx="524403" cy="276999"/>
          </a:xfrm>
          <a:prstGeom prst="rect">
            <a:avLst/>
          </a:prstGeom>
        </p:spPr>
        <p:txBody>
          <a:bodyPr wrap="square" rtlCol="0">
            <a:spAutoFit/>
          </a:bodyPr>
          <a:lstStyle/>
          <a:p>
            <a:r>
              <a:rPr lang="hu-HU" sz="1200" dirty="0">
                <a:solidFill>
                  <a:schemeClr val="bg1">
                    <a:lumMod val="50000"/>
                  </a:schemeClr>
                </a:solidFill>
                <a:cs typeface="Arial" pitchFamily="34" charset="0"/>
              </a:rPr>
              <a:t>92%</a:t>
            </a:r>
            <a:endParaRPr lang="en-GB" sz="2000" dirty="0">
              <a:solidFill>
                <a:schemeClr val="bg1">
                  <a:lumMod val="50000"/>
                </a:schemeClr>
              </a:solidFill>
              <a:cs typeface="Arial" pitchFamily="34" charset="0"/>
            </a:endParaRPr>
          </a:p>
        </p:txBody>
      </p:sp>
      <p:sp>
        <p:nvSpPr>
          <p:cNvPr id="52" name="TextBox 51">
            <a:extLst>
              <a:ext uri="{FF2B5EF4-FFF2-40B4-BE49-F238E27FC236}">
                <a16:creationId xmlns:a16="http://schemas.microsoft.com/office/drawing/2014/main" id="{58FF2106-9C66-4E68-83BD-23AE9996F601}"/>
              </a:ext>
            </a:extLst>
          </p:cNvPr>
          <p:cNvSpPr txBox="1"/>
          <p:nvPr/>
        </p:nvSpPr>
        <p:spPr>
          <a:xfrm>
            <a:off x="2663596" y="1430655"/>
            <a:ext cx="454651" cy="276999"/>
          </a:xfrm>
          <a:prstGeom prst="rect">
            <a:avLst/>
          </a:prstGeom>
        </p:spPr>
        <p:txBody>
          <a:bodyPr wrap="square" rtlCol="0">
            <a:spAutoFit/>
          </a:bodyPr>
          <a:lstStyle/>
          <a:p>
            <a:r>
              <a:rPr lang="hu-HU" sz="1200" dirty="0">
                <a:solidFill>
                  <a:schemeClr val="bg1">
                    <a:lumMod val="50000"/>
                  </a:schemeClr>
                </a:solidFill>
                <a:cs typeface="Arial" pitchFamily="34" charset="0"/>
              </a:rPr>
              <a:t>88%</a:t>
            </a:r>
            <a:endParaRPr lang="en-GB" sz="2000" dirty="0">
              <a:solidFill>
                <a:schemeClr val="bg1">
                  <a:lumMod val="50000"/>
                </a:schemeClr>
              </a:solidFill>
              <a:cs typeface="Arial" pitchFamily="34" charset="0"/>
            </a:endParaRPr>
          </a:p>
        </p:txBody>
      </p:sp>
      <p:sp>
        <p:nvSpPr>
          <p:cNvPr id="53" name="TextBox 52">
            <a:extLst>
              <a:ext uri="{FF2B5EF4-FFF2-40B4-BE49-F238E27FC236}">
                <a16:creationId xmlns:a16="http://schemas.microsoft.com/office/drawing/2014/main" id="{FCF7C733-04FE-4C78-8508-A290A9358C4F}"/>
              </a:ext>
            </a:extLst>
          </p:cNvPr>
          <p:cNvSpPr txBox="1"/>
          <p:nvPr/>
        </p:nvSpPr>
        <p:spPr>
          <a:xfrm>
            <a:off x="2663596" y="3219822"/>
            <a:ext cx="454651" cy="276999"/>
          </a:xfrm>
          <a:prstGeom prst="rect">
            <a:avLst/>
          </a:prstGeom>
        </p:spPr>
        <p:txBody>
          <a:bodyPr wrap="square" rtlCol="0">
            <a:spAutoFit/>
          </a:bodyPr>
          <a:lstStyle/>
          <a:p>
            <a:r>
              <a:rPr lang="hu-HU" sz="1200" dirty="0">
                <a:solidFill>
                  <a:schemeClr val="bg1">
                    <a:lumMod val="50000"/>
                  </a:schemeClr>
                </a:solidFill>
                <a:cs typeface="Arial" pitchFamily="34" charset="0"/>
              </a:rPr>
              <a:t>84%</a:t>
            </a:r>
            <a:endParaRPr lang="en-GB" sz="2000" dirty="0">
              <a:solidFill>
                <a:schemeClr val="bg1">
                  <a:lumMod val="50000"/>
                </a:schemeClr>
              </a:solidFill>
              <a:cs typeface="Arial" pitchFamily="34" charset="0"/>
            </a:endParaRPr>
          </a:p>
        </p:txBody>
      </p:sp>
      <p:sp>
        <p:nvSpPr>
          <p:cNvPr id="54" name="TextBox 53">
            <a:extLst>
              <a:ext uri="{FF2B5EF4-FFF2-40B4-BE49-F238E27FC236}">
                <a16:creationId xmlns:a16="http://schemas.microsoft.com/office/drawing/2014/main" id="{859AEB5F-95E0-42D5-83D1-F61B33847827}"/>
              </a:ext>
            </a:extLst>
          </p:cNvPr>
          <p:cNvSpPr txBox="1"/>
          <p:nvPr/>
        </p:nvSpPr>
        <p:spPr>
          <a:xfrm>
            <a:off x="4035391" y="1430655"/>
            <a:ext cx="518607" cy="276999"/>
          </a:xfrm>
          <a:prstGeom prst="rect">
            <a:avLst/>
          </a:prstGeom>
        </p:spPr>
        <p:txBody>
          <a:bodyPr wrap="square" rtlCol="0">
            <a:spAutoFit/>
          </a:bodyPr>
          <a:lstStyle/>
          <a:p>
            <a:r>
              <a:rPr lang="hu-HU" sz="1200" dirty="0">
                <a:solidFill>
                  <a:schemeClr val="bg1">
                    <a:lumMod val="50000"/>
                  </a:schemeClr>
                </a:solidFill>
                <a:cs typeface="Arial" pitchFamily="34" charset="0"/>
              </a:rPr>
              <a:t>89%</a:t>
            </a:r>
            <a:endParaRPr lang="en-GB" sz="2000" dirty="0">
              <a:solidFill>
                <a:schemeClr val="bg1">
                  <a:lumMod val="50000"/>
                </a:schemeClr>
              </a:solidFill>
              <a:cs typeface="Arial" pitchFamily="34" charset="0"/>
            </a:endParaRPr>
          </a:p>
        </p:txBody>
      </p:sp>
      <p:sp>
        <p:nvSpPr>
          <p:cNvPr id="55" name="TextBox 54">
            <a:extLst>
              <a:ext uri="{FF2B5EF4-FFF2-40B4-BE49-F238E27FC236}">
                <a16:creationId xmlns:a16="http://schemas.microsoft.com/office/drawing/2014/main" id="{FF1282B5-84BB-4D85-A2EF-2C226182CE4B}"/>
              </a:ext>
            </a:extLst>
          </p:cNvPr>
          <p:cNvSpPr txBox="1"/>
          <p:nvPr/>
        </p:nvSpPr>
        <p:spPr>
          <a:xfrm>
            <a:off x="4035391" y="3219822"/>
            <a:ext cx="571150" cy="276999"/>
          </a:xfrm>
          <a:prstGeom prst="rect">
            <a:avLst/>
          </a:prstGeom>
        </p:spPr>
        <p:txBody>
          <a:bodyPr wrap="square" rtlCol="0">
            <a:spAutoFit/>
          </a:bodyPr>
          <a:lstStyle/>
          <a:p>
            <a:r>
              <a:rPr lang="hu-HU" sz="1200" dirty="0">
                <a:solidFill>
                  <a:schemeClr val="bg1">
                    <a:lumMod val="50000"/>
                  </a:schemeClr>
                </a:solidFill>
                <a:cs typeface="Arial" pitchFamily="34" charset="0"/>
              </a:rPr>
              <a:t>85%</a:t>
            </a:r>
            <a:endParaRPr lang="en-GB" sz="2000" dirty="0">
              <a:solidFill>
                <a:schemeClr val="bg1">
                  <a:lumMod val="50000"/>
                </a:schemeClr>
              </a:solidFill>
              <a:cs typeface="Arial" pitchFamily="34" charset="0"/>
            </a:endParaRPr>
          </a:p>
        </p:txBody>
      </p:sp>
      <p:sp>
        <p:nvSpPr>
          <p:cNvPr id="56" name="TextBox 55">
            <a:extLst>
              <a:ext uri="{FF2B5EF4-FFF2-40B4-BE49-F238E27FC236}">
                <a16:creationId xmlns:a16="http://schemas.microsoft.com/office/drawing/2014/main" id="{97258891-3F65-4B09-B77D-A13FD8FB4C8E}"/>
              </a:ext>
            </a:extLst>
          </p:cNvPr>
          <p:cNvSpPr txBox="1"/>
          <p:nvPr/>
        </p:nvSpPr>
        <p:spPr>
          <a:xfrm>
            <a:off x="5403543" y="3219822"/>
            <a:ext cx="454651" cy="276999"/>
          </a:xfrm>
          <a:prstGeom prst="rect">
            <a:avLst/>
          </a:prstGeom>
        </p:spPr>
        <p:txBody>
          <a:bodyPr wrap="square" rtlCol="0">
            <a:spAutoFit/>
          </a:bodyPr>
          <a:lstStyle/>
          <a:p>
            <a:r>
              <a:rPr lang="hu-HU" sz="1200" dirty="0">
                <a:solidFill>
                  <a:schemeClr val="bg1">
                    <a:lumMod val="50000"/>
                  </a:schemeClr>
                </a:solidFill>
                <a:cs typeface="Arial" pitchFamily="34" charset="0"/>
              </a:rPr>
              <a:t>83%</a:t>
            </a:r>
            <a:endParaRPr lang="en-GB" sz="2000" dirty="0">
              <a:solidFill>
                <a:schemeClr val="bg1">
                  <a:lumMod val="50000"/>
                </a:schemeClr>
              </a:solidFill>
              <a:cs typeface="Arial" pitchFamily="34" charset="0"/>
            </a:endParaRPr>
          </a:p>
        </p:txBody>
      </p:sp>
      <p:sp>
        <p:nvSpPr>
          <p:cNvPr id="57" name="TextBox 56">
            <a:extLst>
              <a:ext uri="{FF2B5EF4-FFF2-40B4-BE49-F238E27FC236}">
                <a16:creationId xmlns:a16="http://schemas.microsoft.com/office/drawing/2014/main" id="{D9080457-131C-478C-8D88-25677181FAB7}"/>
              </a:ext>
            </a:extLst>
          </p:cNvPr>
          <p:cNvSpPr txBox="1"/>
          <p:nvPr/>
        </p:nvSpPr>
        <p:spPr>
          <a:xfrm>
            <a:off x="5403543" y="1430655"/>
            <a:ext cx="518607" cy="276999"/>
          </a:xfrm>
          <a:prstGeom prst="rect">
            <a:avLst/>
          </a:prstGeom>
        </p:spPr>
        <p:txBody>
          <a:bodyPr wrap="square" rtlCol="0">
            <a:spAutoFit/>
          </a:bodyPr>
          <a:lstStyle/>
          <a:p>
            <a:r>
              <a:rPr lang="hu-HU" sz="1200" dirty="0">
                <a:solidFill>
                  <a:schemeClr val="bg1">
                    <a:lumMod val="50000"/>
                  </a:schemeClr>
                </a:solidFill>
                <a:cs typeface="Arial" pitchFamily="34" charset="0"/>
              </a:rPr>
              <a:t>89%</a:t>
            </a:r>
            <a:endParaRPr lang="en-GB" sz="2000" dirty="0">
              <a:solidFill>
                <a:schemeClr val="bg1">
                  <a:lumMod val="50000"/>
                </a:schemeClr>
              </a:solidFill>
              <a:cs typeface="Arial" pitchFamily="34" charset="0"/>
            </a:endParaRPr>
          </a:p>
        </p:txBody>
      </p:sp>
      <p:sp>
        <p:nvSpPr>
          <p:cNvPr id="58" name="TextBox 57">
            <a:extLst>
              <a:ext uri="{FF2B5EF4-FFF2-40B4-BE49-F238E27FC236}">
                <a16:creationId xmlns:a16="http://schemas.microsoft.com/office/drawing/2014/main" id="{B6F097C8-84A0-4E27-ACDA-940E29A3128D}"/>
              </a:ext>
            </a:extLst>
          </p:cNvPr>
          <p:cNvSpPr txBox="1"/>
          <p:nvPr/>
        </p:nvSpPr>
        <p:spPr>
          <a:xfrm>
            <a:off x="1443103" y="3219822"/>
            <a:ext cx="454651" cy="276999"/>
          </a:xfrm>
          <a:prstGeom prst="rect">
            <a:avLst/>
          </a:prstGeom>
        </p:spPr>
        <p:txBody>
          <a:bodyPr wrap="square" rtlCol="0">
            <a:spAutoFit/>
          </a:bodyPr>
          <a:lstStyle/>
          <a:p>
            <a:r>
              <a:rPr lang="hu-HU" sz="1200" dirty="0">
                <a:solidFill>
                  <a:schemeClr val="bg1">
                    <a:lumMod val="50000"/>
                  </a:schemeClr>
                </a:solidFill>
                <a:cs typeface="Arial" pitchFamily="34" charset="0"/>
              </a:rPr>
              <a:t>82%</a:t>
            </a:r>
            <a:endParaRPr lang="en-GB" sz="2000" dirty="0">
              <a:solidFill>
                <a:schemeClr val="bg1">
                  <a:lumMod val="50000"/>
                </a:schemeClr>
              </a:solidFill>
              <a:cs typeface="Arial" pitchFamily="34" charset="0"/>
            </a:endParaRPr>
          </a:p>
        </p:txBody>
      </p:sp>
      <p:sp>
        <p:nvSpPr>
          <p:cNvPr id="68" name="Szövegdoboz 135">
            <a:extLst>
              <a:ext uri="{FF2B5EF4-FFF2-40B4-BE49-F238E27FC236}">
                <a16:creationId xmlns:a16="http://schemas.microsoft.com/office/drawing/2014/main" id="{AA59868B-F2F1-45BE-955C-BF98BD0CE6DB}"/>
              </a:ext>
            </a:extLst>
          </p:cNvPr>
          <p:cNvSpPr txBox="1"/>
          <p:nvPr/>
        </p:nvSpPr>
        <p:spPr>
          <a:xfrm>
            <a:off x="357896" y="4831394"/>
            <a:ext cx="6662376" cy="276999"/>
          </a:xfrm>
          <a:prstGeom prst="rect">
            <a:avLst/>
          </a:prstGeom>
        </p:spPr>
        <p:txBody>
          <a:bodyPr vert="horz" wrap="square" lIns="0" tIns="0" rIns="0" bIns="0" rtlCol="0">
            <a:spAutoFit/>
          </a:bodyPr>
          <a:lstStyle/>
          <a:p>
            <a:pPr marL="4763" lvl="0" defTabSz="914400">
              <a:tabLst>
                <a:tab pos="7981950" algn="r"/>
              </a:tabLst>
              <a:defRPr/>
            </a:pPr>
            <a:r>
              <a:rPr lang="en-GB" sz="900" kern="0" dirty="0">
                <a:solidFill>
                  <a:schemeClr val="tx2"/>
                </a:solidFill>
              </a:rPr>
              <a:t>Base: Internet users: Men  n=513/505/510, Women n=492/489/488; Younger people n=422/427/430, Older people n=583/567/568; Parent n=139/225/340, Not a parent n=866/768/658; Good standard of life n=433/441/324, Indigent n=553/535/657</a:t>
            </a:r>
          </a:p>
        </p:txBody>
      </p:sp>
      <p:sp>
        <p:nvSpPr>
          <p:cNvPr id="5" name="TextBox 4">
            <a:extLst>
              <a:ext uri="{FF2B5EF4-FFF2-40B4-BE49-F238E27FC236}">
                <a16:creationId xmlns:a16="http://schemas.microsoft.com/office/drawing/2014/main" id="{EFA90399-4DD7-ED7A-8592-507A4F169D23}"/>
              </a:ext>
            </a:extLst>
          </p:cNvPr>
          <p:cNvSpPr txBox="1"/>
          <p:nvPr/>
        </p:nvSpPr>
        <p:spPr>
          <a:xfrm>
            <a:off x="1443103" y="1275606"/>
            <a:ext cx="608617" cy="276999"/>
          </a:xfrm>
          <a:prstGeom prst="rect">
            <a:avLst/>
          </a:prstGeom>
        </p:spPr>
        <p:txBody>
          <a:bodyPr wrap="square" rtlCol="0">
            <a:spAutoFit/>
          </a:bodyPr>
          <a:lstStyle/>
          <a:p>
            <a:r>
              <a:rPr lang="hu-HU" sz="1200" dirty="0">
                <a:solidFill>
                  <a:srgbClr val="7F7F7F"/>
                </a:solidFill>
                <a:latin typeface="Calibri" pitchFamily="34" charset="0"/>
                <a:cs typeface="Arial" pitchFamily="34" charset="0"/>
              </a:rPr>
              <a:t>2017:</a:t>
            </a:r>
          </a:p>
        </p:txBody>
      </p:sp>
      <p:sp>
        <p:nvSpPr>
          <p:cNvPr id="7" name="TextBox 6">
            <a:extLst>
              <a:ext uri="{FF2B5EF4-FFF2-40B4-BE49-F238E27FC236}">
                <a16:creationId xmlns:a16="http://schemas.microsoft.com/office/drawing/2014/main" id="{3518CD23-6C84-2000-8424-5B3D7538902C}"/>
              </a:ext>
            </a:extLst>
          </p:cNvPr>
          <p:cNvSpPr txBox="1"/>
          <p:nvPr/>
        </p:nvSpPr>
        <p:spPr>
          <a:xfrm>
            <a:off x="964497" y="1275606"/>
            <a:ext cx="608617" cy="276999"/>
          </a:xfrm>
          <a:prstGeom prst="rect">
            <a:avLst/>
          </a:prstGeom>
        </p:spPr>
        <p:txBody>
          <a:bodyPr wrap="square" rtlCol="0">
            <a:spAutoFit/>
          </a:bodyPr>
          <a:lstStyle/>
          <a:p>
            <a:r>
              <a:rPr lang="hu-HU" sz="1200" b="1" dirty="0">
                <a:solidFill>
                  <a:srgbClr val="7F7F7F"/>
                </a:solidFill>
                <a:latin typeface="Calibri" pitchFamily="34" charset="0"/>
                <a:cs typeface="Arial" pitchFamily="34" charset="0"/>
              </a:rPr>
              <a:t>2020:</a:t>
            </a:r>
          </a:p>
        </p:txBody>
      </p:sp>
      <p:sp>
        <p:nvSpPr>
          <p:cNvPr id="22" name="TextBox 21">
            <a:extLst>
              <a:ext uri="{FF2B5EF4-FFF2-40B4-BE49-F238E27FC236}">
                <a16:creationId xmlns:a16="http://schemas.microsoft.com/office/drawing/2014/main" id="{3246CB23-96F4-A888-618B-507C09246357}"/>
              </a:ext>
            </a:extLst>
          </p:cNvPr>
          <p:cNvSpPr txBox="1"/>
          <p:nvPr/>
        </p:nvSpPr>
        <p:spPr>
          <a:xfrm>
            <a:off x="2245141" y="3219822"/>
            <a:ext cx="454651" cy="276999"/>
          </a:xfrm>
          <a:prstGeom prst="rect">
            <a:avLst/>
          </a:prstGeom>
        </p:spPr>
        <p:txBody>
          <a:bodyPr wrap="square" rtlCol="0">
            <a:spAutoFit/>
          </a:bodyPr>
          <a:lstStyle/>
          <a:p>
            <a:r>
              <a:rPr lang="en-GB" sz="1200" b="1" dirty="0">
                <a:solidFill>
                  <a:schemeClr val="bg1">
                    <a:lumMod val="50000"/>
                  </a:schemeClr>
                </a:solidFill>
                <a:cs typeface="Arial" pitchFamily="34" charset="0"/>
              </a:rPr>
              <a:t>90</a:t>
            </a:r>
            <a:r>
              <a:rPr lang="hu-HU" sz="1200" b="1" dirty="0">
                <a:solidFill>
                  <a:schemeClr val="bg1">
                    <a:lumMod val="50000"/>
                  </a:schemeClr>
                </a:solidFill>
                <a:cs typeface="Arial" pitchFamily="34" charset="0"/>
              </a:rPr>
              <a:t>%</a:t>
            </a:r>
            <a:endParaRPr lang="en-GB" sz="2000" b="1" dirty="0">
              <a:solidFill>
                <a:schemeClr val="bg1">
                  <a:lumMod val="50000"/>
                </a:schemeClr>
              </a:solidFill>
              <a:cs typeface="Arial" pitchFamily="34" charset="0"/>
            </a:endParaRPr>
          </a:p>
        </p:txBody>
      </p:sp>
      <p:sp>
        <p:nvSpPr>
          <p:cNvPr id="23" name="TextBox 22">
            <a:extLst>
              <a:ext uri="{FF2B5EF4-FFF2-40B4-BE49-F238E27FC236}">
                <a16:creationId xmlns:a16="http://schemas.microsoft.com/office/drawing/2014/main" id="{37FCC4FC-A127-01A0-1522-03D6D80F272D}"/>
              </a:ext>
            </a:extLst>
          </p:cNvPr>
          <p:cNvSpPr txBox="1"/>
          <p:nvPr/>
        </p:nvSpPr>
        <p:spPr>
          <a:xfrm>
            <a:off x="3603343" y="3219822"/>
            <a:ext cx="571150" cy="276999"/>
          </a:xfrm>
          <a:prstGeom prst="rect">
            <a:avLst/>
          </a:prstGeom>
        </p:spPr>
        <p:txBody>
          <a:bodyPr wrap="square" rtlCol="0">
            <a:spAutoFit/>
          </a:bodyPr>
          <a:lstStyle/>
          <a:p>
            <a:r>
              <a:rPr lang="en-GB" sz="1200" b="1" dirty="0">
                <a:solidFill>
                  <a:schemeClr val="bg1">
                    <a:lumMod val="50000"/>
                  </a:schemeClr>
                </a:solidFill>
                <a:cs typeface="Arial" pitchFamily="34" charset="0"/>
              </a:rPr>
              <a:t>91</a:t>
            </a:r>
            <a:r>
              <a:rPr lang="hu-HU" sz="1200" b="1" dirty="0">
                <a:solidFill>
                  <a:schemeClr val="bg1">
                    <a:lumMod val="50000"/>
                  </a:schemeClr>
                </a:solidFill>
                <a:cs typeface="Arial" pitchFamily="34" charset="0"/>
              </a:rPr>
              <a:t>%</a:t>
            </a:r>
            <a:endParaRPr lang="en-GB" sz="2000" b="1" dirty="0">
              <a:solidFill>
                <a:schemeClr val="bg1">
                  <a:lumMod val="50000"/>
                </a:schemeClr>
              </a:solidFill>
              <a:cs typeface="Arial" pitchFamily="34" charset="0"/>
            </a:endParaRPr>
          </a:p>
        </p:txBody>
      </p:sp>
      <p:sp>
        <p:nvSpPr>
          <p:cNvPr id="24" name="TextBox 23">
            <a:extLst>
              <a:ext uri="{FF2B5EF4-FFF2-40B4-BE49-F238E27FC236}">
                <a16:creationId xmlns:a16="http://schemas.microsoft.com/office/drawing/2014/main" id="{75CB9736-FF79-2E2E-0401-EAFDAA31B131}"/>
              </a:ext>
            </a:extLst>
          </p:cNvPr>
          <p:cNvSpPr txBox="1"/>
          <p:nvPr/>
        </p:nvSpPr>
        <p:spPr>
          <a:xfrm>
            <a:off x="4971495" y="3219822"/>
            <a:ext cx="454651" cy="276999"/>
          </a:xfrm>
          <a:prstGeom prst="rect">
            <a:avLst/>
          </a:prstGeom>
        </p:spPr>
        <p:txBody>
          <a:bodyPr wrap="square" rtlCol="0">
            <a:spAutoFit/>
          </a:bodyPr>
          <a:lstStyle/>
          <a:p>
            <a:r>
              <a:rPr lang="hu-HU" sz="1200" b="1" dirty="0">
                <a:solidFill>
                  <a:schemeClr val="bg1">
                    <a:lumMod val="50000"/>
                  </a:schemeClr>
                </a:solidFill>
                <a:cs typeface="Arial" pitchFamily="34" charset="0"/>
              </a:rPr>
              <a:t>90%</a:t>
            </a:r>
            <a:endParaRPr lang="en-GB" sz="2000" b="1" dirty="0">
              <a:solidFill>
                <a:schemeClr val="bg1">
                  <a:lumMod val="50000"/>
                </a:schemeClr>
              </a:solidFill>
              <a:cs typeface="Arial" pitchFamily="34" charset="0"/>
            </a:endParaRPr>
          </a:p>
        </p:txBody>
      </p:sp>
      <p:sp>
        <p:nvSpPr>
          <p:cNvPr id="25" name="TextBox 24">
            <a:extLst>
              <a:ext uri="{FF2B5EF4-FFF2-40B4-BE49-F238E27FC236}">
                <a16:creationId xmlns:a16="http://schemas.microsoft.com/office/drawing/2014/main" id="{11CD9D19-8A6F-56D1-4F26-DCA7FC05DA54}"/>
              </a:ext>
            </a:extLst>
          </p:cNvPr>
          <p:cNvSpPr txBox="1"/>
          <p:nvPr/>
        </p:nvSpPr>
        <p:spPr>
          <a:xfrm>
            <a:off x="964497" y="3219822"/>
            <a:ext cx="454651" cy="276999"/>
          </a:xfrm>
          <a:prstGeom prst="rect">
            <a:avLst/>
          </a:prstGeom>
        </p:spPr>
        <p:txBody>
          <a:bodyPr wrap="square" rtlCol="0">
            <a:spAutoFit/>
          </a:bodyPr>
          <a:lstStyle/>
          <a:p>
            <a:r>
              <a:rPr lang="en-GB" sz="1200" b="1" dirty="0">
                <a:solidFill>
                  <a:schemeClr val="bg1">
                    <a:lumMod val="50000"/>
                  </a:schemeClr>
                </a:solidFill>
                <a:cs typeface="Arial" pitchFamily="34" charset="0"/>
              </a:rPr>
              <a:t>90</a:t>
            </a:r>
            <a:r>
              <a:rPr lang="hu-HU" sz="1200" b="1" dirty="0">
                <a:solidFill>
                  <a:schemeClr val="bg1">
                    <a:lumMod val="50000"/>
                  </a:schemeClr>
                </a:solidFill>
                <a:cs typeface="Arial" pitchFamily="34" charset="0"/>
              </a:rPr>
              <a:t>%</a:t>
            </a:r>
            <a:endParaRPr lang="en-GB" sz="2000" b="1" dirty="0">
              <a:solidFill>
                <a:schemeClr val="bg1">
                  <a:lumMod val="50000"/>
                </a:schemeClr>
              </a:solidFill>
              <a:cs typeface="Arial" pitchFamily="34" charset="0"/>
            </a:endParaRPr>
          </a:p>
        </p:txBody>
      </p:sp>
      <p:sp>
        <p:nvSpPr>
          <p:cNvPr id="26" name="TextBox 25">
            <a:extLst>
              <a:ext uri="{FF2B5EF4-FFF2-40B4-BE49-F238E27FC236}">
                <a16:creationId xmlns:a16="http://schemas.microsoft.com/office/drawing/2014/main" id="{F1E536A7-33D1-E7E6-51F5-00FFAC7C1B39}"/>
              </a:ext>
            </a:extLst>
          </p:cNvPr>
          <p:cNvSpPr txBox="1"/>
          <p:nvPr/>
        </p:nvSpPr>
        <p:spPr>
          <a:xfrm>
            <a:off x="964497" y="1430655"/>
            <a:ext cx="524403" cy="276999"/>
          </a:xfrm>
          <a:prstGeom prst="rect">
            <a:avLst/>
          </a:prstGeom>
        </p:spPr>
        <p:txBody>
          <a:bodyPr wrap="square" rtlCol="0">
            <a:spAutoFit/>
          </a:bodyPr>
          <a:lstStyle/>
          <a:p>
            <a:r>
              <a:rPr lang="hu-HU" sz="1200" b="1" dirty="0">
                <a:solidFill>
                  <a:srgbClr val="7F7F7F"/>
                </a:solidFill>
                <a:cs typeface="Arial" pitchFamily="34" charset="0"/>
              </a:rPr>
              <a:t>90</a:t>
            </a:r>
            <a:r>
              <a:rPr lang="hu-HU" sz="1200" b="1" dirty="0">
                <a:solidFill>
                  <a:schemeClr val="bg1">
                    <a:lumMod val="50000"/>
                  </a:schemeClr>
                </a:solidFill>
                <a:cs typeface="Arial" pitchFamily="34" charset="0"/>
              </a:rPr>
              <a:t>%</a:t>
            </a:r>
            <a:endParaRPr lang="en-GB" sz="2000" b="1" dirty="0">
              <a:solidFill>
                <a:schemeClr val="bg1">
                  <a:lumMod val="50000"/>
                </a:schemeClr>
              </a:solidFill>
              <a:cs typeface="Arial" pitchFamily="34" charset="0"/>
            </a:endParaRPr>
          </a:p>
        </p:txBody>
      </p:sp>
      <p:sp>
        <p:nvSpPr>
          <p:cNvPr id="27" name="TextBox 26">
            <a:extLst>
              <a:ext uri="{FF2B5EF4-FFF2-40B4-BE49-F238E27FC236}">
                <a16:creationId xmlns:a16="http://schemas.microsoft.com/office/drawing/2014/main" id="{552E0D01-6D89-2DFC-8606-BE607FC67A91}"/>
              </a:ext>
            </a:extLst>
          </p:cNvPr>
          <p:cNvSpPr txBox="1"/>
          <p:nvPr/>
        </p:nvSpPr>
        <p:spPr>
          <a:xfrm>
            <a:off x="2245141" y="1419622"/>
            <a:ext cx="454651" cy="276999"/>
          </a:xfrm>
          <a:prstGeom prst="rect">
            <a:avLst/>
          </a:prstGeom>
        </p:spPr>
        <p:txBody>
          <a:bodyPr wrap="square" rtlCol="0">
            <a:spAutoFit/>
          </a:bodyPr>
          <a:lstStyle/>
          <a:p>
            <a:r>
              <a:rPr lang="hu-HU" sz="1200" b="1" dirty="0">
                <a:solidFill>
                  <a:schemeClr val="bg1">
                    <a:lumMod val="50000"/>
                  </a:schemeClr>
                </a:solidFill>
                <a:cs typeface="Arial" pitchFamily="34" charset="0"/>
              </a:rPr>
              <a:t>91%</a:t>
            </a:r>
            <a:endParaRPr lang="en-GB" sz="2000" b="1" dirty="0">
              <a:solidFill>
                <a:schemeClr val="bg1">
                  <a:lumMod val="50000"/>
                </a:schemeClr>
              </a:solidFill>
              <a:cs typeface="Arial" pitchFamily="34" charset="0"/>
            </a:endParaRPr>
          </a:p>
        </p:txBody>
      </p:sp>
      <p:sp>
        <p:nvSpPr>
          <p:cNvPr id="28" name="TextBox 27">
            <a:extLst>
              <a:ext uri="{FF2B5EF4-FFF2-40B4-BE49-F238E27FC236}">
                <a16:creationId xmlns:a16="http://schemas.microsoft.com/office/drawing/2014/main" id="{1F18186C-D9E8-05C8-1371-E8A1094E361D}"/>
              </a:ext>
            </a:extLst>
          </p:cNvPr>
          <p:cNvSpPr txBox="1"/>
          <p:nvPr/>
        </p:nvSpPr>
        <p:spPr>
          <a:xfrm>
            <a:off x="3603343" y="1430655"/>
            <a:ext cx="518607" cy="276999"/>
          </a:xfrm>
          <a:prstGeom prst="rect">
            <a:avLst/>
          </a:prstGeom>
        </p:spPr>
        <p:txBody>
          <a:bodyPr wrap="square" rtlCol="0">
            <a:spAutoFit/>
          </a:bodyPr>
          <a:lstStyle/>
          <a:p>
            <a:r>
              <a:rPr lang="hu-HU" sz="1200" b="1" dirty="0">
                <a:solidFill>
                  <a:schemeClr val="bg1">
                    <a:lumMod val="50000"/>
                  </a:schemeClr>
                </a:solidFill>
                <a:cs typeface="Arial" pitchFamily="34" charset="0"/>
              </a:rPr>
              <a:t>89%</a:t>
            </a:r>
            <a:endParaRPr lang="en-GB" sz="2000" b="1" dirty="0">
              <a:solidFill>
                <a:schemeClr val="bg1">
                  <a:lumMod val="50000"/>
                </a:schemeClr>
              </a:solidFill>
              <a:cs typeface="Arial" pitchFamily="34" charset="0"/>
            </a:endParaRPr>
          </a:p>
        </p:txBody>
      </p:sp>
      <p:sp>
        <p:nvSpPr>
          <p:cNvPr id="29" name="TextBox 28">
            <a:extLst>
              <a:ext uri="{FF2B5EF4-FFF2-40B4-BE49-F238E27FC236}">
                <a16:creationId xmlns:a16="http://schemas.microsoft.com/office/drawing/2014/main" id="{D216D5E7-EA76-D82F-2BB1-D2925267F157}"/>
              </a:ext>
            </a:extLst>
          </p:cNvPr>
          <p:cNvSpPr txBox="1"/>
          <p:nvPr/>
        </p:nvSpPr>
        <p:spPr>
          <a:xfrm>
            <a:off x="4971495" y="1430655"/>
            <a:ext cx="518607" cy="276999"/>
          </a:xfrm>
          <a:prstGeom prst="rect">
            <a:avLst/>
          </a:prstGeom>
        </p:spPr>
        <p:txBody>
          <a:bodyPr wrap="square" rtlCol="0">
            <a:spAutoFit/>
          </a:bodyPr>
          <a:lstStyle/>
          <a:p>
            <a:r>
              <a:rPr lang="hu-HU" sz="1200" b="1" dirty="0">
                <a:solidFill>
                  <a:schemeClr val="bg1">
                    <a:lumMod val="50000"/>
                  </a:schemeClr>
                </a:solidFill>
                <a:cs typeface="Arial" pitchFamily="34" charset="0"/>
              </a:rPr>
              <a:t>92%</a:t>
            </a:r>
            <a:endParaRPr lang="en-GB" sz="2000" b="1" dirty="0">
              <a:solidFill>
                <a:schemeClr val="bg1">
                  <a:lumMod val="50000"/>
                </a:schemeClr>
              </a:solidFill>
              <a:cs typeface="Arial" pitchFamily="34" charset="0"/>
            </a:endParaRPr>
          </a:p>
        </p:txBody>
      </p:sp>
      <p:sp>
        <p:nvSpPr>
          <p:cNvPr id="31" name="Arrow: Down 30">
            <a:extLst>
              <a:ext uri="{FF2B5EF4-FFF2-40B4-BE49-F238E27FC236}">
                <a16:creationId xmlns:a16="http://schemas.microsoft.com/office/drawing/2014/main" id="{3D075CF9-DC2C-A454-1597-0EC6CE414CBE}"/>
              </a:ext>
            </a:extLst>
          </p:cNvPr>
          <p:cNvSpPr/>
          <p:nvPr/>
        </p:nvSpPr>
        <p:spPr>
          <a:xfrm>
            <a:off x="2760801" y="1928313"/>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59" name="Arrow: Down 58">
            <a:extLst>
              <a:ext uri="{FF2B5EF4-FFF2-40B4-BE49-F238E27FC236}">
                <a16:creationId xmlns:a16="http://schemas.microsoft.com/office/drawing/2014/main" id="{5171141B-919F-123F-9296-CADC76A25776}"/>
              </a:ext>
            </a:extLst>
          </p:cNvPr>
          <p:cNvSpPr/>
          <p:nvPr/>
        </p:nvSpPr>
        <p:spPr>
          <a:xfrm>
            <a:off x="1468716" y="3774016"/>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60" name="Arrow: Down 59">
            <a:extLst>
              <a:ext uri="{FF2B5EF4-FFF2-40B4-BE49-F238E27FC236}">
                <a16:creationId xmlns:a16="http://schemas.microsoft.com/office/drawing/2014/main" id="{72EC62C7-574F-4934-0B9F-CAEEE181E643}"/>
              </a:ext>
            </a:extLst>
          </p:cNvPr>
          <p:cNvSpPr/>
          <p:nvPr/>
        </p:nvSpPr>
        <p:spPr>
          <a:xfrm>
            <a:off x="5516604" y="3774016"/>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61" name="Arrow: Down 60">
            <a:extLst>
              <a:ext uri="{FF2B5EF4-FFF2-40B4-BE49-F238E27FC236}">
                <a16:creationId xmlns:a16="http://schemas.microsoft.com/office/drawing/2014/main" id="{D17C8F68-653E-FA0C-EBDE-885333E4A9E6}"/>
              </a:ext>
            </a:extLst>
          </p:cNvPr>
          <p:cNvSpPr/>
          <p:nvPr/>
        </p:nvSpPr>
        <p:spPr>
          <a:xfrm>
            <a:off x="4149430" y="3774016"/>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3" name="Text Placeholder 9">
            <a:extLst>
              <a:ext uri="{FF2B5EF4-FFF2-40B4-BE49-F238E27FC236}">
                <a16:creationId xmlns:a16="http://schemas.microsoft.com/office/drawing/2014/main" id="{44F8346E-564D-BD5F-31E5-9A92A5D5E43F}"/>
              </a:ext>
            </a:extLst>
          </p:cNvPr>
          <p:cNvSpPr txBox="1">
            <a:spLocks/>
          </p:cNvSpPr>
          <p:nvPr/>
        </p:nvSpPr>
        <p:spPr>
          <a:xfrm>
            <a:off x="107504" y="392549"/>
            <a:ext cx="8690248" cy="451009"/>
          </a:xfrm>
          <a:prstGeom prst="rect">
            <a:avLst/>
          </a:prstGeom>
        </p:spPr>
        <p:txBody>
          <a:bodyPr/>
          <a:lst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Wingdings" pitchFamily="2" charset="2"/>
              <a:buNone/>
            </a:pPr>
            <a:r>
              <a:rPr lang="hu-HU" sz="1000" i="1">
                <a:solidFill>
                  <a:schemeClr val="bg1">
                    <a:lumMod val="50000"/>
                  </a:schemeClr>
                </a:solidFill>
              </a:rPr>
              <a:t>Percentages of daily usage</a:t>
            </a:r>
            <a:endParaRPr lang="hu-HU" sz="1000" i="1" dirty="0">
              <a:solidFill>
                <a:schemeClr val="bg1">
                  <a:lumMod val="50000"/>
                </a:schemeClr>
              </a:solidFill>
            </a:endParaRPr>
          </a:p>
        </p:txBody>
      </p:sp>
      <p:pic>
        <p:nvPicPr>
          <p:cNvPr id="2" name="Picture 2">
            <a:extLst>
              <a:ext uri="{FF2B5EF4-FFF2-40B4-BE49-F238E27FC236}">
                <a16:creationId xmlns:a16="http://schemas.microsoft.com/office/drawing/2014/main" id="{1510D03A-D184-61F4-4113-4830FB8E9D9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C9FC217-CB40-2ECC-0902-056CD149D9A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761000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en-GB" sz="2900" dirty="0"/>
              <a:t>Usage of internet</a:t>
            </a:r>
            <a:endParaRPr lang="hu-HU" sz="2900" dirty="0"/>
          </a:p>
        </p:txBody>
      </p:sp>
      <p:graphicFrame>
        <p:nvGraphicFramePr>
          <p:cNvPr id="3" name="Táblázat 2"/>
          <p:cNvGraphicFramePr>
            <a:graphicFrameLocks noGrp="1"/>
          </p:cNvGraphicFramePr>
          <p:nvPr>
            <p:extLst>
              <p:ext uri="{D42A27DB-BD31-4B8C-83A1-F6EECF244321}">
                <p14:modId xmlns:p14="http://schemas.microsoft.com/office/powerpoint/2010/main" val="2875543405"/>
              </p:ext>
            </p:extLst>
          </p:nvPr>
        </p:nvGraphicFramePr>
        <p:xfrm>
          <a:off x="301812" y="1203598"/>
          <a:ext cx="8558591" cy="2758440"/>
        </p:xfrm>
        <a:graphic>
          <a:graphicData uri="http://schemas.openxmlformats.org/drawingml/2006/table">
            <a:tbl>
              <a:tblPr>
                <a:tableStyleId>{5C22544A-7EE6-4342-B048-85BDC9FD1C3A}</a:tableStyleId>
              </a:tblPr>
              <a:tblGrid>
                <a:gridCol w="2181956">
                  <a:extLst>
                    <a:ext uri="{9D8B030D-6E8A-4147-A177-3AD203B41FA5}">
                      <a16:colId xmlns:a16="http://schemas.microsoft.com/office/drawing/2014/main" val="4016328448"/>
                    </a:ext>
                  </a:extLst>
                </a:gridCol>
                <a:gridCol w="425109">
                  <a:extLst>
                    <a:ext uri="{9D8B030D-6E8A-4147-A177-3AD203B41FA5}">
                      <a16:colId xmlns:a16="http://schemas.microsoft.com/office/drawing/2014/main" val="4103955229"/>
                    </a:ext>
                  </a:extLst>
                </a:gridCol>
                <a:gridCol w="425109">
                  <a:extLst>
                    <a:ext uri="{9D8B030D-6E8A-4147-A177-3AD203B41FA5}">
                      <a16:colId xmlns:a16="http://schemas.microsoft.com/office/drawing/2014/main" val="1269384171"/>
                    </a:ext>
                  </a:extLst>
                </a:gridCol>
                <a:gridCol w="425109">
                  <a:extLst>
                    <a:ext uri="{9D8B030D-6E8A-4147-A177-3AD203B41FA5}">
                      <a16:colId xmlns:a16="http://schemas.microsoft.com/office/drawing/2014/main" val="2237153666"/>
                    </a:ext>
                  </a:extLst>
                </a:gridCol>
                <a:gridCol w="425109">
                  <a:extLst>
                    <a:ext uri="{9D8B030D-6E8A-4147-A177-3AD203B41FA5}">
                      <a16:colId xmlns:a16="http://schemas.microsoft.com/office/drawing/2014/main" val="1533525611"/>
                    </a:ext>
                  </a:extLst>
                </a:gridCol>
                <a:gridCol w="425109">
                  <a:extLst>
                    <a:ext uri="{9D8B030D-6E8A-4147-A177-3AD203B41FA5}">
                      <a16:colId xmlns:a16="http://schemas.microsoft.com/office/drawing/2014/main" val="387548041"/>
                    </a:ext>
                  </a:extLst>
                </a:gridCol>
                <a:gridCol w="425109">
                  <a:extLst>
                    <a:ext uri="{9D8B030D-6E8A-4147-A177-3AD203B41FA5}">
                      <a16:colId xmlns:a16="http://schemas.microsoft.com/office/drawing/2014/main" val="2972455007"/>
                    </a:ext>
                  </a:extLst>
                </a:gridCol>
                <a:gridCol w="425109">
                  <a:extLst>
                    <a:ext uri="{9D8B030D-6E8A-4147-A177-3AD203B41FA5}">
                      <a16:colId xmlns:a16="http://schemas.microsoft.com/office/drawing/2014/main" val="732016901"/>
                    </a:ext>
                  </a:extLst>
                </a:gridCol>
                <a:gridCol w="425109">
                  <a:extLst>
                    <a:ext uri="{9D8B030D-6E8A-4147-A177-3AD203B41FA5}">
                      <a16:colId xmlns:a16="http://schemas.microsoft.com/office/drawing/2014/main" val="1867716890"/>
                    </a:ext>
                  </a:extLst>
                </a:gridCol>
                <a:gridCol w="425109">
                  <a:extLst>
                    <a:ext uri="{9D8B030D-6E8A-4147-A177-3AD203B41FA5}">
                      <a16:colId xmlns:a16="http://schemas.microsoft.com/office/drawing/2014/main" val="1527520903"/>
                    </a:ext>
                  </a:extLst>
                </a:gridCol>
                <a:gridCol w="425109">
                  <a:extLst>
                    <a:ext uri="{9D8B030D-6E8A-4147-A177-3AD203B41FA5}">
                      <a16:colId xmlns:a16="http://schemas.microsoft.com/office/drawing/2014/main" val="1932137645"/>
                    </a:ext>
                  </a:extLst>
                </a:gridCol>
                <a:gridCol w="425109">
                  <a:extLst>
                    <a:ext uri="{9D8B030D-6E8A-4147-A177-3AD203B41FA5}">
                      <a16:colId xmlns:a16="http://schemas.microsoft.com/office/drawing/2014/main" val="380167565"/>
                    </a:ext>
                  </a:extLst>
                </a:gridCol>
                <a:gridCol w="425109">
                  <a:extLst>
                    <a:ext uri="{9D8B030D-6E8A-4147-A177-3AD203B41FA5}">
                      <a16:colId xmlns:a16="http://schemas.microsoft.com/office/drawing/2014/main" val="3958352075"/>
                    </a:ext>
                  </a:extLst>
                </a:gridCol>
                <a:gridCol w="425109">
                  <a:extLst>
                    <a:ext uri="{9D8B030D-6E8A-4147-A177-3AD203B41FA5}">
                      <a16:colId xmlns:a16="http://schemas.microsoft.com/office/drawing/2014/main" val="1944435981"/>
                    </a:ext>
                  </a:extLst>
                </a:gridCol>
                <a:gridCol w="425109">
                  <a:extLst>
                    <a:ext uri="{9D8B030D-6E8A-4147-A177-3AD203B41FA5}">
                      <a16:colId xmlns:a16="http://schemas.microsoft.com/office/drawing/2014/main" val="4019307305"/>
                    </a:ext>
                  </a:extLst>
                </a:gridCol>
                <a:gridCol w="425109">
                  <a:extLst>
                    <a:ext uri="{9D8B030D-6E8A-4147-A177-3AD203B41FA5}">
                      <a16:colId xmlns:a16="http://schemas.microsoft.com/office/drawing/2014/main" val="2674730445"/>
                    </a:ext>
                  </a:extLst>
                </a:gridCol>
              </a:tblGrid>
              <a:tr h="164566">
                <a:tc>
                  <a:txBody>
                    <a:bodyPr/>
                    <a:lstStyle/>
                    <a:p>
                      <a:pPr algn="l"/>
                      <a:endParaRPr lang="hu-HU" sz="1100" dirty="0">
                        <a:solidFill>
                          <a:srgbClr val="404040"/>
                        </a:solidFill>
                      </a:endParaRPr>
                    </a:p>
                  </a:txBody>
                  <a:tcPr anchor="ctr">
                    <a:solidFill>
                      <a:schemeClr val="bg2">
                        <a:lumMod val="20000"/>
                        <a:lumOff val="80000"/>
                        <a:alpha val="37000"/>
                      </a:schemeClr>
                    </a:solidFill>
                  </a:tcPr>
                </a:tc>
                <a:tc>
                  <a:txBody>
                    <a:bodyPr/>
                    <a:lstStyle/>
                    <a:p>
                      <a:pPr algn="ctr" fontAlgn="ctr"/>
                      <a:r>
                        <a:rPr lang="hu-HU" sz="1100" b="1" i="0" u="sng" strike="noStrike" kern="1200" dirty="0">
                          <a:solidFill>
                            <a:srgbClr val="A6A6A6"/>
                          </a:solidFill>
                          <a:effectLst/>
                          <a:latin typeface="+mj-lt"/>
                          <a:ea typeface="+mn-ea"/>
                          <a:cs typeface="+mn-cs"/>
                        </a:rPr>
                        <a:t>2017</a:t>
                      </a:r>
                    </a:p>
                  </a:txBody>
                  <a:tcPr marL="9525" marR="9525" marT="9525" marB="0" anchor="ctr">
                    <a:solidFill>
                      <a:schemeClr val="bg2">
                        <a:lumMod val="20000"/>
                        <a:lumOff val="80000"/>
                        <a:alpha val="37000"/>
                      </a:schemeClr>
                    </a:solidFill>
                  </a:tcPr>
                </a:tc>
                <a:tc>
                  <a:txBody>
                    <a:bodyPr/>
                    <a:lstStyle/>
                    <a:p>
                      <a:pPr algn="ctr" fontAlgn="t"/>
                      <a:r>
                        <a:rPr lang="hu-HU" sz="1100" b="1" i="0" u="sng" strike="noStrike" kern="1200" dirty="0">
                          <a:solidFill>
                            <a:srgbClr val="A6A6A6"/>
                          </a:solidFill>
                          <a:effectLst/>
                          <a:latin typeface="+mj-lt"/>
                          <a:ea typeface="+mn-ea"/>
                          <a:cs typeface="+mn-cs"/>
                        </a:rPr>
                        <a:t>2020</a:t>
                      </a:r>
                      <a:endParaRPr lang="en-GB" sz="1100" b="1" i="0" u="sng" strike="noStrike" kern="1200" dirty="0">
                        <a:solidFill>
                          <a:srgbClr val="A6A6A6"/>
                        </a:solidFill>
                        <a:effectLst/>
                        <a:latin typeface="+mj-lt"/>
                        <a:ea typeface="+mn-ea"/>
                        <a:cs typeface="+mn-cs"/>
                      </a:endParaRPr>
                    </a:p>
                  </a:txBody>
                  <a:tcPr marL="9525" marR="9525" marT="9525" marB="0" anchor="ctr">
                    <a:solidFill>
                      <a:schemeClr val="bg2">
                        <a:lumMod val="20000"/>
                        <a:lumOff val="80000"/>
                        <a:alpha val="37000"/>
                      </a:schemeClr>
                    </a:solidFill>
                  </a:tcPr>
                </a:tc>
                <a:tc>
                  <a:txBody>
                    <a:bodyPr/>
                    <a:lstStyle/>
                    <a:p>
                      <a:pPr algn="ctr" fontAlgn="t"/>
                      <a:r>
                        <a:rPr lang="hu-HU" sz="1100" b="1" i="0" u="sng" strike="noStrike" kern="1200" dirty="0">
                          <a:solidFill>
                            <a:schemeClr val="bg1">
                              <a:lumMod val="50000"/>
                            </a:schemeClr>
                          </a:solidFill>
                          <a:effectLst/>
                          <a:latin typeface="+mj-lt"/>
                          <a:ea typeface="+mn-ea"/>
                          <a:cs typeface="+mn-cs"/>
                        </a:rPr>
                        <a:t>2023</a:t>
                      </a:r>
                      <a:endParaRPr lang="en-GB" sz="1100" b="1" i="0" u="sng" strike="noStrike" kern="1200" dirty="0">
                        <a:solidFill>
                          <a:schemeClr val="bg1">
                            <a:lumMod val="50000"/>
                          </a:schemeClr>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1" i="0" u="sng" strike="noStrike" kern="1200" dirty="0">
                          <a:solidFill>
                            <a:srgbClr val="A6A6A6"/>
                          </a:solidFill>
                          <a:effectLst/>
                          <a:latin typeface="+mj-lt"/>
                          <a:ea typeface="+mn-ea"/>
                          <a:cs typeface="+mn-cs"/>
                        </a:rPr>
                        <a:t>2017</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algn="ctr" fontAlgn="t"/>
                      <a:r>
                        <a:rPr lang="hu-HU" sz="1100" b="1" i="0" u="sng" strike="noStrike" kern="1200" dirty="0">
                          <a:solidFill>
                            <a:srgbClr val="A6A6A6"/>
                          </a:solidFill>
                          <a:effectLst/>
                          <a:latin typeface="+mj-lt"/>
                          <a:ea typeface="+mn-ea"/>
                          <a:cs typeface="+mn-cs"/>
                        </a:rPr>
                        <a:t>2020</a:t>
                      </a:r>
                      <a:endParaRPr lang="en-GB" sz="1100" b="1" i="0" u="sng" strike="noStrike" kern="1200" dirty="0">
                        <a:solidFill>
                          <a:srgbClr val="A6A6A6"/>
                        </a:solidFill>
                        <a:effectLst/>
                        <a:latin typeface="+mj-lt"/>
                        <a:ea typeface="+mn-ea"/>
                        <a:cs typeface="+mn-cs"/>
                      </a:endParaRPr>
                    </a:p>
                  </a:txBody>
                  <a:tcPr marL="9525" marR="9525" marT="9525" marB="0" anchor="ctr">
                    <a:solidFill>
                      <a:schemeClr val="bg2">
                        <a:lumMod val="20000"/>
                        <a:lumOff val="80000"/>
                        <a:alpha val="37000"/>
                      </a:schemeClr>
                    </a:solidFill>
                  </a:tcPr>
                </a:tc>
                <a:tc>
                  <a:txBody>
                    <a:bodyPr/>
                    <a:lstStyle/>
                    <a:p>
                      <a:pPr algn="ctr" fontAlgn="t"/>
                      <a:r>
                        <a:rPr lang="hu-HU" sz="1100" b="1" i="0" u="sng" strike="noStrike" kern="1200" dirty="0">
                          <a:solidFill>
                            <a:schemeClr val="bg1">
                              <a:lumMod val="50000"/>
                            </a:schemeClr>
                          </a:solidFill>
                          <a:effectLst/>
                          <a:latin typeface="+mj-lt"/>
                          <a:ea typeface="+mn-ea"/>
                          <a:cs typeface="+mn-cs"/>
                        </a:rPr>
                        <a:t>2023</a:t>
                      </a:r>
                      <a:endParaRPr lang="en-GB" sz="1100" b="1" i="0" u="sng" strike="noStrike" kern="1200" dirty="0">
                        <a:solidFill>
                          <a:schemeClr val="bg1">
                            <a:lumMod val="50000"/>
                          </a:schemeClr>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1" i="0" u="sng" strike="noStrike" kern="1200" dirty="0">
                          <a:solidFill>
                            <a:srgbClr val="A6A6A6"/>
                          </a:solidFill>
                          <a:effectLst/>
                          <a:latin typeface="+mj-lt"/>
                          <a:ea typeface="+mn-ea"/>
                          <a:cs typeface="+mn-cs"/>
                        </a:rPr>
                        <a:t>2017</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algn="ctr" fontAlgn="t"/>
                      <a:r>
                        <a:rPr lang="hu-HU" sz="1100" b="1" i="0" u="sng" strike="noStrike" kern="1200" dirty="0">
                          <a:solidFill>
                            <a:srgbClr val="A6A6A6"/>
                          </a:solidFill>
                          <a:effectLst/>
                          <a:latin typeface="+mj-lt"/>
                          <a:ea typeface="+mn-ea"/>
                          <a:cs typeface="+mn-cs"/>
                        </a:rPr>
                        <a:t>2020</a:t>
                      </a:r>
                      <a:endParaRPr lang="en-GB" sz="1100" b="1" i="0" u="sng" strike="noStrike" kern="1200" dirty="0">
                        <a:solidFill>
                          <a:srgbClr val="A6A6A6"/>
                        </a:solidFill>
                        <a:effectLst/>
                        <a:latin typeface="+mj-lt"/>
                        <a:ea typeface="+mn-ea"/>
                        <a:cs typeface="+mn-cs"/>
                      </a:endParaRPr>
                    </a:p>
                  </a:txBody>
                  <a:tcPr marL="9525" marR="9525" marT="9525" marB="0" anchor="ctr">
                    <a:solidFill>
                      <a:schemeClr val="bg2">
                        <a:lumMod val="20000"/>
                        <a:lumOff val="80000"/>
                        <a:alpha val="37000"/>
                      </a:schemeClr>
                    </a:solidFill>
                  </a:tcPr>
                </a:tc>
                <a:tc>
                  <a:txBody>
                    <a:bodyPr/>
                    <a:lstStyle/>
                    <a:p>
                      <a:pPr algn="ctr" fontAlgn="t"/>
                      <a:r>
                        <a:rPr lang="hu-HU" sz="1100" b="1" i="0" u="sng" strike="noStrike" kern="1200" dirty="0">
                          <a:solidFill>
                            <a:schemeClr val="bg1">
                              <a:lumMod val="50000"/>
                            </a:schemeClr>
                          </a:solidFill>
                          <a:effectLst/>
                          <a:latin typeface="+mj-lt"/>
                          <a:ea typeface="+mn-ea"/>
                          <a:cs typeface="+mn-cs"/>
                        </a:rPr>
                        <a:t>2023</a:t>
                      </a:r>
                      <a:endParaRPr lang="en-GB" sz="1100" b="1" i="0" u="sng" strike="noStrike" kern="1200" dirty="0">
                        <a:solidFill>
                          <a:schemeClr val="bg1">
                            <a:lumMod val="50000"/>
                          </a:schemeClr>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1" i="0" u="sng" strike="noStrike" kern="1200" dirty="0">
                          <a:solidFill>
                            <a:srgbClr val="A6A6A6"/>
                          </a:solidFill>
                          <a:effectLst/>
                          <a:latin typeface="+mj-lt"/>
                          <a:ea typeface="+mn-ea"/>
                          <a:cs typeface="+mn-cs"/>
                        </a:rPr>
                        <a:t>2017</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algn="ctr" fontAlgn="t"/>
                      <a:r>
                        <a:rPr lang="hu-HU" sz="1100" b="1" i="0" u="sng" strike="noStrike" kern="1200" dirty="0">
                          <a:solidFill>
                            <a:srgbClr val="A6A6A6"/>
                          </a:solidFill>
                          <a:effectLst/>
                          <a:latin typeface="+mj-lt"/>
                          <a:ea typeface="+mn-ea"/>
                          <a:cs typeface="+mn-cs"/>
                        </a:rPr>
                        <a:t>2020</a:t>
                      </a:r>
                      <a:endParaRPr lang="en-GB" sz="1100" b="1" i="0" u="sng" strike="noStrike" kern="1200" dirty="0">
                        <a:solidFill>
                          <a:srgbClr val="A6A6A6"/>
                        </a:solidFill>
                        <a:effectLst/>
                        <a:latin typeface="+mj-lt"/>
                        <a:ea typeface="+mn-ea"/>
                        <a:cs typeface="+mn-cs"/>
                      </a:endParaRPr>
                    </a:p>
                  </a:txBody>
                  <a:tcPr marL="9525" marR="9525" marT="9525" marB="0" anchor="ctr">
                    <a:solidFill>
                      <a:schemeClr val="bg2">
                        <a:lumMod val="20000"/>
                        <a:lumOff val="80000"/>
                        <a:alpha val="37000"/>
                      </a:schemeClr>
                    </a:solidFill>
                  </a:tcPr>
                </a:tc>
                <a:tc>
                  <a:txBody>
                    <a:bodyPr/>
                    <a:lstStyle/>
                    <a:p>
                      <a:pPr algn="ctr" fontAlgn="t"/>
                      <a:r>
                        <a:rPr lang="hu-HU" sz="1100" b="1" i="0" u="sng" strike="noStrike" kern="1200" dirty="0">
                          <a:solidFill>
                            <a:schemeClr val="bg1">
                              <a:lumMod val="50000"/>
                            </a:schemeClr>
                          </a:solidFill>
                          <a:effectLst/>
                          <a:latin typeface="+mj-lt"/>
                          <a:ea typeface="+mn-ea"/>
                          <a:cs typeface="+mn-cs"/>
                        </a:rPr>
                        <a:t>2023</a:t>
                      </a:r>
                      <a:endParaRPr lang="en-GB" sz="1100" b="1" i="0" u="sng" strike="noStrike" kern="1200" dirty="0">
                        <a:solidFill>
                          <a:schemeClr val="bg1">
                            <a:lumMod val="50000"/>
                          </a:schemeClr>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1" i="0" u="sng" strike="noStrike" kern="1200" dirty="0">
                          <a:solidFill>
                            <a:srgbClr val="A6A6A6"/>
                          </a:solidFill>
                          <a:effectLst/>
                          <a:latin typeface="+mj-lt"/>
                          <a:ea typeface="+mn-ea"/>
                          <a:cs typeface="+mn-cs"/>
                        </a:rPr>
                        <a:t>2017</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algn="ctr" fontAlgn="t"/>
                      <a:r>
                        <a:rPr lang="hu-HU" sz="1100" b="1" i="0" u="sng" strike="noStrike" kern="1200" dirty="0">
                          <a:solidFill>
                            <a:srgbClr val="A6A6A6"/>
                          </a:solidFill>
                          <a:effectLst/>
                          <a:latin typeface="+mj-lt"/>
                          <a:ea typeface="+mn-ea"/>
                          <a:cs typeface="+mn-cs"/>
                        </a:rPr>
                        <a:t>2020</a:t>
                      </a:r>
                      <a:endParaRPr lang="en-GB" sz="1100" b="1" i="0" u="sng" strike="noStrike" kern="1200" dirty="0">
                        <a:solidFill>
                          <a:srgbClr val="A6A6A6"/>
                        </a:solidFill>
                        <a:effectLst/>
                        <a:latin typeface="+mj-lt"/>
                        <a:ea typeface="+mn-ea"/>
                        <a:cs typeface="+mn-cs"/>
                      </a:endParaRPr>
                    </a:p>
                  </a:txBody>
                  <a:tcPr marL="9525" marR="9525" marT="9525" marB="0" anchor="ctr">
                    <a:solidFill>
                      <a:schemeClr val="bg2">
                        <a:lumMod val="20000"/>
                        <a:lumOff val="80000"/>
                        <a:alpha val="37000"/>
                      </a:schemeClr>
                    </a:solidFill>
                  </a:tcPr>
                </a:tc>
                <a:tc>
                  <a:txBody>
                    <a:bodyPr/>
                    <a:lstStyle/>
                    <a:p>
                      <a:pPr algn="ctr" fontAlgn="t"/>
                      <a:r>
                        <a:rPr lang="hu-HU" sz="1100" b="1" i="0" u="sng" strike="noStrike" kern="1200" dirty="0">
                          <a:solidFill>
                            <a:schemeClr val="bg1">
                              <a:lumMod val="50000"/>
                            </a:schemeClr>
                          </a:solidFill>
                          <a:effectLst/>
                          <a:latin typeface="+mj-lt"/>
                          <a:ea typeface="+mn-ea"/>
                          <a:cs typeface="+mn-cs"/>
                        </a:rPr>
                        <a:t>2023</a:t>
                      </a:r>
                      <a:endParaRPr lang="en-GB" sz="1100" b="1" i="0" u="sng" strike="noStrike" kern="1200" dirty="0">
                        <a:solidFill>
                          <a:schemeClr val="bg1">
                            <a:lumMod val="50000"/>
                          </a:schemeClr>
                        </a:solidFill>
                        <a:effectLst/>
                        <a:latin typeface="+mj-lt"/>
                        <a:ea typeface="+mn-ea"/>
                        <a:cs typeface="+mn-cs"/>
                      </a:endParaRPr>
                    </a:p>
                  </a:txBody>
                  <a:tcPr marL="9525" marR="9525" marT="9525" marB="0" anchor="ctr">
                    <a:solidFill>
                      <a:schemeClr val="bg2">
                        <a:lumMod val="20000"/>
                        <a:lumOff val="80000"/>
                        <a:alpha val="37000"/>
                      </a:schemeClr>
                    </a:solidFill>
                  </a:tcPr>
                </a:tc>
                <a:extLst>
                  <a:ext uri="{0D108BD9-81ED-4DB2-BD59-A6C34878D82A}">
                    <a16:rowId xmlns:a16="http://schemas.microsoft.com/office/drawing/2014/main" val="1537122602"/>
                  </a:ext>
                </a:extLst>
              </a:tr>
              <a:tr h="222470">
                <a:tc>
                  <a:txBody>
                    <a:bodyPr/>
                    <a:lstStyle/>
                    <a:p>
                      <a:pPr marL="0" algn="l" defTabSz="914378" rtl="0" eaLnBrk="1" fontAlgn="t" latinLnBrk="0" hangingPunct="1"/>
                      <a:r>
                        <a:rPr lang="hu-HU" sz="1100" b="0" i="0" u="none" strike="noStrike" kern="1200" dirty="0">
                          <a:solidFill>
                            <a:srgbClr val="7F7F7F"/>
                          </a:solidFill>
                          <a:effectLst/>
                          <a:latin typeface="+mj-lt"/>
                          <a:ea typeface="+mn-ea"/>
                          <a:cs typeface="+mn-cs"/>
                        </a:rPr>
                        <a:t>B</a:t>
                      </a:r>
                      <a:r>
                        <a:rPr lang="en-GB" sz="1100" b="0" i="0" u="none" strike="noStrike" kern="1200" dirty="0" err="1">
                          <a:solidFill>
                            <a:srgbClr val="7F7F7F"/>
                          </a:solidFill>
                          <a:effectLst/>
                          <a:latin typeface="+mj-lt"/>
                          <a:ea typeface="+mn-ea"/>
                          <a:cs typeface="+mn-cs"/>
                        </a:rPr>
                        <a:t>rowsing</a:t>
                      </a:r>
                      <a:endParaRPr lang="hu-HU" sz="1100" b="0" i="0" u="none" strike="noStrike" kern="1200" dirty="0">
                        <a:solidFill>
                          <a:srgbClr val="7F7F7F"/>
                        </a:solidFill>
                        <a:effectLst/>
                        <a:latin typeface="+mj-lt"/>
                        <a:ea typeface="+mn-ea"/>
                        <a:cs typeface="+mn-cs"/>
                      </a:endParaRPr>
                    </a:p>
                  </a:txBody>
                  <a:tcPr anchor="ct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23%</a:t>
                      </a:r>
                    </a:p>
                  </a:txBody>
                  <a:tcPr marL="9525" marR="9525" marT="9525" marB="0" anchor="ctr">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20%</a:t>
                      </a:r>
                    </a:p>
                  </a:txBody>
                  <a:tcPr marL="9525" marR="9525" marT="9525" marB="0" anchor="ctr">
                    <a:solidFill>
                      <a:schemeClr val="bg2">
                        <a:lumMod val="20000"/>
                        <a:lumOff val="80000"/>
                        <a:alpha val="37000"/>
                      </a:schemeClr>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12%</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93%</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92%</a:t>
                      </a:r>
                    </a:p>
                  </a:txBody>
                  <a:tcPr marL="9525" marR="9525" marT="9525" marB="0" anchor="ctr">
                    <a:solidFill>
                      <a:srgbClr val="FAFAFA"/>
                    </a:solidFill>
                  </a:tcPr>
                </a:tc>
                <a:tc>
                  <a:txBody>
                    <a:bodyPr/>
                    <a:lstStyle/>
                    <a:p>
                      <a:pPr algn="ctr" fontAlgn="t"/>
                      <a:r>
                        <a:rPr lang="hu-HU" sz="1100" b="0" i="0" u="none" strike="noStrike" kern="1200" dirty="0">
                          <a:solidFill>
                            <a:srgbClr val="7F7F7F"/>
                          </a:solidFill>
                          <a:effectLst/>
                          <a:latin typeface="+mj-lt"/>
                          <a:ea typeface="+mn-ea"/>
                          <a:cs typeface="+mn-cs"/>
                        </a:rPr>
                        <a:t>84%</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95%</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92%</a:t>
                      </a:r>
                    </a:p>
                  </a:txBody>
                  <a:tcPr marL="9525" marR="9525" marT="9525" marB="0" anchor="ctr">
                    <a:solidFill>
                      <a:srgbClr val="FAFAFA"/>
                    </a:solidFill>
                  </a:tcPr>
                </a:tc>
                <a:tc>
                  <a:txBody>
                    <a:bodyPr/>
                    <a:lstStyle/>
                    <a:p>
                      <a:pPr algn="ctr" fontAlgn="t"/>
                      <a:r>
                        <a:rPr lang="hu-HU" sz="1100" b="0" i="0" u="none" strike="noStrike" kern="1200" dirty="0">
                          <a:solidFill>
                            <a:srgbClr val="7F7F7F"/>
                          </a:solidFill>
                          <a:effectLst/>
                          <a:latin typeface="+mj-lt"/>
                          <a:ea typeface="+mn-ea"/>
                          <a:cs typeface="+mn-cs"/>
                        </a:rPr>
                        <a:t>82%</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82%</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70%</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65%</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rgbClr val="FAFAFA"/>
                    </a:solidFill>
                  </a:tcPr>
                </a:tc>
                <a:tc>
                  <a:txBody>
                    <a:bodyPr/>
                    <a:lstStyle/>
                    <a:p>
                      <a:pPr algn="ctr" fontAlgn="ctr"/>
                      <a:r>
                        <a:rPr lang="hu-HU" sz="1100" b="0" i="0" u="none" strike="noStrike" kern="1200" dirty="0">
                          <a:solidFill>
                            <a:srgbClr val="A6A6A6"/>
                          </a:solidFill>
                          <a:effectLst/>
                          <a:latin typeface="+mj-lt"/>
                          <a:ea typeface="+mn-ea"/>
                          <a:cs typeface="+mn-cs"/>
                        </a:rPr>
                        <a:t>88%</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88%</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88%</a:t>
                      </a:r>
                      <a:endParaRPr lang="en-GB" sz="1100" b="0" i="0" u="none" strike="noStrike" kern="1200" dirty="0">
                        <a:solidFill>
                          <a:srgbClr val="7F7F7F"/>
                        </a:solidFill>
                        <a:effectLst/>
                        <a:latin typeface="+mj-lt"/>
                        <a:ea typeface="+mn-ea"/>
                        <a:cs typeface="+mn-cs"/>
                      </a:endParaRPr>
                    </a:p>
                  </a:txBody>
                  <a:tcPr marL="9525" marR="9525" marT="9525" marB="0" anchor="ctr">
                    <a:solidFill>
                      <a:srgbClr val="FAFAFA"/>
                    </a:solidFill>
                  </a:tcPr>
                </a:tc>
                <a:extLst>
                  <a:ext uri="{0D108BD9-81ED-4DB2-BD59-A6C34878D82A}">
                    <a16:rowId xmlns:a16="http://schemas.microsoft.com/office/drawing/2014/main" val="578895058"/>
                  </a:ext>
                </a:extLst>
              </a:tr>
              <a:tr h="164566">
                <a:tc>
                  <a:txBody>
                    <a:bodyPr/>
                    <a:lstStyle/>
                    <a:p>
                      <a:pPr marL="0" algn="l" defTabSz="914378" rtl="0" eaLnBrk="1" fontAlgn="t" latinLnBrk="0" hangingPunct="1"/>
                      <a:r>
                        <a:rPr lang="en-GB" sz="1100" b="0" i="0" u="none" strike="noStrike" kern="1200" dirty="0">
                          <a:solidFill>
                            <a:srgbClr val="7F7F7F"/>
                          </a:solidFill>
                          <a:effectLst/>
                          <a:latin typeface="+mj-lt"/>
                          <a:ea typeface="+mn-ea"/>
                          <a:cs typeface="+mn-cs"/>
                        </a:rPr>
                        <a:t>Sending e-mails</a:t>
                      </a:r>
                      <a:endParaRPr lang="hu-HU" sz="1100" b="0" i="0" u="none" strike="noStrike" kern="1200" dirty="0">
                        <a:solidFill>
                          <a:srgbClr val="7F7F7F"/>
                        </a:solidFill>
                        <a:effectLst/>
                        <a:latin typeface="+mj-lt"/>
                        <a:ea typeface="+mn-ea"/>
                        <a:cs typeface="+mn-cs"/>
                      </a:endParaRPr>
                    </a:p>
                  </a:txBody>
                  <a:tcPr anchor="ct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9%</a:t>
                      </a:r>
                    </a:p>
                  </a:txBody>
                  <a:tcPr marL="9525" marR="9525" marT="9525" marB="0" anchor="ctr">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7%</a:t>
                      </a:r>
                    </a:p>
                  </a:txBody>
                  <a:tcPr marL="9525" marR="9525" marT="9525" marB="0" anchor="ctr">
                    <a:lnB w="12700" cmpd="sng">
                      <a:noFill/>
                    </a:lnB>
                    <a:solidFill>
                      <a:schemeClr val="bg2">
                        <a:lumMod val="20000"/>
                        <a:lumOff val="80000"/>
                        <a:alpha val="37000"/>
                      </a:schemeClr>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4%</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lnB w="12700" cmpd="sng">
                      <a:noFill/>
                    </a:lnB>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75%</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69%</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66%</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84%</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81%</a:t>
                      </a:r>
                    </a:p>
                  </a:txBody>
                  <a:tcPr marL="9525" marR="9525" marT="9525" marB="0" anchor="ctr">
                    <a:solidFill>
                      <a:srgbClr val="FAFAFA"/>
                    </a:solidFill>
                  </a:tcPr>
                </a:tc>
                <a:tc>
                  <a:txBody>
                    <a:bodyPr/>
                    <a:lstStyle/>
                    <a:p>
                      <a:pPr algn="ctr" fontAlgn="t"/>
                      <a:r>
                        <a:rPr lang="hu-HU" sz="1100" b="0" i="0" u="none" strike="noStrike" kern="1200" dirty="0">
                          <a:solidFill>
                            <a:srgbClr val="7F7F7F"/>
                          </a:solidFill>
                          <a:effectLst/>
                          <a:latin typeface="+mj-lt"/>
                          <a:ea typeface="+mn-ea"/>
                          <a:cs typeface="+mn-cs"/>
                        </a:rPr>
                        <a:t>73%</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rgbClr val="FAFAFA"/>
                    </a:solidFill>
                  </a:tcPr>
                </a:tc>
                <a:tc>
                  <a:txBody>
                    <a:bodyPr/>
                    <a:lstStyle/>
                    <a:p>
                      <a:pPr algn="ctr" fontAlgn="ctr"/>
                      <a:r>
                        <a:rPr lang="hu-HU" sz="1100" b="0" i="0" u="none" strike="noStrike" kern="1200" dirty="0">
                          <a:solidFill>
                            <a:srgbClr val="A6A6A6"/>
                          </a:solidFill>
                          <a:effectLst/>
                          <a:latin typeface="+mj-lt"/>
                          <a:ea typeface="+mn-ea"/>
                          <a:cs typeface="+mn-cs"/>
                        </a:rPr>
                        <a:t>53%</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53%</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40%</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rgbClr val="FAFAFA"/>
                    </a:solidFill>
                  </a:tcPr>
                </a:tc>
                <a:tc>
                  <a:txBody>
                    <a:bodyPr/>
                    <a:lstStyle/>
                    <a:p>
                      <a:pPr algn="ctr" fontAlgn="ctr"/>
                      <a:r>
                        <a:rPr lang="hu-HU" sz="1100" b="0" i="0" u="none" strike="noStrike" kern="1200" dirty="0">
                          <a:solidFill>
                            <a:srgbClr val="A6A6A6"/>
                          </a:solidFill>
                          <a:effectLst/>
                          <a:latin typeface="+mj-lt"/>
                          <a:ea typeface="+mn-ea"/>
                          <a:cs typeface="+mn-cs"/>
                        </a:rPr>
                        <a:t>71%</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71%</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74%</a:t>
                      </a:r>
                      <a:endParaRPr lang="en-GB" sz="1100" b="0" i="0" u="none" strike="noStrike" kern="1200" dirty="0">
                        <a:solidFill>
                          <a:srgbClr val="7F7F7F"/>
                        </a:solidFill>
                        <a:effectLst/>
                        <a:latin typeface="+mj-lt"/>
                        <a:ea typeface="+mn-ea"/>
                        <a:cs typeface="+mn-cs"/>
                      </a:endParaRPr>
                    </a:p>
                  </a:txBody>
                  <a:tcPr marL="9525" marR="9525" marT="9525" marB="0" anchor="ctr">
                    <a:solidFill>
                      <a:srgbClr val="FAFAFA"/>
                    </a:solidFill>
                  </a:tcPr>
                </a:tc>
                <a:extLst>
                  <a:ext uri="{0D108BD9-81ED-4DB2-BD59-A6C34878D82A}">
                    <a16:rowId xmlns:a16="http://schemas.microsoft.com/office/drawing/2014/main" val="3803848731"/>
                  </a:ext>
                </a:extLst>
              </a:tr>
              <a:tr h="230951">
                <a:tc>
                  <a:txBody>
                    <a:bodyPr/>
                    <a:lstStyle/>
                    <a:p>
                      <a:pPr marL="0" algn="l" defTabSz="914378" rtl="0" eaLnBrk="1" fontAlgn="t" latinLnBrk="0" hangingPunct="1"/>
                      <a:r>
                        <a:rPr lang="en-GB" sz="1100" b="0" i="0" u="none" strike="noStrike" kern="1200" dirty="0">
                          <a:solidFill>
                            <a:srgbClr val="7F7F7F"/>
                          </a:solidFill>
                          <a:effectLst/>
                          <a:latin typeface="+mj-lt"/>
                          <a:ea typeface="+mn-ea"/>
                          <a:cs typeface="+mn-cs"/>
                        </a:rPr>
                        <a:t>Social media</a:t>
                      </a:r>
                      <a:endParaRPr lang="hu-HU" sz="1100" b="0" i="0" u="none" strike="noStrike" kern="1200" dirty="0">
                        <a:solidFill>
                          <a:srgbClr val="7F7F7F"/>
                        </a:solidFill>
                        <a:effectLst/>
                        <a:latin typeface="+mj-lt"/>
                        <a:ea typeface="+mn-ea"/>
                        <a:cs typeface="+mn-cs"/>
                      </a:endParaRPr>
                    </a:p>
                  </a:txBody>
                  <a:tcPr anchor="ct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18%</a:t>
                      </a:r>
                    </a:p>
                  </a:txBody>
                  <a:tcPr marL="9525" marR="9525" marT="9525" marB="0" anchor="ctr">
                    <a:lnR w="12700" cmpd="sng">
                      <a:noFill/>
                    </a:lnR>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6%</a:t>
                      </a:r>
                      <a:endParaRPr lang="en-GB" sz="1100" b="0" i="0" u="none" strike="noStrike" kern="1200" dirty="0">
                        <a:solidFill>
                          <a:srgbClr val="7F7F7F"/>
                        </a:solidFill>
                        <a:effectLst/>
                        <a:latin typeface="+mj-lt"/>
                        <a:ea typeface="+mn-ea"/>
                        <a:cs typeface="+mn-cs"/>
                      </a:endParaRPr>
                    </a:p>
                  </a:txBody>
                  <a:tcPr marL="9525" marR="9525" marT="9525"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FA"/>
                    </a:solidFill>
                  </a:tcPr>
                </a:tc>
                <a:tc>
                  <a:txBody>
                    <a:bodyPr/>
                    <a:lstStyle/>
                    <a:p>
                      <a:pPr algn="ctr" fontAlgn="ctr"/>
                      <a:r>
                        <a:rPr lang="hu-HU" sz="1100" b="0" i="0" u="none" strike="noStrike" kern="1200" dirty="0">
                          <a:solidFill>
                            <a:srgbClr val="A6A6A6"/>
                          </a:solidFill>
                          <a:effectLst/>
                          <a:latin typeface="+mj-lt"/>
                          <a:ea typeface="+mn-ea"/>
                          <a:cs typeface="+mn-cs"/>
                        </a:rPr>
                        <a:t>80%</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70%</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57%</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rgbClr val="FAFAFA"/>
                    </a:solidFill>
                  </a:tcPr>
                </a:tc>
                <a:tc>
                  <a:txBody>
                    <a:bodyPr/>
                    <a:lstStyle/>
                    <a:p>
                      <a:pPr algn="ctr" fontAlgn="ctr"/>
                      <a:r>
                        <a:rPr lang="hu-HU" sz="1100" b="0" i="0" u="none" strike="noStrike" kern="1200" dirty="0">
                          <a:solidFill>
                            <a:srgbClr val="A6A6A6"/>
                          </a:solidFill>
                          <a:effectLst/>
                          <a:latin typeface="+mj-lt"/>
                          <a:ea typeface="+mn-ea"/>
                          <a:cs typeface="+mn-cs"/>
                        </a:rPr>
                        <a:t>85%</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72%</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64%</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rgbClr val="FAFAFA"/>
                    </a:solidFill>
                  </a:tcPr>
                </a:tc>
                <a:tc>
                  <a:txBody>
                    <a:bodyPr/>
                    <a:lstStyle/>
                    <a:p>
                      <a:pPr algn="ctr" fontAlgn="ctr"/>
                      <a:r>
                        <a:rPr lang="hu-HU" sz="1100" b="0" i="0" u="none" strike="noStrike" kern="1200" dirty="0">
                          <a:solidFill>
                            <a:srgbClr val="A6A6A6"/>
                          </a:solidFill>
                          <a:effectLst/>
                          <a:latin typeface="+mj-lt"/>
                          <a:ea typeface="+mn-ea"/>
                          <a:cs typeface="+mn-cs"/>
                        </a:rPr>
                        <a:t>62%</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52%</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41%</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rgbClr val="FAFAFA"/>
                    </a:solidFill>
                  </a:tcPr>
                </a:tc>
                <a:tc>
                  <a:txBody>
                    <a:bodyPr/>
                    <a:lstStyle/>
                    <a:p>
                      <a:pPr algn="ctr" fontAlgn="ctr"/>
                      <a:r>
                        <a:rPr lang="hu-HU" sz="1100" b="0" i="0" u="none" strike="noStrike" kern="1200" dirty="0">
                          <a:solidFill>
                            <a:srgbClr val="A6A6A6"/>
                          </a:solidFill>
                          <a:effectLst/>
                          <a:latin typeface="+mj-lt"/>
                          <a:ea typeface="+mn-ea"/>
                          <a:cs typeface="+mn-cs"/>
                        </a:rPr>
                        <a:t>88%</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86%</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85%</a:t>
                      </a:r>
                      <a:endParaRPr lang="en-GB" sz="1100" b="0" i="0" u="none" strike="noStrike" kern="1200" dirty="0">
                        <a:solidFill>
                          <a:srgbClr val="7F7F7F"/>
                        </a:solidFill>
                        <a:effectLst/>
                        <a:latin typeface="+mj-lt"/>
                        <a:ea typeface="+mn-ea"/>
                        <a:cs typeface="+mn-cs"/>
                      </a:endParaRPr>
                    </a:p>
                  </a:txBody>
                  <a:tcPr marL="9525" marR="9525" marT="9525" marB="0" anchor="ctr">
                    <a:solidFill>
                      <a:srgbClr val="FAFAFA"/>
                    </a:solidFill>
                  </a:tcPr>
                </a:tc>
                <a:extLst>
                  <a:ext uri="{0D108BD9-81ED-4DB2-BD59-A6C34878D82A}">
                    <a16:rowId xmlns:a16="http://schemas.microsoft.com/office/drawing/2014/main" val="3296875488"/>
                  </a:ext>
                </a:extLst>
              </a:tr>
              <a:tr h="164566">
                <a:tc>
                  <a:txBody>
                    <a:bodyPr/>
                    <a:lstStyle/>
                    <a:p>
                      <a:pPr marL="0" algn="l" defTabSz="914378" rtl="0" eaLnBrk="1" fontAlgn="t" latinLnBrk="0" hangingPunct="1"/>
                      <a:r>
                        <a:rPr lang="en-GB" sz="1100" b="0" i="0" u="none" strike="noStrike" kern="1200" dirty="0">
                          <a:solidFill>
                            <a:srgbClr val="7F7F7F"/>
                          </a:solidFill>
                          <a:effectLst/>
                          <a:latin typeface="+mj-lt"/>
                          <a:ea typeface="+mn-ea"/>
                          <a:cs typeface="+mn-cs"/>
                        </a:rPr>
                        <a:t>Message applications</a:t>
                      </a:r>
                      <a:endParaRPr lang="hu-HU" sz="1100" b="0" i="0" u="none" strike="noStrike" kern="1200" dirty="0">
                        <a:solidFill>
                          <a:srgbClr val="7F7F7F"/>
                        </a:solidFill>
                        <a:effectLst/>
                        <a:latin typeface="+mj-lt"/>
                        <a:ea typeface="+mn-ea"/>
                        <a:cs typeface="+mn-cs"/>
                      </a:endParaRPr>
                    </a:p>
                  </a:txBody>
                  <a:tcPr anchor="ct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12%</a:t>
                      </a:r>
                    </a:p>
                  </a:txBody>
                  <a:tcPr marL="9525" marR="9525" marT="9525" marB="0" anchor="ctr">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7%</a:t>
                      </a:r>
                    </a:p>
                  </a:txBody>
                  <a:tcPr marL="9525" marR="9525" marT="9525" marB="0" anchor="ctr">
                    <a:lnT w="12700" cmpd="sng">
                      <a:noFill/>
                    </a:lnT>
                    <a:solidFill>
                      <a:schemeClr val="bg2">
                        <a:lumMod val="20000"/>
                        <a:lumOff val="80000"/>
                        <a:alpha val="37000"/>
                      </a:schemeClr>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4%</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lnT w="12700" cmpd="sng">
                      <a:noFill/>
                    </a:lnT>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45%</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51%</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37%</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54%</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48%</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43%</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rgbClr val="FAFAFA"/>
                    </a:solidFill>
                  </a:tcPr>
                </a:tc>
                <a:tc>
                  <a:txBody>
                    <a:bodyPr/>
                    <a:lstStyle/>
                    <a:p>
                      <a:pPr algn="ctr" fontAlgn="ctr"/>
                      <a:r>
                        <a:rPr lang="hu-HU" sz="1100" b="0" i="0" u="none" strike="noStrike" kern="1200" dirty="0">
                          <a:solidFill>
                            <a:srgbClr val="A6A6A6"/>
                          </a:solidFill>
                          <a:effectLst/>
                          <a:latin typeface="+mj-lt"/>
                          <a:ea typeface="+mn-ea"/>
                          <a:cs typeface="+mn-cs"/>
                        </a:rPr>
                        <a:t>46%</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38%</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36%</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rgbClr val="FAFAFA"/>
                    </a:solidFill>
                  </a:tcPr>
                </a:tc>
                <a:tc>
                  <a:txBody>
                    <a:bodyPr/>
                    <a:lstStyle/>
                    <a:p>
                      <a:pPr algn="ctr" fontAlgn="ctr"/>
                      <a:r>
                        <a:rPr lang="hu-HU" sz="1100" b="0" i="0" u="none" strike="noStrike" kern="1200" dirty="0">
                          <a:solidFill>
                            <a:srgbClr val="A6A6A6"/>
                          </a:solidFill>
                          <a:effectLst/>
                          <a:latin typeface="+mj-lt"/>
                          <a:ea typeface="+mn-ea"/>
                          <a:cs typeface="+mn-cs"/>
                        </a:rPr>
                        <a:t>75%</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78%</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73%</a:t>
                      </a:r>
                      <a:endParaRPr lang="en-GB" sz="1100" b="0" i="0" u="none" strike="noStrike" kern="1200" dirty="0">
                        <a:solidFill>
                          <a:srgbClr val="7F7F7F"/>
                        </a:solidFill>
                        <a:effectLst/>
                        <a:latin typeface="+mj-lt"/>
                        <a:ea typeface="+mn-ea"/>
                        <a:cs typeface="+mn-cs"/>
                      </a:endParaRPr>
                    </a:p>
                  </a:txBody>
                  <a:tcPr marL="9525" marR="9525" marT="9525" marB="0" anchor="ctr">
                    <a:solidFill>
                      <a:srgbClr val="FAFAFA"/>
                    </a:solidFill>
                  </a:tcPr>
                </a:tc>
                <a:extLst>
                  <a:ext uri="{0D108BD9-81ED-4DB2-BD59-A6C34878D82A}">
                    <a16:rowId xmlns:a16="http://schemas.microsoft.com/office/drawing/2014/main" val="2071229363"/>
                  </a:ext>
                </a:extLst>
              </a:tr>
              <a:tr h="230951">
                <a:tc>
                  <a:txBody>
                    <a:bodyPr/>
                    <a:lstStyle/>
                    <a:p>
                      <a:pPr marL="0" algn="l" defTabSz="914378" rtl="0" eaLnBrk="1" fontAlgn="t" latinLnBrk="0" hangingPunct="1"/>
                      <a:r>
                        <a:rPr lang="en-GB" sz="1100" b="0" i="0" u="none" strike="noStrike" kern="1200" dirty="0">
                          <a:solidFill>
                            <a:srgbClr val="7F7F7F"/>
                          </a:solidFill>
                          <a:effectLst/>
                          <a:latin typeface="+mj-lt"/>
                          <a:ea typeface="+mn-ea"/>
                          <a:cs typeface="+mn-cs"/>
                        </a:rPr>
                        <a:t>Listening to music (streaming)</a:t>
                      </a:r>
                      <a:endParaRPr lang="hu-HU" sz="1100" b="0" i="0" u="none" strike="noStrike" kern="1200" dirty="0">
                        <a:solidFill>
                          <a:srgbClr val="7F7F7F"/>
                        </a:solidFill>
                        <a:effectLst/>
                        <a:latin typeface="+mj-lt"/>
                        <a:ea typeface="+mn-ea"/>
                        <a:cs typeface="+mn-cs"/>
                      </a:endParaRPr>
                    </a:p>
                  </a:txBody>
                  <a:tcPr anchor="ct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33%</a:t>
                      </a:r>
                    </a:p>
                  </a:txBody>
                  <a:tcPr marL="9525" marR="9525" marT="9525" marB="0" anchor="ctr">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38%</a:t>
                      </a:r>
                    </a:p>
                  </a:txBody>
                  <a:tcPr marL="9525" marR="9525" marT="9525" marB="0" anchor="ctr">
                    <a:solidFill>
                      <a:schemeClr val="bg2">
                        <a:lumMod val="20000"/>
                        <a:lumOff val="80000"/>
                        <a:alpha val="37000"/>
                      </a:schemeClr>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38%</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61%</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57%</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48%</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60%</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55%</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47%</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rgbClr val="FAFAFA"/>
                    </a:solidFill>
                  </a:tcPr>
                </a:tc>
                <a:tc>
                  <a:txBody>
                    <a:bodyPr/>
                    <a:lstStyle/>
                    <a:p>
                      <a:pPr algn="ctr" fontAlgn="ctr"/>
                      <a:r>
                        <a:rPr lang="hu-HU" sz="1100" b="0" i="0" u="none" strike="noStrike" kern="1200" dirty="0">
                          <a:solidFill>
                            <a:srgbClr val="A6A6A6"/>
                          </a:solidFill>
                          <a:effectLst/>
                          <a:latin typeface="+mj-lt"/>
                          <a:ea typeface="+mn-ea"/>
                          <a:cs typeface="+mn-cs"/>
                        </a:rPr>
                        <a:t>38%</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45%</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32%</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rgbClr val="FAFAFA"/>
                    </a:solidFill>
                  </a:tcPr>
                </a:tc>
                <a:tc>
                  <a:txBody>
                    <a:bodyPr/>
                    <a:lstStyle/>
                    <a:p>
                      <a:pPr algn="ctr" fontAlgn="ctr"/>
                      <a:r>
                        <a:rPr lang="hu-HU" sz="1100" b="0" i="0" u="none" strike="noStrike" kern="1200" dirty="0">
                          <a:solidFill>
                            <a:srgbClr val="A6A6A6"/>
                          </a:solidFill>
                          <a:effectLst/>
                          <a:latin typeface="+mj-lt"/>
                          <a:ea typeface="+mn-ea"/>
                          <a:cs typeface="+mn-cs"/>
                        </a:rPr>
                        <a:t>44%</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60%</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56%</a:t>
                      </a:r>
                      <a:endParaRPr lang="en-GB" sz="1100" b="0" i="0" u="none" strike="noStrike" kern="1200" dirty="0">
                        <a:solidFill>
                          <a:srgbClr val="7F7F7F"/>
                        </a:solidFill>
                        <a:effectLst/>
                        <a:latin typeface="+mj-lt"/>
                        <a:ea typeface="+mn-ea"/>
                        <a:cs typeface="+mn-cs"/>
                      </a:endParaRPr>
                    </a:p>
                  </a:txBody>
                  <a:tcPr marL="9525" marR="9525" marT="9525" marB="0" anchor="ctr">
                    <a:solidFill>
                      <a:srgbClr val="FAFAFA"/>
                    </a:solidFill>
                  </a:tcPr>
                </a:tc>
                <a:extLst>
                  <a:ext uri="{0D108BD9-81ED-4DB2-BD59-A6C34878D82A}">
                    <a16:rowId xmlns:a16="http://schemas.microsoft.com/office/drawing/2014/main" val="3696109512"/>
                  </a:ext>
                </a:extLst>
              </a:tr>
              <a:tr h="230951">
                <a:tc>
                  <a:txBody>
                    <a:bodyPr/>
                    <a:lstStyle/>
                    <a:p>
                      <a:pPr marL="0" algn="l" defTabSz="914378" rtl="0" eaLnBrk="1" fontAlgn="t" latinLnBrk="0" hangingPunct="1"/>
                      <a:r>
                        <a:rPr lang="en-GB" sz="1100" b="0" i="0" u="none" strike="noStrike" kern="1200" dirty="0">
                          <a:solidFill>
                            <a:srgbClr val="7F7F7F"/>
                          </a:solidFill>
                          <a:effectLst/>
                          <a:latin typeface="+mj-lt"/>
                          <a:ea typeface="+mn-ea"/>
                          <a:cs typeface="+mn-cs"/>
                        </a:rPr>
                        <a:t>Download movie or series (torrent)</a:t>
                      </a:r>
                      <a:endParaRPr lang="hu-HU" sz="1100" b="0" i="0" u="none" strike="noStrike" kern="1200" dirty="0">
                        <a:solidFill>
                          <a:srgbClr val="7F7F7F"/>
                        </a:solidFill>
                        <a:effectLst/>
                        <a:latin typeface="+mj-lt"/>
                        <a:ea typeface="+mn-ea"/>
                        <a:cs typeface="+mn-cs"/>
                      </a:endParaRPr>
                    </a:p>
                  </a:txBody>
                  <a:tcPr anchor="ct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20%</a:t>
                      </a:r>
                    </a:p>
                  </a:txBody>
                  <a:tcPr marL="9525" marR="9525" marT="9525" marB="0" anchor="ctr">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14%</a:t>
                      </a:r>
                    </a:p>
                  </a:txBody>
                  <a:tcPr marL="9525" marR="9525" marT="9525" marB="0" anchor="ctr">
                    <a:solidFill>
                      <a:schemeClr val="bg2">
                        <a:lumMod val="20000"/>
                        <a:lumOff val="80000"/>
                        <a:alpha val="37000"/>
                      </a:schemeClr>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10%</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53%</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53%</a:t>
                      </a:r>
                    </a:p>
                  </a:txBody>
                  <a:tcPr marL="9525" marR="9525" marT="9525" marB="0" anchor="ctr">
                    <a:solidFill>
                      <a:srgbClr val="FAFAFA"/>
                    </a:solidFill>
                  </a:tcPr>
                </a:tc>
                <a:tc>
                  <a:txBody>
                    <a:bodyPr/>
                    <a:lstStyle/>
                    <a:p>
                      <a:pPr algn="ctr" fontAlgn="t"/>
                      <a:r>
                        <a:rPr lang="hu-HU" sz="1100" b="0" i="0" u="none" strike="noStrike" kern="1200" dirty="0">
                          <a:solidFill>
                            <a:srgbClr val="7F7F7F"/>
                          </a:solidFill>
                          <a:effectLst/>
                          <a:latin typeface="+mj-lt"/>
                          <a:ea typeface="+mn-ea"/>
                          <a:cs typeface="+mn-cs"/>
                        </a:rPr>
                        <a:t>43%</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60%</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48%</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28%</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rgbClr val="FAFAFA"/>
                    </a:solidFill>
                  </a:tcPr>
                </a:tc>
                <a:tc>
                  <a:txBody>
                    <a:bodyPr/>
                    <a:lstStyle/>
                    <a:p>
                      <a:pPr algn="ctr" fontAlgn="ctr"/>
                      <a:r>
                        <a:rPr lang="hu-HU" sz="1100" b="0" i="0" u="none" strike="noStrike" kern="1200" dirty="0">
                          <a:solidFill>
                            <a:srgbClr val="A6A6A6"/>
                          </a:solidFill>
                          <a:effectLst/>
                          <a:latin typeface="+mj-lt"/>
                          <a:ea typeface="+mn-ea"/>
                          <a:cs typeface="+mn-cs"/>
                        </a:rPr>
                        <a:t>19%</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25%</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21%</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rgbClr val="FAFAFA"/>
                    </a:solidFill>
                  </a:tcPr>
                </a:tc>
                <a:tc>
                  <a:txBody>
                    <a:bodyPr/>
                    <a:lstStyle/>
                    <a:p>
                      <a:pPr algn="ctr" fontAlgn="ctr"/>
                      <a:r>
                        <a:rPr lang="hu-HU" sz="1100" b="0" i="0" u="none" strike="noStrike" kern="1200" dirty="0">
                          <a:solidFill>
                            <a:srgbClr val="A6A6A6"/>
                          </a:solidFill>
                          <a:effectLst/>
                          <a:latin typeface="+mj-lt"/>
                          <a:ea typeface="+mn-ea"/>
                          <a:cs typeface="+mn-cs"/>
                        </a:rPr>
                        <a:t>9%</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12%</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8%</a:t>
                      </a:r>
                      <a:endParaRPr lang="en-GB" sz="1100" b="0" i="0" u="none" strike="noStrike" kern="1200" dirty="0">
                        <a:solidFill>
                          <a:srgbClr val="7F7F7F"/>
                        </a:solidFill>
                        <a:effectLst/>
                        <a:latin typeface="+mj-lt"/>
                        <a:ea typeface="+mn-ea"/>
                        <a:cs typeface="+mn-cs"/>
                      </a:endParaRPr>
                    </a:p>
                  </a:txBody>
                  <a:tcPr marL="9525" marR="9525" marT="9525" marB="0" anchor="ctr">
                    <a:solidFill>
                      <a:srgbClr val="FAFAFA"/>
                    </a:solidFill>
                  </a:tcPr>
                </a:tc>
                <a:extLst>
                  <a:ext uri="{0D108BD9-81ED-4DB2-BD59-A6C34878D82A}">
                    <a16:rowId xmlns:a16="http://schemas.microsoft.com/office/drawing/2014/main" val="3313202279"/>
                  </a:ext>
                </a:extLst>
              </a:tr>
              <a:tr h="271050">
                <a:tc>
                  <a:txBody>
                    <a:bodyPr/>
                    <a:lstStyle/>
                    <a:p>
                      <a:pPr marL="0" algn="l" defTabSz="914378" rtl="0" eaLnBrk="1" fontAlgn="t" latinLnBrk="0" hangingPunct="1"/>
                      <a:r>
                        <a:rPr lang="en-GB" sz="1100" b="0" i="0" u="none" strike="noStrike" kern="1200" dirty="0">
                          <a:solidFill>
                            <a:srgbClr val="7F7F7F"/>
                          </a:solidFill>
                          <a:effectLst/>
                          <a:latin typeface="+mj-lt"/>
                          <a:ea typeface="+mn-ea"/>
                          <a:cs typeface="+mn-cs"/>
                        </a:rPr>
                        <a:t>Watching films and videos (streaming)</a:t>
                      </a:r>
                      <a:endParaRPr lang="hu-HU" sz="1100" b="0" i="0" u="none" strike="noStrike" kern="1200" dirty="0">
                        <a:solidFill>
                          <a:srgbClr val="7F7F7F"/>
                        </a:solidFill>
                        <a:effectLst/>
                        <a:latin typeface="+mj-lt"/>
                        <a:ea typeface="+mn-ea"/>
                        <a:cs typeface="+mn-cs"/>
                      </a:endParaRPr>
                    </a:p>
                  </a:txBody>
                  <a:tcPr anchor="ct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77%</a:t>
                      </a:r>
                    </a:p>
                  </a:txBody>
                  <a:tcPr marL="9525" marR="9525" marT="9525" marB="0" anchor="ctr">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79%</a:t>
                      </a:r>
                    </a:p>
                  </a:txBody>
                  <a:tcPr marL="9525" marR="9525" marT="9525" marB="0" anchor="ctr">
                    <a:solidFill>
                      <a:schemeClr val="bg2">
                        <a:lumMod val="20000"/>
                        <a:lumOff val="80000"/>
                        <a:alpha val="37000"/>
                      </a:schemeClr>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76%</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59%</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66%</a:t>
                      </a:r>
                    </a:p>
                  </a:txBody>
                  <a:tcPr marL="9525" marR="9525" marT="9525" marB="0" anchor="ctr">
                    <a:solidFill>
                      <a:srgbClr val="FAFAFA"/>
                    </a:solidFill>
                  </a:tcPr>
                </a:tc>
                <a:tc>
                  <a:txBody>
                    <a:bodyPr/>
                    <a:lstStyle/>
                    <a:p>
                      <a:pPr algn="ctr" fontAlgn="t"/>
                      <a:r>
                        <a:rPr lang="hu-HU" sz="1100" b="0" i="0" u="none" strike="noStrike" kern="1200" dirty="0">
                          <a:solidFill>
                            <a:srgbClr val="7F7F7F"/>
                          </a:solidFill>
                          <a:effectLst/>
                          <a:latin typeface="+mj-lt"/>
                          <a:ea typeface="+mn-ea"/>
                          <a:cs typeface="+mn-cs"/>
                        </a:rPr>
                        <a:t>38%</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65%</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67%</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48%</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rgbClr val="FAFAFA"/>
                    </a:solidFill>
                  </a:tcPr>
                </a:tc>
                <a:tc>
                  <a:txBody>
                    <a:bodyPr/>
                    <a:lstStyle/>
                    <a:p>
                      <a:pPr algn="ctr" fontAlgn="ctr"/>
                      <a:r>
                        <a:rPr lang="hu-HU" sz="1100" b="0" i="0" u="none" strike="noStrike" kern="1200" dirty="0">
                          <a:solidFill>
                            <a:srgbClr val="A6A6A6"/>
                          </a:solidFill>
                          <a:effectLst/>
                          <a:latin typeface="+mj-lt"/>
                          <a:ea typeface="+mn-ea"/>
                          <a:cs typeface="+mn-cs"/>
                        </a:rPr>
                        <a:t>47%</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55%</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49%</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rgbClr val="FAFAFA"/>
                    </a:solidFill>
                  </a:tcPr>
                </a:tc>
                <a:tc>
                  <a:txBody>
                    <a:bodyPr/>
                    <a:lstStyle/>
                    <a:p>
                      <a:pPr algn="ctr" fontAlgn="ctr"/>
                      <a:r>
                        <a:rPr lang="hu-HU" sz="1100" b="0" i="0" u="none" strike="noStrike" kern="1200" dirty="0">
                          <a:solidFill>
                            <a:srgbClr val="A6A6A6"/>
                          </a:solidFill>
                          <a:effectLst/>
                          <a:latin typeface="+mj-lt"/>
                          <a:ea typeface="+mn-ea"/>
                          <a:cs typeface="+mn-cs"/>
                        </a:rPr>
                        <a:t>31%</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46%</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31%</a:t>
                      </a:r>
                      <a:endParaRPr lang="en-GB" sz="1100" b="0" i="0" u="none" strike="noStrike" kern="1200" dirty="0">
                        <a:solidFill>
                          <a:srgbClr val="7F7F7F"/>
                        </a:solidFill>
                        <a:effectLst/>
                        <a:latin typeface="+mj-lt"/>
                        <a:ea typeface="+mn-ea"/>
                        <a:cs typeface="+mn-cs"/>
                      </a:endParaRPr>
                    </a:p>
                  </a:txBody>
                  <a:tcPr marL="9525" marR="9525" marT="9525" marB="0" anchor="ctr">
                    <a:solidFill>
                      <a:srgbClr val="FAFAFA"/>
                    </a:solidFill>
                  </a:tcPr>
                </a:tc>
                <a:extLst>
                  <a:ext uri="{0D108BD9-81ED-4DB2-BD59-A6C34878D82A}">
                    <a16:rowId xmlns:a16="http://schemas.microsoft.com/office/drawing/2014/main" val="676320991"/>
                  </a:ext>
                </a:extLst>
              </a:tr>
              <a:tr h="230951">
                <a:tc>
                  <a:txBody>
                    <a:bodyPr/>
                    <a:lstStyle/>
                    <a:p>
                      <a:pPr marL="0" algn="l" defTabSz="914378" rtl="0" eaLnBrk="1" fontAlgn="t" latinLnBrk="0" hangingPunct="1"/>
                      <a:r>
                        <a:rPr lang="hu-HU" sz="1100" b="0" i="0" u="none" strike="noStrike" kern="1200" dirty="0">
                          <a:solidFill>
                            <a:srgbClr val="7F7F7F"/>
                          </a:solidFill>
                          <a:effectLst/>
                          <a:latin typeface="+mj-lt"/>
                          <a:ea typeface="+mn-ea"/>
                          <a:cs typeface="+mn-cs"/>
                        </a:rPr>
                        <a:t>Online </a:t>
                      </a:r>
                      <a:r>
                        <a:rPr lang="en-GB" sz="1100" b="0" i="0" u="none" strike="noStrike" kern="1200" dirty="0">
                          <a:solidFill>
                            <a:srgbClr val="7F7F7F"/>
                          </a:solidFill>
                          <a:effectLst/>
                          <a:latin typeface="+mj-lt"/>
                          <a:ea typeface="+mn-ea"/>
                          <a:cs typeface="+mn-cs"/>
                        </a:rPr>
                        <a:t>TV</a:t>
                      </a:r>
                      <a:endParaRPr lang="hu-HU" sz="1100" b="0" i="0" u="none" strike="noStrike" kern="1200" dirty="0">
                        <a:solidFill>
                          <a:srgbClr val="7F7F7F"/>
                        </a:solidFill>
                        <a:effectLst/>
                        <a:latin typeface="+mj-lt"/>
                        <a:ea typeface="+mn-ea"/>
                        <a:cs typeface="+mn-cs"/>
                      </a:endParaRPr>
                    </a:p>
                  </a:txBody>
                  <a:tcPr anchor="ct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44%</a:t>
                      </a:r>
                    </a:p>
                  </a:txBody>
                  <a:tcPr marL="9525" marR="9525" marT="9525" marB="0" anchor="ctr">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54%</a:t>
                      </a:r>
                    </a:p>
                  </a:txBody>
                  <a:tcPr marL="9525" marR="9525" marT="9525" marB="0" anchor="ctr">
                    <a:solidFill>
                      <a:schemeClr val="bg2">
                        <a:lumMod val="20000"/>
                        <a:lumOff val="80000"/>
                        <a:alpha val="37000"/>
                      </a:schemeClr>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45%</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28%</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30%</a:t>
                      </a:r>
                    </a:p>
                  </a:txBody>
                  <a:tcPr marL="9525" marR="9525" marT="9525" marB="0" anchor="ctr">
                    <a:solidFill>
                      <a:srgbClr val="FAFAFA"/>
                    </a:solidFill>
                  </a:tcPr>
                </a:tc>
                <a:tc>
                  <a:txBody>
                    <a:bodyPr/>
                    <a:lstStyle/>
                    <a:p>
                      <a:pPr algn="ctr" fontAlgn="t"/>
                      <a:r>
                        <a:rPr lang="hu-HU" sz="1100" b="0" i="0" u="none" strike="noStrike" kern="1200" dirty="0">
                          <a:solidFill>
                            <a:srgbClr val="7F7F7F"/>
                          </a:solidFill>
                          <a:effectLst/>
                          <a:latin typeface="+mj-lt"/>
                          <a:ea typeface="+mn-ea"/>
                          <a:cs typeface="+mn-cs"/>
                        </a:rPr>
                        <a:t>24%</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32%</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30%</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24%</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18%</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33%</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25%</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rgbClr val="FAFAFA"/>
                    </a:solidFill>
                  </a:tcPr>
                </a:tc>
                <a:tc>
                  <a:txBody>
                    <a:bodyPr/>
                    <a:lstStyle/>
                    <a:p>
                      <a:pPr algn="ctr" fontAlgn="ctr"/>
                      <a:r>
                        <a:rPr lang="hu-HU" sz="1100" b="0" i="0" u="none" strike="noStrike" kern="1200" dirty="0">
                          <a:solidFill>
                            <a:srgbClr val="A6A6A6"/>
                          </a:solidFill>
                          <a:effectLst/>
                          <a:latin typeface="+mj-lt"/>
                          <a:ea typeface="+mn-ea"/>
                          <a:cs typeface="+mn-cs"/>
                        </a:rPr>
                        <a:t>11%</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14%</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15%</a:t>
                      </a:r>
                      <a:endParaRPr lang="en-GB" sz="1100" b="0" i="0" u="none" strike="noStrike" kern="1200" dirty="0">
                        <a:solidFill>
                          <a:srgbClr val="7F7F7F"/>
                        </a:solidFill>
                        <a:effectLst/>
                        <a:latin typeface="+mj-lt"/>
                        <a:ea typeface="+mn-ea"/>
                        <a:cs typeface="+mn-cs"/>
                      </a:endParaRPr>
                    </a:p>
                  </a:txBody>
                  <a:tcPr marL="9525" marR="9525" marT="9525" marB="0" anchor="ctr">
                    <a:solidFill>
                      <a:srgbClr val="FAFAFA"/>
                    </a:solidFill>
                  </a:tcPr>
                </a:tc>
                <a:extLst>
                  <a:ext uri="{0D108BD9-81ED-4DB2-BD59-A6C34878D82A}">
                    <a16:rowId xmlns:a16="http://schemas.microsoft.com/office/drawing/2014/main" val="2551481821"/>
                  </a:ext>
                </a:extLst>
              </a:tr>
              <a:tr h="164566">
                <a:tc>
                  <a:txBody>
                    <a:bodyPr/>
                    <a:lstStyle/>
                    <a:p>
                      <a:pPr marL="0" algn="l" defTabSz="914378" rtl="0" eaLnBrk="1" fontAlgn="t" latinLnBrk="0" hangingPunct="1"/>
                      <a:r>
                        <a:rPr lang="hu-HU" sz="1100" b="0" i="0" u="none" strike="noStrike" kern="1200" dirty="0">
                          <a:solidFill>
                            <a:srgbClr val="7F7F7F"/>
                          </a:solidFill>
                          <a:effectLst/>
                          <a:latin typeface="+mj-lt"/>
                          <a:ea typeface="+mn-ea"/>
                          <a:cs typeface="+mn-cs"/>
                        </a:rPr>
                        <a:t>Online </a:t>
                      </a:r>
                      <a:r>
                        <a:rPr lang="en-GB" sz="1100" b="0" i="0" u="none" strike="noStrike" kern="1200" dirty="0">
                          <a:solidFill>
                            <a:srgbClr val="7F7F7F"/>
                          </a:solidFill>
                          <a:effectLst/>
                          <a:latin typeface="+mj-lt"/>
                          <a:ea typeface="+mn-ea"/>
                          <a:cs typeface="+mn-cs"/>
                        </a:rPr>
                        <a:t>games</a:t>
                      </a:r>
                      <a:endParaRPr lang="hu-HU" sz="1100" b="0" i="0" u="none" strike="noStrike" kern="1200" dirty="0">
                        <a:solidFill>
                          <a:srgbClr val="7F7F7F"/>
                        </a:solidFill>
                        <a:effectLst/>
                        <a:latin typeface="+mj-lt"/>
                        <a:ea typeface="+mn-ea"/>
                        <a:cs typeface="+mn-cs"/>
                      </a:endParaRPr>
                    </a:p>
                  </a:txBody>
                  <a:tcPr anchor="ct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8%</a:t>
                      </a:r>
                    </a:p>
                  </a:txBody>
                  <a:tcPr marL="9525" marR="9525" marT="9525" marB="0" anchor="ctr">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8%</a:t>
                      </a:r>
                    </a:p>
                  </a:txBody>
                  <a:tcPr marL="9525" marR="9525" marT="9525" marB="0" anchor="ctr">
                    <a:solidFill>
                      <a:schemeClr val="bg2">
                        <a:lumMod val="20000"/>
                        <a:lumOff val="80000"/>
                        <a:alpha val="37000"/>
                      </a:schemeClr>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4%</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45%</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46%</a:t>
                      </a:r>
                    </a:p>
                  </a:txBody>
                  <a:tcPr marL="9525" marR="9525" marT="9525" marB="0" anchor="ctr">
                    <a:solidFill>
                      <a:srgbClr val="FAFAFA"/>
                    </a:solidFill>
                  </a:tcPr>
                </a:tc>
                <a:tc>
                  <a:txBody>
                    <a:bodyPr/>
                    <a:lstStyle/>
                    <a:p>
                      <a:pPr algn="ctr" fontAlgn="t"/>
                      <a:r>
                        <a:rPr lang="hu-HU" sz="1100" b="0" i="0" u="none" strike="noStrike" kern="1200" dirty="0">
                          <a:solidFill>
                            <a:srgbClr val="7F7F7F"/>
                          </a:solidFill>
                          <a:effectLst/>
                          <a:latin typeface="+mj-lt"/>
                          <a:ea typeface="+mn-ea"/>
                          <a:cs typeface="+mn-cs"/>
                        </a:rPr>
                        <a:t>37%</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26%</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28%</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22%</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chemeClr val="bg2">
                        <a:lumMod val="20000"/>
                        <a:lumOff val="80000"/>
                        <a:alpha val="37000"/>
                      </a:schemeClr>
                    </a:solidFill>
                  </a:tcPr>
                </a:tc>
                <a:tc>
                  <a:txBody>
                    <a:bodyPr/>
                    <a:lstStyle/>
                    <a:p>
                      <a:pPr algn="ctr" fontAlgn="ctr"/>
                      <a:r>
                        <a:rPr lang="hu-HU" sz="1100" b="0" i="0" u="none" strike="noStrike" kern="1200" dirty="0">
                          <a:solidFill>
                            <a:srgbClr val="A6A6A6"/>
                          </a:solidFill>
                          <a:effectLst/>
                          <a:latin typeface="+mj-lt"/>
                          <a:ea typeface="+mn-ea"/>
                          <a:cs typeface="+mn-cs"/>
                        </a:rPr>
                        <a:t>24%</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22%</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22%</a:t>
                      </a:r>
                      <a:endParaRPr lang="en-GB" sz="1100" b="0" i="0" u="none" strike="noStrike" kern="1200" dirty="0">
                        <a:solidFill>
                          <a:srgbClr val="7F7F7F"/>
                        </a:solidFill>
                        <a:effectLst/>
                        <a:latin typeface="+mj-lt"/>
                        <a:ea typeface="+mn-ea"/>
                        <a:cs typeface="+mn-cs"/>
                      </a:endParaRPr>
                    </a:p>
                  </a:txBody>
                  <a:tcPr marL="9525" marR="9525" marT="9525" marB="0" anchor="ctr">
                    <a:lnR w="12700" cap="flat" cmpd="sng" algn="ctr">
                      <a:solidFill>
                        <a:schemeClr val="bg1">
                          <a:lumMod val="50000"/>
                        </a:schemeClr>
                      </a:solidFill>
                      <a:prstDash val="solid"/>
                      <a:round/>
                      <a:headEnd type="none" w="med" len="med"/>
                      <a:tailEnd type="none" w="med" len="med"/>
                    </a:lnR>
                    <a:solidFill>
                      <a:srgbClr val="FAFAFA"/>
                    </a:solidFill>
                  </a:tcPr>
                </a:tc>
                <a:tc>
                  <a:txBody>
                    <a:bodyPr/>
                    <a:lstStyle/>
                    <a:p>
                      <a:pPr algn="ctr" fontAlgn="ctr"/>
                      <a:r>
                        <a:rPr lang="hu-HU" sz="1100" b="0" i="0" u="none" strike="noStrike" kern="1200" dirty="0">
                          <a:solidFill>
                            <a:srgbClr val="A6A6A6"/>
                          </a:solidFill>
                          <a:effectLst/>
                          <a:latin typeface="+mj-lt"/>
                          <a:ea typeface="+mn-ea"/>
                          <a:cs typeface="+mn-cs"/>
                        </a:rPr>
                        <a:t>15%</a:t>
                      </a:r>
                    </a:p>
                  </a:txBody>
                  <a:tcPr marL="9525" marR="9525" marT="9525" marB="0" anchor="ctr">
                    <a:lnL w="12700" cap="flat" cmpd="sng" algn="ctr">
                      <a:solidFill>
                        <a:schemeClr val="bg1">
                          <a:lumMod val="50000"/>
                        </a:schemeClr>
                      </a:solidFill>
                      <a:prstDash val="solid"/>
                      <a:round/>
                      <a:headEnd type="none" w="med" len="med"/>
                      <a:tailEnd type="none" w="med" len="med"/>
                    </a:lnL>
                    <a:solidFill>
                      <a:schemeClr val="bg2">
                        <a:lumMod val="20000"/>
                        <a:lumOff val="80000"/>
                        <a:alpha val="37000"/>
                      </a:schemeClr>
                    </a:solidFill>
                  </a:tcPr>
                </a:tc>
                <a:tc>
                  <a:txBody>
                    <a:bodyPr/>
                    <a:lstStyle/>
                    <a:p>
                      <a:pPr marL="0" algn="ctr" defTabSz="914378" rtl="0" eaLnBrk="1" fontAlgn="ctr" latinLnBrk="0" hangingPunct="1"/>
                      <a:r>
                        <a:rPr lang="en-GB" sz="1100" b="0" i="0" u="none" strike="noStrike" kern="1200" dirty="0">
                          <a:solidFill>
                            <a:srgbClr val="A6A6A6"/>
                          </a:solidFill>
                          <a:effectLst/>
                          <a:latin typeface="+mj-lt"/>
                          <a:ea typeface="+mn-ea"/>
                          <a:cs typeface="+mn-cs"/>
                        </a:rPr>
                        <a:t>20%</a:t>
                      </a:r>
                    </a:p>
                  </a:txBody>
                  <a:tcPr marL="9525" marR="9525" marT="9525" marB="0" anchor="ctr">
                    <a:solidFill>
                      <a:srgbClr val="FAFAFA"/>
                    </a:solidFill>
                  </a:tcPr>
                </a:tc>
                <a:tc>
                  <a:txBody>
                    <a:bodyPr/>
                    <a:lstStyle/>
                    <a:p>
                      <a:pPr marL="0" algn="ctr" defTabSz="914378" rtl="0" eaLnBrk="1" fontAlgn="t" latinLnBrk="0" hangingPunct="1"/>
                      <a:r>
                        <a:rPr lang="hu-HU" sz="1100" b="0" i="0" u="none" strike="noStrike" kern="1200" dirty="0">
                          <a:solidFill>
                            <a:srgbClr val="7F7F7F"/>
                          </a:solidFill>
                          <a:effectLst/>
                          <a:latin typeface="+mj-lt"/>
                          <a:ea typeface="+mn-ea"/>
                          <a:cs typeface="+mn-cs"/>
                        </a:rPr>
                        <a:t>19%</a:t>
                      </a:r>
                      <a:endParaRPr lang="en-GB" sz="1100" b="0" i="0" u="none" strike="noStrike" kern="1200" dirty="0">
                        <a:solidFill>
                          <a:srgbClr val="7F7F7F"/>
                        </a:solidFill>
                        <a:effectLst/>
                        <a:latin typeface="+mj-lt"/>
                        <a:ea typeface="+mn-ea"/>
                        <a:cs typeface="+mn-cs"/>
                      </a:endParaRPr>
                    </a:p>
                  </a:txBody>
                  <a:tcPr marL="9525" marR="9525" marT="9525" marB="0" anchor="ctr">
                    <a:solidFill>
                      <a:srgbClr val="FAFAFA"/>
                    </a:solidFill>
                  </a:tcPr>
                </a:tc>
                <a:extLst>
                  <a:ext uri="{0D108BD9-81ED-4DB2-BD59-A6C34878D82A}">
                    <a16:rowId xmlns:a16="http://schemas.microsoft.com/office/drawing/2014/main" val="1802356854"/>
                  </a:ext>
                </a:extLst>
              </a:tr>
            </a:tbl>
          </a:graphicData>
        </a:graphic>
      </p:graphicFrame>
      <p:grpSp>
        <p:nvGrpSpPr>
          <p:cNvPr id="44" name="Group 360"/>
          <p:cNvGrpSpPr>
            <a:grpSpLocks noChangeAspect="1"/>
          </p:cNvGrpSpPr>
          <p:nvPr/>
        </p:nvGrpSpPr>
        <p:grpSpPr>
          <a:xfrm>
            <a:off x="2847285" y="735361"/>
            <a:ext cx="595826" cy="468237"/>
            <a:chOff x="7969250" y="2316163"/>
            <a:chExt cx="763588" cy="600075"/>
          </a:xfrm>
          <a:solidFill>
            <a:schemeClr val="bg1">
              <a:lumMod val="50000"/>
            </a:schemeClr>
          </a:solidFill>
        </p:grpSpPr>
        <p:sp>
          <p:nvSpPr>
            <p:cNvPr id="45" name="Oval 53"/>
            <p:cNvSpPr>
              <a:spLocks noChangeArrowheads="1"/>
            </p:cNvSpPr>
            <p:nvPr/>
          </p:nvSpPr>
          <p:spPr bwMode="auto">
            <a:xfrm>
              <a:off x="8115300" y="2881313"/>
              <a:ext cx="484188" cy="349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6" name="Freeform 54"/>
            <p:cNvSpPr>
              <a:spLocks/>
            </p:cNvSpPr>
            <p:nvPr/>
          </p:nvSpPr>
          <p:spPr bwMode="auto">
            <a:xfrm>
              <a:off x="7969250" y="2316163"/>
              <a:ext cx="763588" cy="487362"/>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47" name="Rectangle 55"/>
            <p:cNvSpPr>
              <a:spLocks noChangeArrowheads="1"/>
            </p:cNvSpPr>
            <p:nvPr/>
          </p:nvSpPr>
          <p:spPr bwMode="auto">
            <a:xfrm>
              <a:off x="8020050" y="2355850"/>
              <a:ext cx="660400" cy="368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8" name="Freeform 56"/>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9" name="Rectangle 57"/>
            <p:cNvSpPr>
              <a:spLocks noChangeArrowheads="1"/>
            </p:cNvSpPr>
            <p:nvPr/>
          </p:nvSpPr>
          <p:spPr bwMode="auto">
            <a:xfrm>
              <a:off x="8004175" y="2355850"/>
              <a:ext cx="693738" cy="371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0" name="Freeform 58"/>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1" name="Freeform 59"/>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4" name="Rectangle 60"/>
            <p:cNvSpPr>
              <a:spLocks noChangeArrowheads="1"/>
            </p:cNvSpPr>
            <p:nvPr/>
          </p:nvSpPr>
          <p:spPr bwMode="auto">
            <a:xfrm>
              <a:off x="8572500" y="2757488"/>
              <a:ext cx="41275"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6" name="Freeform 61"/>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60" name="Freeform 257"/>
          <p:cNvSpPr>
            <a:spLocks noChangeAspect="1" noEditPoints="1"/>
          </p:cNvSpPr>
          <p:nvPr/>
        </p:nvSpPr>
        <p:spPr bwMode="auto">
          <a:xfrm>
            <a:off x="6679386" y="838686"/>
            <a:ext cx="543683" cy="339500"/>
          </a:xfrm>
          <a:custGeom>
            <a:avLst/>
            <a:gdLst/>
            <a:ahLst/>
            <a:cxnLst>
              <a:cxn ang="0">
                <a:pos x="669" y="0"/>
              </a:cxn>
              <a:cxn ang="0">
                <a:pos x="726" y="397"/>
              </a:cxn>
              <a:cxn ang="0">
                <a:pos x="57" y="454"/>
              </a:cxn>
              <a:cxn ang="0">
                <a:pos x="0" y="57"/>
              </a:cxn>
              <a:cxn ang="0">
                <a:pos x="73" y="55"/>
              </a:cxn>
              <a:cxn ang="0">
                <a:pos x="67" y="394"/>
              </a:cxn>
              <a:cxn ang="0">
                <a:pos x="657" y="400"/>
              </a:cxn>
              <a:cxn ang="0">
                <a:pos x="663" y="60"/>
              </a:cxn>
              <a:cxn ang="0">
                <a:pos x="73" y="55"/>
              </a:cxn>
              <a:cxn ang="0">
                <a:pos x="21" y="106"/>
              </a:cxn>
              <a:cxn ang="0">
                <a:pos x="33" y="106"/>
              </a:cxn>
              <a:cxn ang="0">
                <a:pos x="27" y="125"/>
              </a:cxn>
              <a:cxn ang="0">
                <a:pos x="27" y="130"/>
              </a:cxn>
              <a:cxn ang="0">
                <a:pos x="27" y="125"/>
              </a:cxn>
              <a:cxn ang="0">
                <a:pos x="685" y="119"/>
              </a:cxn>
              <a:cxn ang="0">
                <a:pos x="688" y="140"/>
              </a:cxn>
              <a:cxn ang="0">
                <a:pos x="699" y="137"/>
              </a:cxn>
              <a:cxn ang="0">
                <a:pos x="696" y="116"/>
              </a:cxn>
              <a:cxn ang="0">
                <a:pos x="688" y="182"/>
              </a:cxn>
              <a:cxn ang="0">
                <a:pos x="685" y="204"/>
              </a:cxn>
              <a:cxn ang="0">
                <a:pos x="696" y="207"/>
              </a:cxn>
              <a:cxn ang="0">
                <a:pos x="699" y="185"/>
              </a:cxn>
              <a:cxn ang="0">
                <a:pos x="688" y="182"/>
              </a:cxn>
              <a:cxn ang="0">
                <a:pos x="685" y="252"/>
              </a:cxn>
              <a:cxn ang="0">
                <a:pos x="688" y="274"/>
              </a:cxn>
              <a:cxn ang="0">
                <a:pos x="699" y="271"/>
              </a:cxn>
              <a:cxn ang="0">
                <a:pos x="696" y="249"/>
              </a:cxn>
              <a:cxn ang="0">
                <a:pos x="688" y="316"/>
              </a:cxn>
              <a:cxn ang="0">
                <a:pos x="685" y="338"/>
              </a:cxn>
              <a:cxn ang="0">
                <a:pos x="696" y="340"/>
              </a:cxn>
              <a:cxn ang="0">
                <a:pos x="699" y="319"/>
              </a:cxn>
              <a:cxn ang="0">
                <a:pos x="688" y="316"/>
              </a:cxn>
            </a:cxnLst>
            <a:rect l="0" t="0" r="r" b="b"/>
            <a:pathLst>
              <a:path w="726" h="454">
                <a:moveTo>
                  <a:pt x="57" y="0"/>
                </a:moveTo>
                <a:cubicBezTo>
                  <a:pt x="669" y="0"/>
                  <a:pt x="669" y="0"/>
                  <a:pt x="669" y="0"/>
                </a:cubicBezTo>
                <a:cubicBezTo>
                  <a:pt x="701" y="0"/>
                  <a:pt x="726" y="25"/>
                  <a:pt x="726" y="57"/>
                </a:cubicBezTo>
                <a:cubicBezTo>
                  <a:pt x="726" y="397"/>
                  <a:pt x="726" y="397"/>
                  <a:pt x="726" y="397"/>
                </a:cubicBezTo>
                <a:cubicBezTo>
                  <a:pt x="726" y="429"/>
                  <a:pt x="701" y="454"/>
                  <a:pt x="669" y="454"/>
                </a:cubicBezTo>
                <a:cubicBezTo>
                  <a:pt x="57" y="454"/>
                  <a:pt x="57" y="454"/>
                  <a:pt x="57" y="454"/>
                </a:cubicBezTo>
                <a:cubicBezTo>
                  <a:pt x="26" y="454"/>
                  <a:pt x="0" y="429"/>
                  <a:pt x="0" y="397"/>
                </a:cubicBezTo>
                <a:cubicBezTo>
                  <a:pt x="0" y="57"/>
                  <a:pt x="0" y="57"/>
                  <a:pt x="0" y="57"/>
                </a:cubicBezTo>
                <a:cubicBezTo>
                  <a:pt x="0" y="25"/>
                  <a:pt x="26" y="0"/>
                  <a:pt x="57" y="0"/>
                </a:cubicBezTo>
                <a:close/>
                <a:moveTo>
                  <a:pt x="73" y="55"/>
                </a:moveTo>
                <a:cubicBezTo>
                  <a:pt x="70" y="55"/>
                  <a:pt x="67" y="57"/>
                  <a:pt x="67" y="60"/>
                </a:cubicBezTo>
                <a:cubicBezTo>
                  <a:pt x="67" y="394"/>
                  <a:pt x="67" y="394"/>
                  <a:pt x="67" y="394"/>
                </a:cubicBezTo>
                <a:cubicBezTo>
                  <a:pt x="67" y="398"/>
                  <a:pt x="70" y="400"/>
                  <a:pt x="73" y="400"/>
                </a:cubicBezTo>
                <a:cubicBezTo>
                  <a:pt x="657" y="400"/>
                  <a:pt x="657" y="400"/>
                  <a:pt x="657" y="400"/>
                </a:cubicBezTo>
                <a:cubicBezTo>
                  <a:pt x="660" y="400"/>
                  <a:pt x="663" y="398"/>
                  <a:pt x="663" y="394"/>
                </a:cubicBezTo>
                <a:cubicBezTo>
                  <a:pt x="663" y="60"/>
                  <a:pt x="663" y="60"/>
                  <a:pt x="663" y="60"/>
                </a:cubicBezTo>
                <a:cubicBezTo>
                  <a:pt x="663" y="57"/>
                  <a:pt x="660" y="55"/>
                  <a:pt x="657" y="55"/>
                </a:cubicBezTo>
                <a:cubicBezTo>
                  <a:pt x="73" y="55"/>
                  <a:pt x="73" y="55"/>
                  <a:pt x="73" y="55"/>
                </a:cubicBezTo>
                <a:close/>
                <a:moveTo>
                  <a:pt x="27" y="100"/>
                </a:moveTo>
                <a:cubicBezTo>
                  <a:pt x="23" y="100"/>
                  <a:pt x="21" y="103"/>
                  <a:pt x="21" y="106"/>
                </a:cubicBezTo>
                <a:cubicBezTo>
                  <a:pt x="21" y="109"/>
                  <a:pt x="23" y="112"/>
                  <a:pt x="27" y="112"/>
                </a:cubicBezTo>
                <a:cubicBezTo>
                  <a:pt x="30" y="112"/>
                  <a:pt x="33" y="109"/>
                  <a:pt x="33" y="106"/>
                </a:cubicBezTo>
                <a:cubicBezTo>
                  <a:pt x="33" y="103"/>
                  <a:pt x="30" y="100"/>
                  <a:pt x="27" y="100"/>
                </a:cubicBezTo>
                <a:close/>
                <a:moveTo>
                  <a:pt x="27" y="125"/>
                </a:moveTo>
                <a:cubicBezTo>
                  <a:pt x="26" y="125"/>
                  <a:pt x="24" y="126"/>
                  <a:pt x="24" y="127"/>
                </a:cubicBezTo>
                <a:cubicBezTo>
                  <a:pt x="24" y="129"/>
                  <a:pt x="26" y="130"/>
                  <a:pt x="27" y="130"/>
                </a:cubicBezTo>
                <a:cubicBezTo>
                  <a:pt x="28" y="130"/>
                  <a:pt x="29" y="129"/>
                  <a:pt x="29" y="127"/>
                </a:cubicBezTo>
                <a:cubicBezTo>
                  <a:pt x="29" y="126"/>
                  <a:pt x="28" y="125"/>
                  <a:pt x="27" y="125"/>
                </a:cubicBezTo>
                <a:close/>
                <a:moveTo>
                  <a:pt x="688" y="116"/>
                </a:moveTo>
                <a:cubicBezTo>
                  <a:pt x="686" y="116"/>
                  <a:pt x="685" y="116"/>
                  <a:pt x="685" y="119"/>
                </a:cubicBezTo>
                <a:cubicBezTo>
                  <a:pt x="685" y="137"/>
                  <a:pt x="685" y="137"/>
                  <a:pt x="685" y="137"/>
                </a:cubicBezTo>
                <a:cubicBezTo>
                  <a:pt x="685" y="139"/>
                  <a:pt x="686" y="140"/>
                  <a:pt x="688" y="140"/>
                </a:cubicBezTo>
                <a:cubicBezTo>
                  <a:pt x="696" y="140"/>
                  <a:pt x="696" y="140"/>
                  <a:pt x="696" y="140"/>
                </a:cubicBezTo>
                <a:cubicBezTo>
                  <a:pt x="697" y="140"/>
                  <a:pt x="699" y="139"/>
                  <a:pt x="699" y="137"/>
                </a:cubicBezTo>
                <a:cubicBezTo>
                  <a:pt x="699" y="119"/>
                  <a:pt x="699" y="119"/>
                  <a:pt x="699" y="119"/>
                </a:cubicBezTo>
                <a:cubicBezTo>
                  <a:pt x="699" y="116"/>
                  <a:pt x="697" y="116"/>
                  <a:pt x="696" y="116"/>
                </a:cubicBezTo>
                <a:cubicBezTo>
                  <a:pt x="688" y="116"/>
                  <a:pt x="688" y="116"/>
                  <a:pt x="688" y="116"/>
                </a:cubicBezTo>
                <a:close/>
                <a:moveTo>
                  <a:pt x="688" y="182"/>
                </a:moveTo>
                <a:cubicBezTo>
                  <a:pt x="686" y="182"/>
                  <a:pt x="685" y="184"/>
                  <a:pt x="685" y="185"/>
                </a:cubicBezTo>
                <a:cubicBezTo>
                  <a:pt x="685" y="204"/>
                  <a:pt x="685" y="204"/>
                  <a:pt x="685" y="204"/>
                </a:cubicBezTo>
                <a:cubicBezTo>
                  <a:pt x="685" y="205"/>
                  <a:pt x="686" y="207"/>
                  <a:pt x="688" y="207"/>
                </a:cubicBezTo>
                <a:cubicBezTo>
                  <a:pt x="696" y="207"/>
                  <a:pt x="696" y="207"/>
                  <a:pt x="696" y="207"/>
                </a:cubicBezTo>
                <a:cubicBezTo>
                  <a:pt x="697" y="207"/>
                  <a:pt x="699" y="205"/>
                  <a:pt x="699" y="204"/>
                </a:cubicBezTo>
                <a:cubicBezTo>
                  <a:pt x="699" y="185"/>
                  <a:pt x="699" y="185"/>
                  <a:pt x="699" y="185"/>
                </a:cubicBezTo>
                <a:cubicBezTo>
                  <a:pt x="699" y="184"/>
                  <a:pt x="697" y="182"/>
                  <a:pt x="696" y="182"/>
                </a:cubicBezTo>
                <a:cubicBezTo>
                  <a:pt x="688" y="182"/>
                  <a:pt x="688" y="182"/>
                  <a:pt x="688" y="182"/>
                </a:cubicBezTo>
                <a:close/>
                <a:moveTo>
                  <a:pt x="688" y="249"/>
                </a:moveTo>
                <a:cubicBezTo>
                  <a:pt x="686" y="249"/>
                  <a:pt x="685" y="251"/>
                  <a:pt x="685" y="252"/>
                </a:cubicBezTo>
                <a:cubicBezTo>
                  <a:pt x="685" y="271"/>
                  <a:pt x="685" y="271"/>
                  <a:pt x="685" y="271"/>
                </a:cubicBezTo>
                <a:cubicBezTo>
                  <a:pt x="685" y="272"/>
                  <a:pt x="686" y="274"/>
                  <a:pt x="688" y="274"/>
                </a:cubicBezTo>
                <a:cubicBezTo>
                  <a:pt x="696" y="274"/>
                  <a:pt x="696" y="274"/>
                  <a:pt x="696" y="274"/>
                </a:cubicBezTo>
                <a:cubicBezTo>
                  <a:pt x="697" y="274"/>
                  <a:pt x="699" y="272"/>
                  <a:pt x="699" y="271"/>
                </a:cubicBezTo>
                <a:cubicBezTo>
                  <a:pt x="699" y="252"/>
                  <a:pt x="699" y="252"/>
                  <a:pt x="699" y="252"/>
                </a:cubicBezTo>
                <a:cubicBezTo>
                  <a:pt x="699" y="251"/>
                  <a:pt x="697" y="249"/>
                  <a:pt x="696" y="249"/>
                </a:cubicBezTo>
                <a:cubicBezTo>
                  <a:pt x="688" y="249"/>
                  <a:pt x="688" y="249"/>
                  <a:pt x="688" y="249"/>
                </a:cubicBezTo>
                <a:close/>
                <a:moveTo>
                  <a:pt x="688" y="316"/>
                </a:moveTo>
                <a:cubicBezTo>
                  <a:pt x="686" y="316"/>
                  <a:pt x="685" y="317"/>
                  <a:pt x="685" y="319"/>
                </a:cubicBezTo>
                <a:cubicBezTo>
                  <a:pt x="685" y="338"/>
                  <a:pt x="685" y="338"/>
                  <a:pt x="685" y="338"/>
                </a:cubicBezTo>
                <a:cubicBezTo>
                  <a:pt x="685" y="340"/>
                  <a:pt x="686" y="340"/>
                  <a:pt x="688" y="340"/>
                </a:cubicBezTo>
                <a:cubicBezTo>
                  <a:pt x="696" y="340"/>
                  <a:pt x="696" y="340"/>
                  <a:pt x="696" y="340"/>
                </a:cubicBezTo>
                <a:cubicBezTo>
                  <a:pt x="697" y="340"/>
                  <a:pt x="699" y="340"/>
                  <a:pt x="699" y="338"/>
                </a:cubicBezTo>
                <a:cubicBezTo>
                  <a:pt x="699" y="319"/>
                  <a:pt x="699" y="319"/>
                  <a:pt x="699" y="319"/>
                </a:cubicBezTo>
                <a:cubicBezTo>
                  <a:pt x="699" y="317"/>
                  <a:pt x="697" y="316"/>
                  <a:pt x="696" y="316"/>
                </a:cubicBezTo>
                <a:cubicBezTo>
                  <a:pt x="688" y="316"/>
                  <a:pt x="688" y="316"/>
                  <a:pt x="688" y="316"/>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3" name="Freeform 11"/>
          <p:cNvSpPr>
            <a:spLocks noChangeAspect="1" noEditPoints="1"/>
          </p:cNvSpPr>
          <p:nvPr/>
        </p:nvSpPr>
        <p:spPr bwMode="auto">
          <a:xfrm>
            <a:off x="8114620" y="791206"/>
            <a:ext cx="202797" cy="398766"/>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0" name="Freeform 11"/>
          <p:cNvSpPr>
            <a:spLocks noChangeAspect="1" noEditPoints="1"/>
          </p:cNvSpPr>
          <p:nvPr/>
        </p:nvSpPr>
        <p:spPr bwMode="auto">
          <a:xfrm>
            <a:off x="4115762" y="666226"/>
            <a:ext cx="680651" cy="494472"/>
          </a:xfrm>
          <a:custGeom>
            <a:avLst/>
            <a:gdLst/>
            <a:ahLst/>
            <a:cxnLst>
              <a:cxn ang="0">
                <a:pos x="268" y="0"/>
              </a:cxn>
              <a:cxn ang="0">
                <a:pos x="189" y="0"/>
              </a:cxn>
              <a:cxn ang="0">
                <a:pos x="187" y="2"/>
              </a:cxn>
              <a:cxn ang="0">
                <a:pos x="187" y="17"/>
              </a:cxn>
              <a:cxn ang="0">
                <a:pos x="221" y="17"/>
              </a:cxn>
              <a:cxn ang="0">
                <a:pos x="221" y="174"/>
              </a:cxn>
              <a:cxn ang="0">
                <a:pos x="187" y="174"/>
              </a:cxn>
              <a:cxn ang="0">
                <a:pos x="187" y="191"/>
              </a:cxn>
              <a:cxn ang="0">
                <a:pos x="189" y="193"/>
              </a:cxn>
              <a:cxn ang="0">
                <a:pos x="268" y="193"/>
              </a:cxn>
              <a:cxn ang="0">
                <a:pos x="270" y="191"/>
              </a:cxn>
              <a:cxn ang="0">
                <a:pos x="270" y="2"/>
              </a:cxn>
              <a:cxn ang="0">
                <a:pos x="268" y="0"/>
              </a:cxn>
              <a:cxn ang="0">
                <a:pos x="0" y="24"/>
              </a:cxn>
              <a:cxn ang="0">
                <a:pos x="215" y="24"/>
              </a:cxn>
              <a:cxn ang="0">
                <a:pos x="215" y="168"/>
              </a:cxn>
              <a:cxn ang="0">
                <a:pos x="0" y="168"/>
              </a:cxn>
              <a:cxn ang="0">
                <a:pos x="0" y="24"/>
              </a:cxn>
              <a:cxn ang="0">
                <a:pos x="16" y="38"/>
              </a:cxn>
              <a:cxn ang="0">
                <a:pos x="199" y="38"/>
              </a:cxn>
              <a:cxn ang="0">
                <a:pos x="199" y="146"/>
              </a:cxn>
              <a:cxn ang="0">
                <a:pos x="16" y="146"/>
              </a:cxn>
              <a:cxn ang="0">
                <a:pos x="16" y="38"/>
              </a:cxn>
              <a:cxn ang="0">
                <a:pos x="53" y="193"/>
              </a:cxn>
              <a:cxn ang="0">
                <a:pos x="58" y="184"/>
              </a:cxn>
              <a:cxn ang="0">
                <a:pos x="69" y="184"/>
              </a:cxn>
              <a:cxn ang="0">
                <a:pos x="73" y="174"/>
              </a:cxn>
              <a:cxn ang="0">
                <a:pos x="142" y="174"/>
              </a:cxn>
              <a:cxn ang="0">
                <a:pos x="146" y="184"/>
              </a:cxn>
              <a:cxn ang="0">
                <a:pos x="157" y="184"/>
              </a:cxn>
              <a:cxn ang="0">
                <a:pos x="162" y="193"/>
              </a:cxn>
              <a:cxn ang="0">
                <a:pos x="53" y="193"/>
              </a:cxn>
              <a:cxn ang="0">
                <a:pos x="99" y="153"/>
              </a:cxn>
              <a:cxn ang="0">
                <a:pos x="116" y="153"/>
              </a:cxn>
              <a:cxn ang="0">
                <a:pos x="116" y="159"/>
              </a:cxn>
              <a:cxn ang="0">
                <a:pos x="99" y="159"/>
              </a:cxn>
              <a:cxn ang="0">
                <a:pos x="99" y="153"/>
              </a:cxn>
              <a:cxn ang="0">
                <a:pos x="243" y="174"/>
              </a:cxn>
              <a:cxn ang="0">
                <a:pos x="258" y="174"/>
              </a:cxn>
              <a:cxn ang="0">
                <a:pos x="259" y="176"/>
              </a:cxn>
              <a:cxn ang="0">
                <a:pos x="259" y="182"/>
              </a:cxn>
              <a:cxn ang="0">
                <a:pos x="258" y="183"/>
              </a:cxn>
              <a:cxn ang="0">
                <a:pos x="243" y="183"/>
              </a:cxn>
              <a:cxn ang="0">
                <a:pos x="241" y="182"/>
              </a:cxn>
              <a:cxn ang="0">
                <a:pos x="241" y="176"/>
              </a:cxn>
              <a:cxn ang="0">
                <a:pos x="243" y="174"/>
              </a:cxn>
            </a:cxnLst>
            <a:rect l="0" t="0" r="r" b="b"/>
            <a:pathLst>
              <a:path w="270" h="193">
                <a:moveTo>
                  <a:pt x="268" y="0"/>
                </a:moveTo>
                <a:cubicBezTo>
                  <a:pt x="189" y="0"/>
                  <a:pt x="189" y="0"/>
                  <a:pt x="189" y="0"/>
                </a:cubicBezTo>
                <a:cubicBezTo>
                  <a:pt x="188" y="0"/>
                  <a:pt x="187" y="1"/>
                  <a:pt x="187" y="2"/>
                </a:cubicBezTo>
                <a:cubicBezTo>
                  <a:pt x="187" y="17"/>
                  <a:pt x="187" y="17"/>
                  <a:pt x="187" y="17"/>
                </a:cubicBezTo>
                <a:cubicBezTo>
                  <a:pt x="221" y="17"/>
                  <a:pt x="221" y="17"/>
                  <a:pt x="221" y="17"/>
                </a:cubicBezTo>
                <a:cubicBezTo>
                  <a:pt x="221" y="174"/>
                  <a:pt x="221" y="174"/>
                  <a:pt x="221" y="174"/>
                </a:cubicBezTo>
                <a:cubicBezTo>
                  <a:pt x="187" y="174"/>
                  <a:pt x="187" y="174"/>
                  <a:pt x="187" y="174"/>
                </a:cubicBezTo>
                <a:cubicBezTo>
                  <a:pt x="187" y="191"/>
                  <a:pt x="187" y="191"/>
                  <a:pt x="187" y="191"/>
                </a:cubicBezTo>
                <a:cubicBezTo>
                  <a:pt x="187" y="192"/>
                  <a:pt x="188" y="193"/>
                  <a:pt x="189" y="193"/>
                </a:cubicBezTo>
                <a:cubicBezTo>
                  <a:pt x="268" y="193"/>
                  <a:pt x="268" y="193"/>
                  <a:pt x="268" y="193"/>
                </a:cubicBezTo>
                <a:cubicBezTo>
                  <a:pt x="269" y="193"/>
                  <a:pt x="270" y="192"/>
                  <a:pt x="270" y="191"/>
                </a:cubicBezTo>
                <a:cubicBezTo>
                  <a:pt x="270" y="2"/>
                  <a:pt x="270" y="2"/>
                  <a:pt x="270" y="2"/>
                </a:cubicBezTo>
                <a:cubicBezTo>
                  <a:pt x="270" y="1"/>
                  <a:pt x="269" y="0"/>
                  <a:pt x="268" y="0"/>
                </a:cubicBezTo>
                <a:close/>
                <a:moveTo>
                  <a:pt x="0" y="24"/>
                </a:moveTo>
                <a:cubicBezTo>
                  <a:pt x="215" y="24"/>
                  <a:pt x="215" y="24"/>
                  <a:pt x="215" y="24"/>
                </a:cubicBezTo>
                <a:cubicBezTo>
                  <a:pt x="215" y="168"/>
                  <a:pt x="215" y="168"/>
                  <a:pt x="215" y="168"/>
                </a:cubicBezTo>
                <a:cubicBezTo>
                  <a:pt x="0" y="168"/>
                  <a:pt x="0" y="168"/>
                  <a:pt x="0" y="168"/>
                </a:cubicBezTo>
                <a:cubicBezTo>
                  <a:pt x="0" y="24"/>
                  <a:pt x="0" y="24"/>
                  <a:pt x="0" y="24"/>
                </a:cubicBezTo>
                <a:close/>
                <a:moveTo>
                  <a:pt x="16" y="38"/>
                </a:moveTo>
                <a:cubicBezTo>
                  <a:pt x="199" y="38"/>
                  <a:pt x="199" y="38"/>
                  <a:pt x="199" y="38"/>
                </a:cubicBezTo>
                <a:cubicBezTo>
                  <a:pt x="199" y="146"/>
                  <a:pt x="199" y="146"/>
                  <a:pt x="199" y="146"/>
                </a:cubicBezTo>
                <a:cubicBezTo>
                  <a:pt x="16" y="146"/>
                  <a:pt x="16" y="146"/>
                  <a:pt x="16" y="146"/>
                </a:cubicBezTo>
                <a:cubicBezTo>
                  <a:pt x="16" y="38"/>
                  <a:pt x="16" y="38"/>
                  <a:pt x="16" y="38"/>
                </a:cubicBezTo>
                <a:close/>
                <a:moveTo>
                  <a:pt x="53" y="193"/>
                </a:moveTo>
                <a:cubicBezTo>
                  <a:pt x="58" y="184"/>
                  <a:pt x="58" y="184"/>
                  <a:pt x="58" y="184"/>
                </a:cubicBezTo>
                <a:cubicBezTo>
                  <a:pt x="69" y="184"/>
                  <a:pt x="69" y="184"/>
                  <a:pt x="69" y="184"/>
                </a:cubicBezTo>
                <a:cubicBezTo>
                  <a:pt x="73" y="174"/>
                  <a:pt x="73" y="174"/>
                  <a:pt x="73" y="174"/>
                </a:cubicBezTo>
                <a:cubicBezTo>
                  <a:pt x="142" y="174"/>
                  <a:pt x="142" y="174"/>
                  <a:pt x="142" y="174"/>
                </a:cubicBezTo>
                <a:cubicBezTo>
                  <a:pt x="146" y="184"/>
                  <a:pt x="146" y="184"/>
                  <a:pt x="146" y="184"/>
                </a:cubicBezTo>
                <a:cubicBezTo>
                  <a:pt x="157" y="184"/>
                  <a:pt x="157" y="184"/>
                  <a:pt x="157" y="184"/>
                </a:cubicBezTo>
                <a:cubicBezTo>
                  <a:pt x="162" y="193"/>
                  <a:pt x="162" y="193"/>
                  <a:pt x="162" y="193"/>
                </a:cubicBezTo>
                <a:cubicBezTo>
                  <a:pt x="53" y="193"/>
                  <a:pt x="53" y="193"/>
                  <a:pt x="53" y="193"/>
                </a:cubicBezTo>
                <a:close/>
                <a:moveTo>
                  <a:pt x="99" y="153"/>
                </a:moveTo>
                <a:cubicBezTo>
                  <a:pt x="116" y="153"/>
                  <a:pt x="116" y="153"/>
                  <a:pt x="116" y="153"/>
                </a:cubicBezTo>
                <a:cubicBezTo>
                  <a:pt x="116" y="159"/>
                  <a:pt x="116" y="159"/>
                  <a:pt x="116" y="159"/>
                </a:cubicBezTo>
                <a:cubicBezTo>
                  <a:pt x="99" y="159"/>
                  <a:pt x="99" y="159"/>
                  <a:pt x="99" y="159"/>
                </a:cubicBezTo>
                <a:cubicBezTo>
                  <a:pt x="99" y="153"/>
                  <a:pt x="99" y="153"/>
                  <a:pt x="99" y="153"/>
                </a:cubicBezTo>
                <a:close/>
                <a:moveTo>
                  <a:pt x="243" y="174"/>
                </a:moveTo>
                <a:cubicBezTo>
                  <a:pt x="258" y="174"/>
                  <a:pt x="258" y="174"/>
                  <a:pt x="258" y="174"/>
                </a:cubicBezTo>
                <a:cubicBezTo>
                  <a:pt x="259" y="174"/>
                  <a:pt x="259" y="175"/>
                  <a:pt x="259" y="176"/>
                </a:cubicBezTo>
                <a:cubicBezTo>
                  <a:pt x="259" y="182"/>
                  <a:pt x="259" y="182"/>
                  <a:pt x="259" y="182"/>
                </a:cubicBezTo>
                <a:cubicBezTo>
                  <a:pt x="259" y="183"/>
                  <a:pt x="259" y="183"/>
                  <a:pt x="258" y="183"/>
                </a:cubicBezTo>
                <a:cubicBezTo>
                  <a:pt x="243" y="183"/>
                  <a:pt x="243" y="183"/>
                  <a:pt x="243" y="183"/>
                </a:cubicBezTo>
                <a:cubicBezTo>
                  <a:pt x="242" y="183"/>
                  <a:pt x="241" y="183"/>
                  <a:pt x="241" y="182"/>
                </a:cubicBezTo>
                <a:cubicBezTo>
                  <a:pt x="241" y="176"/>
                  <a:pt x="241" y="176"/>
                  <a:pt x="241" y="176"/>
                </a:cubicBezTo>
                <a:cubicBezTo>
                  <a:pt x="241" y="175"/>
                  <a:pt x="242" y="174"/>
                  <a:pt x="243" y="17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21" name="Freeform 16"/>
          <p:cNvSpPr>
            <a:spLocks noEditPoints="1"/>
          </p:cNvSpPr>
          <p:nvPr/>
        </p:nvSpPr>
        <p:spPr bwMode="auto">
          <a:xfrm>
            <a:off x="5354934" y="762559"/>
            <a:ext cx="628594" cy="403142"/>
          </a:xfrm>
          <a:custGeom>
            <a:avLst/>
            <a:gdLst/>
            <a:ahLst/>
            <a:cxnLst>
              <a:cxn ang="0">
                <a:pos x="564" y="20"/>
              </a:cxn>
              <a:cxn ang="0">
                <a:pos x="558" y="6"/>
              </a:cxn>
              <a:cxn ang="0">
                <a:pos x="82" y="0"/>
              </a:cxn>
              <a:cxn ang="0">
                <a:pos x="68" y="6"/>
              </a:cxn>
              <a:cxn ang="0">
                <a:pos x="62" y="376"/>
              </a:cxn>
              <a:cxn ang="0">
                <a:pos x="24" y="376"/>
              </a:cxn>
              <a:cxn ang="0">
                <a:pos x="2" y="394"/>
              </a:cxn>
              <a:cxn ang="0">
                <a:pos x="0" y="422"/>
              </a:cxn>
              <a:cxn ang="0">
                <a:pos x="2" y="434"/>
              </a:cxn>
              <a:cxn ang="0">
                <a:pos x="24" y="450"/>
              </a:cxn>
              <a:cxn ang="0">
                <a:pos x="594" y="452"/>
              </a:cxn>
              <a:cxn ang="0">
                <a:pos x="614" y="442"/>
              </a:cxn>
              <a:cxn ang="0">
                <a:pos x="624" y="422"/>
              </a:cxn>
              <a:cxn ang="0">
                <a:pos x="622" y="400"/>
              </a:cxn>
              <a:cxn ang="0">
                <a:pos x="606" y="378"/>
              </a:cxn>
              <a:cxn ang="0">
                <a:pos x="594" y="376"/>
              </a:cxn>
              <a:cxn ang="0">
                <a:pos x="80" y="20"/>
              </a:cxn>
              <a:cxn ang="0">
                <a:pos x="542" y="18"/>
              </a:cxn>
              <a:cxn ang="0">
                <a:pos x="544" y="380"/>
              </a:cxn>
              <a:cxn ang="0">
                <a:pos x="82" y="382"/>
              </a:cxn>
              <a:cxn ang="0">
                <a:pos x="272" y="426"/>
              </a:cxn>
              <a:cxn ang="0">
                <a:pos x="262" y="422"/>
              </a:cxn>
              <a:cxn ang="0">
                <a:pos x="260" y="414"/>
              </a:cxn>
              <a:cxn ang="0">
                <a:pos x="266" y="402"/>
              </a:cxn>
              <a:cxn ang="0">
                <a:pos x="276" y="402"/>
              </a:cxn>
              <a:cxn ang="0">
                <a:pos x="284" y="414"/>
              </a:cxn>
              <a:cxn ang="0">
                <a:pos x="280" y="422"/>
              </a:cxn>
              <a:cxn ang="0">
                <a:pos x="272" y="426"/>
              </a:cxn>
              <a:cxn ang="0">
                <a:pos x="306" y="426"/>
              </a:cxn>
              <a:cxn ang="0">
                <a:pos x="300" y="414"/>
              </a:cxn>
              <a:cxn ang="0">
                <a:pos x="302" y="406"/>
              </a:cxn>
              <a:cxn ang="0">
                <a:pos x="312" y="402"/>
              </a:cxn>
              <a:cxn ang="0">
                <a:pos x="324" y="408"/>
              </a:cxn>
              <a:cxn ang="0">
                <a:pos x="324" y="418"/>
              </a:cxn>
              <a:cxn ang="0">
                <a:pos x="312" y="426"/>
              </a:cxn>
              <a:cxn ang="0">
                <a:pos x="352" y="426"/>
              </a:cxn>
              <a:cxn ang="0">
                <a:pos x="340" y="418"/>
              </a:cxn>
              <a:cxn ang="0">
                <a:pos x="340" y="408"/>
              </a:cxn>
              <a:cxn ang="0">
                <a:pos x="352" y="402"/>
              </a:cxn>
              <a:cxn ang="0">
                <a:pos x="360" y="406"/>
              </a:cxn>
              <a:cxn ang="0">
                <a:pos x="364" y="414"/>
              </a:cxn>
              <a:cxn ang="0">
                <a:pos x="356" y="426"/>
              </a:cxn>
              <a:cxn ang="0">
                <a:pos x="568" y="426"/>
              </a:cxn>
              <a:cxn ang="0">
                <a:pos x="568" y="402"/>
              </a:cxn>
            </a:cxnLst>
            <a:rect l="0" t="0" r="r" b="b"/>
            <a:pathLst>
              <a:path w="624" h="452">
                <a:moveTo>
                  <a:pt x="594" y="376"/>
                </a:moveTo>
                <a:lnTo>
                  <a:pt x="564" y="376"/>
                </a:lnTo>
                <a:lnTo>
                  <a:pt x="564" y="20"/>
                </a:lnTo>
                <a:lnTo>
                  <a:pt x="564" y="20"/>
                </a:lnTo>
                <a:lnTo>
                  <a:pt x="562" y="12"/>
                </a:lnTo>
                <a:lnTo>
                  <a:pt x="558" y="6"/>
                </a:lnTo>
                <a:lnTo>
                  <a:pt x="550" y="2"/>
                </a:lnTo>
                <a:lnTo>
                  <a:pt x="542" y="0"/>
                </a:lnTo>
                <a:lnTo>
                  <a:pt x="82" y="0"/>
                </a:lnTo>
                <a:lnTo>
                  <a:pt x="82" y="0"/>
                </a:lnTo>
                <a:lnTo>
                  <a:pt x="74" y="2"/>
                </a:lnTo>
                <a:lnTo>
                  <a:pt x="68" y="6"/>
                </a:lnTo>
                <a:lnTo>
                  <a:pt x="62" y="12"/>
                </a:lnTo>
                <a:lnTo>
                  <a:pt x="62" y="20"/>
                </a:lnTo>
                <a:lnTo>
                  <a:pt x="62" y="376"/>
                </a:lnTo>
                <a:lnTo>
                  <a:pt x="30" y="376"/>
                </a:lnTo>
                <a:lnTo>
                  <a:pt x="30" y="376"/>
                </a:lnTo>
                <a:lnTo>
                  <a:pt x="24" y="376"/>
                </a:lnTo>
                <a:lnTo>
                  <a:pt x="18" y="378"/>
                </a:lnTo>
                <a:lnTo>
                  <a:pt x="8" y="384"/>
                </a:lnTo>
                <a:lnTo>
                  <a:pt x="2" y="394"/>
                </a:lnTo>
                <a:lnTo>
                  <a:pt x="0" y="400"/>
                </a:lnTo>
                <a:lnTo>
                  <a:pt x="0" y="406"/>
                </a:lnTo>
                <a:lnTo>
                  <a:pt x="0" y="422"/>
                </a:lnTo>
                <a:lnTo>
                  <a:pt x="0" y="422"/>
                </a:lnTo>
                <a:lnTo>
                  <a:pt x="0" y="428"/>
                </a:lnTo>
                <a:lnTo>
                  <a:pt x="2" y="434"/>
                </a:lnTo>
                <a:lnTo>
                  <a:pt x="8" y="442"/>
                </a:lnTo>
                <a:lnTo>
                  <a:pt x="18" y="450"/>
                </a:lnTo>
                <a:lnTo>
                  <a:pt x="24" y="450"/>
                </a:lnTo>
                <a:lnTo>
                  <a:pt x="30" y="452"/>
                </a:lnTo>
                <a:lnTo>
                  <a:pt x="594" y="452"/>
                </a:lnTo>
                <a:lnTo>
                  <a:pt x="594" y="452"/>
                </a:lnTo>
                <a:lnTo>
                  <a:pt x="600" y="450"/>
                </a:lnTo>
                <a:lnTo>
                  <a:pt x="606" y="450"/>
                </a:lnTo>
                <a:lnTo>
                  <a:pt x="614" y="442"/>
                </a:lnTo>
                <a:lnTo>
                  <a:pt x="620" y="434"/>
                </a:lnTo>
                <a:lnTo>
                  <a:pt x="622" y="428"/>
                </a:lnTo>
                <a:lnTo>
                  <a:pt x="624" y="422"/>
                </a:lnTo>
                <a:lnTo>
                  <a:pt x="624" y="406"/>
                </a:lnTo>
                <a:lnTo>
                  <a:pt x="624" y="406"/>
                </a:lnTo>
                <a:lnTo>
                  <a:pt x="622" y="400"/>
                </a:lnTo>
                <a:lnTo>
                  <a:pt x="620" y="394"/>
                </a:lnTo>
                <a:lnTo>
                  <a:pt x="614" y="384"/>
                </a:lnTo>
                <a:lnTo>
                  <a:pt x="606" y="378"/>
                </a:lnTo>
                <a:lnTo>
                  <a:pt x="600" y="376"/>
                </a:lnTo>
                <a:lnTo>
                  <a:pt x="594" y="376"/>
                </a:lnTo>
                <a:lnTo>
                  <a:pt x="594" y="376"/>
                </a:lnTo>
                <a:close/>
                <a:moveTo>
                  <a:pt x="80" y="380"/>
                </a:moveTo>
                <a:lnTo>
                  <a:pt x="80" y="20"/>
                </a:lnTo>
                <a:lnTo>
                  <a:pt x="80" y="20"/>
                </a:lnTo>
                <a:lnTo>
                  <a:pt x="82" y="18"/>
                </a:lnTo>
                <a:lnTo>
                  <a:pt x="542" y="18"/>
                </a:lnTo>
                <a:lnTo>
                  <a:pt x="542" y="18"/>
                </a:lnTo>
                <a:lnTo>
                  <a:pt x="544" y="20"/>
                </a:lnTo>
                <a:lnTo>
                  <a:pt x="544" y="380"/>
                </a:lnTo>
                <a:lnTo>
                  <a:pt x="544" y="380"/>
                </a:lnTo>
                <a:lnTo>
                  <a:pt x="542" y="382"/>
                </a:lnTo>
                <a:lnTo>
                  <a:pt x="82" y="382"/>
                </a:lnTo>
                <a:lnTo>
                  <a:pt x="82" y="382"/>
                </a:lnTo>
                <a:lnTo>
                  <a:pt x="80" y="380"/>
                </a:lnTo>
                <a:lnTo>
                  <a:pt x="80" y="380"/>
                </a:lnTo>
                <a:close/>
                <a:moveTo>
                  <a:pt x="272" y="426"/>
                </a:moveTo>
                <a:lnTo>
                  <a:pt x="272" y="426"/>
                </a:lnTo>
                <a:lnTo>
                  <a:pt x="266" y="426"/>
                </a:lnTo>
                <a:lnTo>
                  <a:pt x="262" y="422"/>
                </a:lnTo>
                <a:lnTo>
                  <a:pt x="260" y="418"/>
                </a:lnTo>
                <a:lnTo>
                  <a:pt x="260" y="414"/>
                </a:lnTo>
                <a:lnTo>
                  <a:pt x="260" y="414"/>
                </a:lnTo>
                <a:lnTo>
                  <a:pt x="260" y="408"/>
                </a:lnTo>
                <a:lnTo>
                  <a:pt x="262" y="406"/>
                </a:lnTo>
                <a:lnTo>
                  <a:pt x="266" y="402"/>
                </a:lnTo>
                <a:lnTo>
                  <a:pt x="272" y="402"/>
                </a:lnTo>
                <a:lnTo>
                  <a:pt x="272" y="402"/>
                </a:lnTo>
                <a:lnTo>
                  <a:pt x="276" y="402"/>
                </a:lnTo>
                <a:lnTo>
                  <a:pt x="280" y="406"/>
                </a:lnTo>
                <a:lnTo>
                  <a:pt x="284" y="408"/>
                </a:lnTo>
                <a:lnTo>
                  <a:pt x="284" y="414"/>
                </a:lnTo>
                <a:lnTo>
                  <a:pt x="284" y="414"/>
                </a:lnTo>
                <a:lnTo>
                  <a:pt x="284" y="418"/>
                </a:lnTo>
                <a:lnTo>
                  <a:pt x="280" y="422"/>
                </a:lnTo>
                <a:lnTo>
                  <a:pt x="276" y="426"/>
                </a:lnTo>
                <a:lnTo>
                  <a:pt x="272" y="426"/>
                </a:lnTo>
                <a:lnTo>
                  <a:pt x="272" y="426"/>
                </a:lnTo>
                <a:close/>
                <a:moveTo>
                  <a:pt x="312" y="426"/>
                </a:moveTo>
                <a:lnTo>
                  <a:pt x="312" y="426"/>
                </a:lnTo>
                <a:lnTo>
                  <a:pt x="306" y="426"/>
                </a:lnTo>
                <a:lnTo>
                  <a:pt x="302" y="422"/>
                </a:lnTo>
                <a:lnTo>
                  <a:pt x="300" y="418"/>
                </a:lnTo>
                <a:lnTo>
                  <a:pt x="300" y="414"/>
                </a:lnTo>
                <a:lnTo>
                  <a:pt x="300" y="414"/>
                </a:lnTo>
                <a:lnTo>
                  <a:pt x="300" y="408"/>
                </a:lnTo>
                <a:lnTo>
                  <a:pt x="302" y="406"/>
                </a:lnTo>
                <a:lnTo>
                  <a:pt x="306" y="402"/>
                </a:lnTo>
                <a:lnTo>
                  <a:pt x="312" y="402"/>
                </a:lnTo>
                <a:lnTo>
                  <a:pt x="312" y="402"/>
                </a:lnTo>
                <a:lnTo>
                  <a:pt x="316" y="402"/>
                </a:lnTo>
                <a:lnTo>
                  <a:pt x="320" y="406"/>
                </a:lnTo>
                <a:lnTo>
                  <a:pt x="324" y="408"/>
                </a:lnTo>
                <a:lnTo>
                  <a:pt x="324" y="414"/>
                </a:lnTo>
                <a:lnTo>
                  <a:pt x="324" y="414"/>
                </a:lnTo>
                <a:lnTo>
                  <a:pt x="324" y="418"/>
                </a:lnTo>
                <a:lnTo>
                  <a:pt x="320" y="422"/>
                </a:lnTo>
                <a:lnTo>
                  <a:pt x="316" y="426"/>
                </a:lnTo>
                <a:lnTo>
                  <a:pt x="312" y="426"/>
                </a:lnTo>
                <a:lnTo>
                  <a:pt x="312" y="426"/>
                </a:lnTo>
                <a:close/>
                <a:moveTo>
                  <a:pt x="352" y="426"/>
                </a:moveTo>
                <a:lnTo>
                  <a:pt x="352" y="426"/>
                </a:lnTo>
                <a:lnTo>
                  <a:pt x="348" y="426"/>
                </a:lnTo>
                <a:lnTo>
                  <a:pt x="344" y="422"/>
                </a:lnTo>
                <a:lnTo>
                  <a:pt x="340" y="418"/>
                </a:lnTo>
                <a:lnTo>
                  <a:pt x="340" y="414"/>
                </a:lnTo>
                <a:lnTo>
                  <a:pt x="340" y="414"/>
                </a:lnTo>
                <a:lnTo>
                  <a:pt x="340" y="408"/>
                </a:lnTo>
                <a:lnTo>
                  <a:pt x="344" y="406"/>
                </a:lnTo>
                <a:lnTo>
                  <a:pt x="348" y="402"/>
                </a:lnTo>
                <a:lnTo>
                  <a:pt x="352" y="402"/>
                </a:lnTo>
                <a:lnTo>
                  <a:pt x="352" y="402"/>
                </a:lnTo>
                <a:lnTo>
                  <a:pt x="356" y="402"/>
                </a:lnTo>
                <a:lnTo>
                  <a:pt x="360" y="406"/>
                </a:lnTo>
                <a:lnTo>
                  <a:pt x="364" y="408"/>
                </a:lnTo>
                <a:lnTo>
                  <a:pt x="364" y="414"/>
                </a:lnTo>
                <a:lnTo>
                  <a:pt x="364" y="414"/>
                </a:lnTo>
                <a:lnTo>
                  <a:pt x="364" y="418"/>
                </a:lnTo>
                <a:lnTo>
                  <a:pt x="360" y="422"/>
                </a:lnTo>
                <a:lnTo>
                  <a:pt x="356" y="426"/>
                </a:lnTo>
                <a:lnTo>
                  <a:pt x="352" y="426"/>
                </a:lnTo>
                <a:lnTo>
                  <a:pt x="352" y="426"/>
                </a:lnTo>
                <a:close/>
                <a:moveTo>
                  <a:pt x="568" y="426"/>
                </a:moveTo>
                <a:lnTo>
                  <a:pt x="446" y="426"/>
                </a:lnTo>
                <a:lnTo>
                  <a:pt x="446" y="402"/>
                </a:lnTo>
                <a:lnTo>
                  <a:pt x="568" y="402"/>
                </a:lnTo>
                <a:lnTo>
                  <a:pt x="568" y="4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4" name="Szövegdoboz 135">
            <a:extLst>
              <a:ext uri="{FF2B5EF4-FFF2-40B4-BE49-F238E27FC236}">
                <a16:creationId xmlns:a16="http://schemas.microsoft.com/office/drawing/2014/main" id="{7633C537-E886-4881-AFA8-E21451FA794D}"/>
              </a:ext>
            </a:extLst>
          </p:cNvPr>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different</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for</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each</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device</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6" name="Arrow: Down 5">
            <a:extLst>
              <a:ext uri="{FF2B5EF4-FFF2-40B4-BE49-F238E27FC236}">
                <a16:creationId xmlns:a16="http://schemas.microsoft.com/office/drawing/2014/main" id="{1CF92187-05AE-5EAB-0512-0E297718F02D}"/>
              </a:ext>
            </a:extLst>
          </p:cNvPr>
          <p:cNvSpPr/>
          <p:nvPr/>
        </p:nvSpPr>
        <p:spPr>
          <a:xfrm>
            <a:off x="4918836" y="1497416"/>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7" name="Arrow: Down 6">
            <a:extLst>
              <a:ext uri="{FF2B5EF4-FFF2-40B4-BE49-F238E27FC236}">
                <a16:creationId xmlns:a16="http://schemas.microsoft.com/office/drawing/2014/main" id="{796E8841-5533-AD63-F2AB-65AE30965B41}"/>
              </a:ext>
            </a:extLst>
          </p:cNvPr>
          <p:cNvSpPr/>
          <p:nvPr/>
        </p:nvSpPr>
        <p:spPr>
          <a:xfrm>
            <a:off x="4921483" y="2013767"/>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8" name="Arrow: Down 7">
            <a:extLst>
              <a:ext uri="{FF2B5EF4-FFF2-40B4-BE49-F238E27FC236}">
                <a16:creationId xmlns:a16="http://schemas.microsoft.com/office/drawing/2014/main" id="{8237E2C9-B23F-A15B-93E3-2228C663B619}"/>
              </a:ext>
            </a:extLst>
          </p:cNvPr>
          <p:cNvSpPr/>
          <p:nvPr/>
        </p:nvSpPr>
        <p:spPr>
          <a:xfrm>
            <a:off x="4925690" y="2280188"/>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9" name="Arrow: Down 8">
            <a:extLst>
              <a:ext uri="{FF2B5EF4-FFF2-40B4-BE49-F238E27FC236}">
                <a16:creationId xmlns:a16="http://schemas.microsoft.com/office/drawing/2014/main" id="{18A725A1-A1FA-332F-7D53-EC5B952FA136}"/>
              </a:ext>
            </a:extLst>
          </p:cNvPr>
          <p:cNvSpPr/>
          <p:nvPr/>
        </p:nvSpPr>
        <p:spPr>
          <a:xfrm>
            <a:off x="4925689" y="2619587"/>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0" name="Arrow: Down 9">
            <a:extLst>
              <a:ext uri="{FF2B5EF4-FFF2-40B4-BE49-F238E27FC236}">
                <a16:creationId xmlns:a16="http://schemas.microsoft.com/office/drawing/2014/main" id="{6928F1EB-966C-3338-39B5-7EA3BD4D2AF5}"/>
              </a:ext>
            </a:extLst>
          </p:cNvPr>
          <p:cNvSpPr/>
          <p:nvPr/>
        </p:nvSpPr>
        <p:spPr>
          <a:xfrm>
            <a:off x="4918835" y="2962425"/>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1" name="Arrow: Down 10">
            <a:extLst>
              <a:ext uri="{FF2B5EF4-FFF2-40B4-BE49-F238E27FC236}">
                <a16:creationId xmlns:a16="http://schemas.microsoft.com/office/drawing/2014/main" id="{E747B543-A10B-E3DF-6367-0E17278339C2}"/>
              </a:ext>
            </a:extLst>
          </p:cNvPr>
          <p:cNvSpPr/>
          <p:nvPr/>
        </p:nvSpPr>
        <p:spPr>
          <a:xfrm>
            <a:off x="4925689" y="3316841"/>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2" name="Arrow: Down 11">
            <a:extLst>
              <a:ext uri="{FF2B5EF4-FFF2-40B4-BE49-F238E27FC236}">
                <a16:creationId xmlns:a16="http://schemas.microsoft.com/office/drawing/2014/main" id="{20BDB43D-F380-C43A-3F41-0ABC0753F42D}"/>
              </a:ext>
            </a:extLst>
          </p:cNvPr>
          <p:cNvSpPr/>
          <p:nvPr/>
        </p:nvSpPr>
        <p:spPr>
          <a:xfrm>
            <a:off x="4918834" y="3912344"/>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3" name="Arrow: Down 12">
            <a:extLst>
              <a:ext uri="{FF2B5EF4-FFF2-40B4-BE49-F238E27FC236}">
                <a16:creationId xmlns:a16="http://schemas.microsoft.com/office/drawing/2014/main" id="{97ECEFC7-523A-79A8-1E30-1791B6ECEC93}"/>
              </a:ext>
            </a:extLst>
          </p:cNvPr>
          <p:cNvSpPr/>
          <p:nvPr/>
        </p:nvSpPr>
        <p:spPr>
          <a:xfrm>
            <a:off x="6181576" y="1497416"/>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4" name="Arrow: Down 13">
            <a:extLst>
              <a:ext uri="{FF2B5EF4-FFF2-40B4-BE49-F238E27FC236}">
                <a16:creationId xmlns:a16="http://schemas.microsoft.com/office/drawing/2014/main" id="{2AD26FCD-F801-7F66-2AF7-DCD7F77D6771}"/>
              </a:ext>
            </a:extLst>
          </p:cNvPr>
          <p:cNvSpPr/>
          <p:nvPr/>
        </p:nvSpPr>
        <p:spPr>
          <a:xfrm>
            <a:off x="6178479" y="2027256"/>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5" name="Arrow: Down 14">
            <a:extLst>
              <a:ext uri="{FF2B5EF4-FFF2-40B4-BE49-F238E27FC236}">
                <a16:creationId xmlns:a16="http://schemas.microsoft.com/office/drawing/2014/main" id="{55B0BD10-5D9E-1807-A95B-78444BFFD276}"/>
              </a:ext>
            </a:extLst>
          </p:cNvPr>
          <p:cNvSpPr/>
          <p:nvPr/>
        </p:nvSpPr>
        <p:spPr>
          <a:xfrm>
            <a:off x="6178479" y="1757549"/>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6" name="Arrow: Down 15">
            <a:extLst>
              <a:ext uri="{FF2B5EF4-FFF2-40B4-BE49-F238E27FC236}">
                <a16:creationId xmlns:a16="http://schemas.microsoft.com/office/drawing/2014/main" id="{415DD6D4-C36D-ED6A-C771-0C666A138F15}"/>
              </a:ext>
            </a:extLst>
          </p:cNvPr>
          <p:cNvSpPr/>
          <p:nvPr/>
        </p:nvSpPr>
        <p:spPr>
          <a:xfrm>
            <a:off x="6181386" y="2633967"/>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7" name="Arrow: Down 16">
            <a:extLst>
              <a:ext uri="{FF2B5EF4-FFF2-40B4-BE49-F238E27FC236}">
                <a16:creationId xmlns:a16="http://schemas.microsoft.com/office/drawing/2014/main" id="{C060CAF0-E042-EBE4-69FA-4184B27EA9C6}"/>
              </a:ext>
            </a:extLst>
          </p:cNvPr>
          <p:cNvSpPr/>
          <p:nvPr/>
        </p:nvSpPr>
        <p:spPr>
          <a:xfrm>
            <a:off x="6187736" y="2951730"/>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8" name="Arrow: Down 17">
            <a:extLst>
              <a:ext uri="{FF2B5EF4-FFF2-40B4-BE49-F238E27FC236}">
                <a16:creationId xmlns:a16="http://schemas.microsoft.com/office/drawing/2014/main" id="{79752BDF-B4A2-BDBE-797C-8E18D3881D34}"/>
              </a:ext>
            </a:extLst>
          </p:cNvPr>
          <p:cNvSpPr/>
          <p:nvPr/>
        </p:nvSpPr>
        <p:spPr>
          <a:xfrm>
            <a:off x="6203343" y="3316841"/>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9" name="Arrow: Down 18">
            <a:extLst>
              <a:ext uri="{FF2B5EF4-FFF2-40B4-BE49-F238E27FC236}">
                <a16:creationId xmlns:a16="http://schemas.microsoft.com/office/drawing/2014/main" id="{7DA67CC9-5004-E94F-0448-D4AEF3EE96A4}"/>
              </a:ext>
            </a:extLst>
          </p:cNvPr>
          <p:cNvSpPr/>
          <p:nvPr/>
        </p:nvSpPr>
        <p:spPr>
          <a:xfrm>
            <a:off x="6203343" y="3657988"/>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22" name="Arrow: Down 21">
            <a:extLst>
              <a:ext uri="{FF2B5EF4-FFF2-40B4-BE49-F238E27FC236}">
                <a16:creationId xmlns:a16="http://schemas.microsoft.com/office/drawing/2014/main" id="{77738011-52B5-3D93-F1A8-EC141C94D751}"/>
              </a:ext>
            </a:extLst>
          </p:cNvPr>
          <p:cNvSpPr/>
          <p:nvPr/>
        </p:nvSpPr>
        <p:spPr>
          <a:xfrm>
            <a:off x="6203343" y="3912922"/>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23" name="Arrow: Down 22">
            <a:extLst>
              <a:ext uri="{FF2B5EF4-FFF2-40B4-BE49-F238E27FC236}">
                <a16:creationId xmlns:a16="http://schemas.microsoft.com/office/drawing/2014/main" id="{45998FDF-48A4-3422-4BDD-5E02C0F4B25C}"/>
              </a:ext>
            </a:extLst>
          </p:cNvPr>
          <p:cNvSpPr/>
          <p:nvPr/>
        </p:nvSpPr>
        <p:spPr>
          <a:xfrm>
            <a:off x="8733388" y="2280188"/>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25" name="Arrow: Down 24">
            <a:extLst>
              <a:ext uri="{FF2B5EF4-FFF2-40B4-BE49-F238E27FC236}">
                <a16:creationId xmlns:a16="http://schemas.microsoft.com/office/drawing/2014/main" id="{20610265-2159-7F68-9323-57375AA2D2E7}"/>
              </a:ext>
            </a:extLst>
          </p:cNvPr>
          <p:cNvSpPr/>
          <p:nvPr/>
        </p:nvSpPr>
        <p:spPr>
          <a:xfrm>
            <a:off x="8715173" y="2976439"/>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26" name="Arrow: Down 25">
            <a:extLst>
              <a:ext uri="{FF2B5EF4-FFF2-40B4-BE49-F238E27FC236}">
                <a16:creationId xmlns:a16="http://schemas.microsoft.com/office/drawing/2014/main" id="{6A240514-EB46-D4AB-6ECC-B52038B643D1}"/>
              </a:ext>
            </a:extLst>
          </p:cNvPr>
          <p:cNvSpPr/>
          <p:nvPr/>
        </p:nvSpPr>
        <p:spPr>
          <a:xfrm>
            <a:off x="8744970" y="3316841"/>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27" name="Arrow: Down 26">
            <a:extLst>
              <a:ext uri="{FF2B5EF4-FFF2-40B4-BE49-F238E27FC236}">
                <a16:creationId xmlns:a16="http://schemas.microsoft.com/office/drawing/2014/main" id="{DA043B92-D966-35B6-1E36-64B8ECDDF28F}"/>
              </a:ext>
            </a:extLst>
          </p:cNvPr>
          <p:cNvSpPr/>
          <p:nvPr/>
        </p:nvSpPr>
        <p:spPr>
          <a:xfrm>
            <a:off x="7452320" y="2027256"/>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28" name="Arrow: Down 27">
            <a:extLst>
              <a:ext uri="{FF2B5EF4-FFF2-40B4-BE49-F238E27FC236}">
                <a16:creationId xmlns:a16="http://schemas.microsoft.com/office/drawing/2014/main" id="{292B51AB-5B84-2206-50C2-DAF20110489C}"/>
              </a:ext>
            </a:extLst>
          </p:cNvPr>
          <p:cNvSpPr/>
          <p:nvPr/>
        </p:nvSpPr>
        <p:spPr>
          <a:xfrm>
            <a:off x="7452320" y="1757549"/>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29" name="Arrow: Down 28">
            <a:extLst>
              <a:ext uri="{FF2B5EF4-FFF2-40B4-BE49-F238E27FC236}">
                <a16:creationId xmlns:a16="http://schemas.microsoft.com/office/drawing/2014/main" id="{678B1D10-1432-50BD-F62A-C27F798B3953}"/>
              </a:ext>
            </a:extLst>
          </p:cNvPr>
          <p:cNvSpPr/>
          <p:nvPr/>
        </p:nvSpPr>
        <p:spPr>
          <a:xfrm>
            <a:off x="7468287" y="2633967"/>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30" name="Arrow: Down 29">
            <a:extLst>
              <a:ext uri="{FF2B5EF4-FFF2-40B4-BE49-F238E27FC236}">
                <a16:creationId xmlns:a16="http://schemas.microsoft.com/office/drawing/2014/main" id="{02B46442-24A7-B719-284D-8ACF08FCE968}"/>
              </a:ext>
            </a:extLst>
          </p:cNvPr>
          <p:cNvSpPr/>
          <p:nvPr/>
        </p:nvSpPr>
        <p:spPr>
          <a:xfrm>
            <a:off x="3635896" y="1506584"/>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31" name="Arrow: Down 30">
            <a:extLst>
              <a:ext uri="{FF2B5EF4-FFF2-40B4-BE49-F238E27FC236}">
                <a16:creationId xmlns:a16="http://schemas.microsoft.com/office/drawing/2014/main" id="{9B025FFD-5C68-14B5-683C-EEAD732DD97C}"/>
              </a:ext>
            </a:extLst>
          </p:cNvPr>
          <p:cNvSpPr/>
          <p:nvPr/>
        </p:nvSpPr>
        <p:spPr>
          <a:xfrm>
            <a:off x="3635896" y="3639864"/>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4" name="Szövegdoboz 26">
            <a:extLst>
              <a:ext uri="{FF2B5EF4-FFF2-40B4-BE49-F238E27FC236}">
                <a16:creationId xmlns:a16="http://schemas.microsoft.com/office/drawing/2014/main" id="{81076760-CD40-455C-411D-EC58854788CE}"/>
              </a:ext>
            </a:extLst>
          </p:cNvPr>
          <p:cNvSpPr txBox="1"/>
          <p:nvPr/>
        </p:nvSpPr>
        <p:spPr>
          <a:xfrm>
            <a:off x="256028" y="4149292"/>
            <a:ext cx="8488942" cy="769441"/>
          </a:xfrm>
          <a:prstGeom prst="rect">
            <a:avLst/>
          </a:prstGeom>
        </p:spPr>
        <p:txBody>
          <a:bodyPr vert="horz" wrap="square" lIns="0" tIns="0" rIns="0" bIns="0" rtlCol="0">
            <a:spAutoFit/>
          </a:bodyPr>
          <a:lstStyle/>
          <a:p>
            <a:pPr marL="4763" lvl="0" algn="just" defTabSz="914400">
              <a:defRPr/>
            </a:pPr>
            <a:r>
              <a:rPr lang="en-GB" sz="1000" kern="0" dirty="0">
                <a:solidFill>
                  <a:srgbClr val="58595B"/>
                </a:solidFill>
                <a:latin typeface="Calibri"/>
              </a:rPr>
              <a:t>While the use of desktops and laptops has declined slightly in most areas of use, the stable-use smartphone has taken the lead, while the previous devices remain significant.</a:t>
            </a:r>
          </a:p>
          <a:p>
            <a:pPr marL="4763" lvl="0" algn="just" defTabSz="914400">
              <a:defRPr/>
            </a:pPr>
            <a:r>
              <a:rPr lang="en-GB" sz="1000" kern="0" dirty="0">
                <a:solidFill>
                  <a:srgbClr val="58595B"/>
                </a:solidFill>
                <a:latin typeface="Calibri"/>
              </a:rPr>
              <a:t>When it comes to social media, messaging, streaming music, the smartphone has a clear advantage. Smart TVs are still the most common way to watch a movie or series via streaming or to watch TV online, now significantly ahead of desktops and laptops.</a:t>
            </a:r>
          </a:p>
          <a:p>
            <a:pPr marL="4763" lvl="0" algn="just" defTabSz="914400">
              <a:defRPr/>
            </a:pPr>
            <a:r>
              <a:rPr kumimoji="0" lang="en-GB" sz="1000" b="0" i="0" u="none" strike="noStrike" kern="0" cap="none" spc="0" normalizeH="0" baseline="0" noProof="0" dirty="0">
                <a:ln>
                  <a:noFill/>
                </a:ln>
                <a:solidFill>
                  <a:srgbClr val="58595B"/>
                </a:solidFill>
                <a:effectLst/>
                <a:uLnTx/>
                <a:uFillTx/>
                <a:latin typeface="Calibri"/>
                <a:ea typeface="+mn-ea"/>
                <a:cs typeface="+mn-cs"/>
              </a:rPr>
              <a:t>Laptops/notebooks are mostly used for browsing and sending e-mails. Tablets are also most used for browsing and video streaming.</a:t>
            </a:r>
            <a:endParaRPr lang="hu-HU" sz="1000" kern="0" dirty="0">
              <a:solidFill>
                <a:srgbClr val="58595B"/>
              </a:solidFill>
              <a:latin typeface="Calibri"/>
            </a:endParaRPr>
          </a:p>
        </p:txBody>
      </p:sp>
      <p:sp>
        <p:nvSpPr>
          <p:cNvPr id="2" name="Text Placeholder 9">
            <a:extLst>
              <a:ext uri="{FF2B5EF4-FFF2-40B4-BE49-F238E27FC236}">
                <a16:creationId xmlns:a16="http://schemas.microsoft.com/office/drawing/2014/main" id="{ECCDD19E-810B-22EF-A513-FD32A06D0705}"/>
              </a:ext>
            </a:extLst>
          </p:cNvPr>
          <p:cNvSpPr txBox="1">
            <a:spLocks/>
          </p:cNvSpPr>
          <p:nvPr/>
        </p:nvSpPr>
        <p:spPr>
          <a:xfrm>
            <a:off x="107504" y="392549"/>
            <a:ext cx="8690248" cy="451009"/>
          </a:xfrm>
          <a:prstGeom prst="rect">
            <a:avLst/>
          </a:prstGeom>
        </p:spPr>
        <p:txBody>
          <a:bodyPr/>
          <a:lst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Wingdings" pitchFamily="2" charset="2"/>
              <a:buNone/>
            </a:pPr>
            <a:r>
              <a:rPr lang="hu-HU" sz="1000" i="1">
                <a:solidFill>
                  <a:schemeClr val="bg1">
                    <a:lumMod val="50000"/>
                  </a:schemeClr>
                </a:solidFill>
              </a:rPr>
              <a:t>W</a:t>
            </a:r>
            <a:r>
              <a:rPr lang="en-US" sz="1000" i="1">
                <a:solidFill>
                  <a:schemeClr val="bg1">
                    <a:lumMod val="50000"/>
                  </a:schemeClr>
                </a:solidFill>
              </a:rPr>
              <a:t>hat do you use the Internet for</a:t>
            </a:r>
            <a:r>
              <a:rPr lang="hu-HU" sz="1000" i="1">
                <a:solidFill>
                  <a:schemeClr val="bg1">
                    <a:lumMod val="50000"/>
                  </a:schemeClr>
                </a:solidFill>
              </a:rPr>
              <a:t> on the following device:</a:t>
            </a:r>
            <a:endParaRPr lang="hu-HU" sz="1000" i="1" dirty="0">
              <a:solidFill>
                <a:schemeClr val="bg1">
                  <a:lumMod val="50000"/>
                </a:schemeClr>
              </a:solidFill>
            </a:endParaRPr>
          </a:p>
        </p:txBody>
      </p:sp>
      <p:pic>
        <p:nvPicPr>
          <p:cNvPr id="5" name="Picture 2">
            <a:extLst>
              <a:ext uri="{FF2B5EF4-FFF2-40B4-BE49-F238E27FC236}">
                <a16:creationId xmlns:a16="http://schemas.microsoft.com/office/drawing/2014/main" id="{2A1BA36F-4F96-3E1C-D3A8-4FB9FF68623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24368001-B354-EEAF-C1EE-E67E4C4D52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765652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16">
            <a:extLst>
              <a:ext uri="{FF2B5EF4-FFF2-40B4-BE49-F238E27FC236}">
                <a16:creationId xmlns:a16="http://schemas.microsoft.com/office/drawing/2014/main" id="{0A673C43-EBF3-413C-A332-1EFFD78B1BA2}"/>
              </a:ext>
            </a:extLst>
          </p:cNvPr>
          <p:cNvGraphicFramePr>
            <a:graphicFrameLocks noChangeAspect="1"/>
          </p:cNvGraphicFramePr>
          <p:nvPr>
            <p:extLst>
              <p:ext uri="{D42A27DB-BD31-4B8C-83A1-F6EECF244321}">
                <p14:modId xmlns:p14="http://schemas.microsoft.com/office/powerpoint/2010/main" val="3733724954"/>
              </p:ext>
            </p:extLst>
          </p:nvPr>
        </p:nvGraphicFramePr>
        <p:xfrm>
          <a:off x="3131840" y="1412643"/>
          <a:ext cx="1275220" cy="1263368"/>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3"/>
          <p:cNvSpPr>
            <a:spLocks noGrp="1"/>
          </p:cNvSpPr>
          <p:nvPr>
            <p:ph type="title"/>
          </p:nvPr>
        </p:nvSpPr>
        <p:spPr>
          <a:xfrm>
            <a:off x="179984" y="-19088"/>
            <a:ext cx="8680422" cy="469722"/>
          </a:xfrm>
        </p:spPr>
        <p:txBody>
          <a:bodyPr>
            <a:noAutofit/>
          </a:bodyPr>
          <a:lstStyle/>
          <a:p>
            <a:r>
              <a:rPr lang="en-GB" sz="2900" dirty="0"/>
              <a:t>Consuming video content online</a:t>
            </a:r>
            <a:endParaRPr lang="hu-HU" sz="2900" dirty="0"/>
          </a:p>
        </p:txBody>
      </p:sp>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The </a:t>
            </a:r>
            <a:r>
              <a:rPr kumimoji="0" lang="hu-HU" sz="900" b="0" i="0" u="none" strike="noStrike" kern="0" cap="none" spc="0" normalizeH="0" baseline="0" noProof="0" dirty="0" err="1">
                <a:ln>
                  <a:noFill/>
                </a:ln>
                <a:solidFill>
                  <a:srgbClr val="222223"/>
                </a:solidFill>
                <a:effectLst/>
                <a:uLnTx/>
                <a:uFillTx/>
                <a:latin typeface="Calibri"/>
                <a:ea typeface="+mn-ea"/>
                <a:cs typeface="+mn-cs"/>
              </a:rPr>
              <a:t>ones</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who</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watch</a:t>
            </a:r>
            <a:r>
              <a:rPr kumimoji="0" lang="hu-HU" sz="900" b="0" i="0" u="none" strike="noStrike" kern="0" cap="none" spc="0" normalizeH="0" baseline="0" noProof="0" dirty="0">
                <a:ln>
                  <a:noFill/>
                </a:ln>
                <a:solidFill>
                  <a:srgbClr val="222223"/>
                </a:solidFill>
                <a:effectLst/>
                <a:uLnTx/>
                <a:uFillTx/>
                <a:latin typeface="Calibri"/>
                <a:ea typeface="+mn-ea"/>
                <a:cs typeface="+mn-cs"/>
              </a:rPr>
              <a:t> online video </a:t>
            </a:r>
            <a:r>
              <a:rPr kumimoji="0" lang="hu-HU" sz="900" b="0" i="0" u="none" strike="noStrike" kern="0" cap="none" spc="0" normalizeH="0" baseline="0" noProof="0" dirty="0" err="1">
                <a:ln>
                  <a:noFill/>
                </a:ln>
                <a:solidFill>
                  <a:srgbClr val="222223"/>
                </a:solidFill>
                <a:effectLst/>
                <a:uLnTx/>
                <a:uFillTx/>
                <a:latin typeface="Calibri"/>
                <a:ea typeface="+mn-ea"/>
                <a:cs typeface="+mn-cs"/>
              </a:rPr>
              <a:t>content</a:t>
            </a:r>
            <a:r>
              <a:rPr kumimoji="0" lang="hu-HU" sz="900" b="0" i="0" u="none" strike="noStrike" kern="0" cap="none" spc="0" normalizeH="0" baseline="0" noProof="0" dirty="0">
                <a:ln>
                  <a:noFill/>
                </a:ln>
                <a:solidFill>
                  <a:srgbClr val="222223"/>
                </a:solidFill>
                <a:effectLst/>
                <a:uLnTx/>
                <a:uFillTx/>
                <a:latin typeface="Calibri"/>
                <a:ea typeface="+mn-ea"/>
                <a:cs typeface="+mn-cs"/>
              </a:rPr>
              <a:t> AND online TV </a:t>
            </a:r>
            <a:r>
              <a:rPr kumimoji="0" lang="hu-HU" sz="900" b="0" i="0" u="none" strike="noStrike" kern="0" cap="none" spc="0" normalizeH="0" baseline="0" noProof="0" dirty="0" err="1">
                <a:ln>
                  <a:noFill/>
                </a:ln>
                <a:solidFill>
                  <a:srgbClr val="222223"/>
                </a:solidFill>
                <a:effectLst/>
                <a:uLnTx/>
                <a:uFillTx/>
                <a:latin typeface="Calibri"/>
                <a:ea typeface="+mn-ea"/>
                <a:cs typeface="+mn-cs"/>
              </a:rPr>
              <a:t>content</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lang="hu-HU" sz="900" kern="0" dirty="0">
                <a:solidFill>
                  <a:srgbClr val="222223"/>
                </a:solidFill>
              </a:rPr>
              <a:t>2017: n=775</a:t>
            </a:r>
            <a:r>
              <a:rPr lang="en-GB" sz="900" kern="0" dirty="0">
                <a:solidFill>
                  <a:srgbClr val="222223"/>
                </a:solidFill>
              </a:rPr>
              <a:t> AND</a:t>
            </a:r>
            <a:r>
              <a:rPr lang="hu-HU" sz="900" kern="0" dirty="0">
                <a:solidFill>
                  <a:srgbClr val="222223"/>
                </a:solidFill>
              </a:rPr>
              <a:t> 339; 2020: N=816 </a:t>
            </a:r>
            <a:r>
              <a:rPr lang="en-GB" sz="900" kern="0" dirty="0">
                <a:solidFill>
                  <a:srgbClr val="222223"/>
                </a:solidFill>
              </a:rPr>
              <a:t>AND</a:t>
            </a:r>
            <a:r>
              <a:rPr lang="hu-HU" sz="900" kern="0" dirty="0">
                <a:solidFill>
                  <a:srgbClr val="222223"/>
                </a:solidFill>
              </a:rPr>
              <a:t> 391 ; 2023: N=721 </a:t>
            </a:r>
            <a:r>
              <a:rPr lang="en-GB" sz="900" kern="0" dirty="0">
                <a:solidFill>
                  <a:srgbClr val="222223"/>
                </a:solidFill>
              </a:rPr>
              <a:t>AND</a:t>
            </a:r>
            <a:r>
              <a:rPr lang="hu-HU" sz="900" kern="0" dirty="0">
                <a:solidFill>
                  <a:srgbClr val="222223"/>
                </a:solidFill>
              </a:rPr>
              <a:t> 391 </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26" name="Rectangle 42"/>
          <p:cNvSpPr/>
          <p:nvPr/>
        </p:nvSpPr>
        <p:spPr>
          <a:xfrm>
            <a:off x="484379" y="1598052"/>
            <a:ext cx="2073003" cy="707886"/>
          </a:xfrm>
          <a:prstGeom prst="rect">
            <a:avLst/>
          </a:prstGeom>
        </p:spPr>
        <p:txBody>
          <a:bodyPr wrap="non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A1C46B"/>
                </a:solidFill>
                <a:effectLst/>
                <a:uLnTx/>
                <a:uFillTx/>
                <a:latin typeface="Calibri"/>
                <a:ea typeface="+mn-ea"/>
                <a:cs typeface="+mn-cs"/>
              </a:rPr>
              <a:t>15+ </a:t>
            </a:r>
            <a:r>
              <a:rPr lang="en-GB" sz="2000" b="1" kern="0" dirty="0">
                <a:solidFill>
                  <a:srgbClr val="A1C46B"/>
                </a:solidFill>
                <a:latin typeface="Calibri"/>
              </a:rPr>
              <a:t>minutes long</a:t>
            </a:r>
            <a:r>
              <a:rPr kumimoji="0" lang="en-GB" sz="2000" b="1" i="0" u="none" strike="noStrike" kern="0" cap="none" spc="0" normalizeH="0" baseline="0" noProof="0" dirty="0">
                <a:ln>
                  <a:noFill/>
                </a:ln>
                <a:solidFill>
                  <a:srgbClr val="A1C46B"/>
                </a:solidFill>
                <a:effectLst/>
                <a:uLnTx/>
                <a:uFillTx/>
                <a:latin typeface="Calibri"/>
                <a:ea typeface="+mn-ea"/>
                <a:cs typeface="+mn-cs"/>
              </a:rPr>
              <a:t>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A1C46B"/>
                </a:solidFill>
                <a:effectLst/>
                <a:uLnTx/>
                <a:uFillTx/>
                <a:latin typeface="Calibri"/>
                <a:ea typeface="+mn-ea"/>
                <a:cs typeface="+mn-cs"/>
              </a:rPr>
              <a:t>video </a:t>
            </a:r>
            <a:r>
              <a:rPr lang="en-GB" sz="2000" b="1" kern="0" dirty="0">
                <a:solidFill>
                  <a:srgbClr val="A1C46B"/>
                </a:solidFill>
                <a:latin typeface="Calibri"/>
              </a:rPr>
              <a:t>content</a:t>
            </a:r>
            <a:endParaRPr kumimoji="0" lang="hu-HU" sz="2000" b="1" i="0" u="none" strike="noStrike" kern="0" cap="none" spc="0" normalizeH="0" baseline="0" noProof="0" dirty="0">
              <a:ln>
                <a:noFill/>
              </a:ln>
              <a:solidFill>
                <a:srgbClr val="A1C46B"/>
              </a:solidFill>
              <a:effectLst/>
              <a:uLnTx/>
              <a:uFillTx/>
              <a:latin typeface="Calibri"/>
              <a:ea typeface="+mn-ea"/>
              <a:cs typeface="+mn-cs"/>
            </a:endParaRPr>
          </a:p>
        </p:txBody>
      </p:sp>
      <p:sp>
        <p:nvSpPr>
          <p:cNvPr id="27" name="Rectangle 43"/>
          <p:cNvSpPr/>
          <p:nvPr/>
        </p:nvSpPr>
        <p:spPr>
          <a:xfrm>
            <a:off x="282362" y="2574974"/>
            <a:ext cx="2510624" cy="400110"/>
          </a:xfrm>
          <a:prstGeom prst="rect">
            <a:avLst/>
          </a:prstGeom>
        </p:spPr>
        <p:txBody>
          <a:bodyPr wrap="none">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ED6737"/>
                </a:solidFill>
                <a:effectLst/>
                <a:uLnTx/>
                <a:uFillTx/>
                <a:latin typeface="Calibri"/>
                <a:ea typeface="+mn-ea"/>
                <a:cs typeface="+mn-cs"/>
              </a:rPr>
              <a:t>Hungarian TV content</a:t>
            </a:r>
            <a:endParaRPr kumimoji="0" lang="hu-HU" sz="2000" b="1" i="0" u="none" strike="noStrike" kern="0" cap="none" spc="0" normalizeH="0" baseline="0" noProof="0" dirty="0">
              <a:ln>
                <a:noFill/>
              </a:ln>
              <a:solidFill>
                <a:srgbClr val="ED6737"/>
              </a:solidFill>
              <a:effectLst/>
              <a:uLnTx/>
              <a:uFillTx/>
              <a:latin typeface="Calibri"/>
              <a:ea typeface="+mn-ea"/>
              <a:cs typeface="+mn-cs"/>
            </a:endParaRPr>
          </a:p>
        </p:txBody>
      </p:sp>
      <p:cxnSp>
        <p:nvCxnSpPr>
          <p:cNvPr id="28" name="Straight Connector 46"/>
          <p:cNvCxnSpPr/>
          <p:nvPr/>
        </p:nvCxnSpPr>
        <p:spPr>
          <a:xfrm>
            <a:off x="323528" y="2419253"/>
            <a:ext cx="8425328" cy="1919"/>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2" name="Táblázat 1"/>
          <p:cNvGraphicFramePr>
            <a:graphicFrameLocks noGrp="1"/>
          </p:cNvGraphicFramePr>
          <p:nvPr>
            <p:extLst>
              <p:ext uri="{D42A27DB-BD31-4B8C-83A1-F6EECF244321}">
                <p14:modId xmlns:p14="http://schemas.microsoft.com/office/powerpoint/2010/main" val="3258539626"/>
              </p:ext>
            </p:extLst>
          </p:nvPr>
        </p:nvGraphicFramePr>
        <p:xfrm>
          <a:off x="3141823" y="832758"/>
          <a:ext cx="4199199" cy="370840"/>
        </p:xfrm>
        <a:graphic>
          <a:graphicData uri="http://schemas.openxmlformats.org/drawingml/2006/table">
            <a:tbl>
              <a:tblPr firstRow="1" bandRow="1">
                <a:tableStyleId>{5C22544A-7EE6-4342-B048-85BDC9FD1C3A}</a:tableStyleId>
              </a:tblPr>
              <a:tblGrid>
                <a:gridCol w="1399733">
                  <a:extLst>
                    <a:ext uri="{9D8B030D-6E8A-4147-A177-3AD203B41FA5}">
                      <a16:colId xmlns:a16="http://schemas.microsoft.com/office/drawing/2014/main" val="3116193364"/>
                    </a:ext>
                  </a:extLst>
                </a:gridCol>
                <a:gridCol w="1399733">
                  <a:extLst>
                    <a:ext uri="{9D8B030D-6E8A-4147-A177-3AD203B41FA5}">
                      <a16:colId xmlns:a16="http://schemas.microsoft.com/office/drawing/2014/main" val="700727625"/>
                    </a:ext>
                  </a:extLst>
                </a:gridCol>
                <a:gridCol w="1399733">
                  <a:extLst>
                    <a:ext uri="{9D8B030D-6E8A-4147-A177-3AD203B41FA5}">
                      <a16:colId xmlns:a16="http://schemas.microsoft.com/office/drawing/2014/main" val="3029072898"/>
                    </a:ext>
                  </a:extLst>
                </a:gridCol>
              </a:tblGrid>
              <a:tr h="370840">
                <a:tc>
                  <a:txBody>
                    <a:bodyPr/>
                    <a:lstStyle/>
                    <a:p>
                      <a:pPr algn="ctr"/>
                      <a:r>
                        <a:rPr lang="en-GB" sz="1200" b="0" dirty="0">
                          <a:solidFill>
                            <a:schemeClr val="tx2">
                              <a:lumMod val="85000"/>
                              <a:lumOff val="15000"/>
                            </a:schemeClr>
                          </a:solidFill>
                          <a:latin typeface="+mj-lt"/>
                        </a:rPr>
                        <a:t>Daily</a:t>
                      </a:r>
                      <a:endParaRPr lang="hu-HU" sz="1200" b="0" dirty="0">
                        <a:solidFill>
                          <a:schemeClr val="tx2">
                            <a:lumMod val="85000"/>
                            <a:lumOff val="15000"/>
                          </a:schemeClr>
                        </a:solidFill>
                        <a:latin typeface="+mj-lt"/>
                      </a:endParaRPr>
                    </a:p>
                  </a:txBody>
                  <a:tcPr anchor="ctr">
                    <a:solidFill>
                      <a:schemeClr val="accent1">
                        <a:alpha val="0"/>
                      </a:schemeClr>
                    </a:solidFill>
                  </a:tcPr>
                </a:tc>
                <a:tc>
                  <a:txBody>
                    <a:bodyPr/>
                    <a:lstStyle/>
                    <a:p>
                      <a:pPr algn="ctr"/>
                      <a:r>
                        <a:rPr lang="en-GB" sz="1200" b="0" dirty="0">
                          <a:solidFill>
                            <a:schemeClr val="tx2">
                              <a:lumMod val="85000"/>
                              <a:lumOff val="15000"/>
                            </a:schemeClr>
                          </a:solidFill>
                          <a:latin typeface="+mj-lt"/>
                        </a:rPr>
                        <a:t>Weekly</a:t>
                      </a:r>
                      <a:endParaRPr lang="hu-HU" sz="1200" b="0" dirty="0">
                        <a:solidFill>
                          <a:schemeClr val="tx2">
                            <a:lumMod val="85000"/>
                            <a:lumOff val="15000"/>
                          </a:schemeClr>
                        </a:solidFill>
                        <a:latin typeface="+mj-lt"/>
                      </a:endParaRPr>
                    </a:p>
                  </a:txBody>
                  <a:tcPr anchor="ctr">
                    <a:solidFill>
                      <a:schemeClr val="accent1">
                        <a:alpha val="0"/>
                      </a:schemeClr>
                    </a:solidFill>
                  </a:tcPr>
                </a:tc>
                <a:tc>
                  <a:txBody>
                    <a:bodyPr/>
                    <a:lstStyle/>
                    <a:p>
                      <a:pPr algn="ctr"/>
                      <a:r>
                        <a:rPr lang="en-GB" sz="1200" b="0" dirty="0">
                          <a:solidFill>
                            <a:schemeClr val="tx2">
                              <a:lumMod val="85000"/>
                              <a:lumOff val="15000"/>
                            </a:schemeClr>
                          </a:solidFill>
                          <a:latin typeface="+mj-lt"/>
                        </a:rPr>
                        <a:t>Less than that</a:t>
                      </a:r>
                      <a:endParaRPr lang="hu-HU" sz="1200" b="0" dirty="0">
                        <a:solidFill>
                          <a:schemeClr val="tx2">
                            <a:lumMod val="85000"/>
                            <a:lumOff val="15000"/>
                          </a:schemeClr>
                        </a:solidFill>
                        <a:latin typeface="+mj-lt"/>
                      </a:endParaRPr>
                    </a:p>
                  </a:txBody>
                  <a:tcPr anchor="ctr">
                    <a:solidFill>
                      <a:schemeClr val="accent1">
                        <a:alpha val="0"/>
                      </a:schemeClr>
                    </a:solidFill>
                  </a:tcPr>
                </a:tc>
                <a:extLst>
                  <a:ext uri="{0D108BD9-81ED-4DB2-BD59-A6C34878D82A}">
                    <a16:rowId xmlns:a16="http://schemas.microsoft.com/office/drawing/2014/main" val="2103678376"/>
                  </a:ext>
                </a:extLst>
              </a:tr>
            </a:tbl>
          </a:graphicData>
        </a:graphic>
      </p:graphicFrame>
      <p:graphicFrame>
        <p:nvGraphicFramePr>
          <p:cNvPr id="33" name="Chart 32">
            <a:extLst>
              <a:ext uri="{FF2B5EF4-FFF2-40B4-BE49-F238E27FC236}">
                <a16:creationId xmlns:a16="http://schemas.microsoft.com/office/drawing/2014/main" id="{F34B075D-FAD8-499B-BA06-C1E35E817F55}"/>
              </a:ext>
            </a:extLst>
          </p:cNvPr>
          <p:cNvGraphicFramePr>
            <a:graphicFrameLocks noChangeAspect="1"/>
          </p:cNvGraphicFramePr>
          <p:nvPr>
            <p:extLst>
              <p:ext uri="{D42A27DB-BD31-4B8C-83A1-F6EECF244321}">
                <p14:modId xmlns:p14="http://schemas.microsoft.com/office/powerpoint/2010/main" val="2636183821"/>
              </p:ext>
            </p:extLst>
          </p:nvPr>
        </p:nvGraphicFramePr>
        <p:xfrm>
          <a:off x="6012160" y="1403327"/>
          <a:ext cx="1275220" cy="1263368"/>
        </p:xfrm>
        <a:graphic>
          <a:graphicData uri="http://schemas.openxmlformats.org/drawingml/2006/chart">
            <c:chart xmlns:c="http://schemas.openxmlformats.org/drawingml/2006/chart" xmlns:r="http://schemas.openxmlformats.org/officeDocument/2006/relationships" r:id="rId4"/>
          </a:graphicData>
        </a:graphic>
      </p:graphicFrame>
      <p:sp>
        <p:nvSpPr>
          <p:cNvPr id="34" name="Rectangle 33">
            <a:extLst>
              <a:ext uri="{FF2B5EF4-FFF2-40B4-BE49-F238E27FC236}">
                <a16:creationId xmlns:a16="http://schemas.microsoft.com/office/drawing/2014/main" id="{744DB4B0-D44F-4FF7-B10F-96FDF81A42C5}"/>
              </a:ext>
            </a:extLst>
          </p:cNvPr>
          <p:cNvSpPr/>
          <p:nvPr/>
        </p:nvSpPr>
        <p:spPr>
          <a:xfrm>
            <a:off x="6323136" y="1684121"/>
            <a:ext cx="94142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A1C46B"/>
                </a:solidFill>
                <a:latin typeface="Calibri"/>
              </a:rPr>
              <a:t>11</a:t>
            </a:r>
            <a:r>
              <a:rPr kumimoji="0" lang="hu-HU" sz="2250" b="1" i="0" strike="noStrike" kern="0" cap="none" spc="0" normalizeH="0" baseline="0" noProof="0" dirty="0">
                <a:ln>
                  <a:noFill/>
                </a:ln>
                <a:solidFill>
                  <a:srgbClr val="A1C46B"/>
                </a:solidFill>
                <a:effectLst/>
                <a:uLnTx/>
                <a:uFillTx/>
                <a:latin typeface="Calibri"/>
                <a:ea typeface="+mn-ea"/>
                <a:cs typeface="+mn-cs"/>
              </a:rPr>
              <a:t>%</a:t>
            </a:r>
            <a:endParaRPr kumimoji="0" lang="en-ZA" sz="2250" b="0" i="0"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35" name="Chart 16">
            <a:extLst>
              <a:ext uri="{FF2B5EF4-FFF2-40B4-BE49-F238E27FC236}">
                <a16:creationId xmlns:a16="http://schemas.microsoft.com/office/drawing/2014/main" id="{21C042D5-F935-40C4-AE68-7C5E3474923E}"/>
              </a:ext>
            </a:extLst>
          </p:cNvPr>
          <p:cNvGraphicFramePr>
            <a:graphicFrameLocks noChangeAspect="1"/>
          </p:cNvGraphicFramePr>
          <p:nvPr>
            <p:extLst>
              <p:ext uri="{D42A27DB-BD31-4B8C-83A1-F6EECF244321}">
                <p14:modId xmlns:p14="http://schemas.microsoft.com/office/powerpoint/2010/main" val="871090186"/>
              </p:ext>
            </p:extLst>
          </p:nvPr>
        </p:nvGraphicFramePr>
        <p:xfrm>
          <a:off x="4559438" y="1399651"/>
          <a:ext cx="1275220" cy="1263368"/>
        </p:xfrm>
        <a:graphic>
          <a:graphicData uri="http://schemas.openxmlformats.org/drawingml/2006/chart">
            <c:chart xmlns:c="http://schemas.openxmlformats.org/drawingml/2006/chart" xmlns:r="http://schemas.openxmlformats.org/officeDocument/2006/relationships" r:id="rId5"/>
          </a:graphicData>
        </a:graphic>
      </p:graphicFrame>
      <p:sp>
        <p:nvSpPr>
          <p:cNvPr id="36" name="Rectangle 26">
            <a:extLst>
              <a:ext uri="{FF2B5EF4-FFF2-40B4-BE49-F238E27FC236}">
                <a16:creationId xmlns:a16="http://schemas.microsoft.com/office/drawing/2014/main" id="{85FCA19F-00EA-4E81-9434-831C2545DE0C}"/>
              </a:ext>
            </a:extLst>
          </p:cNvPr>
          <p:cNvSpPr/>
          <p:nvPr/>
        </p:nvSpPr>
        <p:spPr>
          <a:xfrm>
            <a:off x="4870576" y="1691181"/>
            <a:ext cx="98310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strike="noStrike" kern="0" cap="none" spc="0" normalizeH="0" baseline="0" noProof="0" dirty="0">
                <a:ln>
                  <a:noFill/>
                </a:ln>
                <a:solidFill>
                  <a:srgbClr val="A1C46B"/>
                </a:solidFill>
                <a:effectLst/>
                <a:uLnTx/>
                <a:uFillTx/>
                <a:latin typeface="Calibri"/>
              </a:rPr>
              <a:t>36%</a:t>
            </a:r>
            <a:endParaRPr kumimoji="0" lang="en-ZA" sz="2250" b="0" i="0" strike="noStrike" kern="0" cap="none" spc="0" normalizeH="0" baseline="0" noProof="0" dirty="0">
              <a:ln>
                <a:noFill/>
              </a:ln>
              <a:solidFill>
                <a:srgbClr val="A1C46B"/>
              </a:solidFill>
              <a:effectLst/>
              <a:uLnTx/>
              <a:uFillTx/>
              <a:latin typeface="Calibri"/>
            </a:endParaRPr>
          </a:p>
        </p:txBody>
      </p:sp>
      <p:graphicFrame>
        <p:nvGraphicFramePr>
          <p:cNvPr id="38" name="Chart 13">
            <a:extLst>
              <a:ext uri="{FF2B5EF4-FFF2-40B4-BE49-F238E27FC236}">
                <a16:creationId xmlns:a16="http://schemas.microsoft.com/office/drawing/2014/main" id="{0DFBB914-92E1-42B4-983D-7B5383D1D8AD}"/>
              </a:ext>
            </a:extLst>
          </p:cNvPr>
          <p:cNvGraphicFramePr>
            <a:graphicFrameLocks noChangeAspect="1"/>
          </p:cNvGraphicFramePr>
          <p:nvPr>
            <p:extLst>
              <p:ext uri="{D42A27DB-BD31-4B8C-83A1-F6EECF244321}">
                <p14:modId xmlns:p14="http://schemas.microsoft.com/office/powerpoint/2010/main" val="2479803788"/>
              </p:ext>
            </p:extLst>
          </p:nvPr>
        </p:nvGraphicFramePr>
        <p:xfrm>
          <a:off x="6012160" y="2627463"/>
          <a:ext cx="1275220" cy="1263368"/>
        </p:xfrm>
        <a:graphic>
          <a:graphicData uri="http://schemas.openxmlformats.org/drawingml/2006/chart">
            <c:chart xmlns:c="http://schemas.openxmlformats.org/drawingml/2006/chart" xmlns:r="http://schemas.openxmlformats.org/officeDocument/2006/relationships" r:id="rId6"/>
          </a:graphicData>
        </a:graphic>
      </p:graphicFrame>
      <p:sp>
        <p:nvSpPr>
          <p:cNvPr id="39" name="Rectangle 14">
            <a:extLst>
              <a:ext uri="{FF2B5EF4-FFF2-40B4-BE49-F238E27FC236}">
                <a16:creationId xmlns:a16="http://schemas.microsoft.com/office/drawing/2014/main" id="{F3B33C64-745A-47FC-B022-7033268B7A56}"/>
              </a:ext>
            </a:extLst>
          </p:cNvPr>
          <p:cNvSpPr/>
          <p:nvPr/>
        </p:nvSpPr>
        <p:spPr>
          <a:xfrm>
            <a:off x="6323168" y="2932715"/>
            <a:ext cx="75126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250" b="1" i="0" strike="noStrike" kern="0" cap="none" spc="0" normalizeH="0" baseline="0" noProof="0" dirty="0">
                <a:ln>
                  <a:noFill/>
                </a:ln>
                <a:solidFill>
                  <a:srgbClr val="ED6737"/>
                </a:solidFill>
                <a:effectLst/>
                <a:uLnTx/>
                <a:uFillTx/>
                <a:latin typeface="Calibri"/>
              </a:rPr>
              <a:t>38</a:t>
            </a:r>
            <a:r>
              <a:rPr kumimoji="0" lang="en-ZA" sz="2250" b="1" i="0" strike="noStrike" kern="0" cap="none" spc="0" normalizeH="0" baseline="0" noProof="0" dirty="0">
                <a:ln>
                  <a:noFill/>
                </a:ln>
                <a:solidFill>
                  <a:srgbClr val="ED6737"/>
                </a:solidFill>
                <a:effectLst/>
                <a:uLnTx/>
                <a:uFillTx/>
                <a:latin typeface="Calibri"/>
              </a:rPr>
              <a:t>%</a:t>
            </a:r>
            <a:endParaRPr kumimoji="0" lang="en-ZA" sz="2250" b="0" i="0" strike="noStrike" kern="0" cap="none" spc="0" normalizeH="0" baseline="0" noProof="0" dirty="0">
              <a:ln>
                <a:noFill/>
              </a:ln>
              <a:solidFill>
                <a:srgbClr val="ED6737"/>
              </a:solidFill>
              <a:effectLst/>
              <a:uLnTx/>
              <a:uFillTx/>
              <a:latin typeface="Calibri"/>
            </a:endParaRPr>
          </a:p>
        </p:txBody>
      </p:sp>
      <p:graphicFrame>
        <p:nvGraphicFramePr>
          <p:cNvPr id="40" name="Chart 16">
            <a:extLst>
              <a:ext uri="{FF2B5EF4-FFF2-40B4-BE49-F238E27FC236}">
                <a16:creationId xmlns:a16="http://schemas.microsoft.com/office/drawing/2014/main" id="{4025B168-1CEC-4277-AC72-89CEF23CE670}"/>
              </a:ext>
            </a:extLst>
          </p:cNvPr>
          <p:cNvGraphicFramePr>
            <a:graphicFrameLocks noChangeAspect="1"/>
          </p:cNvGraphicFramePr>
          <p:nvPr>
            <p:extLst>
              <p:ext uri="{D42A27DB-BD31-4B8C-83A1-F6EECF244321}">
                <p14:modId xmlns:p14="http://schemas.microsoft.com/office/powerpoint/2010/main" val="2408557979"/>
              </p:ext>
            </p:extLst>
          </p:nvPr>
        </p:nvGraphicFramePr>
        <p:xfrm>
          <a:off x="4559438" y="2623787"/>
          <a:ext cx="1275220" cy="1263368"/>
        </p:xfrm>
        <a:graphic>
          <a:graphicData uri="http://schemas.openxmlformats.org/drawingml/2006/chart">
            <c:chart xmlns:c="http://schemas.openxmlformats.org/drawingml/2006/chart" xmlns:r="http://schemas.openxmlformats.org/officeDocument/2006/relationships" r:id="rId7"/>
          </a:graphicData>
        </a:graphic>
      </p:graphicFrame>
      <p:sp>
        <p:nvSpPr>
          <p:cNvPr id="41" name="Rectangle 20">
            <a:extLst>
              <a:ext uri="{FF2B5EF4-FFF2-40B4-BE49-F238E27FC236}">
                <a16:creationId xmlns:a16="http://schemas.microsoft.com/office/drawing/2014/main" id="{D8E8E5A9-8190-4522-A88D-6B552A42DE72}"/>
              </a:ext>
            </a:extLst>
          </p:cNvPr>
          <p:cNvSpPr/>
          <p:nvPr/>
        </p:nvSpPr>
        <p:spPr>
          <a:xfrm>
            <a:off x="4862872" y="2927601"/>
            <a:ext cx="94489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ED6737"/>
                </a:solidFill>
                <a:latin typeface="Calibri"/>
              </a:rPr>
              <a:t>3</a:t>
            </a:r>
            <a:r>
              <a:rPr lang="en-GB" sz="2250" b="1" kern="0" dirty="0">
                <a:solidFill>
                  <a:srgbClr val="ED6737"/>
                </a:solidFill>
                <a:latin typeface="Calibri"/>
              </a:rPr>
              <a:t>7</a:t>
            </a:r>
            <a:r>
              <a:rPr kumimoji="0" lang="en-ZA" sz="2250" b="1" i="0" strike="noStrike" kern="0" cap="none" spc="0" normalizeH="0" baseline="0" noProof="0" dirty="0">
                <a:ln>
                  <a:noFill/>
                </a:ln>
                <a:solidFill>
                  <a:srgbClr val="ED6737"/>
                </a:solidFill>
                <a:effectLst/>
                <a:uLnTx/>
                <a:uFillTx/>
                <a:latin typeface="Calibri"/>
              </a:rPr>
              <a:t>%</a:t>
            </a:r>
            <a:endParaRPr kumimoji="0" lang="en-ZA" sz="2250" b="0" i="0" strike="noStrike" kern="0" cap="none" spc="0" normalizeH="0" baseline="0" noProof="0" dirty="0">
              <a:ln>
                <a:noFill/>
              </a:ln>
              <a:solidFill>
                <a:srgbClr val="ED6737"/>
              </a:solidFill>
              <a:effectLst/>
              <a:uLnTx/>
              <a:uFillTx/>
              <a:latin typeface="Calibri"/>
            </a:endParaRPr>
          </a:p>
        </p:txBody>
      </p:sp>
      <p:sp>
        <p:nvSpPr>
          <p:cNvPr id="43" name="Rectangle 26">
            <a:extLst>
              <a:ext uri="{FF2B5EF4-FFF2-40B4-BE49-F238E27FC236}">
                <a16:creationId xmlns:a16="http://schemas.microsoft.com/office/drawing/2014/main" id="{3FBF6D36-4E1F-4ABD-9478-E57A846611D8}"/>
              </a:ext>
            </a:extLst>
          </p:cNvPr>
          <p:cNvSpPr/>
          <p:nvPr/>
        </p:nvSpPr>
        <p:spPr>
          <a:xfrm>
            <a:off x="3442978" y="1684922"/>
            <a:ext cx="983106"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hu-HU" sz="2250" b="1" kern="0" dirty="0">
                <a:solidFill>
                  <a:srgbClr val="A1C46B"/>
                </a:solidFill>
                <a:latin typeface="Calibri"/>
              </a:rPr>
              <a:t>52%</a:t>
            </a:r>
            <a:endParaRPr kumimoji="0" lang="en-ZA" sz="2250" b="0" i="0" u="none" strike="noStrike" kern="0" cap="none" spc="0" normalizeH="0" baseline="0" noProof="0" dirty="0">
              <a:ln>
                <a:noFill/>
              </a:ln>
              <a:solidFill>
                <a:srgbClr val="A1C46B"/>
              </a:solidFill>
              <a:effectLst/>
              <a:uLnTx/>
              <a:uFillTx/>
              <a:latin typeface="Calibri"/>
              <a:ea typeface="+mn-ea"/>
              <a:cs typeface="+mn-cs"/>
            </a:endParaRPr>
          </a:p>
        </p:txBody>
      </p:sp>
      <p:graphicFrame>
        <p:nvGraphicFramePr>
          <p:cNvPr id="44" name="Chart 16">
            <a:extLst>
              <a:ext uri="{FF2B5EF4-FFF2-40B4-BE49-F238E27FC236}">
                <a16:creationId xmlns:a16="http://schemas.microsoft.com/office/drawing/2014/main" id="{54F3E9C0-DA61-472A-8A64-7C89267AFE89}"/>
              </a:ext>
            </a:extLst>
          </p:cNvPr>
          <p:cNvGraphicFramePr>
            <a:graphicFrameLocks noChangeAspect="1"/>
          </p:cNvGraphicFramePr>
          <p:nvPr>
            <p:extLst>
              <p:ext uri="{D42A27DB-BD31-4B8C-83A1-F6EECF244321}">
                <p14:modId xmlns:p14="http://schemas.microsoft.com/office/powerpoint/2010/main" val="2745136329"/>
              </p:ext>
            </p:extLst>
          </p:nvPr>
        </p:nvGraphicFramePr>
        <p:xfrm>
          <a:off x="3131840" y="2636779"/>
          <a:ext cx="1275220" cy="1263368"/>
        </p:xfrm>
        <a:graphic>
          <a:graphicData uri="http://schemas.openxmlformats.org/drawingml/2006/chart">
            <c:chart xmlns:c="http://schemas.openxmlformats.org/drawingml/2006/chart" xmlns:r="http://schemas.openxmlformats.org/officeDocument/2006/relationships" r:id="rId8"/>
          </a:graphicData>
        </a:graphic>
      </p:graphicFrame>
      <p:sp>
        <p:nvSpPr>
          <p:cNvPr id="45" name="Rectangle 20">
            <a:extLst>
              <a:ext uri="{FF2B5EF4-FFF2-40B4-BE49-F238E27FC236}">
                <a16:creationId xmlns:a16="http://schemas.microsoft.com/office/drawing/2014/main" id="{526A3734-0536-4352-82D6-751A26640A27}"/>
              </a:ext>
            </a:extLst>
          </p:cNvPr>
          <p:cNvSpPr/>
          <p:nvPr/>
        </p:nvSpPr>
        <p:spPr>
          <a:xfrm>
            <a:off x="3442978" y="2927601"/>
            <a:ext cx="944897" cy="4385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hu-HU" sz="2250" b="1" i="0" u="none" strike="noStrike" kern="0" cap="none" spc="0" normalizeH="0" baseline="0" noProof="0" dirty="0">
                <a:ln>
                  <a:noFill/>
                </a:ln>
                <a:solidFill>
                  <a:srgbClr val="ED6737"/>
                </a:solidFill>
                <a:effectLst/>
                <a:uLnTx/>
                <a:uFillTx/>
                <a:latin typeface="Calibri"/>
                <a:ea typeface="+mn-ea"/>
                <a:cs typeface="+mn-cs"/>
              </a:rPr>
              <a:t>2</a:t>
            </a:r>
            <a:r>
              <a:rPr kumimoji="0" lang="en-GB" sz="2250" b="1" i="0" u="none" strike="noStrike" kern="0" cap="none" spc="0" normalizeH="0" baseline="0" noProof="0" dirty="0">
                <a:ln>
                  <a:noFill/>
                </a:ln>
                <a:solidFill>
                  <a:srgbClr val="ED6737"/>
                </a:solidFill>
                <a:effectLst/>
                <a:uLnTx/>
                <a:uFillTx/>
                <a:latin typeface="Calibri"/>
                <a:ea typeface="+mn-ea"/>
                <a:cs typeface="+mn-cs"/>
              </a:rPr>
              <a:t>6</a:t>
            </a:r>
            <a:r>
              <a:rPr kumimoji="0" lang="en-ZA" sz="2250" b="1" i="0" u="none" strike="noStrike" kern="0" cap="none" spc="0" normalizeH="0" baseline="0" noProof="0" dirty="0">
                <a:ln>
                  <a:noFill/>
                </a:ln>
                <a:solidFill>
                  <a:srgbClr val="ED6737"/>
                </a:solidFill>
                <a:effectLst/>
                <a:uLnTx/>
                <a:uFillTx/>
                <a:latin typeface="Calibri"/>
                <a:ea typeface="+mn-ea"/>
                <a:cs typeface="+mn-cs"/>
              </a:rPr>
              <a:t>%</a:t>
            </a:r>
            <a:endParaRPr kumimoji="0" lang="en-ZA" sz="2250" b="0" i="0" u="none" strike="noStrike" kern="0" cap="none" spc="0" normalizeH="0" baseline="0" noProof="0" dirty="0">
              <a:ln>
                <a:noFill/>
              </a:ln>
              <a:solidFill>
                <a:srgbClr val="ED6737"/>
              </a:solidFill>
              <a:effectLst/>
              <a:uLnTx/>
              <a:uFillTx/>
              <a:latin typeface="Calibri"/>
              <a:ea typeface="+mn-ea"/>
              <a:cs typeface="+mn-cs"/>
            </a:endParaRPr>
          </a:p>
        </p:txBody>
      </p:sp>
      <p:sp>
        <p:nvSpPr>
          <p:cNvPr id="46" name="TextBox 45">
            <a:extLst>
              <a:ext uri="{FF2B5EF4-FFF2-40B4-BE49-F238E27FC236}">
                <a16:creationId xmlns:a16="http://schemas.microsoft.com/office/drawing/2014/main" id="{06F93996-E593-4261-95CB-0B21367B621A}"/>
              </a:ext>
            </a:extLst>
          </p:cNvPr>
          <p:cNvSpPr txBox="1"/>
          <p:nvPr/>
        </p:nvSpPr>
        <p:spPr>
          <a:xfrm>
            <a:off x="6677833" y="1313840"/>
            <a:ext cx="454651" cy="276999"/>
          </a:xfrm>
          <a:prstGeom prst="rect">
            <a:avLst/>
          </a:prstGeom>
        </p:spPr>
        <p:txBody>
          <a:bodyPr wrap="square" rtlCol="0">
            <a:spAutoFit/>
          </a:bodyPr>
          <a:lstStyle/>
          <a:p>
            <a:r>
              <a:rPr lang="hu-HU" sz="1200" b="1" dirty="0">
                <a:solidFill>
                  <a:schemeClr val="bg1">
                    <a:lumMod val="50000"/>
                  </a:schemeClr>
                </a:solidFill>
                <a:cs typeface="Arial" pitchFamily="34" charset="0"/>
              </a:rPr>
              <a:t>24%</a:t>
            </a:r>
            <a:endParaRPr lang="en-GB" sz="2000" b="1" dirty="0">
              <a:solidFill>
                <a:schemeClr val="bg1">
                  <a:lumMod val="50000"/>
                </a:schemeClr>
              </a:solidFill>
              <a:cs typeface="Arial" pitchFamily="34" charset="0"/>
            </a:endParaRPr>
          </a:p>
        </p:txBody>
      </p:sp>
      <p:sp>
        <p:nvSpPr>
          <p:cNvPr id="48" name="TextBox 47">
            <a:extLst>
              <a:ext uri="{FF2B5EF4-FFF2-40B4-BE49-F238E27FC236}">
                <a16:creationId xmlns:a16="http://schemas.microsoft.com/office/drawing/2014/main" id="{A385B1BF-B87D-4738-A861-A0EA284ACA67}"/>
              </a:ext>
            </a:extLst>
          </p:cNvPr>
          <p:cNvSpPr txBox="1"/>
          <p:nvPr/>
        </p:nvSpPr>
        <p:spPr>
          <a:xfrm>
            <a:off x="5196219" y="1313840"/>
            <a:ext cx="518607" cy="276999"/>
          </a:xfrm>
          <a:prstGeom prst="rect">
            <a:avLst/>
          </a:prstGeom>
        </p:spPr>
        <p:txBody>
          <a:bodyPr wrap="square" rtlCol="0">
            <a:spAutoFit/>
          </a:bodyPr>
          <a:lstStyle/>
          <a:p>
            <a:r>
              <a:rPr lang="hu-HU" sz="1200" b="1" dirty="0">
                <a:solidFill>
                  <a:schemeClr val="bg1">
                    <a:lumMod val="50000"/>
                  </a:schemeClr>
                </a:solidFill>
                <a:cs typeface="Arial" pitchFamily="34" charset="0"/>
              </a:rPr>
              <a:t>41%</a:t>
            </a:r>
            <a:endParaRPr lang="en-GB" sz="2000" b="1" dirty="0">
              <a:solidFill>
                <a:schemeClr val="bg1">
                  <a:lumMod val="50000"/>
                </a:schemeClr>
              </a:solidFill>
              <a:cs typeface="Arial" pitchFamily="34" charset="0"/>
            </a:endParaRPr>
          </a:p>
        </p:txBody>
      </p:sp>
      <p:sp>
        <p:nvSpPr>
          <p:cNvPr id="51" name="TextBox 50">
            <a:extLst>
              <a:ext uri="{FF2B5EF4-FFF2-40B4-BE49-F238E27FC236}">
                <a16:creationId xmlns:a16="http://schemas.microsoft.com/office/drawing/2014/main" id="{DE1BE888-0F96-4372-AF34-E41D38DECBA1}"/>
              </a:ext>
            </a:extLst>
          </p:cNvPr>
          <p:cNvSpPr txBox="1"/>
          <p:nvPr/>
        </p:nvSpPr>
        <p:spPr>
          <a:xfrm>
            <a:off x="3626469" y="1313840"/>
            <a:ext cx="518607" cy="276999"/>
          </a:xfrm>
          <a:prstGeom prst="rect">
            <a:avLst/>
          </a:prstGeom>
        </p:spPr>
        <p:txBody>
          <a:bodyPr wrap="square" rtlCol="0">
            <a:spAutoFit/>
          </a:bodyPr>
          <a:lstStyle/>
          <a:p>
            <a:r>
              <a:rPr lang="hu-HU" sz="1200" b="1" dirty="0">
                <a:solidFill>
                  <a:schemeClr val="bg1">
                    <a:lumMod val="50000"/>
                  </a:schemeClr>
                </a:solidFill>
                <a:cs typeface="Arial" pitchFamily="34" charset="0"/>
              </a:rPr>
              <a:t>35%</a:t>
            </a:r>
            <a:endParaRPr lang="en-GB" sz="2000" b="1" dirty="0">
              <a:solidFill>
                <a:schemeClr val="bg1">
                  <a:lumMod val="50000"/>
                </a:schemeClr>
              </a:solidFill>
              <a:cs typeface="Arial" pitchFamily="34" charset="0"/>
            </a:endParaRPr>
          </a:p>
        </p:txBody>
      </p:sp>
      <p:sp>
        <p:nvSpPr>
          <p:cNvPr id="3" name="TextBox 2">
            <a:extLst>
              <a:ext uri="{FF2B5EF4-FFF2-40B4-BE49-F238E27FC236}">
                <a16:creationId xmlns:a16="http://schemas.microsoft.com/office/drawing/2014/main" id="{9ACDCA29-DC1E-F5D2-3301-9B0639EB6C9B}"/>
              </a:ext>
            </a:extLst>
          </p:cNvPr>
          <p:cNvSpPr txBox="1"/>
          <p:nvPr/>
        </p:nvSpPr>
        <p:spPr>
          <a:xfrm>
            <a:off x="4058517" y="1313840"/>
            <a:ext cx="518607" cy="276999"/>
          </a:xfrm>
          <a:prstGeom prst="rect">
            <a:avLst/>
          </a:prstGeom>
        </p:spPr>
        <p:txBody>
          <a:bodyPr wrap="square" rtlCol="0">
            <a:spAutoFit/>
          </a:bodyPr>
          <a:lstStyle/>
          <a:p>
            <a:r>
              <a:rPr lang="hu-HU" sz="1200" b="1" dirty="0">
                <a:solidFill>
                  <a:schemeClr val="bg1">
                    <a:lumMod val="50000"/>
                  </a:schemeClr>
                </a:solidFill>
                <a:cs typeface="Arial" pitchFamily="34" charset="0"/>
              </a:rPr>
              <a:t>31%</a:t>
            </a:r>
            <a:endParaRPr lang="en-GB" sz="2000" b="1" dirty="0">
              <a:solidFill>
                <a:schemeClr val="bg1">
                  <a:lumMod val="50000"/>
                </a:schemeClr>
              </a:solidFill>
              <a:cs typeface="Arial" pitchFamily="34" charset="0"/>
            </a:endParaRPr>
          </a:p>
        </p:txBody>
      </p:sp>
      <p:sp>
        <p:nvSpPr>
          <p:cNvPr id="5" name="TextBox 4">
            <a:extLst>
              <a:ext uri="{FF2B5EF4-FFF2-40B4-BE49-F238E27FC236}">
                <a16:creationId xmlns:a16="http://schemas.microsoft.com/office/drawing/2014/main" id="{E92CB5D0-08EE-57E1-66A4-7FF1E636FB27}"/>
              </a:ext>
            </a:extLst>
          </p:cNvPr>
          <p:cNvSpPr txBox="1"/>
          <p:nvPr/>
        </p:nvSpPr>
        <p:spPr>
          <a:xfrm>
            <a:off x="5484126" y="1313840"/>
            <a:ext cx="518607" cy="276999"/>
          </a:xfrm>
          <a:prstGeom prst="rect">
            <a:avLst/>
          </a:prstGeom>
        </p:spPr>
        <p:txBody>
          <a:bodyPr wrap="square" rtlCol="0">
            <a:spAutoFit/>
          </a:bodyPr>
          <a:lstStyle/>
          <a:p>
            <a:r>
              <a:rPr lang="hu-HU" sz="1200" b="1" dirty="0">
                <a:solidFill>
                  <a:schemeClr val="bg1">
                    <a:lumMod val="50000"/>
                  </a:schemeClr>
                </a:solidFill>
                <a:cs typeface="Arial" pitchFamily="34" charset="0"/>
              </a:rPr>
              <a:t>42%</a:t>
            </a:r>
            <a:endParaRPr lang="en-GB" sz="2000" b="1" dirty="0">
              <a:solidFill>
                <a:schemeClr val="bg1">
                  <a:lumMod val="50000"/>
                </a:schemeClr>
              </a:solidFill>
              <a:cs typeface="Arial" pitchFamily="34" charset="0"/>
            </a:endParaRPr>
          </a:p>
        </p:txBody>
      </p:sp>
      <p:sp>
        <p:nvSpPr>
          <p:cNvPr id="6" name="TextBox 5">
            <a:extLst>
              <a:ext uri="{FF2B5EF4-FFF2-40B4-BE49-F238E27FC236}">
                <a16:creationId xmlns:a16="http://schemas.microsoft.com/office/drawing/2014/main" id="{B37D0906-EA57-ECC9-3A0F-DC40BF43E5BE}"/>
              </a:ext>
            </a:extLst>
          </p:cNvPr>
          <p:cNvSpPr txBox="1"/>
          <p:nvPr/>
        </p:nvSpPr>
        <p:spPr>
          <a:xfrm>
            <a:off x="6985395" y="1313840"/>
            <a:ext cx="454651" cy="276999"/>
          </a:xfrm>
          <a:prstGeom prst="rect">
            <a:avLst/>
          </a:prstGeom>
        </p:spPr>
        <p:txBody>
          <a:bodyPr wrap="square" rtlCol="0">
            <a:spAutoFit/>
          </a:bodyPr>
          <a:lstStyle/>
          <a:p>
            <a:r>
              <a:rPr lang="hu-HU" sz="1200" b="1" dirty="0">
                <a:solidFill>
                  <a:schemeClr val="bg1">
                    <a:lumMod val="50000"/>
                  </a:schemeClr>
                </a:solidFill>
                <a:cs typeface="Arial" pitchFamily="34" charset="0"/>
              </a:rPr>
              <a:t>27%</a:t>
            </a:r>
            <a:endParaRPr lang="en-GB" sz="2000" b="1" dirty="0">
              <a:solidFill>
                <a:schemeClr val="bg1">
                  <a:lumMod val="50000"/>
                </a:schemeClr>
              </a:solidFill>
              <a:cs typeface="Arial" pitchFamily="34" charset="0"/>
            </a:endParaRPr>
          </a:p>
        </p:txBody>
      </p:sp>
      <p:sp>
        <p:nvSpPr>
          <p:cNvPr id="7" name="TextBox 6">
            <a:extLst>
              <a:ext uri="{FF2B5EF4-FFF2-40B4-BE49-F238E27FC236}">
                <a16:creationId xmlns:a16="http://schemas.microsoft.com/office/drawing/2014/main" id="{6F69713B-5F22-E420-089B-FBA0079F122E}"/>
              </a:ext>
            </a:extLst>
          </p:cNvPr>
          <p:cNvSpPr txBox="1"/>
          <p:nvPr/>
        </p:nvSpPr>
        <p:spPr>
          <a:xfrm>
            <a:off x="4067944" y="1163843"/>
            <a:ext cx="608617" cy="276999"/>
          </a:xfrm>
          <a:prstGeom prst="rect">
            <a:avLst/>
          </a:prstGeom>
        </p:spPr>
        <p:txBody>
          <a:bodyPr wrap="square" rtlCol="0">
            <a:spAutoFit/>
          </a:bodyPr>
          <a:lstStyle/>
          <a:p>
            <a:r>
              <a:rPr lang="hu-HU" sz="1200" b="1" u="sng" dirty="0">
                <a:solidFill>
                  <a:srgbClr val="7F7F7F"/>
                </a:solidFill>
                <a:latin typeface="Calibri" pitchFamily="34" charset="0"/>
                <a:cs typeface="Arial" pitchFamily="34" charset="0"/>
              </a:rPr>
              <a:t>2017:</a:t>
            </a:r>
          </a:p>
        </p:txBody>
      </p:sp>
      <p:sp>
        <p:nvSpPr>
          <p:cNvPr id="8" name="TextBox 7">
            <a:extLst>
              <a:ext uri="{FF2B5EF4-FFF2-40B4-BE49-F238E27FC236}">
                <a16:creationId xmlns:a16="http://schemas.microsoft.com/office/drawing/2014/main" id="{72D7961E-B34D-94D7-42BC-6814EAE049F5}"/>
              </a:ext>
            </a:extLst>
          </p:cNvPr>
          <p:cNvSpPr txBox="1"/>
          <p:nvPr/>
        </p:nvSpPr>
        <p:spPr>
          <a:xfrm>
            <a:off x="3635896" y="1163843"/>
            <a:ext cx="608617" cy="276999"/>
          </a:xfrm>
          <a:prstGeom prst="rect">
            <a:avLst/>
          </a:prstGeom>
        </p:spPr>
        <p:txBody>
          <a:bodyPr wrap="square" rtlCol="0">
            <a:spAutoFit/>
          </a:bodyPr>
          <a:lstStyle/>
          <a:p>
            <a:r>
              <a:rPr lang="hu-HU" sz="1200" b="1" u="sng" dirty="0">
                <a:solidFill>
                  <a:srgbClr val="7F7F7F"/>
                </a:solidFill>
                <a:latin typeface="Calibri" pitchFamily="34" charset="0"/>
                <a:cs typeface="Arial" pitchFamily="34" charset="0"/>
              </a:rPr>
              <a:t>2020:</a:t>
            </a:r>
          </a:p>
        </p:txBody>
      </p:sp>
      <p:sp>
        <p:nvSpPr>
          <p:cNvPr id="13" name="TextBox 12">
            <a:extLst>
              <a:ext uri="{FF2B5EF4-FFF2-40B4-BE49-F238E27FC236}">
                <a16:creationId xmlns:a16="http://schemas.microsoft.com/office/drawing/2014/main" id="{08C322FD-1B7C-C08F-612C-D3DB63CFFA39}"/>
              </a:ext>
            </a:extLst>
          </p:cNvPr>
          <p:cNvSpPr txBox="1"/>
          <p:nvPr/>
        </p:nvSpPr>
        <p:spPr>
          <a:xfrm>
            <a:off x="3737785" y="2495894"/>
            <a:ext cx="518607" cy="276999"/>
          </a:xfrm>
          <a:prstGeom prst="rect">
            <a:avLst/>
          </a:prstGeom>
        </p:spPr>
        <p:txBody>
          <a:bodyPr wrap="square" rtlCol="0">
            <a:spAutoFit/>
          </a:bodyPr>
          <a:lstStyle/>
          <a:p>
            <a:r>
              <a:rPr lang="hu-HU" sz="1200" b="1" dirty="0">
                <a:solidFill>
                  <a:schemeClr val="bg1">
                    <a:lumMod val="50000"/>
                  </a:schemeClr>
                </a:solidFill>
                <a:cs typeface="Arial" pitchFamily="34" charset="0"/>
              </a:rPr>
              <a:t>24%</a:t>
            </a:r>
            <a:endParaRPr lang="en-GB" sz="2000" b="1" dirty="0">
              <a:solidFill>
                <a:schemeClr val="bg1">
                  <a:lumMod val="50000"/>
                </a:schemeClr>
              </a:solidFill>
              <a:cs typeface="Arial" pitchFamily="34" charset="0"/>
            </a:endParaRPr>
          </a:p>
        </p:txBody>
      </p:sp>
      <p:sp>
        <p:nvSpPr>
          <p:cNvPr id="14" name="TextBox 13">
            <a:extLst>
              <a:ext uri="{FF2B5EF4-FFF2-40B4-BE49-F238E27FC236}">
                <a16:creationId xmlns:a16="http://schemas.microsoft.com/office/drawing/2014/main" id="{21AC4EC4-51F8-18FC-C7BB-89648C289FFB}"/>
              </a:ext>
            </a:extLst>
          </p:cNvPr>
          <p:cNvSpPr txBox="1"/>
          <p:nvPr/>
        </p:nvSpPr>
        <p:spPr>
          <a:xfrm>
            <a:off x="4058517" y="2495894"/>
            <a:ext cx="518607" cy="276999"/>
          </a:xfrm>
          <a:prstGeom prst="rect">
            <a:avLst/>
          </a:prstGeom>
        </p:spPr>
        <p:txBody>
          <a:bodyPr wrap="square" rtlCol="0">
            <a:spAutoFit/>
          </a:bodyPr>
          <a:lstStyle/>
          <a:p>
            <a:r>
              <a:rPr lang="hu-HU" sz="1200" b="1" dirty="0">
                <a:solidFill>
                  <a:schemeClr val="bg1">
                    <a:lumMod val="50000"/>
                  </a:schemeClr>
                </a:solidFill>
                <a:cs typeface="Arial" pitchFamily="34" charset="0"/>
              </a:rPr>
              <a:t>21%</a:t>
            </a:r>
            <a:endParaRPr lang="en-GB" sz="2000" b="1" dirty="0">
              <a:solidFill>
                <a:schemeClr val="bg1">
                  <a:lumMod val="50000"/>
                </a:schemeClr>
              </a:solidFill>
              <a:cs typeface="Arial" pitchFamily="34" charset="0"/>
            </a:endParaRPr>
          </a:p>
        </p:txBody>
      </p:sp>
      <p:sp>
        <p:nvSpPr>
          <p:cNvPr id="17" name="TextBox 16">
            <a:extLst>
              <a:ext uri="{FF2B5EF4-FFF2-40B4-BE49-F238E27FC236}">
                <a16:creationId xmlns:a16="http://schemas.microsoft.com/office/drawing/2014/main" id="{48159323-3B46-8FF4-8EB6-CB99EE0A306A}"/>
              </a:ext>
            </a:extLst>
          </p:cNvPr>
          <p:cNvSpPr txBox="1"/>
          <p:nvPr/>
        </p:nvSpPr>
        <p:spPr>
          <a:xfrm>
            <a:off x="5162044" y="2495894"/>
            <a:ext cx="518607" cy="276999"/>
          </a:xfrm>
          <a:prstGeom prst="rect">
            <a:avLst/>
          </a:prstGeom>
        </p:spPr>
        <p:txBody>
          <a:bodyPr wrap="square" rtlCol="0">
            <a:spAutoFit/>
          </a:bodyPr>
          <a:lstStyle/>
          <a:p>
            <a:r>
              <a:rPr lang="hu-HU" sz="1200" b="1" dirty="0">
                <a:solidFill>
                  <a:schemeClr val="bg1">
                    <a:lumMod val="50000"/>
                  </a:schemeClr>
                </a:solidFill>
                <a:cs typeface="Arial" pitchFamily="34" charset="0"/>
              </a:rPr>
              <a:t>35%</a:t>
            </a:r>
            <a:endParaRPr lang="en-GB" sz="2000" b="1" dirty="0">
              <a:solidFill>
                <a:schemeClr val="bg1">
                  <a:lumMod val="50000"/>
                </a:schemeClr>
              </a:solidFill>
              <a:cs typeface="Arial" pitchFamily="34" charset="0"/>
            </a:endParaRPr>
          </a:p>
        </p:txBody>
      </p:sp>
      <p:sp>
        <p:nvSpPr>
          <p:cNvPr id="18" name="TextBox 17">
            <a:extLst>
              <a:ext uri="{FF2B5EF4-FFF2-40B4-BE49-F238E27FC236}">
                <a16:creationId xmlns:a16="http://schemas.microsoft.com/office/drawing/2014/main" id="{8C819C69-EF7A-1AF3-7D18-325C1FF42DF8}"/>
              </a:ext>
            </a:extLst>
          </p:cNvPr>
          <p:cNvSpPr txBox="1"/>
          <p:nvPr/>
        </p:nvSpPr>
        <p:spPr>
          <a:xfrm>
            <a:off x="5484126" y="2495894"/>
            <a:ext cx="518607" cy="276999"/>
          </a:xfrm>
          <a:prstGeom prst="rect">
            <a:avLst/>
          </a:prstGeom>
        </p:spPr>
        <p:txBody>
          <a:bodyPr wrap="square" rtlCol="0">
            <a:spAutoFit/>
          </a:bodyPr>
          <a:lstStyle/>
          <a:p>
            <a:r>
              <a:rPr lang="hu-HU" sz="1200" b="1" dirty="0">
                <a:solidFill>
                  <a:schemeClr val="bg1">
                    <a:lumMod val="50000"/>
                  </a:schemeClr>
                </a:solidFill>
                <a:cs typeface="Arial" pitchFamily="34" charset="0"/>
              </a:rPr>
              <a:t>39%</a:t>
            </a:r>
            <a:endParaRPr lang="en-GB" sz="2000" b="1" dirty="0">
              <a:solidFill>
                <a:schemeClr val="bg1">
                  <a:lumMod val="50000"/>
                </a:schemeClr>
              </a:solidFill>
              <a:cs typeface="Arial" pitchFamily="34" charset="0"/>
            </a:endParaRPr>
          </a:p>
        </p:txBody>
      </p:sp>
      <p:sp>
        <p:nvSpPr>
          <p:cNvPr id="21" name="TextBox 20">
            <a:extLst>
              <a:ext uri="{FF2B5EF4-FFF2-40B4-BE49-F238E27FC236}">
                <a16:creationId xmlns:a16="http://schemas.microsoft.com/office/drawing/2014/main" id="{38A19228-2D3E-D5F9-1B11-6445CD34E0FE}"/>
              </a:ext>
            </a:extLst>
          </p:cNvPr>
          <p:cNvSpPr txBox="1"/>
          <p:nvPr/>
        </p:nvSpPr>
        <p:spPr>
          <a:xfrm>
            <a:off x="6664662" y="2495894"/>
            <a:ext cx="518607" cy="276999"/>
          </a:xfrm>
          <a:prstGeom prst="rect">
            <a:avLst/>
          </a:prstGeom>
        </p:spPr>
        <p:txBody>
          <a:bodyPr wrap="square" rtlCol="0">
            <a:spAutoFit/>
          </a:bodyPr>
          <a:lstStyle/>
          <a:p>
            <a:r>
              <a:rPr lang="hu-HU" sz="1200" b="1" dirty="0">
                <a:solidFill>
                  <a:schemeClr val="bg1">
                    <a:lumMod val="50000"/>
                  </a:schemeClr>
                </a:solidFill>
                <a:cs typeface="Arial" pitchFamily="34" charset="0"/>
              </a:rPr>
              <a:t>42%</a:t>
            </a:r>
            <a:endParaRPr lang="en-GB" sz="2000" b="1" dirty="0">
              <a:solidFill>
                <a:schemeClr val="bg1">
                  <a:lumMod val="50000"/>
                </a:schemeClr>
              </a:solidFill>
              <a:cs typeface="Arial" pitchFamily="34" charset="0"/>
            </a:endParaRPr>
          </a:p>
        </p:txBody>
      </p:sp>
      <p:sp>
        <p:nvSpPr>
          <p:cNvPr id="22" name="TextBox 21">
            <a:extLst>
              <a:ext uri="{FF2B5EF4-FFF2-40B4-BE49-F238E27FC236}">
                <a16:creationId xmlns:a16="http://schemas.microsoft.com/office/drawing/2014/main" id="{2AC34FEC-7E21-EC20-57F5-1A6B2B5570FE}"/>
              </a:ext>
            </a:extLst>
          </p:cNvPr>
          <p:cNvSpPr txBox="1"/>
          <p:nvPr/>
        </p:nvSpPr>
        <p:spPr>
          <a:xfrm>
            <a:off x="6985395" y="2495894"/>
            <a:ext cx="518607" cy="276999"/>
          </a:xfrm>
          <a:prstGeom prst="rect">
            <a:avLst/>
          </a:prstGeom>
        </p:spPr>
        <p:txBody>
          <a:bodyPr wrap="square" rtlCol="0">
            <a:spAutoFit/>
          </a:bodyPr>
          <a:lstStyle/>
          <a:p>
            <a:r>
              <a:rPr lang="hu-HU" sz="1200" b="1" dirty="0">
                <a:solidFill>
                  <a:schemeClr val="bg1">
                    <a:lumMod val="50000"/>
                  </a:schemeClr>
                </a:solidFill>
                <a:cs typeface="Arial" pitchFamily="34" charset="0"/>
              </a:rPr>
              <a:t>40%</a:t>
            </a:r>
            <a:endParaRPr lang="en-GB" sz="2000" b="1" dirty="0">
              <a:solidFill>
                <a:schemeClr val="bg1">
                  <a:lumMod val="50000"/>
                </a:schemeClr>
              </a:solidFill>
              <a:cs typeface="Arial" pitchFamily="34" charset="0"/>
            </a:endParaRPr>
          </a:p>
        </p:txBody>
      </p:sp>
      <p:sp>
        <p:nvSpPr>
          <p:cNvPr id="31" name="Arrow: Down 30">
            <a:extLst>
              <a:ext uri="{FF2B5EF4-FFF2-40B4-BE49-F238E27FC236}">
                <a16:creationId xmlns:a16="http://schemas.microsoft.com/office/drawing/2014/main" id="{B1DA0F9C-3101-6987-ED91-E5C658748D7D}"/>
              </a:ext>
            </a:extLst>
          </p:cNvPr>
          <p:cNvSpPr/>
          <p:nvPr/>
        </p:nvSpPr>
        <p:spPr>
          <a:xfrm>
            <a:off x="7065603" y="1802877"/>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32" name="Arrow: Down 31">
            <a:extLst>
              <a:ext uri="{FF2B5EF4-FFF2-40B4-BE49-F238E27FC236}">
                <a16:creationId xmlns:a16="http://schemas.microsoft.com/office/drawing/2014/main" id="{A3051D4B-A67E-A197-96D8-8D6EE2982DF2}"/>
              </a:ext>
            </a:extLst>
          </p:cNvPr>
          <p:cNvSpPr/>
          <p:nvPr/>
        </p:nvSpPr>
        <p:spPr>
          <a:xfrm rot="10800000">
            <a:off x="4192400" y="1803678"/>
            <a:ext cx="139717" cy="201070"/>
          </a:xfrm>
          <a:prstGeom prst="downArrow">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52"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en-GB" sz="1000" i="1" dirty="0">
                <a:solidFill>
                  <a:schemeClr val="bg1">
                    <a:lumMod val="50000"/>
                  </a:schemeClr>
                </a:solidFill>
              </a:rPr>
              <a:t>How often do you consume longer video content (at least 15 minutes) on the internet? Please do not include online content shorter than 15 minutes.(The 15-minute item in the question was only added this year)</a:t>
            </a:r>
          </a:p>
          <a:p>
            <a:pPr marL="0" indent="0">
              <a:spcBef>
                <a:spcPts val="0"/>
              </a:spcBef>
              <a:buNone/>
            </a:pPr>
            <a:r>
              <a:rPr lang="en-GB" sz="1000" i="1" dirty="0">
                <a:solidFill>
                  <a:schemeClr val="bg1">
                    <a:lumMod val="50000"/>
                  </a:schemeClr>
                </a:solidFill>
              </a:rPr>
              <a:t>And how often do you consume Hungarian TV content online?</a:t>
            </a:r>
            <a:endParaRPr lang="hu-HU" sz="1000" i="1" dirty="0">
              <a:solidFill>
                <a:schemeClr val="bg1">
                  <a:lumMod val="50000"/>
                </a:schemeClr>
              </a:solidFill>
            </a:endParaRPr>
          </a:p>
        </p:txBody>
      </p:sp>
      <p:sp>
        <p:nvSpPr>
          <p:cNvPr id="29" name="Szövegdoboz 26"/>
          <p:cNvSpPr txBox="1"/>
          <p:nvPr/>
        </p:nvSpPr>
        <p:spPr>
          <a:xfrm>
            <a:off x="226876" y="3762494"/>
            <a:ext cx="8690247" cy="969496"/>
          </a:xfrm>
          <a:prstGeom prst="rect">
            <a:avLst/>
          </a:prstGeom>
        </p:spPr>
        <p:txBody>
          <a:bodyPr vert="horz" wrap="square" lIns="0" tIns="0" rIns="0" bIns="0" rtlCol="0">
            <a:spAutoFit/>
          </a:body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dirty="0">
                <a:ln>
                  <a:noFill/>
                </a:ln>
                <a:solidFill>
                  <a:srgbClr val="58595B"/>
                </a:solidFill>
                <a:effectLst/>
                <a:uLnTx/>
                <a:uFillTx/>
                <a:latin typeface="Calibri"/>
                <a:ea typeface="+mn-ea"/>
                <a:cs typeface="+mn-cs"/>
              </a:rPr>
              <a:t>Compared to the stability of three years ago, the consumption of long video content on the internet has increased (although the wording of the question has been partially modified), which is no longer followed by the consumption of Hungarian content. Both the increase in the popularity of longer video content and the stability of Hungarian TV content are general phenomena, although the latter is watched less by households with children than before.</a:t>
            </a:r>
          </a:p>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dirty="0">
                <a:ln>
                  <a:noFill/>
                </a:ln>
                <a:solidFill>
                  <a:srgbClr val="58595B"/>
                </a:solidFill>
                <a:effectLst/>
                <a:uLnTx/>
                <a:uFillTx/>
                <a:latin typeface="Calibri"/>
                <a:ea typeface="+mn-ea"/>
                <a:cs typeface="+mn-cs"/>
              </a:rPr>
              <a:t>Daily consumption of video content is even higher among men (61%), people living in Budapest (62%) and people living alone (67%), while Hungarian TV content is watched more regularly online by those who watch live TV several times a day (47%).</a:t>
            </a:r>
          </a:p>
          <a:p>
            <a:pPr marL="4763" marR="0" lvl="0" indent="0" algn="just" defTabSz="914400" rtl="0" eaLnBrk="1" fontAlgn="auto" latinLnBrk="0" hangingPunct="1">
              <a:lnSpc>
                <a:spcPct val="100000"/>
              </a:lnSpc>
              <a:spcBef>
                <a:spcPts val="0"/>
              </a:spcBef>
              <a:spcAft>
                <a:spcPts val="0"/>
              </a:spcAft>
              <a:buClrTx/>
              <a:buSzTx/>
              <a:buFontTx/>
              <a:buNone/>
              <a:tabLst/>
              <a:defRPr/>
            </a:pPr>
            <a:r>
              <a:rPr lang="en-GB" sz="1050" kern="0" dirty="0">
                <a:solidFill>
                  <a:srgbClr val="58595B"/>
                </a:solidFill>
                <a:latin typeface="Calibri"/>
              </a:rPr>
              <a:t>In addition, the proportion of regular movie and TV series viewers who watch longer video content daily is also higher (61% and 58% respectively).</a:t>
            </a:r>
            <a:endParaRPr kumimoji="0" lang="hu-HU" sz="1050" b="0" i="0" u="none" strike="noStrike" kern="0" cap="none" spc="0" normalizeH="0" baseline="0" dirty="0">
              <a:ln>
                <a:noFill/>
              </a:ln>
              <a:solidFill>
                <a:srgbClr val="58595B"/>
              </a:solidFill>
              <a:effectLst/>
              <a:uLnTx/>
              <a:uFillTx/>
              <a:latin typeface="Calibri"/>
              <a:ea typeface="+mn-ea"/>
              <a:cs typeface="+mn-cs"/>
            </a:endParaRPr>
          </a:p>
        </p:txBody>
      </p:sp>
      <p:pic>
        <p:nvPicPr>
          <p:cNvPr id="4" name="Picture 2">
            <a:extLst>
              <a:ext uri="{FF2B5EF4-FFF2-40B4-BE49-F238E27FC236}">
                <a16:creationId xmlns:a16="http://schemas.microsoft.com/office/drawing/2014/main" id="{675015A3-FED6-FDAE-E48C-A15637CF4A18}"/>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E656395-C6AF-E0E1-5ED6-5964A79DFCC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296840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p:cNvGraphicFramePr>
            <a:graphicFrameLocks noGrp="1"/>
          </p:cNvGraphicFramePr>
          <p:nvPr/>
        </p:nvGraphicFramePr>
        <p:xfrm>
          <a:off x="-2" y="1606463"/>
          <a:ext cx="1326717" cy="2790175"/>
        </p:xfrm>
        <a:graphic>
          <a:graphicData uri="http://schemas.openxmlformats.org/drawingml/2006/table">
            <a:tbl>
              <a:tblPr firstRow="1" bandRow="1">
                <a:tableStyleId>{5C22544A-7EE6-4342-B048-85BDC9FD1C3A}</a:tableStyleId>
              </a:tblPr>
              <a:tblGrid>
                <a:gridCol w="442239">
                  <a:extLst>
                    <a:ext uri="{9D8B030D-6E8A-4147-A177-3AD203B41FA5}">
                      <a16:colId xmlns:a16="http://schemas.microsoft.com/office/drawing/2014/main" val="3119793778"/>
                    </a:ext>
                  </a:extLst>
                </a:gridCol>
                <a:gridCol w="442239">
                  <a:extLst>
                    <a:ext uri="{9D8B030D-6E8A-4147-A177-3AD203B41FA5}">
                      <a16:colId xmlns:a16="http://schemas.microsoft.com/office/drawing/2014/main" val="2533170863"/>
                    </a:ext>
                  </a:extLst>
                </a:gridCol>
                <a:gridCol w="442239">
                  <a:extLst>
                    <a:ext uri="{9D8B030D-6E8A-4147-A177-3AD203B41FA5}">
                      <a16:colId xmlns:a16="http://schemas.microsoft.com/office/drawing/2014/main" val="2929578066"/>
                    </a:ext>
                  </a:extLst>
                </a:gridCol>
              </a:tblGrid>
              <a:tr h="558035">
                <a:tc>
                  <a:txBody>
                    <a:bodyPr/>
                    <a:lstStyle/>
                    <a:p>
                      <a:pPr algn="ctr"/>
                      <a:r>
                        <a:rPr lang="hu-HU" sz="1100" b="1" dirty="0">
                          <a:solidFill>
                            <a:srgbClr val="A6A6A6"/>
                          </a:solidFill>
                        </a:rPr>
                        <a:t>45%</a:t>
                      </a:r>
                    </a:p>
                  </a:txBody>
                  <a:tcPr>
                    <a:solidFill>
                      <a:schemeClr val="accent1">
                        <a:tint val="20000"/>
                        <a:alpha val="0"/>
                      </a:schemeClr>
                    </a:solidFill>
                  </a:tcPr>
                </a:tc>
                <a:tc>
                  <a:txBody>
                    <a:bodyPr/>
                    <a:lstStyle/>
                    <a:p>
                      <a:pPr marL="0" algn="ctr" defTabSz="914378" rtl="0" eaLnBrk="1" latinLnBrk="0" hangingPunct="1"/>
                      <a:r>
                        <a:rPr lang="hu-HU" sz="1100" b="1" kern="1200" dirty="0">
                          <a:solidFill>
                            <a:srgbClr val="A6A6A6"/>
                          </a:solidFill>
                          <a:latin typeface="+mn-lt"/>
                          <a:ea typeface="+mn-ea"/>
                          <a:cs typeface="+mn-cs"/>
                        </a:rPr>
                        <a:t>55%</a:t>
                      </a:r>
                    </a:p>
                  </a:txBody>
                  <a:tcPr>
                    <a:solidFill>
                      <a:schemeClr val="accent1">
                        <a:tint val="20000"/>
                        <a:alpha val="0"/>
                      </a:schemeClr>
                    </a:solidFill>
                  </a:tcPr>
                </a:tc>
                <a:tc>
                  <a:txBody>
                    <a:bodyPr/>
                    <a:lstStyle/>
                    <a:p>
                      <a:pPr algn="ctr"/>
                      <a:r>
                        <a:rPr lang="hu-HU" sz="1100" b="1" dirty="0">
                          <a:solidFill>
                            <a:srgbClr val="7F7F7F"/>
                          </a:solidFill>
                        </a:rPr>
                        <a:t>58%</a:t>
                      </a:r>
                    </a:p>
                  </a:txBody>
                  <a:tcPr>
                    <a:solidFill>
                      <a:schemeClr val="accent1">
                        <a:tint val="20000"/>
                        <a:alpha val="0"/>
                      </a:schemeClr>
                    </a:solidFill>
                  </a:tcPr>
                </a:tc>
                <a:extLst>
                  <a:ext uri="{0D108BD9-81ED-4DB2-BD59-A6C34878D82A}">
                    <a16:rowId xmlns:a16="http://schemas.microsoft.com/office/drawing/2014/main" val="1585698636"/>
                  </a:ext>
                </a:extLst>
              </a:tr>
              <a:tr h="558035">
                <a:tc>
                  <a:txBody>
                    <a:bodyPr/>
                    <a:lstStyle/>
                    <a:p>
                      <a:pPr algn="ctr"/>
                      <a:r>
                        <a:rPr lang="hu-HU" sz="1100" b="1" dirty="0">
                          <a:solidFill>
                            <a:srgbClr val="A6A6A6"/>
                          </a:solidFill>
                        </a:rPr>
                        <a:t>29%</a:t>
                      </a:r>
                    </a:p>
                  </a:txBody>
                  <a:tcPr>
                    <a:solidFill>
                      <a:schemeClr val="accent1">
                        <a:tint val="20000"/>
                        <a:alpha val="0"/>
                      </a:schemeClr>
                    </a:solidFill>
                  </a:tcPr>
                </a:tc>
                <a:tc>
                  <a:txBody>
                    <a:bodyPr/>
                    <a:lstStyle/>
                    <a:p>
                      <a:pPr marL="0" algn="ctr" defTabSz="914378" rtl="0" eaLnBrk="1" latinLnBrk="0" hangingPunct="1"/>
                      <a:r>
                        <a:rPr lang="hu-HU" sz="1100" b="1" kern="1200" dirty="0">
                          <a:solidFill>
                            <a:srgbClr val="A6A6A6"/>
                          </a:solidFill>
                          <a:latin typeface="+mn-lt"/>
                          <a:ea typeface="+mn-ea"/>
                          <a:cs typeface="+mn-cs"/>
                        </a:rPr>
                        <a:t>38%</a:t>
                      </a:r>
                    </a:p>
                  </a:txBody>
                  <a:tcPr>
                    <a:solidFill>
                      <a:schemeClr val="accent1">
                        <a:tint val="20000"/>
                        <a:alpha val="0"/>
                      </a:schemeClr>
                    </a:solidFill>
                  </a:tcPr>
                </a:tc>
                <a:tc>
                  <a:txBody>
                    <a:bodyPr/>
                    <a:lstStyle/>
                    <a:p>
                      <a:pPr algn="ctr"/>
                      <a:r>
                        <a:rPr lang="hu-HU" sz="1100" b="1" dirty="0">
                          <a:solidFill>
                            <a:srgbClr val="7F7F7F"/>
                          </a:solidFill>
                        </a:rPr>
                        <a:t>42%</a:t>
                      </a:r>
                    </a:p>
                  </a:txBody>
                  <a:tcPr>
                    <a:solidFill>
                      <a:schemeClr val="accent1">
                        <a:tint val="20000"/>
                        <a:alpha val="0"/>
                      </a:schemeClr>
                    </a:solidFill>
                  </a:tcPr>
                </a:tc>
                <a:extLst>
                  <a:ext uri="{0D108BD9-81ED-4DB2-BD59-A6C34878D82A}">
                    <a16:rowId xmlns:a16="http://schemas.microsoft.com/office/drawing/2014/main" val="3773178721"/>
                  </a:ext>
                </a:extLst>
              </a:tr>
              <a:tr h="558035">
                <a:tc>
                  <a:txBody>
                    <a:bodyPr/>
                    <a:lstStyle/>
                    <a:p>
                      <a:pPr algn="ctr"/>
                      <a:r>
                        <a:rPr lang="hu-HU" sz="1100" b="1" dirty="0">
                          <a:solidFill>
                            <a:srgbClr val="A6A6A6"/>
                          </a:solidFill>
                        </a:rPr>
                        <a:t>61%</a:t>
                      </a:r>
                    </a:p>
                  </a:txBody>
                  <a:tcPr>
                    <a:solidFill>
                      <a:schemeClr val="accent1">
                        <a:tint val="20000"/>
                        <a:alpha val="0"/>
                      </a:schemeClr>
                    </a:solidFill>
                  </a:tcPr>
                </a:tc>
                <a:tc>
                  <a:txBody>
                    <a:bodyPr/>
                    <a:lstStyle/>
                    <a:p>
                      <a:pPr marL="0" algn="ctr" defTabSz="914378" rtl="0" eaLnBrk="1" latinLnBrk="0" hangingPunct="1"/>
                      <a:r>
                        <a:rPr lang="hu-HU" sz="1100" b="1" kern="1200" dirty="0">
                          <a:solidFill>
                            <a:srgbClr val="A6A6A6"/>
                          </a:solidFill>
                          <a:latin typeface="+mn-lt"/>
                          <a:ea typeface="+mn-ea"/>
                          <a:cs typeface="+mn-cs"/>
                        </a:rPr>
                        <a:t>49%</a:t>
                      </a:r>
                    </a:p>
                  </a:txBody>
                  <a:tcPr>
                    <a:solidFill>
                      <a:schemeClr val="accent1">
                        <a:tint val="20000"/>
                        <a:alpha val="0"/>
                      </a:schemeClr>
                    </a:solidFill>
                  </a:tcPr>
                </a:tc>
                <a:tc>
                  <a:txBody>
                    <a:bodyPr/>
                    <a:lstStyle/>
                    <a:p>
                      <a:pPr algn="ctr"/>
                      <a:r>
                        <a:rPr lang="hu-HU" sz="1100" b="1">
                          <a:solidFill>
                            <a:srgbClr val="7F7F7F"/>
                          </a:solidFill>
                        </a:rPr>
                        <a:t>38%</a:t>
                      </a:r>
                      <a:endParaRPr lang="hu-HU" sz="1100" b="1" dirty="0">
                        <a:solidFill>
                          <a:srgbClr val="7F7F7F"/>
                        </a:solidFill>
                      </a:endParaRPr>
                    </a:p>
                  </a:txBody>
                  <a:tcPr>
                    <a:solidFill>
                      <a:schemeClr val="accent1">
                        <a:tint val="20000"/>
                        <a:alpha val="0"/>
                      </a:schemeClr>
                    </a:solidFill>
                  </a:tcPr>
                </a:tc>
                <a:extLst>
                  <a:ext uri="{0D108BD9-81ED-4DB2-BD59-A6C34878D82A}">
                    <a16:rowId xmlns:a16="http://schemas.microsoft.com/office/drawing/2014/main" val="4036548792"/>
                  </a:ext>
                </a:extLst>
              </a:tr>
              <a:tr h="558035">
                <a:tc>
                  <a:txBody>
                    <a:bodyPr/>
                    <a:lstStyle/>
                    <a:p>
                      <a:pPr algn="ctr"/>
                      <a:r>
                        <a:rPr lang="hu-HU" sz="1100" b="1" dirty="0">
                          <a:solidFill>
                            <a:srgbClr val="A6A6A6"/>
                          </a:solidFill>
                        </a:rPr>
                        <a:t>32%</a:t>
                      </a:r>
                    </a:p>
                  </a:txBody>
                  <a:tcPr>
                    <a:solidFill>
                      <a:schemeClr val="accent1">
                        <a:tint val="20000"/>
                        <a:alpha val="0"/>
                      </a:schemeClr>
                    </a:solidFill>
                  </a:tcPr>
                </a:tc>
                <a:tc>
                  <a:txBody>
                    <a:bodyPr/>
                    <a:lstStyle/>
                    <a:p>
                      <a:pPr marL="0" algn="ctr" defTabSz="914378" rtl="0" eaLnBrk="1" latinLnBrk="0" hangingPunct="1"/>
                      <a:r>
                        <a:rPr lang="hu-HU" sz="1100" b="1" kern="1200" dirty="0">
                          <a:solidFill>
                            <a:srgbClr val="A6A6A6"/>
                          </a:solidFill>
                          <a:latin typeface="+mn-lt"/>
                          <a:ea typeface="+mn-ea"/>
                          <a:cs typeface="+mn-cs"/>
                        </a:rPr>
                        <a:t>29%</a:t>
                      </a:r>
                    </a:p>
                  </a:txBody>
                  <a:tcPr>
                    <a:solidFill>
                      <a:schemeClr val="accent1">
                        <a:tint val="20000"/>
                        <a:alpha val="0"/>
                      </a:schemeClr>
                    </a:solidFill>
                  </a:tcPr>
                </a:tc>
                <a:tc>
                  <a:txBody>
                    <a:bodyPr/>
                    <a:lstStyle/>
                    <a:p>
                      <a:pPr algn="ctr"/>
                      <a:r>
                        <a:rPr lang="hu-HU" sz="1100" b="1" dirty="0">
                          <a:solidFill>
                            <a:srgbClr val="7F7F7F"/>
                          </a:solidFill>
                        </a:rPr>
                        <a:t>19%</a:t>
                      </a:r>
                    </a:p>
                  </a:txBody>
                  <a:tcPr>
                    <a:solidFill>
                      <a:schemeClr val="accent1">
                        <a:tint val="20000"/>
                        <a:alpha val="0"/>
                      </a:schemeClr>
                    </a:solidFill>
                  </a:tcPr>
                </a:tc>
                <a:extLst>
                  <a:ext uri="{0D108BD9-81ED-4DB2-BD59-A6C34878D82A}">
                    <a16:rowId xmlns:a16="http://schemas.microsoft.com/office/drawing/2014/main" val="2097364724"/>
                  </a:ext>
                </a:extLst>
              </a:tr>
              <a:tr h="558035">
                <a:tc>
                  <a:txBody>
                    <a:bodyPr/>
                    <a:lstStyle/>
                    <a:p>
                      <a:pPr algn="ctr"/>
                      <a:r>
                        <a:rPr lang="hu-HU" sz="1100" b="1" dirty="0">
                          <a:solidFill>
                            <a:srgbClr val="A6A6A6"/>
                          </a:solidFill>
                        </a:rPr>
                        <a:t>13%</a:t>
                      </a:r>
                    </a:p>
                  </a:txBody>
                  <a:tcPr>
                    <a:solidFill>
                      <a:schemeClr val="accent1">
                        <a:tint val="20000"/>
                        <a:alpha val="0"/>
                      </a:schemeClr>
                    </a:solidFill>
                  </a:tcPr>
                </a:tc>
                <a:tc>
                  <a:txBody>
                    <a:bodyPr/>
                    <a:lstStyle/>
                    <a:p>
                      <a:pPr marL="0" algn="ctr" defTabSz="914378" rtl="0" eaLnBrk="1" latinLnBrk="0" hangingPunct="1"/>
                      <a:r>
                        <a:rPr lang="hu-HU" sz="1100" b="1" kern="1200" dirty="0">
                          <a:solidFill>
                            <a:srgbClr val="A6A6A6"/>
                          </a:solidFill>
                          <a:latin typeface="+mn-lt"/>
                          <a:ea typeface="+mn-ea"/>
                          <a:cs typeface="+mn-cs"/>
                        </a:rPr>
                        <a:t>12%</a:t>
                      </a:r>
                    </a:p>
                  </a:txBody>
                  <a:tcPr>
                    <a:solidFill>
                      <a:schemeClr val="accent1">
                        <a:tint val="20000"/>
                        <a:alpha val="0"/>
                      </a:schemeClr>
                    </a:solidFill>
                  </a:tcPr>
                </a:tc>
                <a:tc>
                  <a:txBody>
                    <a:bodyPr/>
                    <a:lstStyle/>
                    <a:p>
                      <a:pPr algn="ctr"/>
                      <a:r>
                        <a:rPr lang="hu-HU" sz="1100" b="1" dirty="0">
                          <a:solidFill>
                            <a:srgbClr val="7F7F7F"/>
                          </a:solidFill>
                        </a:rPr>
                        <a:t>11%</a:t>
                      </a:r>
                    </a:p>
                  </a:txBody>
                  <a:tcPr>
                    <a:solidFill>
                      <a:schemeClr val="accent1">
                        <a:tint val="20000"/>
                        <a:alpha val="0"/>
                      </a:schemeClr>
                    </a:solidFill>
                  </a:tcPr>
                </a:tc>
                <a:extLst>
                  <a:ext uri="{0D108BD9-81ED-4DB2-BD59-A6C34878D82A}">
                    <a16:rowId xmlns:a16="http://schemas.microsoft.com/office/drawing/2014/main" val="2735178959"/>
                  </a:ext>
                </a:extLst>
              </a:tr>
            </a:tbl>
          </a:graphicData>
        </a:graphic>
      </p:graphicFrame>
      <p:sp>
        <p:nvSpPr>
          <p:cNvPr id="37" name="Title 3"/>
          <p:cNvSpPr>
            <a:spLocks noGrp="1"/>
          </p:cNvSpPr>
          <p:nvPr>
            <p:ph type="title"/>
          </p:nvPr>
        </p:nvSpPr>
        <p:spPr>
          <a:xfrm>
            <a:off x="179984" y="-19088"/>
            <a:ext cx="8680422" cy="469722"/>
          </a:xfrm>
        </p:spPr>
        <p:txBody>
          <a:bodyPr>
            <a:noAutofit/>
          </a:bodyPr>
          <a:lstStyle/>
          <a:p>
            <a:r>
              <a:rPr lang="en-GB" sz="2900" dirty="0"/>
              <a:t>Devices to consume video content</a:t>
            </a:r>
            <a:endParaRPr lang="hu-HU" sz="2900" dirty="0"/>
          </a:p>
        </p:txBody>
      </p:sp>
      <p:grpSp>
        <p:nvGrpSpPr>
          <p:cNvPr id="7" name="Group 6"/>
          <p:cNvGrpSpPr/>
          <p:nvPr/>
        </p:nvGrpSpPr>
        <p:grpSpPr>
          <a:xfrm>
            <a:off x="2999885" y="1846964"/>
            <a:ext cx="3120246" cy="2869448"/>
            <a:chOff x="2999885" y="1687392"/>
            <a:chExt cx="3120246" cy="2869448"/>
          </a:xfrm>
        </p:grpSpPr>
        <p:grpSp>
          <p:nvGrpSpPr>
            <p:cNvPr id="68" name="Group 25"/>
            <p:cNvGrpSpPr/>
            <p:nvPr/>
          </p:nvGrpSpPr>
          <p:grpSpPr>
            <a:xfrm flipH="1">
              <a:off x="5177319" y="1687392"/>
              <a:ext cx="942812" cy="2000373"/>
              <a:chOff x="0" y="0"/>
              <a:chExt cx="1141317" cy="2554062"/>
            </a:xfrm>
          </p:grpSpPr>
          <p:sp>
            <p:nvSpPr>
              <p:cNvPr id="72" name="Shape 20"/>
              <p:cNvSpPr/>
              <p:nvPr/>
            </p:nvSpPr>
            <p:spPr>
              <a:xfrm>
                <a:off x="0" y="0"/>
                <a:ext cx="1139530" cy="32262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D4D4D4"/>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3" name="Shape 21"/>
              <p:cNvSpPr/>
              <p:nvPr/>
            </p:nvSpPr>
            <p:spPr>
              <a:xfrm>
                <a:off x="571551" y="161164"/>
                <a:ext cx="569766" cy="11398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064"/>
                    </a:lnTo>
                    <a:lnTo>
                      <a:pt x="0" y="21600"/>
                    </a:lnTo>
                    <a:lnTo>
                      <a:pt x="21600" y="18543"/>
                    </a:lnTo>
                    <a:lnTo>
                      <a:pt x="21600" y="0"/>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4" name="Shape 22"/>
              <p:cNvSpPr/>
              <p:nvPr/>
            </p:nvSpPr>
            <p:spPr>
              <a:xfrm>
                <a:off x="1786" y="161164"/>
                <a:ext cx="569766" cy="11398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43"/>
                    </a:lnTo>
                    <a:lnTo>
                      <a:pt x="21600" y="21600"/>
                    </a:lnTo>
                    <a:lnTo>
                      <a:pt x="21600" y="3064"/>
                    </a:lnTo>
                    <a:lnTo>
                      <a:pt x="0" y="0"/>
                    </a:lnTo>
                    <a:close/>
                  </a:path>
                </a:pathLst>
              </a:custGeom>
              <a:solidFill>
                <a:srgbClr val="A0A0A0"/>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75" name="Shape 23"/>
              <p:cNvSpPr/>
              <p:nvPr/>
            </p:nvSpPr>
            <p:spPr>
              <a:xfrm>
                <a:off x="569870" y="761385"/>
                <a:ext cx="569766" cy="1689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48"/>
                    </a:lnTo>
                    <a:lnTo>
                      <a:pt x="0" y="21600"/>
                    </a:lnTo>
                    <a:lnTo>
                      <a:pt x="21600" y="19657"/>
                    </a:lnTo>
                    <a:lnTo>
                      <a:pt x="21600" y="0"/>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6" name="Shape 24"/>
              <p:cNvSpPr/>
              <p:nvPr/>
            </p:nvSpPr>
            <p:spPr>
              <a:xfrm>
                <a:off x="1786" y="761385"/>
                <a:ext cx="569766" cy="1792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56"/>
                    </a:lnTo>
                    <a:lnTo>
                      <a:pt x="21600" y="21600"/>
                    </a:lnTo>
                    <a:lnTo>
                      <a:pt x="21600" y="1948"/>
                    </a:lnTo>
                    <a:lnTo>
                      <a:pt x="0" y="0"/>
                    </a:lnTo>
                    <a:close/>
                  </a:path>
                </a:pathLst>
              </a:custGeom>
              <a:solidFill>
                <a:srgbClr val="A0A0A0"/>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59" name="Group 35"/>
            <p:cNvGrpSpPr/>
            <p:nvPr/>
          </p:nvGrpSpPr>
          <p:grpSpPr>
            <a:xfrm flipH="1">
              <a:off x="4633134" y="2199398"/>
              <a:ext cx="943506" cy="1657046"/>
              <a:chOff x="0" y="0"/>
              <a:chExt cx="1142159" cy="2115704"/>
            </a:xfrm>
          </p:grpSpPr>
          <p:sp>
            <p:nvSpPr>
              <p:cNvPr id="63" name="Shape 30"/>
              <p:cNvSpPr/>
              <p:nvPr/>
            </p:nvSpPr>
            <p:spPr>
              <a:xfrm>
                <a:off x="0" y="0"/>
                <a:ext cx="1142056" cy="32333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A1C46B"/>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64" name="Shape 31"/>
              <p:cNvSpPr/>
              <p:nvPr/>
            </p:nvSpPr>
            <p:spPr>
              <a:xfrm>
                <a:off x="571130" y="159045"/>
                <a:ext cx="571028" cy="11448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057"/>
                    </a:lnTo>
                    <a:lnTo>
                      <a:pt x="0" y="21600"/>
                    </a:lnTo>
                    <a:lnTo>
                      <a:pt x="21600" y="18550"/>
                    </a:lnTo>
                    <a:lnTo>
                      <a:pt x="21600" y="0"/>
                    </a:lnTo>
                    <a:close/>
                  </a:path>
                </a:pathLst>
              </a:custGeom>
              <a:solidFill>
                <a:srgbClr val="A1C46B"/>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65" name="Shape 32"/>
              <p:cNvSpPr/>
              <p:nvPr/>
            </p:nvSpPr>
            <p:spPr>
              <a:xfrm>
                <a:off x="102" y="161521"/>
                <a:ext cx="571029" cy="11424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43"/>
                    </a:lnTo>
                    <a:lnTo>
                      <a:pt x="21600" y="21600"/>
                    </a:lnTo>
                    <a:lnTo>
                      <a:pt x="21600" y="3064"/>
                    </a:lnTo>
                    <a:lnTo>
                      <a:pt x="0" y="0"/>
                    </a:lnTo>
                    <a:close/>
                  </a:path>
                </a:pathLst>
              </a:custGeom>
              <a:solidFill>
                <a:schemeClr val="accent4">
                  <a:lumMod val="75000"/>
                </a:schemeClr>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66" name="Shape 33"/>
              <p:cNvSpPr/>
              <p:nvPr/>
            </p:nvSpPr>
            <p:spPr>
              <a:xfrm>
                <a:off x="571132" y="806012"/>
                <a:ext cx="571027" cy="11693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643"/>
                    </a:lnTo>
                    <a:lnTo>
                      <a:pt x="0" y="21600"/>
                    </a:lnTo>
                    <a:lnTo>
                      <a:pt x="21600" y="18963"/>
                    </a:lnTo>
                    <a:lnTo>
                      <a:pt x="21600" y="0"/>
                    </a:lnTo>
                    <a:close/>
                  </a:path>
                </a:pathLst>
              </a:custGeom>
              <a:solidFill>
                <a:srgbClr val="A1C46B"/>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67" name="Shape 34"/>
              <p:cNvSpPr/>
              <p:nvPr/>
            </p:nvSpPr>
            <p:spPr>
              <a:xfrm>
                <a:off x="102" y="796471"/>
                <a:ext cx="571029" cy="13192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953"/>
                    </a:lnTo>
                    <a:lnTo>
                      <a:pt x="21600" y="21600"/>
                    </a:lnTo>
                    <a:lnTo>
                      <a:pt x="21600" y="2653"/>
                    </a:lnTo>
                    <a:lnTo>
                      <a:pt x="0" y="0"/>
                    </a:lnTo>
                    <a:close/>
                  </a:path>
                </a:pathLst>
              </a:custGeom>
              <a:solidFill>
                <a:schemeClr val="accent4">
                  <a:lumMod val="75000"/>
                </a:schemeClr>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47" name="Group 46"/>
            <p:cNvGrpSpPr/>
            <p:nvPr/>
          </p:nvGrpSpPr>
          <p:grpSpPr>
            <a:xfrm flipH="1">
              <a:off x="4088253" y="2701088"/>
              <a:ext cx="944202" cy="1454840"/>
              <a:chOff x="0" y="0"/>
              <a:chExt cx="1143002" cy="1857528"/>
            </a:xfrm>
          </p:grpSpPr>
          <p:sp>
            <p:nvSpPr>
              <p:cNvPr id="51" name="Shape 40"/>
              <p:cNvSpPr/>
              <p:nvPr/>
            </p:nvSpPr>
            <p:spPr>
              <a:xfrm>
                <a:off x="0" y="0"/>
                <a:ext cx="1142898" cy="32357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nvGrpSpPr>
              <p:cNvPr id="54" name="Group 45"/>
              <p:cNvGrpSpPr/>
              <p:nvPr/>
            </p:nvGrpSpPr>
            <p:grpSpPr>
              <a:xfrm>
                <a:off x="102" y="161640"/>
                <a:ext cx="1142900" cy="1695888"/>
                <a:chOff x="0" y="0"/>
                <a:chExt cx="1142898" cy="1695886"/>
              </a:xfrm>
            </p:grpSpPr>
            <p:sp>
              <p:nvSpPr>
                <p:cNvPr id="55" name="Shape 41"/>
                <p:cNvSpPr/>
                <p:nvPr/>
              </p:nvSpPr>
              <p:spPr>
                <a:xfrm>
                  <a:off x="571448" y="0"/>
                  <a:ext cx="571450" cy="11432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064"/>
                      </a:lnTo>
                      <a:lnTo>
                        <a:pt x="0" y="21600"/>
                      </a:lnTo>
                      <a:lnTo>
                        <a:pt x="21600" y="18543"/>
                      </a:lnTo>
                      <a:lnTo>
                        <a:pt x="21600" y="0"/>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56" name="Shape 42"/>
                <p:cNvSpPr/>
                <p:nvPr/>
              </p:nvSpPr>
              <p:spPr>
                <a:xfrm>
                  <a:off x="0" y="0"/>
                  <a:ext cx="571449" cy="11432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43"/>
                      </a:lnTo>
                      <a:lnTo>
                        <a:pt x="21600" y="21600"/>
                      </a:lnTo>
                      <a:lnTo>
                        <a:pt x="21600" y="3064"/>
                      </a:lnTo>
                      <a:lnTo>
                        <a:pt x="0" y="0"/>
                      </a:lnTo>
                      <a:close/>
                    </a:path>
                  </a:pathLst>
                </a:custGeom>
                <a:solidFill>
                  <a:srgbClr val="7F7F7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57" name="Shape 43"/>
                <p:cNvSpPr/>
                <p:nvPr/>
              </p:nvSpPr>
              <p:spPr>
                <a:xfrm>
                  <a:off x="571448" y="163162"/>
                  <a:ext cx="571450" cy="11964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099"/>
                      </a:lnTo>
                      <a:lnTo>
                        <a:pt x="0" y="21600"/>
                      </a:lnTo>
                      <a:lnTo>
                        <a:pt x="21600" y="19505"/>
                      </a:lnTo>
                      <a:lnTo>
                        <a:pt x="21600" y="0"/>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58" name="Shape 44"/>
                <p:cNvSpPr/>
                <p:nvPr/>
              </p:nvSpPr>
              <p:spPr>
                <a:xfrm>
                  <a:off x="1" y="25699"/>
                  <a:ext cx="571449" cy="1670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508"/>
                      </a:lnTo>
                      <a:lnTo>
                        <a:pt x="21600" y="21600"/>
                      </a:lnTo>
                      <a:lnTo>
                        <a:pt x="21600" y="2097"/>
                      </a:lnTo>
                      <a:lnTo>
                        <a:pt x="0" y="0"/>
                      </a:lnTo>
                      <a:close/>
                    </a:path>
                  </a:pathLst>
                </a:custGeom>
                <a:solidFill>
                  <a:srgbClr val="7F7F7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grpSp>
          <p:nvGrpSpPr>
            <p:cNvPr id="40" name="Group 54"/>
            <p:cNvGrpSpPr/>
            <p:nvPr/>
          </p:nvGrpSpPr>
          <p:grpSpPr>
            <a:xfrm flipH="1">
              <a:off x="3544071" y="3191344"/>
              <a:ext cx="944200" cy="1217693"/>
              <a:chOff x="0" y="0"/>
              <a:chExt cx="1143000" cy="1554741"/>
            </a:xfrm>
          </p:grpSpPr>
          <p:sp>
            <p:nvSpPr>
              <p:cNvPr id="44" name="Shape 51"/>
              <p:cNvSpPr/>
              <p:nvPr/>
            </p:nvSpPr>
            <p:spPr>
              <a:xfrm>
                <a:off x="0" y="0"/>
                <a:ext cx="1142898" cy="32357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B2CE84"/>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45" name="Shape 52"/>
              <p:cNvSpPr/>
              <p:nvPr/>
            </p:nvSpPr>
            <p:spPr>
              <a:xfrm>
                <a:off x="571551" y="158465"/>
                <a:ext cx="571449" cy="9233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510"/>
                    </a:lnTo>
                    <a:lnTo>
                      <a:pt x="0" y="21600"/>
                    </a:lnTo>
                    <a:lnTo>
                      <a:pt x="21600" y="19096"/>
                    </a:lnTo>
                    <a:lnTo>
                      <a:pt x="21600" y="0"/>
                    </a:lnTo>
                    <a:close/>
                  </a:path>
                </a:pathLst>
              </a:custGeom>
              <a:solidFill>
                <a:srgbClr val="B2CE84"/>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46" name="Shape 53"/>
              <p:cNvSpPr/>
              <p:nvPr/>
            </p:nvSpPr>
            <p:spPr>
              <a:xfrm>
                <a:off x="102" y="161640"/>
                <a:ext cx="571450" cy="13931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91"/>
                    </a:lnTo>
                    <a:lnTo>
                      <a:pt x="21600" y="21600"/>
                    </a:lnTo>
                    <a:lnTo>
                      <a:pt x="21600" y="2514"/>
                    </a:lnTo>
                    <a:lnTo>
                      <a:pt x="0" y="0"/>
                    </a:lnTo>
                    <a:close/>
                  </a:path>
                </a:pathLst>
              </a:custGeom>
              <a:solidFill>
                <a:schemeClr val="accent4">
                  <a:lumMod val="75000"/>
                </a:schemeClr>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32" name="Group 62"/>
            <p:cNvGrpSpPr/>
            <p:nvPr/>
          </p:nvGrpSpPr>
          <p:grpSpPr>
            <a:xfrm flipH="1">
              <a:off x="2999885" y="3686005"/>
              <a:ext cx="944200" cy="870835"/>
              <a:chOff x="0" y="0"/>
              <a:chExt cx="1143000" cy="1111874"/>
            </a:xfrm>
          </p:grpSpPr>
          <p:sp>
            <p:nvSpPr>
              <p:cNvPr id="36" name="Shape 59"/>
              <p:cNvSpPr/>
              <p:nvPr/>
            </p:nvSpPr>
            <p:spPr>
              <a:xfrm>
                <a:off x="0" y="0"/>
                <a:ext cx="1142898" cy="32357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38" name="Shape 60"/>
              <p:cNvSpPr/>
              <p:nvPr/>
            </p:nvSpPr>
            <p:spPr>
              <a:xfrm>
                <a:off x="571551" y="158465"/>
                <a:ext cx="571449" cy="9534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674"/>
                    </a:lnTo>
                    <a:lnTo>
                      <a:pt x="0" y="21600"/>
                    </a:lnTo>
                    <a:lnTo>
                      <a:pt x="21600" y="17935"/>
                    </a:lnTo>
                    <a:lnTo>
                      <a:pt x="21600" y="0"/>
                    </a:lnTo>
                    <a:close/>
                  </a:path>
                </a:pathLst>
              </a:custGeom>
              <a:solidFill>
                <a:srgbClr val="7F7F7F"/>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39" name="Shape 61"/>
              <p:cNvSpPr/>
              <p:nvPr/>
            </p:nvSpPr>
            <p:spPr>
              <a:xfrm>
                <a:off x="102" y="161640"/>
                <a:ext cx="571450" cy="9502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7922"/>
                    </a:lnTo>
                    <a:lnTo>
                      <a:pt x="21600" y="21600"/>
                    </a:lnTo>
                    <a:lnTo>
                      <a:pt x="21600" y="3614"/>
                    </a:lnTo>
                    <a:lnTo>
                      <a:pt x="0" y="0"/>
                    </a:lnTo>
                    <a:close/>
                  </a:path>
                </a:pathLst>
              </a:custGeom>
              <a:solidFill>
                <a:srgbClr val="646464"/>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grpSp>
        <p:nvGrpSpPr>
          <p:cNvPr id="6" name="Group 5"/>
          <p:cNvGrpSpPr/>
          <p:nvPr/>
        </p:nvGrpSpPr>
        <p:grpSpPr>
          <a:xfrm>
            <a:off x="4756558" y="2010285"/>
            <a:ext cx="595826" cy="468237"/>
            <a:chOff x="3681283" y="2863403"/>
            <a:chExt cx="595826" cy="468237"/>
          </a:xfrm>
        </p:grpSpPr>
        <p:sp>
          <p:nvSpPr>
            <p:cNvPr id="88" name="Oval 53"/>
            <p:cNvSpPr>
              <a:spLocks noChangeArrowheads="1"/>
            </p:cNvSpPr>
            <p:nvPr/>
          </p:nvSpPr>
          <p:spPr bwMode="auto">
            <a:xfrm>
              <a:off x="3795245" y="3304388"/>
              <a:ext cx="377811" cy="27252"/>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9" name="Freeform 54"/>
            <p:cNvSpPr>
              <a:spLocks/>
            </p:cNvSpPr>
            <p:nvPr/>
          </p:nvSpPr>
          <p:spPr bwMode="auto">
            <a:xfrm>
              <a:off x="3681283" y="2863403"/>
              <a:ext cx="595826" cy="380287"/>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90" name="Rectangle 55"/>
            <p:cNvSpPr>
              <a:spLocks noChangeArrowheads="1"/>
            </p:cNvSpPr>
            <p:nvPr/>
          </p:nvSpPr>
          <p:spPr bwMode="auto">
            <a:xfrm>
              <a:off x="3720922" y="2894371"/>
              <a:ext cx="515309" cy="287384"/>
            </a:xfrm>
            <a:prstGeom prst="rect">
              <a:avLst/>
            </a:prstGeom>
            <a:solidFill>
              <a:schemeClr val="bg1">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1" name="Freeform 56"/>
            <p:cNvSpPr>
              <a:spLocks/>
            </p:cNvSpPr>
            <p:nvPr/>
          </p:nvSpPr>
          <p:spPr bwMode="auto">
            <a:xfrm>
              <a:off x="3732071" y="2931532"/>
              <a:ext cx="460805" cy="239074"/>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2" name="Rectangle 57"/>
            <p:cNvSpPr>
              <a:spLocks noChangeArrowheads="1"/>
            </p:cNvSpPr>
            <p:nvPr/>
          </p:nvSpPr>
          <p:spPr bwMode="auto">
            <a:xfrm>
              <a:off x="3708535" y="2894371"/>
              <a:ext cx="541322" cy="28986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3" name="Freeform 58"/>
            <p:cNvSpPr>
              <a:spLocks/>
            </p:cNvSpPr>
            <p:nvPr/>
          </p:nvSpPr>
          <p:spPr bwMode="auto">
            <a:xfrm>
              <a:off x="3875763" y="3258555"/>
              <a:ext cx="218015" cy="52026"/>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4" name="Freeform 59"/>
            <p:cNvSpPr>
              <a:spLocks/>
            </p:cNvSpPr>
            <p:nvPr/>
          </p:nvSpPr>
          <p:spPr bwMode="auto">
            <a:xfrm>
              <a:off x="4118552" y="3207768"/>
              <a:ext cx="24774" cy="16104"/>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5" name="Rectangle 60"/>
            <p:cNvSpPr>
              <a:spLocks noChangeArrowheads="1"/>
            </p:cNvSpPr>
            <p:nvPr/>
          </p:nvSpPr>
          <p:spPr bwMode="auto">
            <a:xfrm>
              <a:off x="4151998" y="3207768"/>
              <a:ext cx="32207" cy="16104"/>
            </a:xfrm>
            <a:prstGeom prst="rect">
              <a:avLst/>
            </a:prstGeom>
            <a:solidFill>
              <a:schemeClr val="bg1">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6" name="Freeform 61"/>
            <p:cNvSpPr>
              <a:spLocks/>
            </p:cNvSpPr>
            <p:nvPr/>
          </p:nvSpPr>
          <p:spPr bwMode="auto">
            <a:xfrm>
              <a:off x="4196592" y="3207768"/>
              <a:ext cx="30968" cy="16104"/>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97" name="Freeform 11"/>
          <p:cNvSpPr>
            <a:spLocks noChangeAspect="1" noEditPoints="1"/>
          </p:cNvSpPr>
          <p:nvPr/>
        </p:nvSpPr>
        <p:spPr bwMode="auto">
          <a:xfrm>
            <a:off x="3599269" y="2998068"/>
            <a:ext cx="680651" cy="494472"/>
          </a:xfrm>
          <a:custGeom>
            <a:avLst/>
            <a:gdLst/>
            <a:ahLst/>
            <a:cxnLst>
              <a:cxn ang="0">
                <a:pos x="268" y="0"/>
              </a:cxn>
              <a:cxn ang="0">
                <a:pos x="189" y="0"/>
              </a:cxn>
              <a:cxn ang="0">
                <a:pos x="187" y="2"/>
              </a:cxn>
              <a:cxn ang="0">
                <a:pos x="187" y="17"/>
              </a:cxn>
              <a:cxn ang="0">
                <a:pos x="221" y="17"/>
              </a:cxn>
              <a:cxn ang="0">
                <a:pos x="221" y="174"/>
              </a:cxn>
              <a:cxn ang="0">
                <a:pos x="187" y="174"/>
              </a:cxn>
              <a:cxn ang="0">
                <a:pos x="187" y="191"/>
              </a:cxn>
              <a:cxn ang="0">
                <a:pos x="189" y="193"/>
              </a:cxn>
              <a:cxn ang="0">
                <a:pos x="268" y="193"/>
              </a:cxn>
              <a:cxn ang="0">
                <a:pos x="270" y="191"/>
              </a:cxn>
              <a:cxn ang="0">
                <a:pos x="270" y="2"/>
              </a:cxn>
              <a:cxn ang="0">
                <a:pos x="268" y="0"/>
              </a:cxn>
              <a:cxn ang="0">
                <a:pos x="0" y="24"/>
              </a:cxn>
              <a:cxn ang="0">
                <a:pos x="215" y="24"/>
              </a:cxn>
              <a:cxn ang="0">
                <a:pos x="215" y="168"/>
              </a:cxn>
              <a:cxn ang="0">
                <a:pos x="0" y="168"/>
              </a:cxn>
              <a:cxn ang="0">
                <a:pos x="0" y="24"/>
              </a:cxn>
              <a:cxn ang="0">
                <a:pos x="16" y="38"/>
              </a:cxn>
              <a:cxn ang="0">
                <a:pos x="199" y="38"/>
              </a:cxn>
              <a:cxn ang="0">
                <a:pos x="199" y="146"/>
              </a:cxn>
              <a:cxn ang="0">
                <a:pos x="16" y="146"/>
              </a:cxn>
              <a:cxn ang="0">
                <a:pos x="16" y="38"/>
              </a:cxn>
              <a:cxn ang="0">
                <a:pos x="53" y="193"/>
              </a:cxn>
              <a:cxn ang="0">
                <a:pos x="58" y="184"/>
              </a:cxn>
              <a:cxn ang="0">
                <a:pos x="69" y="184"/>
              </a:cxn>
              <a:cxn ang="0">
                <a:pos x="73" y="174"/>
              </a:cxn>
              <a:cxn ang="0">
                <a:pos x="142" y="174"/>
              </a:cxn>
              <a:cxn ang="0">
                <a:pos x="146" y="184"/>
              </a:cxn>
              <a:cxn ang="0">
                <a:pos x="157" y="184"/>
              </a:cxn>
              <a:cxn ang="0">
                <a:pos x="162" y="193"/>
              </a:cxn>
              <a:cxn ang="0">
                <a:pos x="53" y="193"/>
              </a:cxn>
              <a:cxn ang="0">
                <a:pos x="99" y="153"/>
              </a:cxn>
              <a:cxn ang="0">
                <a:pos x="116" y="153"/>
              </a:cxn>
              <a:cxn ang="0">
                <a:pos x="116" y="159"/>
              </a:cxn>
              <a:cxn ang="0">
                <a:pos x="99" y="159"/>
              </a:cxn>
              <a:cxn ang="0">
                <a:pos x="99" y="153"/>
              </a:cxn>
              <a:cxn ang="0">
                <a:pos x="243" y="174"/>
              </a:cxn>
              <a:cxn ang="0">
                <a:pos x="258" y="174"/>
              </a:cxn>
              <a:cxn ang="0">
                <a:pos x="259" y="176"/>
              </a:cxn>
              <a:cxn ang="0">
                <a:pos x="259" y="182"/>
              </a:cxn>
              <a:cxn ang="0">
                <a:pos x="258" y="183"/>
              </a:cxn>
              <a:cxn ang="0">
                <a:pos x="243" y="183"/>
              </a:cxn>
              <a:cxn ang="0">
                <a:pos x="241" y="182"/>
              </a:cxn>
              <a:cxn ang="0">
                <a:pos x="241" y="176"/>
              </a:cxn>
              <a:cxn ang="0">
                <a:pos x="243" y="174"/>
              </a:cxn>
            </a:cxnLst>
            <a:rect l="0" t="0" r="r" b="b"/>
            <a:pathLst>
              <a:path w="270" h="193">
                <a:moveTo>
                  <a:pt x="268" y="0"/>
                </a:moveTo>
                <a:cubicBezTo>
                  <a:pt x="189" y="0"/>
                  <a:pt x="189" y="0"/>
                  <a:pt x="189" y="0"/>
                </a:cubicBezTo>
                <a:cubicBezTo>
                  <a:pt x="188" y="0"/>
                  <a:pt x="187" y="1"/>
                  <a:pt x="187" y="2"/>
                </a:cubicBezTo>
                <a:cubicBezTo>
                  <a:pt x="187" y="17"/>
                  <a:pt x="187" y="17"/>
                  <a:pt x="187" y="17"/>
                </a:cubicBezTo>
                <a:cubicBezTo>
                  <a:pt x="221" y="17"/>
                  <a:pt x="221" y="17"/>
                  <a:pt x="221" y="17"/>
                </a:cubicBezTo>
                <a:cubicBezTo>
                  <a:pt x="221" y="174"/>
                  <a:pt x="221" y="174"/>
                  <a:pt x="221" y="174"/>
                </a:cubicBezTo>
                <a:cubicBezTo>
                  <a:pt x="187" y="174"/>
                  <a:pt x="187" y="174"/>
                  <a:pt x="187" y="174"/>
                </a:cubicBezTo>
                <a:cubicBezTo>
                  <a:pt x="187" y="191"/>
                  <a:pt x="187" y="191"/>
                  <a:pt x="187" y="191"/>
                </a:cubicBezTo>
                <a:cubicBezTo>
                  <a:pt x="187" y="192"/>
                  <a:pt x="188" y="193"/>
                  <a:pt x="189" y="193"/>
                </a:cubicBezTo>
                <a:cubicBezTo>
                  <a:pt x="268" y="193"/>
                  <a:pt x="268" y="193"/>
                  <a:pt x="268" y="193"/>
                </a:cubicBezTo>
                <a:cubicBezTo>
                  <a:pt x="269" y="193"/>
                  <a:pt x="270" y="192"/>
                  <a:pt x="270" y="191"/>
                </a:cubicBezTo>
                <a:cubicBezTo>
                  <a:pt x="270" y="2"/>
                  <a:pt x="270" y="2"/>
                  <a:pt x="270" y="2"/>
                </a:cubicBezTo>
                <a:cubicBezTo>
                  <a:pt x="270" y="1"/>
                  <a:pt x="269" y="0"/>
                  <a:pt x="268" y="0"/>
                </a:cubicBezTo>
                <a:close/>
                <a:moveTo>
                  <a:pt x="0" y="24"/>
                </a:moveTo>
                <a:cubicBezTo>
                  <a:pt x="215" y="24"/>
                  <a:pt x="215" y="24"/>
                  <a:pt x="215" y="24"/>
                </a:cubicBezTo>
                <a:cubicBezTo>
                  <a:pt x="215" y="168"/>
                  <a:pt x="215" y="168"/>
                  <a:pt x="215" y="168"/>
                </a:cubicBezTo>
                <a:cubicBezTo>
                  <a:pt x="0" y="168"/>
                  <a:pt x="0" y="168"/>
                  <a:pt x="0" y="168"/>
                </a:cubicBezTo>
                <a:cubicBezTo>
                  <a:pt x="0" y="24"/>
                  <a:pt x="0" y="24"/>
                  <a:pt x="0" y="24"/>
                </a:cubicBezTo>
                <a:close/>
                <a:moveTo>
                  <a:pt x="16" y="38"/>
                </a:moveTo>
                <a:cubicBezTo>
                  <a:pt x="199" y="38"/>
                  <a:pt x="199" y="38"/>
                  <a:pt x="199" y="38"/>
                </a:cubicBezTo>
                <a:cubicBezTo>
                  <a:pt x="199" y="146"/>
                  <a:pt x="199" y="146"/>
                  <a:pt x="199" y="146"/>
                </a:cubicBezTo>
                <a:cubicBezTo>
                  <a:pt x="16" y="146"/>
                  <a:pt x="16" y="146"/>
                  <a:pt x="16" y="146"/>
                </a:cubicBezTo>
                <a:cubicBezTo>
                  <a:pt x="16" y="38"/>
                  <a:pt x="16" y="38"/>
                  <a:pt x="16" y="38"/>
                </a:cubicBezTo>
                <a:close/>
                <a:moveTo>
                  <a:pt x="53" y="193"/>
                </a:moveTo>
                <a:cubicBezTo>
                  <a:pt x="58" y="184"/>
                  <a:pt x="58" y="184"/>
                  <a:pt x="58" y="184"/>
                </a:cubicBezTo>
                <a:cubicBezTo>
                  <a:pt x="69" y="184"/>
                  <a:pt x="69" y="184"/>
                  <a:pt x="69" y="184"/>
                </a:cubicBezTo>
                <a:cubicBezTo>
                  <a:pt x="73" y="174"/>
                  <a:pt x="73" y="174"/>
                  <a:pt x="73" y="174"/>
                </a:cubicBezTo>
                <a:cubicBezTo>
                  <a:pt x="142" y="174"/>
                  <a:pt x="142" y="174"/>
                  <a:pt x="142" y="174"/>
                </a:cubicBezTo>
                <a:cubicBezTo>
                  <a:pt x="146" y="184"/>
                  <a:pt x="146" y="184"/>
                  <a:pt x="146" y="184"/>
                </a:cubicBezTo>
                <a:cubicBezTo>
                  <a:pt x="157" y="184"/>
                  <a:pt x="157" y="184"/>
                  <a:pt x="157" y="184"/>
                </a:cubicBezTo>
                <a:cubicBezTo>
                  <a:pt x="162" y="193"/>
                  <a:pt x="162" y="193"/>
                  <a:pt x="162" y="193"/>
                </a:cubicBezTo>
                <a:cubicBezTo>
                  <a:pt x="53" y="193"/>
                  <a:pt x="53" y="193"/>
                  <a:pt x="53" y="193"/>
                </a:cubicBezTo>
                <a:close/>
                <a:moveTo>
                  <a:pt x="99" y="153"/>
                </a:moveTo>
                <a:cubicBezTo>
                  <a:pt x="116" y="153"/>
                  <a:pt x="116" y="153"/>
                  <a:pt x="116" y="153"/>
                </a:cubicBezTo>
                <a:cubicBezTo>
                  <a:pt x="116" y="159"/>
                  <a:pt x="116" y="159"/>
                  <a:pt x="116" y="159"/>
                </a:cubicBezTo>
                <a:cubicBezTo>
                  <a:pt x="99" y="159"/>
                  <a:pt x="99" y="159"/>
                  <a:pt x="99" y="159"/>
                </a:cubicBezTo>
                <a:cubicBezTo>
                  <a:pt x="99" y="153"/>
                  <a:pt x="99" y="153"/>
                  <a:pt x="99" y="153"/>
                </a:cubicBezTo>
                <a:close/>
                <a:moveTo>
                  <a:pt x="243" y="174"/>
                </a:moveTo>
                <a:cubicBezTo>
                  <a:pt x="258" y="174"/>
                  <a:pt x="258" y="174"/>
                  <a:pt x="258" y="174"/>
                </a:cubicBezTo>
                <a:cubicBezTo>
                  <a:pt x="259" y="174"/>
                  <a:pt x="259" y="175"/>
                  <a:pt x="259" y="176"/>
                </a:cubicBezTo>
                <a:cubicBezTo>
                  <a:pt x="259" y="182"/>
                  <a:pt x="259" y="182"/>
                  <a:pt x="259" y="182"/>
                </a:cubicBezTo>
                <a:cubicBezTo>
                  <a:pt x="259" y="183"/>
                  <a:pt x="259" y="183"/>
                  <a:pt x="258" y="183"/>
                </a:cubicBezTo>
                <a:cubicBezTo>
                  <a:pt x="243" y="183"/>
                  <a:pt x="243" y="183"/>
                  <a:pt x="243" y="183"/>
                </a:cubicBezTo>
                <a:cubicBezTo>
                  <a:pt x="242" y="183"/>
                  <a:pt x="241" y="183"/>
                  <a:pt x="241" y="182"/>
                </a:cubicBezTo>
                <a:cubicBezTo>
                  <a:pt x="241" y="176"/>
                  <a:pt x="241" y="176"/>
                  <a:pt x="241" y="176"/>
                </a:cubicBezTo>
                <a:cubicBezTo>
                  <a:pt x="241" y="175"/>
                  <a:pt x="242" y="174"/>
                  <a:pt x="243" y="17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id="{BBE7741C-9EEE-467C-B713-144244C4C871}"/>
              </a:ext>
            </a:extLst>
          </p:cNvPr>
          <p:cNvGrpSpPr/>
          <p:nvPr/>
        </p:nvGrpSpPr>
        <p:grpSpPr>
          <a:xfrm>
            <a:off x="4231701" y="2586198"/>
            <a:ext cx="628594" cy="403142"/>
            <a:chOff x="4803459" y="2099859"/>
            <a:chExt cx="628594" cy="403142"/>
          </a:xfrm>
        </p:grpSpPr>
        <p:sp>
          <p:nvSpPr>
            <p:cNvPr id="98" name="Freeform 16"/>
            <p:cNvSpPr>
              <a:spLocks noEditPoints="1"/>
            </p:cNvSpPr>
            <p:nvPr/>
          </p:nvSpPr>
          <p:spPr bwMode="auto">
            <a:xfrm>
              <a:off x="4803459" y="2099859"/>
              <a:ext cx="628594" cy="403142"/>
            </a:xfrm>
            <a:custGeom>
              <a:avLst/>
              <a:gdLst/>
              <a:ahLst/>
              <a:cxnLst>
                <a:cxn ang="0">
                  <a:pos x="564" y="20"/>
                </a:cxn>
                <a:cxn ang="0">
                  <a:pos x="558" y="6"/>
                </a:cxn>
                <a:cxn ang="0">
                  <a:pos x="82" y="0"/>
                </a:cxn>
                <a:cxn ang="0">
                  <a:pos x="68" y="6"/>
                </a:cxn>
                <a:cxn ang="0">
                  <a:pos x="62" y="376"/>
                </a:cxn>
                <a:cxn ang="0">
                  <a:pos x="24" y="376"/>
                </a:cxn>
                <a:cxn ang="0">
                  <a:pos x="2" y="394"/>
                </a:cxn>
                <a:cxn ang="0">
                  <a:pos x="0" y="422"/>
                </a:cxn>
                <a:cxn ang="0">
                  <a:pos x="2" y="434"/>
                </a:cxn>
                <a:cxn ang="0">
                  <a:pos x="24" y="450"/>
                </a:cxn>
                <a:cxn ang="0">
                  <a:pos x="594" y="452"/>
                </a:cxn>
                <a:cxn ang="0">
                  <a:pos x="614" y="442"/>
                </a:cxn>
                <a:cxn ang="0">
                  <a:pos x="624" y="422"/>
                </a:cxn>
                <a:cxn ang="0">
                  <a:pos x="622" y="400"/>
                </a:cxn>
                <a:cxn ang="0">
                  <a:pos x="606" y="378"/>
                </a:cxn>
                <a:cxn ang="0">
                  <a:pos x="594" y="376"/>
                </a:cxn>
                <a:cxn ang="0">
                  <a:pos x="80" y="20"/>
                </a:cxn>
                <a:cxn ang="0">
                  <a:pos x="542" y="18"/>
                </a:cxn>
                <a:cxn ang="0">
                  <a:pos x="544" y="380"/>
                </a:cxn>
                <a:cxn ang="0">
                  <a:pos x="82" y="382"/>
                </a:cxn>
                <a:cxn ang="0">
                  <a:pos x="272" y="426"/>
                </a:cxn>
                <a:cxn ang="0">
                  <a:pos x="262" y="422"/>
                </a:cxn>
                <a:cxn ang="0">
                  <a:pos x="260" y="414"/>
                </a:cxn>
                <a:cxn ang="0">
                  <a:pos x="266" y="402"/>
                </a:cxn>
                <a:cxn ang="0">
                  <a:pos x="276" y="402"/>
                </a:cxn>
                <a:cxn ang="0">
                  <a:pos x="284" y="414"/>
                </a:cxn>
                <a:cxn ang="0">
                  <a:pos x="280" y="422"/>
                </a:cxn>
                <a:cxn ang="0">
                  <a:pos x="272" y="426"/>
                </a:cxn>
                <a:cxn ang="0">
                  <a:pos x="306" y="426"/>
                </a:cxn>
                <a:cxn ang="0">
                  <a:pos x="300" y="414"/>
                </a:cxn>
                <a:cxn ang="0">
                  <a:pos x="302" y="406"/>
                </a:cxn>
                <a:cxn ang="0">
                  <a:pos x="312" y="402"/>
                </a:cxn>
                <a:cxn ang="0">
                  <a:pos x="324" y="408"/>
                </a:cxn>
                <a:cxn ang="0">
                  <a:pos x="324" y="418"/>
                </a:cxn>
                <a:cxn ang="0">
                  <a:pos x="312" y="426"/>
                </a:cxn>
                <a:cxn ang="0">
                  <a:pos x="352" y="426"/>
                </a:cxn>
                <a:cxn ang="0">
                  <a:pos x="340" y="418"/>
                </a:cxn>
                <a:cxn ang="0">
                  <a:pos x="340" y="408"/>
                </a:cxn>
                <a:cxn ang="0">
                  <a:pos x="352" y="402"/>
                </a:cxn>
                <a:cxn ang="0">
                  <a:pos x="360" y="406"/>
                </a:cxn>
                <a:cxn ang="0">
                  <a:pos x="364" y="414"/>
                </a:cxn>
                <a:cxn ang="0">
                  <a:pos x="356" y="426"/>
                </a:cxn>
                <a:cxn ang="0">
                  <a:pos x="568" y="426"/>
                </a:cxn>
                <a:cxn ang="0">
                  <a:pos x="568" y="402"/>
                </a:cxn>
              </a:cxnLst>
              <a:rect l="0" t="0" r="r" b="b"/>
              <a:pathLst>
                <a:path w="624" h="452">
                  <a:moveTo>
                    <a:pt x="594" y="376"/>
                  </a:moveTo>
                  <a:lnTo>
                    <a:pt x="564" y="376"/>
                  </a:lnTo>
                  <a:lnTo>
                    <a:pt x="564" y="20"/>
                  </a:lnTo>
                  <a:lnTo>
                    <a:pt x="564" y="20"/>
                  </a:lnTo>
                  <a:lnTo>
                    <a:pt x="562" y="12"/>
                  </a:lnTo>
                  <a:lnTo>
                    <a:pt x="558" y="6"/>
                  </a:lnTo>
                  <a:lnTo>
                    <a:pt x="550" y="2"/>
                  </a:lnTo>
                  <a:lnTo>
                    <a:pt x="542" y="0"/>
                  </a:lnTo>
                  <a:lnTo>
                    <a:pt x="82" y="0"/>
                  </a:lnTo>
                  <a:lnTo>
                    <a:pt x="82" y="0"/>
                  </a:lnTo>
                  <a:lnTo>
                    <a:pt x="74" y="2"/>
                  </a:lnTo>
                  <a:lnTo>
                    <a:pt x="68" y="6"/>
                  </a:lnTo>
                  <a:lnTo>
                    <a:pt x="62" y="12"/>
                  </a:lnTo>
                  <a:lnTo>
                    <a:pt x="62" y="20"/>
                  </a:lnTo>
                  <a:lnTo>
                    <a:pt x="62" y="376"/>
                  </a:lnTo>
                  <a:lnTo>
                    <a:pt x="30" y="376"/>
                  </a:lnTo>
                  <a:lnTo>
                    <a:pt x="30" y="376"/>
                  </a:lnTo>
                  <a:lnTo>
                    <a:pt x="24" y="376"/>
                  </a:lnTo>
                  <a:lnTo>
                    <a:pt x="18" y="378"/>
                  </a:lnTo>
                  <a:lnTo>
                    <a:pt x="8" y="384"/>
                  </a:lnTo>
                  <a:lnTo>
                    <a:pt x="2" y="394"/>
                  </a:lnTo>
                  <a:lnTo>
                    <a:pt x="0" y="400"/>
                  </a:lnTo>
                  <a:lnTo>
                    <a:pt x="0" y="406"/>
                  </a:lnTo>
                  <a:lnTo>
                    <a:pt x="0" y="422"/>
                  </a:lnTo>
                  <a:lnTo>
                    <a:pt x="0" y="422"/>
                  </a:lnTo>
                  <a:lnTo>
                    <a:pt x="0" y="428"/>
                  </a:lnTo>
                  <a:lnTo>
                    <a:pt x="2" y="434"/>
                  </a:lnTo>
                  <a:lnTo>
                    <a:pt x="8" y="442"/>
                  </a:lnTo>
                  <a:lnTo>
                    <a:pt x="18" y="450"/>
                  </a:lnTo>
                  <a:lnTo>
                    <a:pt x="24" y="450"/>
                  </a:lnTo>
                  <a:lnTo>
                    <a:pt x="30" y="452"/>
                  </a:lnTo>
                  <a:lnTo>
                    <a:pt x="594" y="452"/>
                  </a:lnTo>
                  <a:lnTo>
                    <a:pt x="594" y="452"/>
                  </a:lnTo>
                  <a:lnTo>
                    <a:pt x="600" y="450"/>
                  </a:lnTo>
                  <a:lnTo>
                    <a:pt x="606" y="450"/>
                  </a:lnTo>
                  <a:lnTo>
                    <a:pt x="614" y="442"/>
                  </a:lnTo>
                  <a:lnTo>
                    <a:pt x="620" y="434"/>
                  </a:lnTo>
                  <a:lnTo>
                    <a:pt x="622" y="428"/>
                  </a:lnTo>
                  <a:lnTo>
                    <a:pt x="624" y="422"/>
                  </a:lnTo>
                  <a:lnTo>
                    <a:pt x="624" y="406"/>
                  </a:lnTo>
                  <a:lnTo>
                    <a:pt x="624" y="406"/>
                  </a:lnTo>
                  <a:lnTo>
                    <a:pt x="622" y="400"/>
                  </a:lnTo>
                  <a:lnTo>
                    <a:pt x="620" y="394"/>
                  </a:lnTo>
                  <a:lnTo>
                    <a:pt x="614" y="384"/>
                  </a:lnTo>
                  <a:lnTo>
                    <a:pt x="606" y="378"/>
                  </a:lnTo>
                  <a:lnTo>
                    <a:pt x="600" y="376"/>
                  </a:lnTo>
                  <a:lnTo>
                    <a:pt x="594" y="376"/>
                  </a:lnTo>
                  <a:lnTo>
                    <a:pt x="594" y="376"/>
                  </a:lnTo>
                  <a:close/>
                  <a:moveTo>
                    <a:pt x="80" y="380"/>
                  </a:moveTo>
                  <a:lnTo>
                    <a:pt x="80" y="20"/>
                  </a:lnTo>
                  <a:lnTo>
                    <a:pt x="80" y="20"/>
                  </a:lnTo>
                  <a:lnTo>
                    <a:pt x="82" y="18"/>
                  </a:lnTo>
                  <a:lnTo>
                    <a:pt x="542" y="18"/>
                  </a:lnTo>
                  <a:lnTo>
                    <a:pt x="542" y="18"/>
                  </a:lnTo>
                  <a:lnTo>
                    <a:pt x="544" y="20"/>
                  </a:lnTo>
                  <a:lnTo>
                    <a:pt x="544" y="380"/>
                  </a:lnTo>
                  <a:lnTo>
                    <a:pt x="544" y="380"/>
                  </a:lnTo>
                  <a:lnTo>
                    <a:pt x="542" y="382"/>
                  </a:lnTo>
                  <a:lnTo>
                    <a:pt x="82" y="382"/>
                  </a:lnTo>
                  <a:lnTo>
                    <a:pt x="82" y="382"/>
                  </a:lnTo>
                  <a:lnTo>
                    <a:pt x="80" y="380"/>
                  </a:lnTo>
                  <a:lnTo>
                    <a:pt x="80" y="380"/>
                  </a:lnTo>
                  <a:close/>
                  <a:moveTo>
                    <a:pt x="272" y="426"/>
                  </a:moveTo>
                  <a:lnTo>
                    <a:pt x="272" y="426"/>
                  </a:lnTo>
                  <a:lnTo>
                    <a:pt x="266" y="426"/>
                  </a:lnTo>
                  <a:lnTo>
                    <a:pt x="262" y="422"/>
                  </a:lnTo>
                  <a:lnTo>
                    <a:pt x="260" y="418"/>
                  </a:lnTo>
                  <a:lnTo>
                    <a:pt x="260" y="414"/>
                  </a:lnTo>
                  <a:lnTo>
                    <a:pt x="260" y="414"/>
                  </a:lnTo>
                  <a:lnTo>
                    <a:pt x="260" y="408"/>
                  </a:lnTo>
                  <a:lnTo>
                    <a:pt x="262" y="406"/>
                  </a:lnTo>
                  <a:lnTo>
                    <a:pt x="266" y="402"/>
                  </a:lnTo>
                  <a:lnTo>
                    <a:pt x="272" y="402"/>
                  </a:lnTo>
                  <a:lnTo>
                    <a:pt x="272" y="402"/>
                  </a:lnTo>
                  <a:lnTo>
                    <a:pt x="276" y="402"/>
                  </a:lnTo>
                  <a:lnTo>
                    <a:pt x="280" y="406"/>
                  </a:lnTo>
                  <a:lnTo>
                    <a:pt x="284" y="408"/>
                  </a:lnTo>
                  <a:lnTo>
                    <a:pt x="284" y="414"/>
                  </a:lnTo>
                  <a:lnTo>
                    <a:pt x="284" y="414"/>
                  </a:lnTo>
                  <a:lnTo>
                    <a:pt x="284" y="418"/>
                  </a:lnTo>
                  <a:lnTo>
                    <a:pt x="280" y="422"/>
                  </a:lnTo>
                  <a:lnTo>
                    <a:pt x="276" y="426"/>
                  </a:lnTo>
                  <a:lnTo>
                    <a:pt x="272" y="426"/>
                  </a:lnTo>
                  <a:lnTo>
                    <a:pt x="272" y="426"/>
                  </a:lnTo>
                  <a:close/>
                  <a:moveTo>
                    <a:pt x="312" y="426"/>
                  </a:moveTo>
                  <a:lnTo>
                    <a:pt x="312" y="426"/>
                  </a:lnTo>
                  <a:lnTo>
                    <a:pt x="306" y="426"/>
                  </a:lnTo>
                  <a:lnTo>
                    <a:pt x="302" y="422"/>
                  </a:lnTo>
                  <a:lnTo>
                    <a:pt x="300" y="418"/>
                  </a:lnTo>
                  <a:lnTo>
                    <a:pt x="300" y="414"/>
                  </a:lnTo>
                  <a:lnTo>
                    <a:pt x="300" y="414"/>
                  </a:lnTo>
                  <a:lnTo>
                    <a:pt x="300" y="408"/>
                  </a:lnTo>
                  <a:lnTo>
                    <a:pt x="302" y="406"/>
                  </a:lnTo>
                  <a:lnTo>
                    <a:pt x="306" y="402"/>
                  </a:lnTo>
                  <a:lnTo>
                    <a:pt x="312" y="402"/>
                  </a:lnTo>
                  <a:lnTo>
                    <a:pt x="312" y="402"/>
                  </a:lnTo>
                  <a:lnTo>
                    <a:pt x="316" y="402"/>
                  </a:lnTo>
                  <a:lnTo>
                    <a:pt x="320" y="406"/>
                  </a:lnTo>
                  <a:lnTo>
                    <a:pt x="324" y="408"/>
                  </a:lnTo>
                  <a:lnTo>
                    <a:pt x="324" y="414"/>
                  </a:lnTo>
                  <a:lnTo>
                    <a:pt x="324" y="414"/>
                  </a:lnTo>
                  <a:lnTo>
                    <a:pt x="324" y="418"/>
                  </a:lnTo>
                  <a:lnTo>
                    <a:pt x="320" y="422"/>
                  </a:lnTo>
                  <a:lnTo>
                    <a:pt x="316" y="426"/>
                  </a:lnTo>
                  <a:lnTo>
                    <a:pt x="312" y="426"/>
                  </a:lnTo>
                  <a:lnTo>
                    <a:pt x="312" y="426"/>
                  </a:lnTo>
                  <a:close/>
                  <a:moveTo>
                    <a:pt x="352" y="426"/>
                  </a:moveTo>
                  <a:lnTo>
                    <a:pt x="352" y="426"/>
                  </a:lnTo>
                  <a:lnTo>
                    <a:pt x="348" y="426"/>
                  </a:lnTo>
                  <a:lnTo>
                    <a:pt x="344" y="422"/>
                  </a:lnTo>
                  <a:lnTo>
                    <a:pt x="340" y="418"/>
                  </a:lnTo>
                  <a:lnTo>
                    <a:pt x="340" y="414"/>
                  </a:lnTo>
                  <a:lnTo>
                    <a:pt x="340" y="414"/>
                  </a:lnTo>
                  <a:lnTo>
                    <a:pt x="340" y="408"/>
                  </a:lnTo>
                  <a:lnTo>
                    <a:pt x="344" y="406"/>
                  </a:lnTo>
                  <a:lnTo>
                    <a:pt x="348" y="402"/>
                  </a:lnTo>
                  <a:lnTo>
                    <a:pt x="352" y="402"/>
                  </a:lnTo>
                  <a:lnTo>
                    <a:pt x="352" y="402"/>
                  </a:lnTo>
                  <a:lnTo>
                    <a:pt x="356" y="402"/>
                  </a:lnTo>
                  <a:lnTo>
                    <a:pt x="360" y="406"/>
                  </a:lnTo>
                  <a:lnTo>
                    <a:pt x="364" y="408"/>
                  </a:lnTo>
                  <a:lnTo>
                    <a:pt x="364" y="414"/>
                  </a:lnTo>
                  <a:lnTo>
                    <a:pt x="364" y="414"/>
                  </a:lnTo>
                  <a:lnTo>
                    <a:pt x="364" y="418"/>
                  </a:lnTo>
                  <a:lnTo>
                    <a:pt x="360" y="422"/>
                  </a:lnTo>
                  <a:lnTo>
                    <a:pt x="356" y="426"/>
                  </a:lnTo>
                  <a:lnTo>
                    <a:pt x="352" y="426"/>
                  </a:lnTo>
                  <a:lnTo>
                    <a:pt x="352" y="426"/>
                  </a:lnTo>
                  <a:close/>
                  <a:moveTo>
                    <a:pt x="568" y="426"/>
                  </a:moveTo>
                  <a:lnTo>
                    <a:pt x="446" y="426"/>
                  </a:lnTo>
                  <a:lnTo>
                    <a:pt x="446" y="402"/>
                  </a:lnTo>
                  <a:lnTo>
                    <a:pt x="568" y="402"/>
                  </a:lnTo>
                  <a:lnTo>
                    <a:pt x="568" y="42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9" name="Rectangle 57"/>
            <p:cNvSpPr>
              <a:spLocks noChangeArrowheads="1"/>
            </p:cNvSpPr>
            <p:nvPr/>
          </p:nvSpPr>
          <p:spPr bwMode="auto">
            <a:xfrm>
              <a:off x="4884186" y="2116114"/>
              <a:ext cx="470031" cy="32461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67C9E930-D68E-4281-852B-2DE7C3396586}"/>
              </a:ext>
            </a:extLst>
          </p:cNvPr>
          <p:cNvGrpSpPr/>
          <p:nvPr/>
        </p:nvGrpSpPr>
        <p:grpSpPr>
          <a:xfrm>
            <a:off x="5541754" y="1603216"/>
            <a:ext cx="202797" cy="398766"/>
            <a:chOff x="4457437" y="2610855"/>
            <a:chExt cx="202797" cy="398766"/>
          </a:xfrm>
        </p:grpSpPr>
        <p:sp>
          <p:nvSpPr>
            <p:cNvPr id="3" name="Téglalap 2"/>
            <p:cNvSpPr/>
            <p:nvPr/>
          </p:nvSpPr>
          <p:spPr>
            <a:xfrm>
              <a:off x="4475486" y="2676492"/>
              <a:ext cx="184748" cy="263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00" name="Freeform 11"/>
            <p:cNvSpPr>
              <a:spLocks noChangeAspect="1" noEditPoints="1"/>
            </p:cNvSpPr>
            <p:nvPr/>
          </p:nvSpPr>
          <p:spPr bwMode="auto">
            <a:xfrm>
              <a:off x="4457437" y="2610855"/>
              <a:ext cx="202797" cy="398766"/>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4" name="Group 13">
            <a:extLst>
              <a:ext uri="{FF2B5EF4-FFF2-40B4-BE49-F238E27FC236}">
                <a16:creationId xmlns:a16="http://schemas.microsoft.com/office/drawing/2014/main" id="{40A4FEDB-0543-4F3C-8B68-6A8ECC4421AE}"/>
              </a:ext>
            </a:extLst>
          </p:cNvPr>
          <p:cNvGrpSpPr/>
          <p:nvPr/>
        </p:nvGrpSpPr>
        <p:grpSpPr>
          <a:xfrm>
            <a:off x="3216476" y="3616612"/>
            <a:ext cx="543683" cy="339500"/>
            <a:chOff x="3216476" y="3616612"/>
            <a:chExt cx="543683" cy="339500"/>
          </a:xfrm>
        </p:grpSpPr>
        <p:sp>
          <p:nvSpPr>
            <p:cNvPr id="103" name="Rectangle 57"/>
            <p:cNvSpPr>
              <a:spLocks noChangeArrowheads="1"/>
            </p:cNvSpPr>
            <p:nvPr/>
          </p:nvSpPr>
          <p:spPr bwMode="auto">
            <a:xfrm>
              <a:off x="3268208" y="3639129"/>
              <a:ext cx="440328" cy="27415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1" name="Freeform 257"/>
            <p:cNvSpPr>
              <a:spLocks noChangeAspect="1" noEditPoints="1"/>
            </p:cNvSpPr>
            <p:nvPr/>
          </p:nvSpPr>
          <p:spPr bwMode="auto">
            <a:xfrm>
              <a:off x="3216476" y="3616612"/>
              <a:ext cx="543683" cy="339500"/>
            </a:xfrm>
            <a:custGeom>
              <a:avLst/>
              <a:gdLst/>
              <a:ahLst/>
              <a:cxnLst>
                <a:cxn ang="0">
                  <a:pos x="669" y="0"/>
                </a:cxn>
                <a:cxn ang="0">
                  <a:pos x="726" y="397"/>
                </a:cxn>
                <a:cxn ang="0">
                  <a:pos x="57" y="454"/>
                </a:cxn>
                <a:cxn ang="0">
                  <a:pos x="0" y="57"/>
                </a:cxn>
                <a:cxn ang="0">
                  <a:pos x="73" y="55"/>
                </a:cxn>
                <a:cxn ang="0">
                  <a:pos x="67" y="394"/>
                </a:cxn>
                <a:cxn ang="0">
                  <a:pos x="657" y="400"/>
                </a:cxn>
                <a:cxn ang="0">
                  <a:pos x="663" y="60"/>
                </a:cxn>
                <a:cxn ang="0">
                  <a:pos x="73" y="55"/>
                </a:cxn>
                <a:cxn ang="0">
                  <a:pos x="21" y="106"/>
                </a:cxn>
                <a:cxn ang="0">
                  <a:pos x="33" y="106"/>
                </a:cxn>
                <a:cxn ang="0">
                  <a:pos x="27" y="125"/>
                </a:cxn>
                <a:cxn ang="0">
                  <a:pos x="27" y="130"/>
                </a:cxn>
                <a:cxn ang="0">
                  <a:pos x="27" y="125"/>
                </a:cxn>
                <a:cxn ang="0">
                  <a:pos x="685" y="119"/>
                </a:cxn>
                <a:cxn ang="0">
                  <a:pos x="688" y="140"/>
                </a:cxn>
                <a:cxn ang="0">
                  <a:pos x="699" y="137"/>
                </a:cxn>
                <a:cxn ang="0">
                  <a:pos x="696" y="116"/>
                </a:cxn>
                <a:cxn ang="0">
                  <a:pos x="688" y="182"/>
                </a:cxn>
                <a:cxn ang="0">
                  <a:pos x="685" y="204"/>
                </a:cxn>
                <a:cxn ang="0">
                  <a:pos x="696" y="207"/>
                </a:cxn>
                <a:cxn ang="0">
                  <a:pos x="699" y="185"/>
                </a:cxn>
                <a:cxn ang="0">
                  <a:pos x="688" y="182"/>
                </a:cxn>
                <a:cxn ang="0">
                  <a:pos x="685" y="252"/>
                </a:cxn>
                <a:cxn ang="0">
                  <a:pos x="688" y="274"/>
                </a:cxn>
                <a:cxn ang="0">
                  <a:pos x="699" y="271"/>
                </a:cxn>
                <a:cxn ang="0">
                  <a:pos x="696" y="249"/>
                </a:cxn>
                <a:cxn ang="0">
                  <a:pos x="688" y="316"/>
                </a:cxn>
                <a:cxn ang="0">
                  <a:pos x="685" y="338"/>
                </a:cxn>
                <a:cxn ang="0">
                  <a:pos x="696" y="340"/>
                </a:cxn>
                <a:cxn ang="0">
                  <a:pos x="699" y="319"/>
                </a:cxn>
                <a:cxn ang="0">
                  <a:pos x="688" y="316"/>
                </a:cxn>
              </a:cxnLst>
              <a:rect l="0" t="0" r="r" b="b"/>
              <a:pathLst>
                <a:path w="726" h="454">
                  <a:moveTo>
                    <a:pt x="57" y="0"/>
                  </a:moveTo>
                  <a:cubicBezTo>
                    <a:pt x="669" y="0"/>
                    <a:pt x="669" y="0"/>
                    <a:pt x="669" y="0"/>
                  </a:cubicBezTo>
                  <a:cubicBezTo>
                    <a:pt x="701" y="0"/>
                    <a:pt x="726" y="25"/>
                    <a:pt x="726" y="57"/>
                  </a:cubicBezTo>
                  <a:cubicBezTo>
                    <a:pt x="726" y="397"/>
                    <a:pt x="726" y="397"/>
                    <a:pt x="726" y="397"/>
                  </a:cubicBezTo>
                  <a:cubicBezTo>
                    <a:pt x="726" y="429"/>
                    <a:pt x="701" y="454"/>
                    <a:pt x="669" y="454"/>
                  </a:cubicBezTo>
                  <a:cubicBezTo>
                    <a:pt x="57" y="454"/>
                    <a:pt x="57" y="454"/>
                    <a:pt x="57" y="454"/>
                  </a:cubicBezTo>
                  <a:cubicBezTo>
                    <a:pt x="26" y="454"/>
                    <a:pt x="0" y="429"/>
                    <a:pt x="0" y="397"/>
                  </a:cubicBezTo>
                  <a:cubicBezTo>
                    <a:pt x="0" y="57"/>
                    <a:pt x="0" y="57"/>
                    <a:pt x="0" y="57"/>
                  </a:cubicBezTo>
                  <a:cubicBezTo>
                    <a:pt x="0" y="25"/>
                    <a:pt x="26" y="0"/>
                    <a:pt x="57" y="0"/>
                  </a:cubicBezTo>
                  <a:close/>
                  <a:moveTo>
                    <a:pt x="73" y="55"/>
                  </a:moveTo>
                  <a:cubicBezTo>
                    <a:pt x="70" y="55"/>
                    <a:pt x="67" y="57"/>
                    <a:pt x="67" y="60"/>
                  </a:cubicBezTo>
                  <a:cubicBezTo>
                    <a:pt x="67" y="394"/>
                    <a:pt x="67" y="394"/>
                    <a:pt x="67" y="394"/>
                  </a:cubicBezTo>
                  <a:cubicBezTo>
                    <a:pt x="67" y="398"/>
                    <a:pt x="70" y="400"/>
                    <a:pt x="73" y="400"/>
                  </a:cubicBezTo>
                  <a:cubicBezTo>
                    <a:pt x="657" y="400"/>
                    <a:pt x="657" y="400"/>
                    <a:pt x="657" y="400"/>
                  </a:cubicBezTo>
                  <a:cubicBezTo>
                    <a:pt x="660" y="400"/>
                    <a:pt x="663" y="398"/>
                    <a:pt x="663" y="394"/>
                  </a:cubicBezTo>
                  <a:cubicBezTo>
                    <a:pt x="663" y="60"/>
                    <a:pt x="663" y="60"/>
                    <a:pt x="663" y="60"/>
                  </a:cubicBezTo>
                  <a:cubicBezTo>
                    <a:pt x="663" y="57"/>
                    <a:pt x="660" y="55"/>
                    <a:pt x="657" y="55"/>
                  </a:cubicBezTo>
                  <a:cubicBezTo>
                    <a:pt x="73" y="55"/>
                    <a:pt x="73" y="55"/>
                    <a:pt x="73" y="55"/>
                  </a:cubicBezTo>
                  <a:close/>
                  <a:moveTo>
                    <a:pt x="27" y="100"/>
                  </a:moveTo>
                  <a:cubicBezTo>
                    <a:pt x="23" y="100"/>
                    <a:pt x="21" y="103"/>
                    <a:pt x="21" y="106"/>
                  </a:cubicBezTo>
                  <a:cubicBezTo>
                    <a:pt x="21" y="109"/>
                    <a:pt x="23" y="112"/>
                    <a:pt x="27" y="112"/>
                  </a:cubicBezTo>
                  <a:cubicBezTo>
                    <a:pt x="30" y="112"/>
                    <a:pt x="33" y="109"/>
                    <a:pt x="33" y="106"/>
                  </a:cubicBezTo>
                  <a:cubicBezTo>
                    <a:pt x="33" y="103"/>
                    <a:pt x="30" y="100"/>
                    <a:pt x="27" y="100"/>
                  </a:cubicBezTo>
                  <a:close/>
                  <a:moveTo>
                    <a:pt x="27" y="125"/>
                  </a:moveTo>
                  <a:cubicBezTo>
                    <a:pt x="26" y="125"/>
                    <a:pt x="24" y="126"/>
                    <a:pt x="24" y="127"/>
                  </a:cubicBezTo>
                  <a:cubicBezTo>
                    <a:pt x="24" y="129"/>
                    <a:pt x="26" y="130"/>
                    <a:pt x="27" y="130"/>
                  </a:cubicBezTo>
                  <a:cubicBezTo>
                    <a:pt x="28" y="130"/>
                    <a:pt x="29" y="129"/>
                    <a:pt x="29" y="127"/>
                  </a:cubicBezTo>
                  <a:cubicBezTo>
                    <a:pt x="29" y="126"/>
                    <a:pt x="28" y="125"/>
                    <a:pt x="27" y="125"/>
                  </a:cubicBezTo>
                  <a:close/>
                  <a:moveTo>
                    <a:pt x="688" y="116"/>
                  </a:moveTo>
                  <a:cubicBezTo>
                    <a:pt x="686" y="116"/>
                    <a:pt x="685" y="116"/>
                    <a:pt x="685" y="119"/>
                  </a:cubicBezTo>
                  <a:cubicBezTo>
                    <a:pt x="685" y="137"/>
                    <a:pt x="685" y="137"/>
                    <a:pt x="685" y="137"/>
                  </a:cubicBezTo>
                  <a:cubicBezTo>
                    <a:pt x="685" y="139"/>
                    <a:pt x="686" y="140"/>
                    <a:pt x="688" y="140"/>
                  </a:cubicBezTo>
                  <a:cubicBezTo>
                    <a:pt x="696" y="140"/>
                    <a:pt x="696" y="140"/>
                    <a:pt x="696" y="140"/>
                  </a:cubicBezTo>
                  <a:cubicBezTo>
                    <a:pt x="697" y="140"/>
                    <a:pt x="699" y="139"/>
                    <a:pt x="699" y="137"/>
                  </a:cubicBezTo>
                  <a:cubicBezTo>
                    <a:pt x="699" y="119"/>
                    <a:pt x="699" y="119"/>
                    <a:pt x="699" y="119"/>
                  </a:cubicBezTo>
                  <a:cubicBezTo>
                    <a:pt x="699" y="116"/>
                    <a:pt x="697" y="116"/>
                    <a:pt x="696" y="116"/>
                  </a:cubicBezTo>
                  <a:cubicBezTo>
                    <a:pt x="688" y="116"/>
                    <a:pt x="688" y="116"/>
                    <a:pt x="688" y="116"/>
                  </a:cubicBezTo>
                  <a:close/>
                  <a:moveTo>
                    <a:pt x="688" y="182"/>
                  </a:moveTo>
                  <a:cubicBezTo>
                    <a:pt x="686" y="182"/>
                    <a:pt x="685" y="184"/>
                    <a:pt x="685" y="185"/>
                  </a:cubicBezTo>
                  <a:cubicBezTo>
                    <a:pt x="685" y="204"/>
                    <a:pt x="685" y="204"/>
                    <a:pt x="685" y="204"/>
                  </a:cubicBezTo>
                  <a:cubicBezTo>
                    <a:pt x="685" y="205"/>
                    <a:pt x="686" y="207"/>
                    <a:pt x="688" y="207"/>
                  </a:cubicBezTo>
                  <a:cubicBezTo>
                    <a:pt x="696" y="207"/>
                    <a:pt x="696" y="207"/>
                    <a:pt x="696" y="207"/>
                  </a:cubicBezTo>
                  <a:cubicBezTo>
                    <a:pt x="697" y="207"/>
                    <a:pt x="699" y="205"/>
                    <a:pt x="699" y="204"/>
                  </a:cubicBezTo>
                  <a:cubicBezTo>
                    <a:pt x="699" y="185"/>
                    <a:pt x="699" y="185"/>
                    <a:pt x="699" y="185"/>
                  </a:cubicBezTo>
                  <a:cubicBezTo>
                    <a:pt x="699" y="184"/>
                    <a:pt x="697" y="182"/>
                    <a:pt x="696" y="182"/>
                  </a:cubicBezTo>
                  <a:cubicBezTo>
                    <a:pt x="688" y="182"/>
                    <a:pt x="688" y="182"/>
                    <a:pt x="688" y="182"/>
                  </a:cubicBezTo>
                  <a:close/>
                  <a:moveTo>
                    <a:pt x="688" y="249"/>
                  </a:moveTo>
                  <a:cubicBezTo>
                    <a:pt x="686" y="249"/>
                    <a:pt x="685" y="251"/>
                    <a:pt x="685" y="252"/>
                  </a:cubicBezTo>
                  <a:cubicBezTo>
                    <a:pt x="685" y="271"/>
                    <a:pt x="685" y="271"/>
                    <a:pt x="685" y="271"/>
                  </a:cubicBezTo>
                  <a:cubicBezTo>
                    <a:pt x="685" y="272"/>
                    <a:pt x="686" y="274"/>
                    <a:pt x="688" y="274"/>
                  </a:cubicBezTo>
                  <a:cubicBezTo>
                    <a:pt x="696" y="274"/>
                    <a:pt x="696" y="274"/>
                    <a:pt x="696" y="274"/>
                  </a:cubicBezTo>
                  <a:cubicBezTo>
                    <a:pt x="697" y="274"/>
                    <a:pt x="699" y="272"/>
                    <a:pt x="699" y="271"/>
                  </a:cubicBezTo>
                  <a:cubicBezTo>
                    <a:pt x="699" y="252"/>
                    <a:pt x="699" y="252"/>
                    <a:pt x="699" y="252"/>
                  </a:cubicBezTo>
                  <a:cubicBezTo>
                    <a:pt x="699" y="251"/>
                    <a:pt x="697" y="249"/>
                    <a:pt x="696" y="249"/>
                  </a:cubicBezTo>
                  <a:cubicBezTo>
                    <a:pt x="688" y="249"/>
                    <a:pt x="688" y="249"/>
                    <a:pt x="688" y="249"/>
                  </a:cubicBezTo>
                  <a:close/>
                  <a:moveTo>
                    <a:pt x="688" y="316"/>
                  </a:moveTo>
                  <a:cubicBezTo>
                    <a:pt x="686" y="316"/>
                    <a:pt x="685" y="317"/>
                    <a:pt x="685" y="319"/>
                  </a:cubicBezTo>
                  <a:cubicBezTo>
                    <a:pt x="685" y="338"/>
                    <a:pt x="685" y="338"/>
                    <a:pt x="685" y="338"/>
                  </a:cubicBezTo>
                  <a:cubicBezTo>
                    <a:pt x="685" y="340"/>
                    <a:pt x="686" y="340"/>
                    <a:pt x="688" y="340"/>
                  </a:cubicBezTo>
                  <a:cubicBezTo>
                    <a:pt x="696" y="340"/>
                    <a:pt x="696" y="340"/>
                    <a:pt x="696" y="340"/>
                  </a:cubicBezTo>
                  <a:cubicBezTo>
                    <a:pt x="697" y="340"/>
                    <a:pt x="699" y="340"/>
                    <a:pt x="699" y="338"/>
                  </a:cubicBezTo>
                  <a:cubicBezTo>
                    <a:pt x="699" y="319"/>
                    <a:pt x="699" y="319"/>
                    <a:pt x="699" y="319"/>
                  </a:cubicBezTo>
                  <a:cubicBezTo>
                    <a:pt x="699" y="317"/>
                    <a:pt x="697" y="316"/>
                    <a:pt x="696" y="316"/>
                  </a:cubicBezTo>
                  <a:cubicBezTo>
                    <a:pt x="688" y="316"/>
                    <a:pt x="688" y="316"/>
                    <a:pt x="688" y="316"/>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104" name="Shape 8"/>
          <p:cNvSpPr/>
          <p:nvPr/>
        </p:nvSpPr>
        <p:spPr>
          <a:xfrm flipV="1">
            <a:off x="1344870" y="3999337"/>
            <a:ext cx="1440000" cy="1"/>
          </a:xfrm>
          <a:prstGeom prst="line">
            <a:avLst/>
          </a:prstGeom>
          <a:noFill/>
          <a:ln w="635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05" name="Shape 9"/>
          <p:cNvSpPr/>
          <p:nvPr/>
        </p:nvSpPr>
        <p:spPr>
          <a:xfrm flipV="1">
            <a:off x="1347606" y="3421642"/>
            <a:ext cx="2160000" cy="0"/>
          </a:xfrm>
          <a:prstGeom prst="line">
            <a:avLst/>
          </a:prstGeom>
          <a:noFill/>
          <a:ln w="635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06" name="Shape 10"/>
          <p:cNvSpPr/>
          <p:nvPr/>
        </p:nvSpPr>
        <p:spPr>
          <a:xfrm flipV="1">
            <a:off x="1351068" y="2305415"/>
            <a:ext cx="3342643" cy="1"/>
          </a:xfrm>
          <a:prstGeom prst="line">
            <a:avLst/>
          </a:prstGeom>
          <a:noFill/>
          <a:ln w="635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07" name="Shape 11"/>
          <p:cNvSpPr/>
          <p:nvPr/>
        </p:nvSpPr>
        <p:spPr>
          <a:xfrm flipV="1">
            <a:off x="1350448" y="2854807"/>
            <a:ext cx="2698495" cy="1"/>
          </a:xfrm>
          <a:prstGeom prst="line">
            <a:avLst/>
          </a:prstGeom>
          <a:noFill/>
          <a:ln w="635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08" name="Shape 12"/>
          <p:cNvSpPr/>
          <p:nvPr/>
        </p:nvSpPr>
        <p:spPr>
          <a:xfrm flipV="1">
            <a:off x="1349952" y="1758232"/>
            <a:ext cx="4014136" cy="1"/>
          </a:xfrm>
          <a:prstGeom prst="line">
            <a:avLst/>
          </a:prstGeom>
          <a:noFill/>
          <a:ln w="63500" cap="flat">
            <a:solidFill>
              <a:srgbClr val="E5E5E5"/>
            </a:solidFill>
            <a:prstDash val="solid"/>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09" name="Szövegdoboz 108"/>
          <p:cNvSpPr txBox="1"/>
          <p:nvPr/>
        </p:nvSpPr>
        <p:spPr>
          <a:xfrm>
            <a:off x="5594742" y="2833995"/>
            <a:ext cx="802345" cy="369332"/>
          </a:xfrm>
          <a:prstGeom prst="rect">
            <a:avLst/>
          </a:prstGeom>
          <a:effectLst/>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39%</a:t>
            </a:r>
          </a:p>
        </p:txBody>
      </p:sp>
      <p:sp>
        <p:nvSpPr>
          <p:cNvPr id="114" name="Szövegdoboz 113"/>
          <p:cNvSpPr txBox="1"/>
          <p:nvPr/>
        </p:nvSpPr>
        <p:spPr>
          <a:xfrm>
            <a:off x="4500828" y="3371479"/>
            <a:ext cx="802345" cy="369332"/>
          </a:xfrm>
          <a:prstGeom prst="rect">
            <a:avLst/>
          </a:prstGeom>
          <a:effectLst/>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hu-HU" b="1" dirty="0">
                <a:solidFill>
                  <a:srgbClr val="FFFFFF"/>
                </a:solidFill>
                <a:latin typeface="Calibri" pitchFamily="34" charset="0"/>
                <a:cs typeface="Arial" pitchFamily="34" charset="0"/>
              </a:rPr>
              <a:t>21</a:t>
            </a: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a:t>
            </a:r>
          </a:p>
        </p:txBody>
      </p:sp>
      <p:sp>
        <p:nvSpPr>
          <p:cNvPr id="115" name="Szövegdoboz 114"/>
          <p:cNvSpPr txBox="1"/>
          <p:nvPr/>
        </p:nvSpPr>
        <p:spPr>
          <a:xfrm>
            <a:off x="3977691" y="3652504"/>
            <a:ext cx="802345" cy="369332"/>
          </a:xfrm>
          <a:prstGeom prst="rect">
            <a:avLst/>
          </a:prstGeom>
          <a:effectLst/>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11%</a:t>
            </a:r>
          </a:p>
        </p:txBody>
      </p:sp>
      <p:sp>
        <p:nvSpPr>
          <p:cNvPr id="117" name="Szövegdoboz 116"/>
          <p:cNvSpPr txBox="1"/>
          <p:nvPr/>
        </p:nvSpPr>
        <p:spPr>
          <a:xfrm>
            <a:off x="6505959" y="3743313"/>
            <a:ext cx="802345" cy="369332"/>
          </a:xfrm>
          <a:prstGeom prst="rect">
            <a:avLst/>
          </a:prstGeom>
          <a:effectLst/>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hu-HU" b="1" dirty="0">
                <a:solidFill>
                  <a:srgbClr val="FFFFFF"/>
                </a:solidFill>
                <a:latin typeface="Calibri" pitchFamily="34" charset="0"/>
                <a:cs typeface="Arial" pitchFamily="34" charset="0"/>
              </a:rPr>
              <a:t>23</a:t>
            </a: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a:t>
            </a:r>
          </a:p>
        </p:txBody>
      </p:sp>
      <p:sp>
        <p:nvSpPr>
          <p:cNvPr id="118" name="Szövegdoboz 117"/>
          <p:cNvSpPr txBox="1"/>
          <p:nvPr/>
        </p:nvSpPr>
        <p:spPr>
          <a:xfrm>
            <a:off x="3495460" y="3955458"/>
            <a:ext cx="802345" cy="369332"/>
          </a:xfrm>
          <a:prstGeom prst="rect">
            <a:avLst/>
          </a:prstGeom>
          <a:effectLst/>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4%</a:t>
            </a:r>
          </a:p>
        </p:txBody>
      </p:sp>
      <p:sp>
        <p:nvSpPr>
          <p:cNvPr id="120" name="Szövegdoboz 119"/>
          <p:cNvSpPr txBox="1"/>
          <p:nvPr/>
        </p:nvSpPr>
        <p:spPr>
          <a:xfrm>
            <a:off x="4471266" y="915566"/>
            <a:ext cx="2499677" cy="461665"/>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Main device for watching video content</a:t>
            </a:r>
            <a:endParaRPr kumimoji="0" lang="hu-HU" sz="1200" b="0" i="0"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21" name="Szövegdoboz 120"/>
          <p:cNvSpPr txBox="1"/>
          <p:nvPr/>
        </p:nvSpPr>
        <p:spPr>
          <a:xfrm>
            <a:off x="-95337" y="921659"/>
            <a:ext cx="2088944" cy="276999"/>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Consuming videos on devices</a:t>
            </a:r>
            <a:endParaRPr kumimoji="0" lang="hu-HU" sz="12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69" name="Szövegdoboz 26"/>
          <p:cNvSpPr txBox="1"/>
          <p:nvPr/>
        </p:nvSpPr>
        <p:spPr>
          <a:xfrm>
            <a:off x="6494333" y="1241750"/>
            <a:ext cx="2430690" cy="2923877"/>
          </a:xfrm>
          <a:prstGeom prst="rect">
            <a:avLst/>
          </a:prstGeom>
        </p:spPr>
        <p:txBody>
          <a:bodyPr vert="horz" wrap="square" lIns="0" tIns="0" rIns="0" bIns="0" rtlCol="0">
            <a:spAutoFit/>
          </a:bodyPr>
          <a:lstStyle/>
          <a:p>
            <a:pPr marL="4763" algn="just" defTabSz="914400">
              <a:defRPr/>
            </a:pPr>
            <a:r>
              <a:rPr lang="en-GB" sz="1000" kern="0" dirty="0">
                <a:solidFill>
                  <a:srgbClr val="58595B"/>
                </a:solidFill>
                <a:latin typeface="Calibri"/>
              </a:rPr>
              <a:t>In the cohort studied, mobile phones have clearly become the most popular device for video content consumption, while the use of laptops/notebooks has declined, as has the use of desktop computers. Thus, smart TVs came second in this respect.</a:t>
            </a:r>
          </a:p>
          <a:p>
            <a:pPr marL="4763" algn="just" defTabSz="914400">
              <a:defRPr/>
            </a:pPr>
            <a:endParaRPr lang="hu-HU" sz="1000" kern="0" dirty="0">
              <a:solidFill>
                <a:srgbClr val="58595B"/>
              </a:solidFill>
              <a:latin typeface="Calibri"/>
            </a:endParaRPr>
          </a:p>
          <a:p>
            <a:pPr marL="4763" marR="0" lvl="0" indent="0" algn="just" defTabSz="914400" rtl="0" eaLnBrk="1" fontAlgn="auto" latinLnBrk="0" hangingPunct="1">
              <a:lnSpc>
                <a:spcPct val="100000"/>
              </a:lnSpc>
              <a:spcBef>
                <a:spcPts val="0"/>
              </a:spcBef>
              <a:spcAft>
                <a:spcPts val="0"/>
              </a:spcAft>
              <a:buClrTx/>
              <a:buSzTx/>
              <a:buFontTx/>
              <a:buNone/>
              <a:tabLst/>
              <a:defRPr/>
            </a:pPr>
            <a:r>
              <a:rPr lang="en-GB" sz="1000" kern="0" dirty="0">
                <a:solidFill>
                  <a:srgbClr val="58595B"/>
                </a:solidFill>
                <a:latin typeface="Calibri"/>
              </a:rPr>
              <a:t>The advance of the smartphone as the most common video viewing device is seen among 28–35-year-olds, urban or communal, with a high school or university degree, with an intellectual occupation and parents. The proportion was already similarly high in other groups.</a:t>
            </a:r>
          </a:p>
          <a:p>
            <a:pPr marL="4763" marR="0" lvl="0" indent="0" algn="just" defTabSz="914400" rtl="0" eaLnBrk="1" fontAlgn="auto" latinLnBrk="0" hangingPunct="1">
              <a:lnSpc>
                <a:spcPct val="100000"/>
              </a:lnSpc>
              <a:spcBef>
                <a:spcPts val="0"/>
              </a:spcBef>
              <a:spcAft>
                <a:spcPts val="0"/>
              </a:spcAft>
              <a:buClrTx/>
              <a:buSzTx/>
              <a:buFontTx/>
              <a:buNone/>
              <a:tabLst/>
              <a:defRPr/>
            </a:pPr>
            <a:endParaRPr lang="hu-HU" sz="1000" kern="0" dirty="0">
              <a:solidFill>
                <a:srgbClr val="58595B"/>
              </a:solidFill>
              <a:latin typeface="Calibri"/>
            </a:endParaRPr>
          </a:p>
          <a:p>
            <a:pPr marL="4763" marR="0" lvl="0" indent="0" algn="just" defTabSz="914400" rtl="0" eaLnBrk="1" fontAlgn="auto" latinLnBrk="0" hangingPunct="1">
              <a:lnSpc>
                <a:spcPct val="100000"/>
              </a:lnSpc>
              <a:spcBef>
                <a:spcPts val="0"/>
              </a:spcBef>
              <a:spcAft>
                <a:spcPts val="0"/>
              </a:spcAft>
              <a:buClrTx/>
              <a:buSzTx/>
              <a:buFontTx/>
              <a:buNone/>
              <a:tabLst/>
              <a:defRPr/>
            </a:pPr>
            <a:r>
              <a:rPr lang="en-GB" sz="1000" kern="0" dirty="0">
                <a:solidFill>
                  <a:srgbClr val="58595B"/>
                </a:solidFill>
                <a:latin typeface="Calibri"/>
              </a:rPr>
              <a:t>The previous first place of the desktop computer among men has also disappeared, followed by the smartphone, then the laptop and the smartphone as the most used devices.</a:t>
            </a:r>
            <a:endParaRPr lang="hu-HU" sz="1000" kern="0" dirty="0">
              <a:solidFill>
                <a:srgbClr val="58595B"/>
              </a:solidFill>
              <a:latin typeface="Calibri"/>
            </a:endParaRPr>
          </a:p>
        </p:txBody>
      </p:sp>
      <p:sp>
        <p:nvSpPr>
          <p:cNvPr id="2" name="Rectangle 1"/>
          <p:cNvSpPr/>
          <p:nvPr/>
        </p:nvSpPr>
        <p:spPr>
          <a:xfrm>
            <a:off x="1354559" y="2756249"/>
            <a:ext cx="1026000" cy="23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70" name="Rectangle 69"/>
          <p:cNvSpPr/>
          <p:nvPr/>
        </p:nvSpPr>
        <p:spPr>
          <a:xfrm>
            <a:off x="1342106" y="1651281"/>
            <a:ext cx="2329200" cy="23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71" name="Rectangle 70"/>
          <p:cNvSpPr/>
          <p:nvPr/>
        </p:nvSpPr>
        <p:spPr>
          <a:xfrm>
            <a:off x="1350233" y="3328475"/>
            <a:ext cx="410400" cy="23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78" name="Rectangle 77"/>
          <p:cNvSpPr/>
          <p:nvPr/>
        </p:nvSpPr>
        <p:spPr>
          <a:xfrm>
            <a:off x="1354560" y="3888909"/>
            <a:ext cx="158400" cy="232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grpSp>
        <p:nvGrpSpPr>
          <p:cNvPr id="8" name="Group 7"/>
          <p:cNvGrpSpPr/>
          <p:nvPr/>
        </p:nvGrpSpPr>
        <p:grpSpPr>
          <a:xfrm>
            <a:off x="2812225" y="3955458"/>
            <a:ext cx="3631983" cy="1108538"/>
            <a:chOff x="2812225" y="3795886"/>
            <a:chExt cx="3631983" cy="1108538"/>
          </a:xfrm>
        </p:grpSpPr>
        <p:sp>
          <p:nvSpPr>
            <p:cNvPr id="81" name="Rectangle 80"/>
            <p:cNvSpPr/>
            <p:nvPr/>
          </p:nvSpPr>
          <p:spPr>
            <a:xfrm rot="20695281">
              <a:off x="3503233" y="3795886"/>
              <a:ext cx="2940975" cy="774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82" name="Rectangle 81"/>
            <p:cNvSpPr/>
            <p:nvPr/>
          </p:nvSpPr>
          <p:spPr>
            <a:xfrm rot="821913">
              <a:off x="2812225" y="4129822"/>
              <a:ext cx="721684" cy="774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grpSp>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lang="en-GB" sz="900" kern="0" dirty="0">
                <a:solidFill>
                  <a:srgbClr val="222223"/>
                </a:solidFill>
                <a:latin typeface="Calibri"/>
              </a:rPr>
              <a:t>Total</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sample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AND</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vide</a:t>
            </a:r>
            <a:r>
              <a:rPr kumimoji="0" lang="en-GB" sz="900" b="0" i="0" u="none" strike="noStrike" kern="0" cap="none" spc="0" normalizeH="0" baseline="0" noProof="0" dirty="0">
                <a:ln>
                  <a:noFill/>
                </a:ln>
                <a:solidFill>
                  <a:srgbClr val="222223"/>
                </a:solidFill>
                <a:effectLst/>
                <a:uLnTx/>
                <a:uFillTx/>
                <a:latin typeface="Calibri"/>
                <a:ea typeface="+mn-ea"/>
                <a:cs typeface="+mn-cs"/>
              </a:rPr>
              <a:t>o content consumers</a:t>
            </a:r>
            <a:r>
              <a:rPr lang="hu-HU" sz="900" kern="0" dirty="0">
                <a:solidFill>
                  <a:srgbClr val="222223"/>
                </a:solidFill>
              </a:rPr>
              <a:t> 2017: n=1005 </a:t>
            </a:r>
            <a:r>
              <a:rPr lang="en-GB" sz="900" kern="0" dirty="0">
                <a:solidFill>
                  <a:srgbClr val="222223"/>
                </a:solidFill>
              </a:rPr>
              <a:t>AND</a:t>
            </a:r>
            <a:r>
              <a:rPr lang="hu-HU" sz="900" kern="0" dirty="0">
                <a:solidFill>
                  <a:srgbClr val="222223"/>
                </a:solidFill>
              </a:rPr>
              <a:t> 996; 2020: n=1000 </a:t>
            </a:r>
            <a:r>
              <a:rPr lang="en-GB" sz="900" kern="0" dirty="0">
                <a:solidFill>
                  <a:srgbClr val="222223"/>
                </a:solidFill>
              </a:rPr>
              <a:t>AND</a:t>
            </a:r>
            <a:r>
              <a:rPr lang="hu-HU" sz="900" kern="0" dirty="0">
                <a:solidFill>
                  <a:srgbClr val="222223"/>
                </a:solidFill>
              </a:rPr>
              <a:t> 995; 2023: n=1000 </a:t>
            </a:r>
            <a:r>
              <a:rPr lang="en-GB" sz="900" kern="0" dirty="0">
                <a:solidFill>
                  <a:srgbClr val="222223"/>
                </a:solidFill>
              </a:rPr>
              <a:t>AND</a:t>
            </a:r>
            <a:r>
              <a:rPr lang="hu-HU" sz="900" kern="0" dirty="0">
                <a:solidFill>
                  <a:srgbClr val="222223"/>
                </a:solidFill>
              </a:rPr>
              <a:t> 990 </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77" name="Rectangle 76"/>
          <p:cNvSpPr/>
          <p:nvPr/>
        </p:nvSpPr>
        <p:spPr>
          <a:xfrm>
            <a:off x="1342106" y="2196873"/>
            <a:ext cx="1404000" cy="23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dirty="0" err="1">
              <a:solidFill>
                <a:srgbClr val="003399"/>
              </a:solidFill>
              <a:latin typeface="Calibri" pitchFamily="34" charset="0"/>
            </a:endParaRPr>
          </a:p>
        </p:txBody>
      </p:sp>
      <p:sp>
        <p:nvSpPr>
          <p:cNvPr id="17" name="Rectangle 16">
            <a:extLst>
              <a:ext uri="{FF2B5EF4-FFF2-40B4-BE49-F238E27FC236}">
                <a16:creationId xmlns:a16="http://schemas.microsoft.com/office/drawing/2014/main" id="{CCE23BFE-AD9F-41B1-85DF-959E809820E4}"/>
              </a:ext>
            </a:extLst>
          </p:cNvPr>
          <p:cNvSpPr/>
          <p:nvPr/>
        </p:nvSpPr>
        <p:spPr>
          <a:xfrm rot="20783895">
            <a:off x="3509697" y="4251758"/>
            <a:ext cx="527696" cy="299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bg2">
                    <a:lumMod val="75000"/>
                  </a:schemeClr>
                </a:solidFill>
                <a:latin typeface="Calibri" pitchFamily="34" charset="0"/>
              </a:rPr>
              <a:t>3%</a:t>
            </a:r>
            <a:endParaRPr lang="en-GB" sz="1200" b="1" dirty="0" err="1">
              <a:solidFill>
                <a:schemeClr val="bg2">
                  <a:lumMod val="75000"/>
                </a:schemeClr>
              </a:solidFill>
              <a:latin typeface="Calibri" pitchFamily="34" charset="0"/>
            </a:endParaRPr>
          </a:p>
        </p:txBody>
      </p:sp>
      <p:sp>
        <p:nvSpPr>
          <p:cNvPr id="83" name="Rectangle 82">
            <a:extLst>
              <a:ext uri="{FF2B5EF4-FFF2-40B4-BE49-F238E27FC236}">
                <a16:creationId xmlns:a16="http://schemas.microsoft.com/office/drawing/2014/main" id="{157CE3B9-C7E2-4BC3-A809-327E1B0FAEEF}"/>
              </a:ext>
            </a:extLst>
          </p:cNvPr>
          <p:cNvSpPr/>
          <p:nvPr/>
        </p:nvSpPr>
        <p:spPr>
          <a:xfrm rot="20783895">
            <a:off x="5103880" y="3853735"/>
            <a:ext cx="527696" cy="299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bg2">
                    <a:lumMod val="75000"/>
                  </a:schemeClr>
                </a:solidFill>
                <a:latin typeface="Calibri" pitchFamily="34" charset="0"/>
              </a:rPr>
              <a:t>18%</a:t>
            </a:r>
            <a:endParaRPr lang="en-GB" sz="1200" b="1" dirty="0" err="1">
              <a:solidFill>
                <a:schemeClr val="bg2">
                  <a:lumMod val="75000"/>
                </a:schemeClr>
              </a:solidFill>
              <a:latin typeface="Calibri" pitchFamily="34" charset="0"/>
            </a:endParaRPr>
          </a:p>
        </p:txBody>
      </p:sp>
      <p:sp>
        <p:nvSpPr>
          <p:cNvPr id="84" name="Rectangle 83">
            <a:extLst>
              <a:ext uri="{FF2B5EF4-FFF2-40B4-BE49-F238E27FC236}">
                <a16:creationId xmlns:a16="http://schemas.microsoft.com/office/drawing/2014/main" id="{B7EFC3EE-0CB5-46C1-87D9-14A215E2FA9F}"/>
              </a:ext>
            </a:extLst>
          </p:cNvPr>
          <p:cNvSpPr/>
          <p:nvPr/>
        </p:nvSpPr>
        <p:spPr>
          <a:xfrm rot="20783895">
            <a:off x="4023760" y="4150175"/>
            <a:ext cx="527696" cy="299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bg2">
                    <a:lumMod val="75000"/>
                  </a:schemeClr>
                </a:solidFill>
                <a:latin typeface="Calibri" pitchFamily="34" charset="0"/>
              </a:rPr>
              <a:t>19%</a:t>
            </a:r>
            <a:endParaRPr lang="en-GB" sz="1200" b="1" dirty="0" err="1">
              <a:solidFill>
                <a:schemeClr val="bg2">
                  <a:lumMod val="75000"/>
                </a:schemeClr>
              </a:solidFill>
              <a:latin typeface="Calibri" pitchFamily="34" charset="0"/>
            </a:endParaRPr>
          </a:p>
        </p:txBody>
      </p:sp>
      <p:sp>
        <p:nvSpPr>
          <p:cNvPr id="85" name="Rectangle 84">
            <a:extLst>
              <a:ext uri="{FF2B5EF4-FFF2-40B4-BE49-F238E27FC236}">
                <a16:creationId xmlns:a16="http://schemas.microsoft.com/office/drawing/2014/main" id="{8D2F7B82-2A9D-473F-B08A-2BF91C2BA07B}"/>
              </a:ext>
            </a:extLst>
          </p:cNvPr>
          <p:cNvSpPr/>
          <p:nvPr/>
        </p:nvSpPr>
        <p:spPr>
          <a:xfrm rot="20783895">
            <a:off x="4577999" y="3997751"/>
            <a:ext cx="527696" cy="299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bg2">
                    <a:lumMod val="75000"/>
                  </a:schemeClr>
                </a:solidFill>
                <a:latin typeface="Calibri" pitchFamily="34" charset="0"/>
              </a:rPr>
              <a:t>29%</a:t>
            </a:r>
            <a:endParaRPr lang="en-GB" sz="1200" b="1" dirty="0" err="1">
              <a:solidFill>
                <a:schemeClr val="bg2">
                  <a:lumMod val="75000"/>
                </a:schemeClr>
              </a:solidFill>
              <a:latin typeface="Calibri" pitchFamily="34" charset="0"/>
            </a:endParaRPr>
          </a:p>
        </p:txBody>
      </p:sp>
      <p:sp>
        <p:nvSpPr>
          <p:cNvPr id="86" name="Rectangle 85">
            <a:extLst>
              <a:ext uri="{FF2B5EF4-FFF2-40B4-BE49-F238E27FC236}">
                <a16:creationId xmlns:a16="http://schemas.microsoft.com/office/drawing/2014/main" id="{F41CCFCE-E151-44B3-AC2E-F26B4E0CAB26}"/>
              </a:ext>
            </a:extLst>
          </p:cNvPr>
          <p:cNvSpPr/>
          <p:nvPr/>
        </p:nvSpPr>
        <p:spPr>
          <a:xfrm rot="20783895">
            <a:off x="5658119" y="3660820"/>
            <a:ext cx="527696" cy="299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bg2">
                    <a:lumMod val="75000"/>
                  </a:schemeClr>
                </a:solidFill>
                <a:latin typeface="Calibri" pitchFamily="34" charset="0"/>
              </a:rPr>
              <a:t>31%</a:t>
            </a:r>
            <a:endParaRPr lang="en-GB" sz="1200" b="1" dirty="0" err="1">
              <a:solidFill>
                <a:schemeClr val="bg2">
                  <a:lumMod val="75000"/>
                </a:schemeClr>
              </a:solidFill>
              <a:latin typeface="Calibri" pitchFamily="34" charset="0"/>
            </a:endParaRPr>
          </a:p>
        </p:txBody>
      </p:sp>
      <p:sp>
        <p:nvSpPr>
          <p:cNvPr id="5" name="Rectangle 4">
            <a:extLst>
              <a:ext uri="{FF2B5EF4-FFF2-40B4-BE49-F238E27FC236}">
                <a16:creationId xmlns:a16="http://schemas.microsoft.com/office/drawing/2014/main" id="{B750380D-1A25-6C45-2340-B7D17BF11139}"/>
              </a:ext>
            </a:extLst>
          </p:cNvPr>
          <p:cNvSpPr/>
          <p:nvPr/>
        </p:nvSpPr>
        <p:spPr>
          <a:xfrm rot="20783895">
            <a:off x="3596250" y="4404158"/>
            <a:ext cx="527696" cy="299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bg2">
                    <a:lumMod val="75000"/>
                  </a:schemeClr>
                </a:solidFill>
                <a:latin typeface="Calibri" pitchFamily="34" charset="0"/>
              </a:rPr>
              <a:t>3%</a:t>
            </a:r>
            <a:endParaRPr lang="en-GB" sz="1200" b="1" dirty="0" err="1">
              <a:solidFill>
                <a:schemeClr val="bg2">
                  <a:lumMod val="75000"/>
                </a:schemeClr>
              </a:solidFill>
              <a:latin typeface="Calibri" pitchFamily="34" charset="0"/>
            </a:endParaRPr>
          </a:p>
        </p:txBody>
      </p:sp>
      <p:sp>
        <p:nvSpPr>
          <p:cNvPr id="10" name="Rectangle 9">
            <a:extLst>
              <a:ext uri="{FF2B5EF4-FFF2-40B4-BE49-F238E27FC236}">
                <a16:creationId xmlns:a16="http://schemas.microsoft.com/office/drawing/2014/main" id="{3662D89C-C58F-2CFD-215E-7CE84B80C31C}"/>
              </a:ext>
            </a:extLst>
          </p:cNvPr>
          <p:cNvSpPr/>
          <p:nvPr/>
        </p:nvSpPr>
        <p:spPr>
          <a:xfrm rot="20783895">
            <a:off x="5190433" y="4006135"/>
            <a:ext cx="527696" cy="299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bg2">
                    <a:lumMod val="75000"/>
                  </a:schemeClr>
                </a:solidFill>
                <a:latin typeface="Calibri" pitchFamily="34" charset="0"/>
              </a:rPr>
              <a:t>13%</a:t>
            </a:r>
            <a:endParaRPr lang="en-GB" sz="1200" b="1" dirty="0" err="1">
              <a:solidFill>
                <a:schemeClr val="bg2">
                  <a:lumMod val="75000"/>
                </a:schemeClr>
              </a:solidFill>
              <a:latin typeface="Calibri" pitchFamily="34" charset="0"/>
            </a:endParaRPr>
          </a:p>
        </p:txBody>
      </p:sp>
      <p:sp>
        <p:nvSpPr>
          <p:cNvPr id="11" name="Rectangle 10">
            <a:extLst>
              <a:ext uri="{FF2B5EF4-FFF2-40B4-BE49-F238E27FC236}">
                <a16:creationId xmlns:a16="http://schemas.microsoft.com/office/drawing/2014/main" id="{4DD1F6EF-0079-6BD0-39DC-A3D1EAD511BF}"/>
              </a:ext>
            </a:extLst>
          </p:cNvPr>
          <p:cNvSpPr/>
          <p:nvPr/>
        </p:nvSpPr>
        <p:spPr>
          <a:xfrm rot="20783895">
            <a:off x="4110313" y="4302575"/>
            <a:ext cx="527696" cy="299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bg2">
                    <a:lumMod val="75000"/>
                  </a:schemeClr>
                </a:solidFill>
                <a:latin typeface="Calibri" pitchFamily="34" charset="0"/>
              </a:rPr>
              <a:t>20%</a:t>
            </a:r>
            <a:endParaRPr lang="en-GB" sz="1200" b="1" dirty="0" err="1">
              <a:solidFill>
                <a:schemeClr val="bg2">
                  <a:lumMod val="75000"/>
                </a:schemeClr>
              </a:solidFill>
              <a:latin typeface="Calibri" pitchFamily="34" charset="0"/>
            </a:endParaRPr>
          </a:p>
        </p:txBody>
      </p:sp>
      <p:sp>
        <p:nvSpPr>
          <p:cNvPr id="15" name="Rectangle 14">
            <a:extLst>
              <a:ext uri="{FF2B5EF4-FFF2-40B4-BE49-F238E27FC236}">
                <a16:creationId xmlns:a16="http://schemas.microsoft.com/office/drawing/2014/main" id="{6202C711-659A-B7CC-46EE-252F91261B69}"/>
              </a:ext>
            </a:extLst>
          </p:cNvPr>
          <p:cNvSpPr/>
          <p:nvPr/>
        </p:nvSpPr>
        <p:spPr>
          <a:xfrm rot="20783895">
            <a:off x="4664552" y="4150151"/>
            <a:ext cx="527696" cy="299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bg2">
                    <a:lumMod val="75000"/>
                  </a:schemeClr>
                </a:solidFill>
                <a:latin typeface="Calibri" pitchFamily="34" charset="0"/>
              </a:rPr>
              <a:t>43%</a:t>
            </a:r>
            <a:endParaRPr lang="en-GB" sz="1200" b="1" dirty="0" err="1">
              <a:solidFill>
                <a:schemeClr val="bg2">
                  <a:lumMod val="75000"/>
                </a:schemeClr>
              </a:solidFill>
              <a:latin typeface="Calibri" pitchFamily="34" charset="0"/>
            </a:endParaRPr>
          </a:p>
        </p:txBody>
      </p:sp>
      <p:sp>
        <p:nvSpPr>
          <p:cNvPr id="16" name="Rectangle 15">
            <a:extLst>
              <a:ext uri="{FF2B5EF4-FFF2-40B4-BE49-F238E27FC236}">
                <a16:creationId xmlns:a16="http://schemas.microsoft.com/office/drawing/2014/main" id="{A8898658-08F1-370B-E3C9-6430B9F13477}"/>
              </a:ext>
            </a:extLst>
          </p:cNvPr>
          <p:cNvSpPr/>
          <p:nvPr/>
        </p:nvSpPr>
        <p:spPr>
          <a:xfrm rot="20783895">
            <a:off x="5744672" y="3813220"/>
            <a:ext cx="527696" cy="299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dirty="0">
                <a:solidFill>
                  <a:schemeClr val="bg2">
                    <a:lumMod val="75000"/>
                  </a:schemeClr>
                </a:solidFill>
                <a:latin typeface="Calibri" pitchFamily="34" charset="0"/>
              </a:rPr>
              <a:t>20%</a:t>
            </a:r>
            <a:endParaRPr lang="en-GB" sz="1200" b="1" dirty="0" err="1">
              <a:solidFill>
                <a:schemeClr val="bg2">
                  <a:lumMod val="75000"/>
                </a:schemeClr>
              </a:solidFill>
              <a:latin typeface="Calibri" pitchFamily="34" charset="0"/>
            </a:endParaRPr>
          </a:p>
        </p:txBody>
      </p:sp>
      <p:sp>
        <p:nvSpPr>
          <p:cNvPr id="18" name="Rectangle 17">
            <a:extLst>
              <a:ext uri="{FF2B5EF4-FFF2-40B4-BE49-F238E27FC236}">
                <a16:creationId xmlns:a16="http://schemas.microsoft.com/office/drawing/2014/main" id="{51ED0B15-2C6E-B39B-B38F-C3CB7438FB4C}"/>
              </a:ext>
            </a:extLst>
          </p:cNvPr>
          <p:cNvSpPr/>
          <p:nvPr/>
        </p:nvSpPr>
        <p:spPr>
          <a:xfrm rot="20783895">
            <a:off x="3216238" y="4321250"/>
            <a:ext cx="543288" cy="299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u="sng" dirty="0">
                <a:solidFill>
                  <a:srgbClr val="7F7F7F"/>
                </a:solidFill>
                <a:latin typeface="Calibri" pitchFamily="34" charset="0"/>
              </a:rPr>
              <a:t>2020:</a:t>
            </a:r>
            <a:endParaRPr lang="en-GB" sz="1200" b="1" u="sng" dirty="0" err="1">
              <a:solidFill>
                <a:srgbClr val="7F7F7F"/>
              </a:solidFill>
              <a:latin typeface="Calibri" pitchFamily="34" charset="0"/>
            </a:endParaRPr>
          </a:p>
        </p:txBody>
      </p:sp>
      <p:sp>
        <p:nvSpPr>
          <p:cNvPr id="19" name="Rectangle 18">
            <a:extLst>
              <a:ext uri="{FF2B5EF4-FFF2-40B4-BE49-F238E27FC236}">
                <a16:creationId xmlns:a16="http://schemas.microsoft.com/office/drawing/2014/main" id="{480390AD-1587-F9EC-9040-4C71161266E9}"/>
              </a:ext>
            </a:extLst>
          </p:cNvPr>
          <p:cNvSpPr/>
          <p:nvPr/>
        </p:nvSpPr>
        <p:spPr>
          <a:xfrm rot="20783895">
            <a:off x="3300709" y="4500519"/>
            <a:ext cx="544086" cy="299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b="1" u="sng" dirty="0">
                <a:solidFill>
                  <a:srgbClr val="7F7F7F"/>
                </a:solidFill>
                <a:latin typeface="Calibri" pitchFamily="34" charset="0"/>
              </a:rPr>
              <a:t>2017:</a:t>
            </a:r>
            <a:endParaRPr lang="en-GB" sz="1200" b="1" u="sng" dirty="0" err="1">
              <a:solidFill>
                <a:srgbClr val="7F7F7F"/>
              </a:solidFill>
              <a:latin typeface="Calibri" pitchFamily="34" charset="0"/>
            </a:endParaRPr>
          </a:p>
        </p:txBody>
      </p:sp>
      <p:sp>
        <p:nvSpPr>
          <p:cNvPr id="20" name="TextBox 19">
            <a:extLst>
              <a:ext uri="{FF2B5EF4-FFF2-40B4-BE49-F238E27FC236}">
                <a16:creationId xmlns:a16="http://schemas.microsoft.com/office/drawing/2014/main" id="{8F61BC20-2B05-FF4A-4F4C-F31632F3B00E}"/>
              </a:ext>
            </a:extLst>
          </p:cNvPr>
          <p:cNvSpPr txBox="1"/>
          <p:nvPr/>
        </p:nvSpPr>
        <p:spPr>
          <a:xfrm>
            <a:off x="-36512" y="1430655"/>
            <a:ext cx="608617" cy="261610"/>
          </a:xfrm>
          <a:prstGeom prst="rect">
            <a:avLst/>
          </a:prstGeom>
        </p:spPr>
        <p:txBody>
          <a:bodyPr wrap="square" rtlCol="0">
            <a:spAutoFit/>
          </a:bodyPr>
          <a:lstStyle/>
          <a:p>
            <a:pPr algn="ctr"/>
            <a:r>
              <a:rPr lang="hu-HU" sz="1100" b="1" u="sng" dirty="0">
                <a:solidFill>
                  <a:srgbClr val="A6A6A6"/>
                </a:solidFill>
              </a:rPr>
              <a:t>2017:</a:t>
            </a:r>
          </a:p>
        </p:txBody>
      </p:sp>
      <p:sp>
        <p:nvSpPr>
          <p:cNvPr id="21" name="TextBox 20">
            <a:extLst>
              <a:ext uri="{FF2B5EF4-FFF2-40B4-BE49-F238E27FC236}">
                <a16:creationId xmlns:a16="http://schemas.microsoft.com/office/drawing/2014/main" id="{A640F271-B62C-5601-428F-DC7944519963}"/>
              </a:ext>
            </a:extLst>
          </p:cNvPr>
          <p:cNvSpPr txBox="1"/>
          <p:nvPr/>
        </p:nvSpPr>
        <p:spPr>
          <a:xfrm>
            <a:off x="362983" y="1430655"/>
            <a:ext cx="608617" cy="261610"/>
          </a:xfrm>
          <a:prstGeom prst="rect">
            <a:avLst/>
          </a:prstGeom>
        </p:spPr>
        <p:txBody>
          <a:bodyPr wrap="square" rtlCol="0">
            <a:spAutoFit/>
          </a:bodyPr>
          <a:lstStyle/>
          <a:p>
            <a:pPr algn="ctr"/>
            <a:r>
              <a:rPr lang="hu-HU" sz="1100" b="1" u="sng" dirty="0">
                <a:solidFill>
                  <a:srgbClr val="A6A6A6"/>
                </a:solidFill>
              </a:rPr>
              <a:t>2020:</a:t>
            </a:r>
          </a:p>
        </p:txBody>
      </p:sp>
      <p:sp>
        <p:nvSpPr>
          <p:cNvPr id="22" name="TextBox 21">
            <a:extLst>
              <a:ext uri="{FF2B5EF4-FFF2-40B4-BE49-F238E27FC236}">
                <a16:creationId xmlns:a16="http://schemas.microsoft.com/office/drawing/2014/main" id="{C3FFE341-6F06-BD3F-F61C-D7FB97DA3BD4}"/>
              </a:ext>
            </a:extLst>
          </p:cNvPr>
          <p:cNvSpPr txBox="1"/>
          <p:nvPr/>
        </p:nvSpPr>
        <p:spPr>
          <a:xfrm>
            <a:off x="867039" y="1430655"/>
            <a:ext cx="608617" cy="261610"/>
          </a:xfrm>
          <a:prstGeom prst="rect">
            <a:avLst/>
          </a:prstGeom>
        </p:spPr>
        <p:txBody>
          <a:bodyPr wrap="square" rtlCol="0">
            <a:spAutoFit/>
          </a:bodyPr>
          <a:lstStyle/>
          <a:p>
            <a:r>
              <a:rPr lang="hu-HU" sz="1100" b="1" u="sng" dirty="0">
                <a:solidFill>
                  <a:srgbClr val="7F7F7F"/>
                </a:solidFill>
              </a:rPr>
              <a:t>2023:</a:t>
            </a:r>
            <a:endParaRPr lang="hu-HU" sz="1200" b="1" u="sng" dirty="0">
              <a:solidFill>
                <a:srgbClr val="7F7F7F"/>
              </a:solidFill>
              <a:latin typeface="Calibri" pitchFamily="34" charset="0"/>
              <a:cs typeface="Arial" pitchFamily="34" charset="0"/>
            </a:endParaRPr>
          </a:p>
        </p:txBody>
      </p:sp>
      <p:sp>
        <p:nvSpPr>
          <p:cNvPr id="23" name="Szövegdoboz 113">
            <a:extLst>
              <a:ext uri="{FF2B5EF4-FFF2-40B4-BE49-F238E27FC236}">
                <a16:creationId xmlns:a16="http://schemas.microsoft.com/office/drawing/2014/main" id="{F6637720-2ED5-DC86-5846-F3E888859393}"/>
              </a:ext>
            </a:extLst>
          </p:cNvPr>
          <p:cNvSpPr txBox="1"/>
          <p:nvPr/>
        </p:nvSpPr>
        <p:spPr>
          <a:xfrm>
            <a:off x="5065799" y="3003798"/>
            <a:ext cx="802345" cy="369332"/>
          </a:xfrm>
          <a:prstGeom prst="rect">
            <a:avLst/>
          </a:prstGeom>
          <a:effectLst/>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hu-HU" b="1" dirty="0">
                <a:solidFill>
                  <a:srgbClr val="FFFFFF"/>
                </a:solidFill>
                <a:latin typeface="Calibri" pitchFamily="34" charset="0"/>
                <a:cs typeface="Arial" pitchFamily="34" charset="0"/>
              </a:rPr>
              <a:t>24</a:t>
            </a: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a:t>
            </a:r>
          </a:p>
        </p:txBody>
      </p:sp>
      <p:sp>
        <p:nvSpPr>
          <p:cNvPr id="26" name="Arrow: Down 25">
            <a:extLst>
              <a:ext uri="{FF2B5EF4-FFF2-40B4-BE49-F238E27FC236}">
                <a16:creationId xmlns:a16="http://schemas.microsoft.com/office/drawing/2014/main" id="{D2FFDBEA-330C-D4FB-CED0-E86D1E72FB89}"/>
              </a:ext>
            </a:extLst>
          </p:cNvPr>
          <p:cNvSpPr/>
          <p:nvPr/>
        </p:nvSpPr>
        <p:spPr>
          <a:xfrm>
            <a:off x="1226896" y="3313658"/>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27" name="Arrow: Down 26">
            <a:extLst>
              <a:ext uri="{FF2B5EF4-FFF2-40B4-BE49-F238E27FC236}">
                <a16:creationId xmlns:a16="http://schemas.microsoft.com/office/drawing/2014/main" id="{832ED213-FCFD-D7F9-8CAE-6840113C61C5}"/>
              </a:ext>
            </a:extLst>
          </p:cNvPr>
          <p:cNvSpPr/>
          <p:nvPr/>
        </p:nvSpPr>
        <p:spPr>
          <a:xfrm>
            <a:off x="1226896" y="2767200"/>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28" name="Arrow: Down 27">
            <a:extLst>
              <a:ext uri="{FF2B5EF4-FFF2-40B4-BE49-F238E27FC236}">
                <a16:creationId xmlns:a16="http://schemas.microsoft.com/office/drawing/2014/main" id="{A84E9FBA-EEC3-9F5B-B34E-F5A6E0015A75}"/>
              </a:ext>
            </a:extLst>
          </p:cNvPr>
          <p:cNvSpPr/>
          <p:nvPr/>
        </p:nvSpPr>
        <p:spPr>
          <a:xfrm>
            <a:off x="4462086" y="3736635"/>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29" name="Arrow: Down 28">
            <a:extLst>
              <a:ext uri="{FF2B5EF4-FFF2-40B4-BE49-F238E27FC236}">
                <a16:creationId xmlns:a16="http://schemas.microsoft.com/office/drawing/2014/main" id="{562903CB-3476-E65D-FDAA-B7E67C1EAD48}"/>
              </a:ext>
            </a:extLst>
          </p:cNvPr>
          <p:cNvSpPr/>
          <p:nvPr/>
        </p:nvSpPr>
        <p:spPr>
          <a:xfrm rot="10800000">
            <a:off x="6088157" y="2918126"/>
            <a:ext cx="139717" cy="201070"/>
          </a:xfrm>
          <a:prstGeom prst="downArrow">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9" name="Text Placeholder 9">
            <a:extLst>
              <a:ext uri="{FF2B5EF4-FFF2-40B4-BE49-F238E27FC236}">
                <a16:creationId xmlns:a16="http://schemas.microsoft.com/office/drawing/2014/main" id="{8C403B9A-FFAB-C79E-6D8C-A3493493D554}"/>
              </a:ext>
            </a:extLst>
          </p:cNvPr>
          <p:cNvSpPr txBox="1">
            <a:spLocks/>
          </p:cNvSpPr>
          <p:nvPr/>
        </p:nvSpPr>
        <p:spPr>
          <a:xfrm>
            <a:off x="107504" y="392549"/>
            <a:ext cx="8690248" cy="451009"/>
          </a:xfrm>
          <a:prstGeom prst="rect">
            <a:avLst/>
          </a:prstGeom>
        </p:spPr>
        <p:txBody>
          <a:bodyPr/>
          <a:lst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Wingdings" pitchFamily="2" charset="2"/>
              <a:buNone/>
            </a:pPr>
            <a:r>
              <a:rPr lang="en-US" sz="1000" i="1">
                <a:solidFill>
                  <a:schemeClr val="bg1">
                    <a:lumMod val="50000"/>
                  </a:schemeClr>
                </a:solidFill>
              </a:rPr>
              <a:t>Which of these devices do you use for watching videos?</a:t>
            </a:r>
          </a:p>
          <a:p>
            <a:pPr marL="0" indent="0">
              <a:spcBef>
                <a:spcPts val="0"/>
              </a:spcBef>
              <a:buFont typeface="Wingdings" pitchFamily="2" charset="2"/>
              <a:buNone/>
            </a:pPr>
            <a:r>
              <a:rPr lang="en-US" sz="1000" i="1">
                <a:solidFill>
                  <a:schemeClr val="bg1">
                    <a:lumMod val="50000"/>
                  </a:schemeClr>
                </a:solidFill>
              </a:rPr>
              <a:t>Which of these devices do you use the most for watching videos? </a:t>
            </a:r>
            <a:endParaRPr lang="en-US" sz="1000" i="1" dirty="0">
              <a:solidFill>
                <a:schemeClr val="bg1">
                  <a:lumMod val="50000"/>
                </a:schemeClr>
              </a:solidFill>
            </a:endParaRPr>
          </a:p>
        </p:txBody>
      </p:sp>
      <p:pic>
        <p:nvPicPr>
          <p:cNvPr id="24" name="Picture 2">
            <a:extLst>
              <a:ext uri="{FF2B5EF4-FFF2-40B4-BE49-F238E27FC236}">
                <a16:creationId xmlns:a16="http://schemas.microsoft.com/office/drawing/2014/main" id="{B231E1F4-BBC0-AA67-505C-F3DCFA6C95A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EE6BA4FC-3348-05CF-A474-72A18D634A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16927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p:cNvCxnSpPr/>
          <p:nvPr/>
        </p:nvCxnSpPr>
        <p:spPr bwMode="gray">
          <a:xfrm>
            <a:off x="7276651" y="3613138"/>
            <a:ext cx="0" cy="964094"/>
          </a:xfrm>
          <a:prstGeom prst="line">
            <a:avLst/>
          </a:prstGeom>
          <a:noFill/>
          <a:ln w="9525" cap="rnd" cmpd="sng" algn="ctr">
            <a:solidFill>
              <a:srgbClr val="C8C8C8"/>
            </a:solidFill>
            <a:prstDash val="solid"/>
            <a:tailEnd type="none" w="lg" len="lg"/>
          </a:ln>
          <a:effectLst/>
        </p:spPr>
      </p:cxnSp>
      <p:cxnSp>
        <p:nvCxnSpPr>
          <p:cNvPr id="77" name="Straight Connector 76"/>
          <p:cNvCxnSpPr/>
          <p:nvPr/>
        </p:nvCxnSpPr>
        <p:spPr bwMode="gray">
          <a:xfrm flipH="1">
            <a:off x="7294569" y="4123101"/>
            <a:ext cx="990195" cy="1"/>
          </a:xfrm>
          <a:prstGeom prst="line">
            <a:avLst/>
          </a:prstGeom>
          <a:noFill/>
          <a:ln w="9525" cap="rnd" cmpd="sng" algn="ctr">
            <a:solidFill>
              <a:schemeClr val="accent3"/>
            </a:solidFill>
            <a:prstDash val="solid"/>
            <a:tailEnd type="oval" w="lg" len="lg"/>
          </a:ln>
          <a:effectLst/>
        </p:spPr>
      </p:cxnSp>
      <p:sp>
        <p:nvSpPr>
          <p:cNvPr id="9" name="Title 8"/>
          <p:cNvSpPr>
            <a:spLocks noGrp="1"/>
          </p:cNvSpPr>
          <p:nvPr>
            <p:ph type="title"/>
          </p:nvPr>
        </p:nvSpPr>
        <p:spPr/>
        <p:txBody>
          <a:bodyPr>
            <a:noAutofit/>
          </a:bodyPr>
          <a:lstStyle/>
          <a:p>
            <a:r>
              <a:rPr lang="hu-HU" sz="2900" dirty="0" err="1"/>
              <a:t>Background</a:t>
            </a:r>
            <a:r>
              <a:rPr lang="hu-HU" sz="2900" dirty="0"/>
              <a:t> of Research</a:t>
            </a:r>
            <a:br>
              <a:rPr lang="hu-HU" sz="2900" dirty="0"/>
            </a:br>
            <a:r>
              <a:rPr lang="hu-HU" sz="2900" dirty="0"/>
              <a:t> </a:t>
            </a:r>
            <a:endParaRPr lang="en-US" sz="2900" dirty="0"/>
          </a:p>
        </p:txBody>
      </p:sp>
      <p:cxnSp>
        <p:nvCxnSpPr>
          <p:cNvPr id="154" name="Straight Connector 153"/>
          <p:cNvCxnSpPr/>
          <p:nvPr/>
        </p:nvCxnSpPr>
        <p:spPr bwMode="gray">
          <a:xfrm>
            <a:off x="1637589" y="717424"/>
            <a:ext cx="0" cy="964094"/>
          </a:xfrm>
          <a:prstGeom prst="line">
            <a:avLst/>
          </a:prstGeom>
          <a:noFill/>
          <a:ln w="9525" cap="rnd" cmpd="sng" algn="ctr">
            <a:solidFill>
              <a:srgbClr val="C8C8C8"/>
            </a:solidFill>
            <a:prstDash val="solid"/>
            <a:tailEnd type="none" w="lg" len="lg"/>
          </a:ln>
          <a:effectLst/>
        </p:spPr>
      </p:cxnSp>
      <p:cxnSp>
        <p:nvCxnSpPr>
          <p:cNvPr id="155" name="Straight Connector 154"/>
          <p:cNvCxnSpPr/>
          <p:nvPr/>
        </p:nvCxnSpPr>
        <p:spPr bwMode="gray">
          <a:xfrm>
            <a:off x="1094267" y="1216820"/>
            <a:ext cx="543323" cy="0"/>
          </a:xfrm>
          <a:prstGeom prst="line">
            <a:avLst/>
          </a:prstGeom>
          <a:noFill/>
          <a:ln w="9525" cap="rnd" cmpd="sng" algn="ctr">
            <a:solidFill>
              <a:schemeClr val="accent5"/>
            </a:solidFill>
            <a:prstDash val="solid"/>
            <a:tailEnd type="oval" w="lg" len="lg"/>
          </a:ln>
          <a:effectLst/>
        </p:spPr>
      </p:cxnSp>
      <p:sp>
        <p:nvSpPr>
          <p:cNvPr id="156" name="Text Placeholder 3"/>
          <p:cNvSpPr txBox="1">
            <a:spLocks/>
          </p:cNvSpPr>
          <p:nvPr/>
        </p:nvSpPr>
        <p:spPr bwMode="gray">
          <a:xfrm>
            <a:off x="1785883" y="820704"/>
            <a:ext cx="5532771" cy="1107996"/>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l" defTabSz="1390707" rtl="0" eaLnBrk="1" fontAlgn="auto" latinLnBrk="0" hangingPunct="1">
              <a:lnSpc>
                <a:spcPct val="9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777777">
                    <a:lumMod val="75000"/>
                  </a:srgbClr>
                </a:solidFill>
                <a:effectLst/>
                <a:uLnTx/>
                <a:uFillTx/>
                <a:latin typeface="Calibri"/>
                <a:ea typeface="+mn-ea"/>
                <a:cs typeface="+mn-cs"/>
              </a:rPr>
              <a:t>Age group: 18-32 (following the life of a 3-year-old cohort between the ages 15 and 29) </a:t>
            </a:r>
          </a:p>
          <a:p>
            <a:pPr marL="0" marR="0" lvl="0" indent="0" algn="l" defTabSz="1390707" rtl="0" eaLnBrk="1" fontAlgn="auto" latinLnBrk="0" hangingPunct="1">
              <a:lnSpc>
                <a:spcPct val="9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777777">
                    <a:lumMod val="75000"/>
                  </a:srgbClr>
                </a:solidFill>
                <a:effectLst/>
                <a:uLnTx/>
                <a:uFillTx/>
                <a:latin typeface="Calibri"/>
                <a:ea typeface="+mn-ea"/>
                <a:cs typeface="+mn-cs"/>
              </a:rPr>
              <a:t>Representative sample to gender, age and type of settlement</a:t>
            </a:r>
            <a:endParaRPr kumimoji="0" lang="en-US" sz="1000" b="0" i="0" u="none" strike="noStrike" kern="1200" cap="none" spc="0" normalizeH="0" baseline="0" noProof="0" dirty="0">
              <a:ln>
                <a:noFill/>
              </a:ln>
              <a:solidFill>
                <a:srgbClr val="777777">
                  <a:lumMod val="75000"/>
                </a:srgbClr>
              </a:solidFill>
              <a:effectLst/>
              <a:uLnTx/>
              <a:uFillTx/>
              <a:latin typeface="Calibri"/>
              <a:ea typeface="+mn-ea"/>
              <a:cs typeface="+mn-cs"/>
            </a:endParaRPr>
          </a:p>
          <a:p>
            <a:pPr marL="0" marR="0" lvl="0" indent="0" algn="l" defTabSz="1390707" rtl="0" eaLnBrk="1" fontAlgn="auto" latinLnBrk="0" hangingPunct="1">
              <a:lnSpc>
                <a:spcPct val="90000"/>
              </a:lnSpc>
              <a:spcBef>
                <a:spcPts val="0"/>
              </a:spcBef>
              <a:spcAft>
                <a:spcPts val="0"/>
              </a:spcAft>
              <a:buClrTx/>
              <a:buSzTx/>
              <a:buFont typeface="Arial" pitchFamily="34" charset="0"/>
              <a:buNone/>
              <a:tabLst/>
              <a:defRPr/>
            </a:pPr>
            <a:r>
              <a:rPr kumimoji="0" lang="en-US" sz="1200" b="0" i="0" u="none" strike="noStrike" kern="1200" cap="none" spc="0" normalizeH="0" baseline="0" noProof="0" dirty="0">
                <a:ln>
                  <a:noFill/>
                </a:ln>
                <a:solidFill>
                  <a:srgbClr val="777777">
                    <a:lumMod val="75000"/>
                  </a:srgbClr>
                </a:solidFill>
                <a:effectLst/>
                <a:uLnTx/>
                <a:uFillTx/>
                <a:latin typeface="Calibri"/>
                <a:ea typeface="+mn-ea"/>
                <a:cs typeface="+mn-cs"/>
              </a:rPr>
              <a:t>Sample size: 1000 people</a:t>
            </a:r>
          </a:p>
          <a:p>
            <a:pPr marL="0" marR="0" lvl="0" indent="0" algn="l" defTabSz="1390707" rtl="0" eaLnBrk="1" fontAlgn="auto" latinLnBrk="0" hangingPunct="1">
              <a:lnSpc>
                <a:spcPct val="90000"/>
              </a:lnSpc>
              <a:spcBef>
                <a:spcPts val="0"/>
              </a:spcBef>
              <a:spcAft>
                <a:spcPts val="0"/>
              </a:spcAft>
              <a:buClrTx/>
              <a:buSzTx/>
              <a:buFont typeface="Arial" pitchFamily="34" charset="0"/>
              <a:buNone/>
              <a:tabLst/>
              <a:defRPr/>
            </a:pPr>
            <a:endParaRPr lang="en-US" sz="600" dirty="0">
              <a:solidFill>
                <a:srgbClr val="777777">
                  <a:lumMod val="75000"/>
                </a:srgbClr>
              </a:solidFill>
              <a:highlight>
                <a:srgbClr val="FF0000"/>
              </a:highlight>
              <a:latin typeface="Calibri"/>
            </a:endParaRPr>
          </a:p>
          <a:p>
            <a:pPr defTabSz="1390707">
              <a:defRPr/>
            </a:pPr>
            <a:r>
              <a:rPr kumimoji="0" lang="en-GB" b="0" i="0" u="none" strike="noStrike" kern="1200" cap="none" spc="0" normalizeH="0" baseline="0" noProof="0" dirty="0">
                <a:ln>
                  <a:noFill/>
                </a:ln>
                <a:solidFill>
                  <a:srgbClr val="777777">
                    <a:lumMod val="75000"/>
                  </a:srgbClr>
                </a:solidFill>
                <a:effectLst/>
                <a:uLnTx/>
                <a:uFillTx/>
                <a:latin typeface="Calibri"/>
                <a:ea typeface="+mn-ea"/>
                <a:cs typeface="+mn-cs"/>
              </a:rPr>
              <a:t>Besides that a few of the question from the study were added to the Ipsos Omnibus survey (representative  above the age of 18) to understand the opinion the measured </a:t>
            </a:r>
            <a:r>
              <a:rPr lang="en-GB" dirty="0">
                <a:solidFill>
                  <a:srgbClr val="777777">
                    <a:lumMod val="75000"/>
                  </a:srgbClr>
                </a:solidFill>
                <a:latin typeface="Calibri"/>
              </a:rPr>
              <a:t>c</a:t>
            </a:r>
            <a:r>
              <a:rPr kumimoji="0" lang="en-GB" b="0" i="0" u="none" strike="noStrike" kern="1200" cap="none" spc="0" normalizeH="0" baseline="0" noProof="0" dirty="0" err="1">
                <a:ln>
                  <a:noFill/>
                </a:ln>
                <a:solidFill>
                  <a:srgbClr val="777777">
                    <a:lumMod val="75000"/>
                  </a:srgbClr>
                </a:solidFill>
                <a:effectLst/>
                <a:uLnTx/>
                <a:uFillTx/>
                <a:latin typeface="Calibri"/>
                <a:ea typeface="+mn-ea"/>
                <a:cs typeface="+mn-cs"/>
              </a:rPr>
              <a:t>ohort</a:t>
            </a:r>
            <a:r>
              <a:rPr kumimoji="0" lang="en-GB" b="0" i="0" u="none" strike="noStrike" kern="1200" cap="none" spc="0" normalizeH="0" baseline="0" noProof="0" dirty="0">
                <a:ln>
                  <a:noFill/>
                </a:ln>
                <a:solidFill>
                  <a:srgbClr val="777777">
                    <a:lumMod val="75000"/>
                  </a:srgbClr>
                </a:solidFill>
                <a:effectLst/>
                <a:uLnTx/>
                <a:uFillTx/>
                <a:latin typeface="Calibri"/>
                <a:ea typeface="+mn-ea"/>
                <a:cs typeface="+mn-cs"/>
              </a:rPr>
              <a:t> from the perspective of the elder age groups.</a:t>
            </a:r>
            <a:endParaRPr kumimoji="0" lang="en-US" b="0" i="0" u="none" strike="noStrike" kern="1200" cap="none" spc="0" normalizeH="0" baseline="0" noProof="0" dirty="0">
              <a:ln>
                <a:noFill/>
              </a:ln>
              <a:solidFill>
                <a:srgbClr val="777777">
                  <a:lumMod val="75000"/>
                </a:srgbClr>
              </a:solidFill>
              <a:effectLst/>
              <a:highlight>
                <a:srgbClr val="FF0000"/>
              </a:highlight>
              <a:uLnTx/>
              <a:uFillTx/>
              <a:latin typeface="Calibri"/>
              <a:ea typeface="+mn-ea"/>
              <a:cs typeface="+mn-cs"/>
            </a:endParaRPr>
          </a:p>
        </p:txBody>
      </p:sp>
      <p:sp>
        <p:nvSpPr>
          <p:cNvPr id="157" name="Oval 156"/>
          <p:cNvSpPr/>
          <p:nvPr/>
        </p:nvSpPr>
        <p:spPr bwMode="gray">
          <a:xfrm>
            <a:off x="179512" y="717472"/>
            <a:ext cx="985674" cy="965060"/>
          </a:xfrm>
          <a:prstGeom prst="ellipse">
            <a:avLst/>
          </a:prstGeom>
          <a:solidFill>
            <a:schemeClr val="accent5"/>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1" name="Text Placeholder 3"/>
          <p:cNvSpPr txBox="1">
            <a:spLocks/>
          </p:cNvSpPr>
          <p:nvPr/>
        </p:nvSpPr>
        <p:spPr bwMode="gray">
          <a:xfrm>
            <a:off x="1761797" y="578075"/>
            <a:ext cx="3871617"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l" defTabSz="1390707" rtl="0"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1200" cap="none" spc="0" normalizeH="0" baseline="0" noProof="0" dirty="0">
                <a:ln>
                  <a:noFill/>
                </a:ln>
                <a:solidFill>
                  <a:srgbClr val="008E94"/>
                </a:solidFill>
                <a:effectLst/>
                <a:uLnTx/>
                <a:uFillTx/>
                <a:latin typeface="Calibri"/>
                <a:ea typeface="+mn-ea"/>
                <a:cs typeface="+mn-cs"/>
              </a:rPr>
              <a:t>TARGET AUDIENCE</a:t>
            </a:r>
            <a:endParaRPr kumimoji="0" lang="en-GB" sz="1800" b="1" i="0" u="none" strike="noStrike" kern="1200" cap="none" spc="0" normalizeH="0" baseline="0" noProof="0" dirty="0">
              <a:ln>
                <a:noFill/>
              </a:ln>
              <a:solidFill>
                <a:srgbClr val="008E94"/>
              </a:solidFill>
              <a:effectLst/>
              <a:uLnTx/>
              <a:uFillTx/>
              <a:latin typeface="Calibri"/>
              <a:ea typeface="+mn-ea"/>
              <a:cs typeface="+mn-cs"/>
            </a:endParaRPr>
          </a:p>
        </p:txBody>
      </p:sp>
      <p:sp>
        <p:nvSpPr>
          <p:cNvPr id="162" name="Oval 161"/>
          <p:cNvSpPr/>
          <p:nvPr/>
        </p:nvSpPr>
        <p:spPr bwMode="gray">
          <a:xfrm>
            <a:off x="7834798" y="1894722"/>
            <a:ext cx="985674" cy="965060"/>
          </a:xfrm>
          <a:prstGeom prst="ellipse">
            <a:avLst/>
          </a:prstGeom>
          <a:solidFill>
            <a:schemeClr val="accent2"/>
          </a:solidFill>
          <a:ln w="25400" cap="flat" cmpd="sng" algn="ctr">
            <a:solidFill>
              <a:schemeClr val="accent2"/>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63" name="Straight Connector 162"/>
          <p:cNvCxnSpPr/>
          <p:nvPr/>
        </p:nvCxnSpPr>
        <p:spPr bwMode="gray">
          <a:xfrm>
            <a:off x="7276651" y="1895205"/>
            <a:ext cx="0" cy="964094"/>
          </a:xfrm>
          <a:prstGeom prst="line">
            <a:avLst/>
          </a:prstGeom>
          <a:noFill/>
          <a:ln w="9525" cap="rnd" cmpd="sng" algn="ctr">
            <a:solidFill>
              <a:srgbClr val="C8C8C8"/>
            </a:solidFill>
            <a:prstDash val="solid"/>
            <a:tailEnd type="none" w="lg" len="lg"/>
          </a:ln>
          <a:effectLst/>
        </p:spPr>
      </p:cxnSp>
      <p:cxnSp>
        <p:nvCxnSpPr>
          <p:cNvPr id="164" name="Straight Connector 163"/>
          <p:cNvCxnSpPr/>
          <p:nvPr/>
        </p:nvCxnSpPr>
        <p:spPr bwMode="gray">
          <a:xfrm flipH="1">
            <a:off x="7294569" y="2405169"/>
            <a:ext cx="990195" cy="1"/>
          </a:xfrm>
          <a:prstGeom prst="line">
            <a:avLst/>
          </a:prstGeom>
          <a:noFill/>
          <a:ln w="9525" cap="rnd" cmpd="sng" algn="ctr">
            <a:solidFill>
              <a:schemeClr val="accent2"/>
            </a:solidFill>
            <a:prstDash val="solid"/>
            <a:tailEnd type="oval" w="lg" len="lg"/>
          </a:ln>
          <a:effectLst/>
        </p:spPr>
      </p:cxnSp>
      <p:sp>
        <p:nvSpPr>
          <p:cNvPr id="176" name="Text Placeholder 3"/>
          <p:cNvSpPr txBox="1">
            <a:spLocks/>
          </p:cNvSpPr>
          <p:nvPr/>
        </p:nvSpPr>
        <p:spPr bwMode="gray">
          <a:xfrm>
            <a:off x="2054596" y="2131701"/>
            <a:ext cx="5033129" cy="498598"/>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r" defTabSz="1390673" rtl="0" eaLnBrk="1" fontAlgn="auto" latinLnBrk="0" hangingPunct="1">
              <a:lnSpc>
                <a:spcPct val="90000"/>
              </a:lnSpc>
              <a:spcBef>
                <a:spcPts val="0"/>
              </a:spcBef>
              <a:spcAft>
                <a:spcPts val="0"/>
              </a:spcAft>
              <a:buClrTx/>
              <a:buSzTx/>
              <a:buFont typeface="Arial" pitchFamily="34" charset="0"/>
              <a:buNone/>
              <a:tabLst/>
              <a:defRPr/>
            </a:pPr>
            <a:r>
              <a:rPr kumimoji="0" lang="en-US" sz="1200" b="0" i="0" u="none" strike="noStrike" kern="1200" cap="none" spc="0" normalizeH="0" baseline="0" noProof="0">
                <a:ln>
                  <a:noFill/>
                </a:ln>
                <a:solidFill>
                  <a:srgbClr val="404040"/>
                </a:solidFill>
                <a:effectLst/>
                <a:uLnTx/>
                <a:uFillTx/>
                <a:latin typeface="Calibri"/>
                <a:ea typeface="+mn-ea"/>
                <a:cs typeface="Arial" pitchFamily="34" charset="0"/>
              </a:rPr>
              <a:t>The CAWI (Computer Assisted Web Interview) research about the media consumption of the youth was conducted on Populacio.hu – an online panel of Ipsos.</a:t>
            </a:r>
            <a:endParaRPr kumimoji="0" lang="en-US" sz="1200" b="0" i="0" u="none" strike="noStrike" kern="1200" cap="none" spc="0" normalizeH="0" baseline="0" noProof="0" dirty="0">
              <a:ln>
                <a:noFill/>
              </a:ln>
              <a:solidFill>
                <a:srgbClr val="777777">
                  <a:lumMod val="75000"/>
                </a:srgbClr>
              </a:solidFill>
              <a:effectLst/>
              <a:uLnTx/>
              <a:uFillTx/>
              <a:latin typeface="Calibri"/>
              <a:ea typeface="+mn-ea"/>
              <a:cs typeface="+mn-cs"/>
            </a:endParaRPr>
          </a:p>
        </p:txBody>
      </p:sp>
      <p:sp>
        <p:nvSpPr>
          <p:cNvPr id="177" name="Text Placeholder 3"/>
          <p:cNvSpPr txBox="1">
            <a:spLocks/>
          </p:cNvSpPr>
          <p:nvPr/>
        </p:nvSpPr>
        <p:spPr bwMode="gray">
          <a:xfrm>
            <a:off x="3189011" y="1857129"/>
            <a:ext cx="3871617"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1" indent="0" algn="r" defTabSz="1390673" rtl="0"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1200" cap="none" spc="0" normalizeH="0" baseline="0" noProof="0" dirty="0">
                <a:ln>
                  <a:noFill/>
                </a:ln>
                <a:solidFill>
                  <a:srgbClr val="FBB040"/>
                </a:solidFill>
                <a:effectLst/>
                <a:uLnTx/>
                <a:uFillTx/>
                <a:latin typeface="Calibri"/>
                <a:ea typeface="+mn-ea"/>
                <a:cs typeface="+mn-cs"/>
              </a:rPr>
              <a:t>METHOD</a:t>
            </a:r>
            <a:endParaRPr kumimoji="0" lang="en-GB" sz="1800" b="1" i="0" u="none" strike="noStrike" kern="1200" cap="none" spc="0" normalizeH="0" baseline="0" noProof="0" dirty="0">
              <a:ln>
                <a:noFill/>
              </a:ln>
              <a:solidFill>
                <a:srgbClr val="FBB040"/>
              </a:solidFill>
              <a:effectLst/>
              <a:uLnTx/>
              <a:uFillTx/>
              <a:latin typeface="Calibri"/>
              <a:ea typeface="+mn-ea"/>
              <a:cs typeface="+mn-cs"/>
            </a:endParaRPr>
          </a:p>
        </p:txBody>
      </p:sp>
      <p:sp>
        <p:nvSpPr>
          <p:cNvPr id="178" name="Oval 177"/>
          <p:cNvSpPr/>
          <p:nvPr/>
        </p:nvSpPr>
        <p:spPr bwMode="gray">
          <a:xfrm>
            <a:off x="179512" y="2787774"/>
            <a:ext cx="985674" cy="965060"/>
          </a:xfrm>
          <a:prstGeom prst="ellipse">
            <a:avLst/>
          </a:prstGeom>
          <a:solidFill>
            <a:schemeClr val="accent4"/>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79" name="Straight Connector 178"/>
          <p:cNvCxnSpPr/>
          <p:nvPr/>
        </p:nvCxnSpPr>
        <p:spPr bwMode="gray">
          <a:xfrm>
            <a:off x="1637589" y="2788257"/>
            <a:ext cx="0" cy="964094"/>
          </a:xfrm>
          <a:prstGeom prst="line">
            <a:avLst/>
          </a:prstGeom>
          <a:noFill/>
          <a:ln w="9525" cap="rnd" cmpd="sng" algn="ctr">
            <a:solidFill>
              <a:srgbClr val="C8C8C8"/>
            </a:solidFill>
            <a:prstDash val="solid"/>
            <a:tailEnd type="none" w="lg" len="lg"/>
          </a:ln>
          <a:effectLst/>
        </p:spPr>
      </p:cxnSp>
      <p:cxnSp>
        <p:nvCxnSpPr>
          <p:cNvPr id="180" name="Straight Connector 179"/>
          <p:cNvCxnSpPr/>
          <p:nvPr/>
        </p:nvCxnSpPr>
        <p:spPr bwMode="gray">
          <a:xfrm>
            <a:off x="1165187" y="3269840"/>
            <a:ext cx="470513" cy="0"/>
          </a:xfrm>
          <a:prstGeom prst="line">
            <a:avLst/>
          </a:prstGeom>
          <a:noFill/>
          <a:ln w="9525" cap="rnd" cmpd="sng" algn="ctr">
            <a:solidFill>
              <a:schemeClr val="accent4"/>
            </a:solidFill>
            <a:prstDash val="solid"/>
            <a:tailEnd type="oval" w="lg" len="lg"/>
          </a:ln>
          <a:effectLst/>
        </p:spPr>
      </p:cxnSp>
      <p:sp>
        <p:nvSpPr>
          <p:cNvPr id="185" name="Text Placeholder 3"/>
          <p:cNvSpPr txBox="1">
            <a:spLocks/>
          </p:cNvSpPr>
          <p:nvPr/>
        </p:nvSpPr>
        <p:spPr bwMode="gray">
          <a:xfrm>
            <a:off x="1761798" y="3203285"/>
            <a:ext cx="5355959" cy="332399"/>
          </a:xfrm>
          <a:prstGeom prst="rect">
            <a:avLst/>
          </a:prstGeom>
          <a:ln>
            <a:noFill/>
          </a:ln>
        </p:spPr>
        <p:txBody>
          <a:bodyPr vert="horz" wrap="square" lIns="0" tIns="0" rIns="0" bIns="0" rtlCol="0" anchor="ctr">
            <a:spAutoFit/>
          </a:bodyPr>
          <a:lstStyle>
            <a:defPPr>
              <a:defRPr lang="en-US"/>
            </a:defPPr>
            <a:lvl1pPr indent="0" defTabSz="1043056">
              <a:lnSpc>
                <a:spcPct val="90000"/>
              </a:lnSpc>
              <a:spcBef>
                <a:spcPts val="0"/>
              </a:spcBef>
              <a:buFont typeface="Arial" pitchFamily="34" charset="0"/>
              <a:buNone/>
              <a:defRPr sz="1050"/>
            </a:lvl1pPr>
            <a:lvl2pPr marL="180975" indent="-180975" defTabSz="1043056">
              <a:lnSpc>
                <a:spcPct val="90000"/>
              </a:lnSpc>
              <a:spcBef>
                <a:spcPts val="0"/>
              </a:spcBef>
              <a:buFont typeface="Arial" pitchFamily="34" charset="0"/>
              <a:buChar char="•"/>
              <a:defRPr sz="1200">
                <a:solidFill>
                  <a:schemeClr val="tx2"/>
                </a:solidFill>
              </a:defRPr>
            </a:lvl2pPr>
            <a:lvl3pPr marL="361950" indent="-171450" defTabSz="1043056">
              <a:lnSpc>
                <a:spcPct val="90000"/>
              </a:lnSpc>
              <a:spcBef>
                <a:spcPts val="0"/>
              </a:spcBef>
              <a:buFont typeface="Calibri" pitchFamily="34" charset="0"/>
              <a:buChar char="–"/>
              <a:defRPr sz="1200">
                <a:solidFill>
                  <a:schemeClr val="tx2"/>
                </a:solidFill>
              </a:defRPr>
            </a:lvl3pPr>
            <a:lvl4pPr marL="1825348" indent="-260764" defTabSz="1043056">
              <a:lnSpc>
                <a:spcPct val="90000"/>
              </a:lnSpc>
              <a:spcBef>
                <a:spcPts val="0"/>
              </a:spcBef>
              <a:buFont typeface="Arial" pitchFamily="34" charset="0"/>
              <a:buChar char="–"/>
              <a:defRPr sz="1200">
                <a:solidFill>
                  <a:schemeClr val="tx2"/>
                </a:solidFill>
              </a:defRPr>
            </a:lvl4pPr>
            <a:lvl5pPr marL="2346876" indent="-260764" defTabSz="1043056">
              <a:lnSpc>
                <a:spcPct val="90000"/>
              </a:lnSpc>
              <a:spcBef>
                <a:spcPts val="0"/>
              </a:spcBef>
              <a:buFont typeface="Arial" pitchFamily="34" charset="0"/>
              <a:buChar char="»"/>
              <a:defRPr sz="1200">
                <a:solidFill>
                  <a:schemeClr val="tx2"/>
                </a:solidFill>
              </a:defRPr>
            </a:lvl5pPr>
            <a:lvl6pPr marL="2868404" indent="-260764" defTabSz="1043056">
              <a:spcBef>
                <a:spcPct val="20000"/>
              </a:spcBef>
              <a:buFont typeface="Arial" pitchFamily="34" charset="0"/>
              <a:buChar char="•"/>
              <a:defRPr sz="2300"/>
            </a:lvl6pPr>
            <a:lvl7pPr marL="3389932" indent="-260764" defTabSz="1043056">
              <a:spcBef>
                <a:spcPct val="20000"/>
              </a:spcBef>
              <a:buFont typeface="Arial" pitchFamily="34" charset="0"/>
              <a:buChar char="•"/>
              <a:defRPr sz="2300"/>
            </a:lvl7pPr>
            <a:lvl8pPr marL="3911460" indent="-260764" defTabSz="1043056">
              <a:spcBef>
                <a:spcPct val="20000"/>
              </a:spcBef>
              <a:buFont typeface="Arial" pitchFamily="34" charset="0"/>
              <a:buChar char="•"/>
              <a:defRPr sz="2300"/>
            </a:lvl8pPr>
            <a:lvl9pPr marL="4432988" indent="-260764" defTabSz="1043056">
              <a:spcBef>
                <a:spcPct val="20000"/>
              </a:spcBef>
              <a:buFont typeface="Arial" pitchFamily="34" charset="0"/>
              <a:buChar char="•"/>
              <a:defRPr sz="2300"/>
            </a:lvl9pPr>
          </a:lstStyle>
          <a:p>
            <a:pPr marL="0" marR="0" lvl="0" indent="0" algn="l" defTabSz="1390707" rtl="0" eaLnBrk="1" fontAlgn="auto" latinLnBrk="0" hangingPunct="1">
              <a:lnSpc>
                <a:spcPct val="90000"/>
              </a:lnSpc>
              <a:spcBef>
                <a:spcPts val="0"/>
              </a:spcBef>
              <a:spcAft>
                <a:spcPts val="0"/>
              </a:spcAft>
              <a:buClrTx/>
              <a:buSzTx/>
              <a:buFont typeface="Arial" pitchFamily="34" charset="0"/>
              <a:buNone/>
              <a:tabLst/>
              <a:defRPr/>
            </a:pPr>
            <a:r>
              <a:rPr kumimoji="0" lang="en-US" sz="1200" b="0" i="0" u="none" strike="noStrike" kern="0" cap="none" spc="0" normalizeH="0" baseline="0" noProof="0" dirty="0" err="1">
                <a:ln>
                  <a:noFill/>
                </a:ln>
                <a:solidFill>
                  <a:srgbClr val="404040"/>
                </a:solidFill>
                <a:effectLst/>
                <a:uLnTx/>
                <a:uFillTx/>
                <a:latin typeface="Calibri"/>
                <a:ea typeface="+mn-ea"/>
                <a:cs typeface="Arial" pitchFamily="34" charset="0"/>
              </a:rPr>
              <a:t>Lenght</a:t>
            </a:r>
            <a:r>
              <a:rPr kumimoji="0" lang="en-US" sz="1200" b="0" i="0" u="none" strike="noStrike" kern="0" cap="none" spc="0" normalizeH="0" baseline="0" noProof="0" dirty="0">
                <a:ln>
                  <a:noFill/>
                </a:ln>
                <a:solidFill>
                  <a:srgbClr val="404040"/>
                </a:solidFill>
                <a:effectLst/>
                <a:uLnTx/>
                <a:uFillTx/>
                <a:latin typeface="Calibri"/>
                <a:ea typeface="+mn-ea"/>
                <a:cs typeface="Arial" pitchFamily="34" charset="0"/>
              </a:rPr>
              <a:t> of the interviews: about 20 minutes</a:t>
            </a:r>
            <a:br>
              <a:rPr kumimoji="0" lang="en-US" sz="1200" b="0" i="0" u="none" strike="noStrike" kern="0" cap="none" spc="0" normalizeH="0" baseline="0" noProof="0" dirty="0">
                <a:ln>
                  <a:noFill/>
                </a:ln>
                <a:solidFill>
                  <a:srgbClr val="404040"/>
                </a:solidFill>
                <a:effectLst/>
                <a:uLnTx/>
                <a:uFillTx/>
                <a:latin typeface="Calibri"/>
                <a:ea typeface="+mn-ea"/>
                <a:cs typeface="Arial" pitchFamily="34" charset="0"/>
              </a:rPr>
            </a:br>
            <a:r>
              <a:rPr kumimoji="0" lang="en-US" sz="1200" b="0" i="0" u="none" strike="noStrike" kern="0" cap="none" spc="0" normalizeH="0" baseline="0" noProof="0" dirty="0">
                <a:ln>
                  <a:noFill/>
                </a:ln>
                <a:solidFill>
                  <a:srgbClr val="404040"/>
                </a:solidFill>
                <a:effectLst/>
                <a:uLnTx/>
                <a:uFillTx/>
                <a:latin typeface="Calibri"/>
                <a:ea typeface="+mn-ea"/>
                <a:cs typeface="Arial" pitchFamily="34" charset="0"/>
              </a:rPr>
              <a:t>Time of the fieldwork : 18.09.2023 - 26.09.2023</a:t>
            </a:r>
            <a:endParaRPr kumimoji="0" lang="en-US" sz="1200" b="0" i="0" u="none" strike="noStrike" kern="0" cap="none" spc="0" normalizeH="0" baseline="0" noProof="0" dirty="0">
              <a:ln>
                <a:noFill/>
              </a:ln>
              <a:solidFill>
                <a:srgbClr val="777777">
                  <a:lumMod val="75000"/>
                </a:srgbClr>
              </a:solidFill>
              <a:effectLst/>
              <a:uLnTx/>
              <a:uFillTx/>
              <a:latin typeface="Calibri"/>
              <a:ea typeface="+mn-ea"/>
              <a:cs typeface="+mn-cs"/>
            </a:endParaRPr>
          </a:p>
        </p:txBody>
      </p:sp>
      <p:sp>
        <p:nvSpPr>
          <p:cNvPr id="186" name="Text Placeholder 3"/>
          <p:cNvSpPr txBox="1">
            <a:spLocks/>
          </p:cNvSpPr>
          <p:nvPr/>
        </p:nvSpPr>
        <p:spPr bwMode="gray">
          <a:xfrm>
            <a:off x="1763689" y="2816730"/>
            <a:ext cx="5614945"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1" indent="0" algn="l" defTabSz="1390707" rtl="0"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1200" cap="none" spc="0" normalizeH="0" baseline="0" noProof="0" dirty="0">
                <a:ln>
                  <a:noFill/>
                </a:ln>
                <a:solidFill>
                  <a:srgbClr val="A1C46B"/>
                </a:solidFill>
                <a:effectLst/>
                <a:uLnTx/>
                <a:uFillTx/>
                <a:latin typeface="Calibri"/>
                <a:ea typeface="+mn-ea"/>
                <a:cs typeface="+mn-cs"/>
              </a:rPr>
              <a:t>FIELDWORK</a:t>
            </a:r>
            <a:endParaRPr kumimoji="0" lang="en-GB" sz="1800" b="1" i="0" u="none" strike="noStrike" kern="1200" cap="none" spc="0" normalizeH="0" baseline="0" noProof="0" dirty="0">
              <a:ln>
                <a:noFill/>
              </a:ln>
              <a:solidFill>
                <a:srgbClr val="A1C46B"/>
              </a:solidFill>
              <a:effectLst/>
              <a:uLnTx/>
              <a:uFillTx/>
              <a:latin typeface="Calibri"/>
              <a:ea typeface="+mn-ea"/>
              <a:cs typeface="+mn-cs"/>
            </a:endParaRPr>
          </a:p>
        </p:txBody>
      </p:sp>
      <p:sp>
        <p:nvSpPr>
          <p:cNvPr id="187" name="Oval 186"/>
          <p:cNvSpPr/>
          <p:nvPr/>
        </p:nvSpPr>
        <p:spPr bwMode="gray">
          <a:xfrm>
            <a:off x="7834798" y="3641128"/>
            <a:ext cx="985674" cy="965060"/>
          </a:xfrm>
          <a:prstGeom prst="ellipse">
            <a:avLst/>
          </a:prstGeom>
          <a:solidFill>
            <a:schemeClr val="accent3"/>
          </a:solid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39" rtl="0" eaLnBrk="1" fontAlgn="auto" latinLnBrk="0" hangingPunct="1">
              <a:lnSpc>
                <a:spcPct val="100000"/>
              </a:lnSpc>
              <a:spcBef>
                <a:spcPts val="0"/>
              </a:spcBef>
              <a:spcAft>
                <a:spcPts val="0"/>
              </a:spcAft>
              <a:buClrTx/>
              <a:buSzTx/>
              <a:buFontTx/>
              <a:buNone/>
              <a:tabLst/>
              <a:defRPr/>
            </a:pPr>
            <a:endParaRPr kumimoji="0" lang="en-GB" sz="43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91" name="Text Placeholder 3"/>
          <p:cNvSpPr txBox="1">
            <a:spLocks/>
          </p:cNvSpPr>
          <p:nvPr/>
        </p:nvSpPr>
        <p:spPr bwMode="gray">
          <a:xfrm>
            <a:off x="1835695" y="3762612"/>
            <a:ext cx="5221693" cy="1329595"/>
          </a:xfrm>
          <a:prstGeom prst="rect">
            <a:avLst/>
          </a:prstGeom>
          <a:ln>
            <a:noFill/>
          </a:ln>
        </p:spPr>
        <p:txBody>
          <a:bodyPr vert="horz" wrap="square" lIns="0" tIns="0" rIns="0" bIns="0" rtlCol="0" anchor="ctr">
            <a:spAutoFit/>
          </a:bodyPr>
          <a:lstStyle>
            <a:defPPr>
              <a:defRPr lang="en-US"/>
            </a:defPPr>
            <a:lvl1pPr indent="0" defTabSz="1043056">
              <a:lnSpc>
                <a:spcPct val="90000"/>
              </a:lnSpc>
              <a:spcBef>
                <a:spcPts val="0"/>
              </a:spcBef>
              <a:buFont typeface="Arial" pitchFamily="34" charset="0"/>
              <a:buNone/>
              <a:defRPr sz="1050"/>
            </a:lvl1pPr>
            <a:lvl2pPr marL="180975" indent="-180975" defTabSz="1043056">
              <a:lnSpc>
                <a:spcPct val="90000"/>
              </a:lnSpc>
              <a:spcBef>
                <a:spcPts val="0"/>
              </a:spcBef>
              <a:buFont typeface="Arial" pitchFamily="34" charset="0"/>
              <a:buChar char="•"/>
              <a:defRPr sz="1200">
                <a:solidFill>
                  <a:schemeClr val="tx2"/>
                </a:solidFill>
              </a:defRPr>
            </a:lvl2pPr>
            <a:lvl3pPr marL="361950" indent="-171450" defTabSz="1043056">
              <a:lnSpc>
                <a:spcPct val="90000"/>
              </a:lnSpc>
              <a:spcBef>
                <a:spcPts val="0"/>
              </a:spcBef>
              <a:buFont typeface="Calibri" pitchFamily="34" charset="0"/>
              <a:buChar char="–"/>
              <a:defRPr sz="1200">
                <a:solidFill>
                  <a:schemeClr val="tx2"/>
                </a:solidFill>
              </a:defRPr>
            </a:lvl3pPr>
            <a:lvl4pPr marL="1825348" indent="-260764" defTabSz="1043056">
              <a:lnSpc>
                <a:spcPct val="90000"/>
              </a:lnSpc>
              <a:spcBef>
                <a:spcPts val="0"/>
              </a:spcBef>
              <a:buFont typeface="Arial" pitchFamily="34" charset="0"/>
              <a:buChar char="–"/>
              <a:defRPr sz="1200">
                <a:solidFill>
                  <a:schemeClr val="tx2"/>
                </a:solidFill>
              </a:defRPr>
            </a:lvl4pPr>
            <a:lvl5pPr marL="2346876" indent="-260764" defTabSz="1043056">
              <a:lnSpc>
                <a:spcPct val="90000"/>
              </a:lnSpc>
              <a:spcBef>
                <a:spcPts val="0"/>
              </a:spcBef>
              <a:buFont typeface="Arial" pitchFamily="34" charset="0"/>
              <a:buChar char="»"/>
              <a:defRPr sz="1200">
                <a:solidFill>
                  <a:schemeClr val="tx2"/>
                </a:solidFill>
              </a:defRPr>
            </a:lvl5pPr>
            <a:lvl6pPr marL="2868404" indent="-260764" defTabSz="1043056">
              <a:spcBef>
                <a:spcPct val="20000"/>
              </a:spcBef>
              <a:buFont typeface="Arial" pitchFamily="34" charset="0"/>
              <a:buChar char="•"/>
              <a:defRPr sz="2300"/>
            </a:lvl6pPr>
            <a:lvl7pPr marL="3389932" indent="-260764" defTabSz="1043056">
              <a:spcBef>
                <a:spcPct val="20000"/>
              </a:spcBef>
              <a:buFont typeface="Arial" pitchFamily="34" charset="0"/>
              <a:buChar char="•"/>
              <a:defRPr sz="2300"/>
            </a:lvl7pPr>
            <a:lvl8pPr marL="3911460" indent="-260764" defTabSz="1043056">
              <a:spcBef>
                <a:spcPct val="20000"/>
              </a:spcBef>
              <a:buFont typeface="Arial" pitchFamily="34" charset="0"/>
              <a:buChar char="•"/>
              <a:defRPr sz="2300"/>
            </a:lvl8pPr>
            <a:lvl9pPr marL="4432988" indent="-260764" defTabSz="1043056">
              <a:spcBef>
                <a:spcPct val="20000"/>
              </a:spcBef>
              <a:buFont typeface="Arial" pitchFamily="34" charset="0"/>
              <a:buChar char="•"/>
              <a:defRPr sz="2300"/>
            </a:lvl9pPr>
          </a:lstStyle>
          <a:p>
            <a:pPr marL="0" marR="0" lvl="0" indent="0" algn="r" defTabSz="1390673" rtl="0" eaLnBrk="1" fontAlgn="auto" latinLnBrk="0" hangingPunct="1">
              <a:lnSpc>
                <a:spcPct val="90000"/>
              </a:lnSpc>
              <a:spcBef>
                <a:spcPts val="0"/>
              </a:spcBef>
              <a:spcAft>
                <a:spcPts val="0"/>
              </a:spcAft>
              <a:buClrTx/>
              <a:buSzTx/>
              <a:buFont typeface="Arial" pitchFamily="34" charset="0"/>
              <a:buNone/>
              <a:tabLst/>
              <a:defRPr/>
            </a:pPr>
            <a:r>
              <a:rPr kumimoji="0" lang="en-US" sz="1200" b="0" i="0" u="none" strike="noStrike" kern="0" cap="none" spc="0" normalizeH="0" baseline="0" noProof="0" dirty="0">
                <a:ln>
                  <a:noFill/>
                </a:ln>
                <a:solidFill>
                  <a:srgbClr val="404040"/>
                </a:solidFill>
                <a:effectLst/>
                <a:uLnTx/>
                <a:uFillTx/>
                <a:latin typeface="Calibri"/>
                <a:ea typeface="+mn-ea"/>
                <a:cs typeface="Arial" pitchFamily="34" charset="0"/>
              </a:rPr>
              <a:t>The aim of this research is to show the changes in the young cohort’s audiovisual preferences, supply of devices, content </a:t>
            </a:r>
            <a:r>
              <a:rPr kumimoji="0" lang="en-US" sz="1200" b="0" i="0" u="none" strike="noStrike" kern="0" cap="none" spc="0" normalizeH="0" baseline="0" noProof="0" dirty="0" err="1">
                <a:ln>
                  <a:noFill/>
                </a:ln>
                <a:solidFill>
                  <a:srgbClr val="404040"/>
                </a:solidFill>
                <a:effectLst/>
                <a:uLnTx/>
                <a:uFillTx/>
                <a:latin typeface="Calibri"/>
                <a:ea typeface="+mn-ea"/>
                <a:cs typeface="Arial" pitchFamily="34" charset="0"/>
              </a:rPr>
              <a:t>consumtion</a:t>
            </a:r>
            <a:r>
              <a:rPr kumimoji="0" lang="en-US" sz="1200" b="0" i="0" u="none" strike="noStrike" kern="0" cap="none" spc="0" normalizeH="0" baseline="0" noProof="0" dirty="0">
                <a:ln>
                  <a:noFill/>
                </a:ln>
                <a:solidFill>
                  <a:srgbClr val="404040"/>
                </a:solidFill>
                <a:effectLst/>
                <a:uLnTx/>
                <a:uFillTx/>
                <a:latin typeface="Calibri"/>
                <a:ea typeface="+mn-ea"/>
                <a:cs typeface="Arial" pitchFamily="34" charset="0"/>
              </a:rPr>
              <a:t> preferences, interests and attitude to television content which was examined 3 years ago.     </a:t>
            </a:r>
          </a:p>
          <a:p>
            <a:pPr marL="0" marR="0" lvl="0" indent="0" algn="r" defTabSz="1390673" rtl="0" eaLnBrk="1" fontAlgn="auto" latinLnBrk="0" hangingPunct="1">
              <a:lnSpc>
                <a:spcPct val="90000"/>
              </a:lnSpc>
              <a:spcBef>
                <a:spcPts val="0"/>
              </a:spcBef>
              <a:spcAft>
                <a:spcPts val="0"/>
              </a:spcAft>
              <a:buClrTx/>
              <a:buSzTx/>
              <a:buFont typeface="Arial" pitchFamily="34" charset="0"/>
              <a:buNone/>
              <a:tabLst/>
              <a:defRPr/>
            </a:pPr>
            <a:r>
              <a:rPr kumimoji="0" lang="en-US" sz="1200" b="0" i="0" u="none" strike="noStrike" kern="0" cap="none" spc="0" normalizeH="0" baseline="0" noProof="0" dirty="0">
                <a:ln>
                  <a:noFill/>
                </a:ln>
                <a:solidFill>
                  <a:srgbClr val="404040"/>
                </a:solidFill>
                <a:effectLst/>
                <a:uLnTx/>
                <a:uFillTx/>
                <a:latin typeface="Calibri"/>
                <a:ea typeface="+mn-ea"/>
                <a:cs typeface="Arial" pitchFamily="34" charset="0"/>
              </a:rPr>
              <a:t>Significant differences caused by demographic latent variables will be indicated by green arrows and the significant differences compared to the earlier research will be indicated by red arrows.</a:t>
            </a:r>
          </a:p>
          <a:p>
            <a:pPr marL="0" marR="0" lvl="0" indent="0" algn="r" defTabSz="1390673" rtl="0" eaLnBrk="1" fontAlgn="auto" latinLnBrk="0" hangingPunct="1">
              <a:lnSpc>
                <a:spcPct val="90000"/>
              </a:lnSpc>
              <a:spcBef>
                <a:spcPts val="0"/>
              </a:spcBef>
              <a:spcAft>
                <a:spcPts val="0"/>
              </a:spcAft>
              <a:buClrTx/>
              <a:buSzTx/>
              <a:buFont typeface="Arial" pitchFamily="34" charset="0"/>
              <a:buNone/>
              <a:tabLst/>
              <a:defRPr/>
            </a:pPr>
            <a:r>
              <a:rPr lang="en-US" sz="1200" kern="0" dirty="0">
                <a:solidFill>
                  <a:srgbClr val="404040"/>
                </a:solidFill>
                <a:latin typeface="Calibri"/>
                <a:cs typeface="Arial" pitchFamily="34" charset="0"/>
              </a:rPr>
              <a:t>The results of the Omnibus</a:t>
            </a:r>
            <a:r>
              <a:rPr kumimoji="0" lang="en-US" sz="1200" b="0" i="0" u="none" strike="noStrike" kern="0" cap="none" spc="0" normalizeH="0" baseline="0" noProof="0" dirty="0">
                <a:ln>
                  <a:noFill/>
                </a:ln>
                <a:solidFill>
                  <a:srgbClr val="404040"/>
                </a:solidFill>
                <a:effectLst/>
                <a:uLnTx/>
                <a:uFillTx/>
                <a:latin typeface="Calibri"/>
                <a:ea typeface="+mn-ea"/>
                <a:cs typeface="Arial" pitchFamily="34" charset="0"/>
              </a:rPr>
              <a:t> survey are shown in the respective chapters on pages marked .</a:t>
            </a:r>
            <a:endParaRPr kumimoji="0" lang="en-US" sz="1200" b="0" i="0" u="none" strike="noStrike" kern="0" cap="none" spc="0" normalizeH="0" baseline="0" noProof="0" dirty="0">
              <a:ln>
                <a:noFill/>
              </a:ln>
              <a:solidFill>
                <a:srgbClr val="777777">
                  <a:lumMod val="75000"/>
                </a:srgbClr>
              </a:solidFill>
              <a:effectLst/>
              <a:uLnTx/>
              <a:uFillTx/>
              <a:latin typeface="Calibri"/>
              <a:ea typeface="+mn-ea"/>
              <a:cs typeface="+mn-cs"/>
            </a:endParaRPr>
          </a:p>
        </p:txBody>
      </p:sp>
      <p:sp>
        <p:nvSpPr>
          <p:cNvPr id="192" name="Text Placeholder 3"/>
          <p:cNvSpPr txBox="1">
            <a:spLocks/>
          </p:cNvSpPr>
          <p:nvPr/>
        </p:nvSpPr>
        <p:spPr bwMode="gray">
          <a:xfrm>
            <a:off x="3189011" y="3507854"/>
            <a:ext cx="3871617" cy="249299"/>
          </a:xfrm>
          <a:prstGeom prst="rect">
            <a:avLst/>
          </a:prstGeom>
          <a:ln>
            <a:noFill/>
          </a:ln>
        </p:spPr>
        <p:txBody>
          <a:bodyPr vert="horz" wrap="square" lIns="0" tIns="0" rIns="0" bIns="0" rtlCol="0" anchor="ctr">
            <a:spAutoFit/>
          </a:bodyPr>
          <a:lstStyle>
            <a:lvl1pPr marL="0" indent="0" algn="l" defTabSz="1043056" rtl="0" eaLnBrk="1" latinLnBrk="0" hangingPunct="1">
              <a:lnSpc>
                <a:spcPct val="90000"/>
              </a:lnSpc>
              <a:spcBef>
                <a:spcPts val="0"/>
              </a:spcBef>
              <a:buFont typeface="Arial" pitchFamily="34" charset="0"/>
              <a:buNone/>
              <a:defRPr sz="1200" kern="1200">
                <a:solidFill>
                  <a:schemeClr val="tx2"/>
                </a:solidFill>
                <a:latin typeface="+mn-lt"/>
                <a:ea typeface="+mn-ea"/>
                <a:cs typeface="+mn-cs"/>
              </a:defRPr>
            </a:lvl1pPr>
            <a:lvl2pPr marL="180975" indent="-180975"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2pPr>
            <a:lvl3pPr marL="361950" indent="-171450" algn="l" defTabSz="1043056" rtl="0" eaLnBrk="1" latinLnBrk="0" hangingPunct="1">
              <a:lnSpc>
                <a:spcPct val="90000"/>
              </a:lnSpc>
              <a:spcBef>
                <a:spcPts val="0"/>
              </a:spcBef>
              <a:buFont typeface="Calibri" pitchFamily="34" charset="0"/>
              <a:buChar char="–"/>
              <a:defRPr sz="1200" kern="1200">
                <a:solidFill>
                  <a:schemeClr val="tx2"/>
                </a:solidFill>
                <a:latin typeface="+mn-lt"/>
                <a:ea typeface="+mn-ea"/>
                <a:cs typeface="+mn-cs"/>
              </a:defRPr>
            </a:lvl3pPr>
            <a:lvl4pPr marL="1825348"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4pPr>
            <a:lvl5pPr marL="2346876" indent="-260764" algn="l" defTabSz="1043056" rtl="0" eaLnBrk="1" latinLnBrk="0" hangingPunct="1">
              <a:lnSpc>
                <a:spcPct val="90000"/>
              </a:lnSpc>
              <a:spcBef>
                <a:spcPts val="0"/>
              </a:spcBef>
              <a:buFont typeface="Arial" pitchFamily="34" charset="0"/>
              <a:buChar char="»"/>
              <a:defRPr sz="1200" kern="1200">
                <a:solidFill>
                  <a:schemeClr val="tx2"/>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1" indent="0" algn="r" defTabSz="1390673" rtl="0" eaLnBrk="1" fontAlgn="auto" latinLnBrk="0" hangingPunct="1">
              <a:lnSpc>
                <a:spcPct val="90000"/>
              </a:lnSpc>
              <a:spcBef>
                <a:spcPts val="0"/>
              </a:spcBef>
              <a:spcAft>
                <a:spcPts val="0"/>
              </a:spcAft>
              <a:buClrTx/>
              <a:buSzTx/>
              <a:buFont typeface="Arial" pitchFamily="34" charset="0"/>
              <a:buNone/>
              <a:tabLst/>
              <a:defRPr/>
            </a:pPr>
            <a:r>
              <a:rPr kumimoji="0" lang="hu-HU" sz="1800" b="1" i="0" u="none" strike="noStrike" kern="1200" cap="none" spc="0" normalizeH="0" baseline="0" noProof="0" dirty="0">
                <a:ln>
                  <a:noFill/>
                </a:ln>
                <a:solidFill>
                  <a:srgbClr val="ED6737"/>
                </a:solidFill>
                <a:effectLst/>
                <a:uLnTx/>
                <a:uFillTx/>
                <a:latin typeface="Calibri"/>
                <a:ea typeface="+mn-ea"/>
                <a:cs typeface="+mn-cs"/>
              </a:rPr>
              <a:t>ANALISYS</a:t>
            </a:r>
          </a:p>
        </p:txBody>
      </p:sp>
      <p:sp>
        <p:nvSpPr>
          <p:cNvPr id="193" name="Freeform 6"/>
          <p:cNvSpPr>
            <a:spLocks noChangeAspect="1"/>
          </p:cNvSpPr>
          <p:nvPr/>
        </p:nvSpPr>
        <p:spPr bwMode="auto">
          <a:xfrm>
            <a:off x="366626" y="837086"/>
            <a:ext cx="654545" cy="654545"/>
          </a:xfrm>
          <a:custGeom>
            <a:avLst/>
            <a:gdLst/>
            <a:ahLst/>
            <a:cxnLst>
              <a:cxn ang="0">
                <a:pos x="134" y="129"/>
              </a:cxn>
              <a:cxn ang="0">
                <a:pos x="119" y="133"/>
              </a:cxn>
              <a:cxn ang="0">
                <a:pos x="106" y="132"/>
              </a:cxn>
              <a:cxn ang="0">
                <a:pos x="193" y="52"/>
              </a:cxn>
              <a:cxn ang="0">
                <a:pos x="217" y="51"/>
              </a:cxn>
              <a:cxn ang="0">
                <a:pos x="238" y="28"/>
              </a:cxn>
              <a:cxn ang="0">
                <a:pos x="218" y="27"/>
              </a:cxn>
              <a:cxn ang="0">
                <a:pos x="219" y="19"/>
              </a:cxn>
              <a:cxn ang="0">
                <a:pos x="211" y="20"/>
              </a:cxn>
              <a:cxn ang="0">
                <a:pos x="210" y="0"/>
              </a:cxn>
              <a:cxn ang="0">
                <a:pos x="187" y="21"/>
              </a:cxn>
              <a:cxn ang="0">
                <a:pos x="186" y="45"/>
              </a:cxn>
              <a:cxn ang="0">
                <a:pos x="109" y="19"/>
              </a:cxn>
              <a:cxn ang="0">
                <a:pos x="0" y="129"/>
              </a:cxn>
              <a:cxn ang="0">
                <a:pos x="109" y="238"/>
              </a:cxn>
              <a:cxn ang="0">
                <a:pos x="219" y="129"/>
              </a:cxn>
              <a:cxn ang="0">
                <a:pos x="178" y="75"/>
              </a:cxn>
              <a:cxn ang="0">
                <a:pos x="171" y="190"/>
              </a:cxn>
              <a:cxn ang="0">
                <a:pos x="48" y="190"/>
              </a:cxn>
              <a:cxn ang="0">
                <a:pos x="48" y="67"/>
              </a:cxn>
              <a:cxn ang="0">
                <a:pos x="167" y="64"/>
              </a:cxn>
              <a:cxn ang="0">
                <a:pos x="109" y="61"/>
              </a:cxn>
              <a:cxn ang="0">
                <a:pos x="42" y="129"/>
              </a:cxn>
              <a:cxn ang="0">
                <a:pos x="109" y="196"/>
              </a:cxn>
              <a:cxn ang="0">
                <a:pos x="177" y="129"/>
              </a:cxn>
              <a:cxn ang="0">
                <a:pos x="147" y="105"/>
              </a:cxn>
              <a:cxn ang="0">
                <a:pos x="141" y="161"/>
              </a:cxn>
              <a:cxn ang="0">
                <a:pos x="77" y="161"/>
              </a:cxn>
              <a:cxn ang="0">
                <a:pos x="77" y="97"/>
              </a:cxn>
              <a:cxn ang="0">
                <a:pos x="138" y="94"/>
              </a:cxn>
              <a:cxn ang="0">
                <a:pos x="109" y="104"/>
              </a:cxn>
              <a:cxn ang="0">
                <a:pos x="109" y="154"/>
              </a:cxn>
            </a:cxnLst>
            <a:rect l="0" t="0" r="r" b="b"/>
            <a:pathLst>
              <a:path w="238" h="238">
                <a:moveTo>
                  <a:pt x="109" y="154"/>
                </a:moveTo>
                <a:cubicBezTo>
                  <a:pt x="123" y="154"/>
                  <a:pt x="134" y="143"/>
                  <a:pt x="134" y="129"/>
                </a:cubicBezTo>
                <a:cubicBezTo>
                  <a:pt x="134" y="126"/>
                  <a:pt x="134" y="122"/>
                  <a:pt x="133" y="120"/>
                </a:cubicBezTo>
                <a:cubicBezTo>
                  <a:pt x="119" y="133"/>
                  <a:pt x="119" y="133"/>
                  <a:pt x="119" y="133"/>
                </a:cubicBezTo>
                <a:cubicBezTo>
                  <a:pt x="115" y="137"/>
                  <a:pt x="108" y="136"/>
                  <a:pt x="106" y="132"/>
                </a:cubicBezTo>
                <a:cubicBezTo>
                  <a:pt x="106" y="132"/>
                  <a:pt x="106" y="132"/>
                  <a:pt x="106" y="132"/>
                </a:cubicBezTo>
                <a:cubicBezTo>
                  <a:pt x="108" y="134"/>
                  <a:pt x="111" y="134"/>
                  <a:pt x="113" y="132"/>
                </a:cubicBezTo>
                <a:cubicBezTo>
                  <a:pt x="193" y="52"/>
                  <a:pt x="193" y="52"/>
                  <a:pt x="193" y="52"/>
                </a:cubicBezTo>
                <a:cubicBezTo>
                  <a:pt x="215" y="52"/>
                  <a:pt x="215" y="52"/>
                  <a:pt x="215" y="52"/>
                </a:cubicBezTo>
                <a:cubicBezTo>
                  <a:pt x="216" y="52"/>
                  <a:pt x="217" y="51"/>
                  <a:pt x="217" y="51"/>
                </a:cubicBezTo>
                <a:cubicBezTo>
                  <a:pt x="237" y="31"/>
                  <a:pt x="237" y="31"/>
                  <a:pt x="237" y="31"/>
                </a:cubicBezTo>
                <a:cubicBezTo>
                  <a:pt x="238" y="30"/>
                  <a:pt x="238" y="29"/>
                  <a:pt x="238" y="28"/>
                </a:cubicBezTo>
                <a:cubicBezTo>
                  <a:pt x="237" y="27"/>
                  <a:pt x="237" y="27"/>
                  <a:pt x="236" y="27"/>
                </a:cubicBezTo>
                <a:cubicBezTo>
                  <a:pt x="218" y="27"/>
                  <a:pt x="218" y="27"/>
                  <a:pt x="218" y="27"/>
                </a:cubicBezTo>
                <a:cubicBezTo>
                  <a:pt x="219" y="26"/>
                  <a:pt x="219" y="26"/>
                  <a:pt x="219" y="26"/>
                </a:cubicBezTo>
                <a:cubicBezTo>
                  <a:pt x="221" y="24"/>
                  <a:pt x="221" y="21"/>
                  <a:pt x="219" y="19"/>
                </a:cubicBezTo>
                <a:cubicBezTo>
                  <a:pt x="217" y="17"/>
                  <a:pt x="214" y="17"/>
                  <a:pt x="212" y="19"/>
                </a:cubicBezTo>
                <a:cubicBezTo>
                  <a:pt x="211" y="20"/>
                  <a:pt x="211" y="20"/>
                  <a:pt x="211" y="20"/>
                </a:cubicBezTo>
                <a:cubicBezTo>
                  <a:pt x="211" y="2"/>
                  <a:pt x="211" y="2"/>
                  <a:pt x="211" y="2"/>
                </a:cubicBezTo>
                <a:cubicBezTo>
                  <a:pt x="211" y="1"/>
                  <a:pt x="211" y="1"/>
                  <a:pt x="210" y="0"/>
                </a:cubicBezTo>
                <a:cubicBezTo>
                  <a:pt x="209" y="0"/>
                  <a:pt x="208" y="0"/>
                  <a:pt x="207" y="1"/>
                </a:cubicBezTo>
                <a:cubicBezTo>
                  <a:pt x="187" y="21"/>
                  <a:pt x="187" y="21"/>
                  <a:pt x="187" y="21"/>
                </a:cubicBezTo>
                <a:cubicBezTo>
                  <a:pt x="187" y="21"/>
                  <a:pt x="186" y="22"/>
                  <a:pt x="186" y="23"/>
                </a:cubicBezTo>
                <a:cubicBezTo>
                  <a:pt x="186" y="45"/>
                  <a:pt x="186" y="45"/>
                  <a:pt x="186" y="45"/>
                </a:cubicBezTo>
                <a:cubicBezTo>
                  <a:pt x="183" y="48"/>
                  <a:pt x="183" y="48"/>
                  <a:pt x="183" y="48"/>
                </a:cubicBezTo>
                <a:cubicBezTo>
                  <a:pt x="164" y="30"/>
                  <a:pt x="138" y="19"/>
                  <a:pt x="109" y="19"/>
                </a:cubicBezTo>
                <a:cubicBezTo>
                  <a:pt x="79" y="19"/>
                  <a:pt x="52" y="32"/>
                  <a:pt x="32" y="51"/>
                </a:cubicBezTo>
                <a:cubicBezTo>
                  <a:pt x="12" y="71"/>
                  <a:pt x="0" y="99"/>
                  <a:pt x="0" y="129"/>
                </a:cubicBezTo>
                <a:cubicBezTo>
                  <a:pt x="0" y="159"/>
                  <a:pt x="12" y="186"/>
                  <a:pt x="32" y="206"/>
                </a:cubicBezTo>
                <a:cubicBezTo>
                  <a:pt x="52" y="226"/>
                  <a:pt x="79" y="238"/>
                  <a:pt x="109" y="238"/>
                </a:cubicBezTo>
                <a:cubicBezTo>
                  <a:pt x="139" y="238"/>
                  <a:pt x="167" y="226"/>
                  <a:pt x="187" y="206"/>
                </a:cubicBezTo>
                <a:cubicBezTo>
                  <a:pt x="206" y="186"/>
                  <a:pt x="219" y="159"/>
                  <a:pt x="219" y="129"/>
                </a:cubicBezTo>
                <a:cubicBezTo>
                  <a:pt x="219" y="102"/>
                  <a:pt x="209" y="78"/>
                  <a:pt x="194" y="59"/>
                </a:cubicBezTo>
                <a:cubicBezTo>
                  <a:pt x="178" y="75"/>
                  <a:pt x="178" y="75"/>
                  <a:pt x="178" y="75"/>
                </a:cubicBezTo>
                <a:cubicBezTo>
                  <a:pt x="189" y="90"/>
                  <a:pt x="196" y="108"/>
                  <a:pt x="196" y="129"/>
                </a:cubicBezTo>
                <a:cubicBezTo>
                  <a:pt x="196" y="153"/>
                  <a:pt x="186" y="175"/>
                  <a:pt x="171" y="190"/>
                </a:cubicBezTo>
                <a:cubicBezTo>
                  <a:pt x="155" y="206"/>
                  <a:pt x="133" y="216"/>
                  <a:pt x="109" y="216"/>
                </a:cubicBezTo>
                <a:cubicBezTo>
                  <a:pt x="85" y="216"/>
                  <a:pt x="63" y="206"/>
                  <a:pt x="48" y="190"/>
                </a:cubicBezTo>
                <a:cubicBezTo>
                  <a:pt x="32" y="175"/>
                  <a:pt x="22" y="153"/>
                  <a:pt x="22" y="129"/>
                </a:cubicBezTo>
                <a:cubicBezTo>
                  <a:pt x="22" y="105"/>
                  <a:pt x="32" y="83"/>
                  <a:pt x="48" y="67"/>
                </a:cubicBezTo>
                <a:cubicBezTo>
                  <a:pt x="63" y="51"/>
                  <a:pt x="85" y="42"/>
                  <a:pt x="109" y="42"/>
                </a:cubicBezTo>
                <a:cubicBezTo>
                  <a:pt x="132" y="42"/>
                  <a:pt x="152" y="50"/>
                  <a:pt x="167" y="64"/>
                </a:cubicBezTo>
                <a:cubicBezTo>
                  <a:pt x="153" y="78"/>
                  <a:pt x="153" y="78"/>
                  <a:pt x="153" y="78"/>
                </a:cubicBezTo>
                <a:cubicBezTo>
                  <a:pt x="142" y="67"/>
                  <a:pt x="126" y="61"/>
                  <a:pt x="109" y="61"/>
                </a:cubicBezTo>
                <a:cubicBezTo>
                  <a:pt x="91" y="61"/>
                  <a:pt x="74" y="69"/>
                  <a:pt x="61" y="81"/>
                </a:cubicBezTo>
                <a:cubicBezTo>
                  <a:pt x="49" y="93"/>
                  <a:pt x="42" y="110"/>
                  <a:pt x="42" y="129"/>
                </a:cubicBezTo>
                <a:cubicBezTo>
                  <a:pt x="42" y="147"/>
                  <a:pt x="49" y="164"/>
                  <a:pt x="61" y="177"/>
                </a:cubicBezTo>
                <a:cubicBezTo>
                  <a:pt x="74" y="189"/>
                  <a:pt x="91" y="196"/>
                  <a:pt x="109" y="196"/>
                </a:cubicBezTo>
                <a:cubicBezTo>
                  <a:pt x="128" y="196"/>
                  <a:pt x="145" y="189"/>
                  <a:pt x="157" y="177"/>
                </a:cubicBezTo>
                <a:cubicBezTo>
                  <a:pt x="169" y="164"/>
                  <a:pt x="177" y="147"/>
                  <a:pt x="177" y="129"/>
                </a:cubicBezTo>
                <a:cubicBezTo>
                  <a:pt x="177" y="114"/>
                  <a:pt x="172" y="100"/>
                  <a:pt x="164" y="89"/>
                </a:cubicBezTo>
                <a:cubicBezTo>
                  <a:pt x="147" y="105"/>
                  <a:pt x="147" y="105"/>
                  <a:pt x="147" y="105"/>
                </a:cubicBezTo>
                <a:cubicBezTo>
                  <a:pt x="152" y="112"/>
                  <a:pt x="154" y="120"/>
                  <a:pt x="154" y="129"/>
                </a:cubicBezTo>
                <a:cubicBezTo>
                  <a:pt x="154" y="141"/>
                  <a:pt x="149" y="152"/>
                  <a:pt x="141" y="161"/>
                </a:cubicBezTo>
                <a:cubicBezTo>
                  <a:pt x="133" y="169"/>
                  <a:pt x="122" y="174"/>
                  <a:pt x="109" y="174"/>
                </a:cubicBezTo>
                <a:cubicBezTo>
                  <a:pt x="97" y="174"/>
                  <a:pt x="85" y="169"/>
                  <a:pt x="77" y="161"/>
                </a:cubicBezTo>
                <a:cubicBezTo>
                  <a:pt x="69" y="152"/>
                  <a:pt x="64" y="141"/>
                  <a:pt x="64" y="129"/>
                </a:cubicBezTo>
                <a:cubicBezTo>
                  <a:pt x="64" y="116"/>
                  <a:pt x="69" y="105"/>
                  <a:pt x="77" y="97"/>
                </a:cubicBezTo>
                <a:cubicBezTo>
                  <a:pt x="85" y="89"/>
                  <a:pt x="97" y="84"/>
                  <a:pt x="109" y="84"/>
                </a:cubicBezTo>
                <a:cubicBezTo>
                  <a:pt x="120" y="84"/>
                  <a:pt x="130" y="87"/>
                  <a:pt x="138" y="94"/>
                </a:cubicBezTo>
                <a:cubicBezTo>
                  <a:pt x="123" y="108"/>
                  <a:pt x="123" y="108"/>
                  <a:pt x="123" y="108"/>
                </a:cubicBezTo>
                <a:cubicBezTo>
                  <a:pt x="119" y="105"/>
                  <a:pt x="114" y="104"/>
                  <a:pt x="109" y="104"/>
                </a:cubicBezTo>
                <a:cubicBezTo>
                  <a:pt x="95" y="104"/>
                  <a:pt x="84" y="115"/>
                  <a:pt x="84" y="129"/>
                </a:cubicBezTo>
                <a:cubicBezTo>
                  <a:pt x="84" y="143"/>
                  <a:pt x="95" y="154"/>
                  <a:pt x="109" y="154"/>
                </a:cubicBezTo>
                <a:close/>
              </a:path>
            </a:pathLst>
          </a:custGeom>
          <a:solidFill>
            <a:schemeClr val="bg1"/>
          </a:solidFill>
          <a:ln w="9525">
            <a:noFill/>
            <a:round/>
            <a:headEnd/>
            <a:tailEnd/>
          </a:ln>
        </p:spPr>
        <p:txBody>
          <a:bodyPr vert="horz" wrap="square" lIns="91438" tIns="45719" rIns="91438" bIns="4571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212" name="Group 146484"/>
          <p:cNvGrpSpPr>
            <a:grpSpLocks noChangeAspect="1"/>
          </p:cNvGrpSpPr>
          <p:nvPr/>
        </p:nvGrpSpPr>
        <p:grpSpPr>
          <a:xfrm>
            <a:off x="445106" y="2931791"/>
            <a:ext cx="466719" cy="654545"/>
            <a:chOff x="7596188" y="711200"/>
            <a:chExt cx="1301749" cy="1825626"/>
          </a:xfrm>
          <a:solidFill>
            <a:schemeClr val="bg1"/>
          </a:solidFill>
        </p:grpSpPr>
        <p:sp>
          <p:nvSpPr>
            <p:cNvPr id="213" name="Freeform 106"/>
            <p:cNvSpPr>
              <a:spLocks noEditPoints="1"/>
            </p:cNvSpPr>
            <p:nvPr/>
          </p:nvSpPr>
          <p:spPr bwMode="auto">
            <a:xfrm>
              <a:off x="7596188" y="1262063"/>
              <a:ext cx="1274762" cy="1274763"/>
            </a:xfrm>
            <a:custGeom>
              <a:avLst/>
              <a:gdLst>
                <a:gd name="T0" fmla="*/ 340 w 340"/>
                <a:gd name="T1" fmla="*/ 170 h 340"/>
                <a:gd name="T2" fmla="*/ 170 w 340"/>
                <a:gd name="T3" fmla="*/ 340 h 340"/>
                <a:gd name="T4" fmla="*/ 0 w 340"/>
                <a:gd name="T5" fmla="*/ 170 h 340"/>
                <a:gd name="T6" fmla="*/ 170 w 340"/>
                <a:gd name="T7" fmla="*/ 0 h 340"/>
                <a:gd name="T8" fmla="*/ 340 w 340"/>
                <a:gd name="T9" fmla="*/ 170 h 340"/>
                <a:gd name="T10" fmla="*/ 170 w 340"/>
                <a:gd name="T11" fmla="*/ 12 h 340"/>
                <a:gd name="T12" fmla="*/ 12 w 340"/>
                <a:gd name="T13" fmla="*/ 170 h 340"/>
                <a:gd name="T14" fmla="*/ 170 w 340"/>
                <a:gd name="T15" fmla="*/ 328 h 340"/>
                <a:gd name="T16" fmla="*/ 328 w 340"/>
                <a:gd name="T17" fmla="*/ 170 h 340"/>
                <a:gd name="T18" fmla="*/ 170 w 340"/>
                <a:gd name="T19" fmla="*/ 1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340" y="170"/>
                  </a:moveTo>
                  <a:cubicBezTo>
                    <a:pt x="340" y="264"/>
                    <a:pt x="264" y="340"/>
                    <a:pt x="170" y="340"/>
                  </a:cubicBezTo>
                  <a:cubicBezTo>
                    <a:pt x="76" y="340"/>
                    <a:pt x="0" y="264"/>
                    <a:pt x="0" y="170"/>
                  </a:cubicBezTo>
                  <a:cubicBezTo>
                    <a:pt x="0" y="76"/>
                    <a:pt x="76" y="0"/>
                    <a:pt x="170" y="0"/>
                  </a:cubicBezTo>
                  <a:cubicBezTo>
                    <a:pt x="264" y="0"/>
                    <a:pt x="340" y="76"/>
                    <a:pt x="340" y="170"/>
                  </a:cubicBezTo>
                  <a:close/>
                  <a:moveTo>
                    <a:pt x="170" y="12"/>
                  </a:moveTo>
                  <a:cubicBezTo>
                    <a:pt x="83" y="12"/>
                    <a:pt x="12" y="83"/>
                    <a:pt x="12" y="170"/>
                  </a:cubicBezTo>
                  <a:cubicBezTo>
                    <a:pt x="12" y="257"/>
                    <a:pt x="83" y="328"/>
                    <a:pt x="170" y="328"/>
                  </a:cubicBezTo>
                  <a:cubicBezTo>
                    <a:pt x="257" y="328"/>
                    <a:pt x="328" y="257"/>
                    <a:pt x="328" y="170"/>
                  </a:cubicBezTo>
                  <a:cubicBezTo>
                    <a:pt x="328" y="83"/>
                    <a:pt x="257" y="12"/>
                    <a:pt x="17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14" name="Oval 107"/>
            <p:cNvSpPr>
              <a:spLocks noChangeArrowheads="1"/>
            </p:cNvSpPr>
            <p:nvPr/>
          </p:nvSpPr>
          <p:spPr bwMode="auto">
            <a:xfrm>
              <a:off x="8166100" y="1831975"/>
              <a:ext cx="134937" cy="134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15" name="Oval 108"/>
            <p:cNvSpPr>
              <a:spLocks noChangeArrowheads="1"/>
            </p:cNvSpPr>
            <p:nvPr/>
          </p:nvSpPr>
          <p:spPr bwMode="auto">
            <a:xfrm>
              <a:off x="8204200" y="1360488"/>
              <a:ext cx="58737" cy="555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16" name="Oval 109"/>
            <p:cNvSpPr>
              <a:spLocks noChangeArrowheads="1"/>
            </p:cNvSpPr>
            <p:nvPr/>
          </p:nvSpPr>
          <p:spPr bwMode="auto">
            <a:xfrm>
              <a:off x="8204200" y="2384425"/>
              <a:ext cx="58737" cy="555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17" name="Oval 110"/>
            <p:cNvSpPr>
              <a:spLocks noChangeArrowheads="1"/>
            </p:cNvSpPr>
            <p:nvPr/>
          </p:nvSpPr>
          <p:spPr bwMode="auto">
            <a:xfrm>
              <a:off x="7693025" y="1870075"/>
              <a:ext cx="57150"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18" name="Oval 111"/>
            <p:cNvSpPr>
              <a:spLocks noChangeArrowheads="1"/>
            </p:cNvSpPr>
            <p:nvPr/>
          </p:nvSpPr>
          <p:spPr bwMode="auto">
            <a:xfrm>
              <a:off x="8716963" y="1870075"/>
              <a:ext cx="57150"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19" name="Freeform 112"/>
            <p:cNvSpPr>
              <a:spLocks/>
            </p:cNvSpPr>
            <p:nvPr/>
          </p:nvSpPr>
          <p:spPr bwMode="auto">
            <a:xfrm>
              <a:off x="8575675" y="2241550"/>
              <a:ext cx="41275" cy="41275"/>
            </a:xfrm>
            <a:custGeom>
              <a:avLst/>
              <a:gdLst>
                <a:gd name="T0" fmla="*/ 2 w 11"/>
                <a:gd name="T1" fmla="*/ 9 h 11"/>
                <a:gd name="T2" fmla="*/ 2 w 11"/>
                <a:gd name="T3" fmla="*/ 2 h 11"/>
                <a:gd name="T4" fmla="*/ 9 w 11"/>
                <a:gd name="T5" fmla="*/ 2 h 11"/>
                <a:gd name="T6" fmla="*/ 9 w 11"/>
                <a:gd name="T7" fmla="*/ 9 h 11"/>
                <a:gd name="T8" fmla="*/ 2 w 11"/>
                <a:gd name="T9" fmla="*/ 9 h 11"/>
              </a:gdLst>
              <a:ahLst/>
              <a:cxnLst>
                <a:cxn ang="0">
                  <a:pos x="T0" y="T1"/>
                </a:cxn>
                <a:cxn ang="0">
                  <a:pos x="T2" y="T3"/>
                </a:cxn>
                <a:cxn ang="0">
                  <a:pos x="T4" y="T5"/>
                </a:cxn>
                <a:cxn ang="0">
                  <a:pos x="T6" y="T7"/>
                </a:cxn>
                <a:cxn ang="0">
                  <a:pos x="T8" y="T9"/>
                </a:cxn>
              </a:cxnLst>
              <a:rect l="0" t="0" r="r" b="b"/>
              <a:pathLst>
                <a:path w="11" h="11">
                  <a:moveTo>
                    <a:pt x="2" y="9"/>
                  </a:moveTo>
                  <a:cubicBezTo>
                    <a:pt x="0" y="7"/>
                    <a:pt x="0" y="4"/>
                    <a:pt x="2" y="2"/>
                  </a:cubicBezTo>
                  <a:cubicBezTo>
                    <a:pt x="4" y="0"/>
                    <a:pt x="7" y="0"/>
                    <a:pt x="9" y="2"/>
                  </a:cubicBezTo>
                  <a:cubicBezTo>
                    <a:pt x="11" y="4"/>
                    <a:pt x="11" y="7"/>
                    <a:pt x="9" y="9"/>
                  </a:cubicBezTo>
                  <a:cubicBezTo>
                    <a:pt x="7" y="11"/>
                    <a:pt x="4" y="11"/>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0" name="Freeform 113"/>
            <p:cNvSpPr>
              <a:spLocks/>
            </p:cNvSpPr>
            <p:nvPr/>
          </p:nvSpPr>
          <p:spPr bwMode="auto">
            <a:xfrm>
              <a:off x="7851775" y="2241550"/>
              <a:ext cx="41275" cy="41275"/>
            </a:xfrm>
            <a:custGeom>
              <a:avLst/>
              <a:gdLst>
                <a:gd name="T0" fmla="*/ 2 w 11"/>
                <a:gd name="T1" fmla="*/ 2 h 11"/>
                <a:gd name="T2" fmla="*/ 9 w 11"/>
                <a:gd name="T3" fmla="*/ 2 h 11"/>
                <a:gd name="T4" fmla="*/ 9 w 11"/>
                <a:gd name="T5" fmla="*/ 9 h 11"/>
                <a:gd name="T6" fmla="*/ 2 w 11"/>
                <a:gd name="T7" fmla="*/ 9 h 11"/>
                <a:gd name="T8" fmla="*/ 2 w 11"/>
                <a:gd name="T9" fmla="*/ 2 h 11"/>
              </a:gdLst>
              <a:ahLst/>
              <a:cxnLst>
                <a:cxn ang="0">
                  <a:pos x="T0" y="T1"/>
                </a:cxn>
                <a:cxn ang="0">
                  <a:pos x="T2" y="T3"/>
                </a:cxn>
                <a:cxn ang="0">
                  <a:pos x="T4" y="T5"/>
                </a:cxn>
                <a:cxn ang="0">
                  <a:pos x="T6" y="T7"/>
                </a:cxn>
                <a:cxn ang="0">
                  <a:pos x="T8" y="T9"/>
                </a:cxn>
              </a:cxnLst>
              <a:rect l="0" t="0" r="r" b="b"/>
              <a:pathLst>
                <a:path w="11" h="11">
                  <a:moveTo>
                    <a:pt x="2" y="2"/>
                  </a:moveTo>
                  <a:cubicBezTo>
                    <a:pt x="4" y="0"/>
                    <a:pt x="7" y="0"/>
                    <a:pt x="9" y="2"/>
                  </a:cubicBezTo>
                  <a:cubicBezTo>
                    <a:pt x="11" y="4"/>
                    <a:pt x="11" y="7"/>
                    <a:pt x="9" y="9"/>
                  </a:cubicBezTo>
                  <a:cubicBezTo>
                    <a:pt x="7" y="11"/>
                    <a:pt x="4" y="11"/>
                    <a:pt x="2" y="9"/>
                  </a:cubicBezTo>
                  <a:cubicBezTo>
                    <a:pt x="0" y="7"/>
                    <a:pt x="0" y="4"/>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1" name="Freeform 114"/>
            <p:cNvSpPr>
              <a:spLocks/>
            </p:cNvSpPr>
            <p:nvPr/>
          </p:nvSpPr>
          <p:spPr bwMode="auto">
            <a:xfrm>
              <a:off x="7851775" y="1517650"/>
              <a:ext cx="41275" cy="41275"/>
            </a:xfrm>
            <a:custGeom>
              <a:avLst/>
              <a:gdLst>
                <a:gd name="T0" fmla="*/ 9 w 11"/>
                <a:gd name="T1" fmla="*/ 2 h 11"/>
                <a:gd name="T2" fmla="*/ 9 w 11"/>
                <a:gd name="T3" fmla="*/ 9 h 11"/>
                <a:gd name="T4" fmla="*/ 2 w 11"/>
                <a:gd name="T5" fmla="*/ 9 h 11"/>
                <a:gd name="T6" fmla="*/ 2 w 11"/>
                <a:gd name="T7" fmla="*/ 2 h 11"/>
                <a:gd name="T8" fmla="*/ 9 w 11"/>
                <a:gd name="T9" fmla="*/ 2 h 11"/>
              </a:gdLst>
              <a:ahLst/>
              <a:cxnLst>
                <a:cxn ang="0">
                  <a:pos x="T0" y="T1"/>
                </a:cxn>
                <a:cxn ang="0">
                  <a:pos x="T2" y="T3"/>
                </a:cxn>
                <a:cxn ang="0">
                  <a:pos x="T4" y="T5"/>
                </a:cxn>
                <a:cxn ang="0">
                  <a:pos x="T6" y="T7"/>
                </a:cxn>
                <a:cxn ang="0">
                  <a:pos x="T8" y="T9"/>
                </a:cxn>
              </a:cxnLst>
              <a:rect l="0" t="0" r="r" b="b"/>
              <a:pathLst>
                <a:path w="11" h="11">
                  <a:moveTo>
                    <a:pt x="9" y="2"/>
                  </a:moveTo>
                  <a:cubicBezTo>
                    <a:pt x="11" y="4"/>
                    <a:pt x="11" y="7"/>
                    <a:pt x="9" y="9"/>
                  </a:cubicBezTo>
                  <a:cubicBezTo>
                    <a:pt x="7" y="11"/>
                    <a:pt x="4" y="11"/>
                    <a:pt x="2" y="9"/>
                  </a:cubicBezTo>
                  <a:cubicBezTo>
                    <a:pt x="0" y="7"/>
                    <a:pt x="0" y="4"/>
                    <a:pt x="2" y="2"/>
                  </a:cubicBezTo>
                  <a:cubicBezTo>
                    <a:pt x="4" y="0"/>
                    <a:pt x="7"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2" name="Freeform 115"/>
            <p:cNvSpPr>
              <a:spLocks/>
            </p:cNvSpPr>
            <p:nvPr/>
          </p:nvSpPr>
          <p:spPr bwMode="auto">
            <a:xfrm>
              <a:off x="8575675" y="1517650"/>
              <a:ext cx="41275" cy="41275"/>
            </a:xfrm>
            <a:custGeom>
              <a:avLst/>
              <a:gdLst>
                <a:gd name="T0" fmla="*/ 9 w 11"/>
                <a:gd name="T1" fmla="*/ 9 h 11"/>
                <a:gd name="T2" fmla="*/ 2 w 11"/>
                <a:gd name="T3" fmla="*/ 9 h 11"/>
                <a:gd name="T4" fmla="*/ 2 w 11"/>
                <a:gd name="T5" fmla="*/ 2 h 11"/>
                <a:gd name="T6" fmla="*/ 9 w 11"/>
                <a:gd name="T7" fmla="*/ 2 h 11"/>
                <a:gd name="T8" fmla="*/ 9 w 11"/>
                <a:gd name="T9" fmla="*/ 9 h 11"/>
              </a:gdLst>
              <a:ahLst/>
              <a:cxnLst>
                <a:cxn ang="0">
                  <a:pos x="T0" y="T1"/>
                </a:cxn>
                <a:cxn ang="0">
                  <a:pos x="T2" y="T3"/>
                </a:cxn>
                <a:cxn ang="0">
                  <a:pos x="T4" y="T5"/>
                </a:cxn>
                <a:cxn ang="0">
                  <a:pos x="T6" y="T7"/>
                </a:cxn>
                <a:cxn ang="0">
                  <a:pos x="T8" y="T9"/>
                </a:cxn>
              </a:cxnLst>
              <a:rect l="0" t="0" r="r" b="b"/>
              <a:pathLst>
                <a:path w="11" h="11">
                  <a:moveTo>
                    <a:pt x="9" y="9"/>
                  </a:moveTo>
                  <a:cubicBezTo>
                    <a:pt x="7" y="11"/>
                    <a:pt x="4" y="11"/>
                    <a:pt x="2" y="9"/>
                  </a:cubicBezTo>
                  <a:cubicBezTo>
                    <a:pt x="0" y="7"/>
                    <a:pt x="0" y="4"/>
                    <a:pt x="2" y="2"/>
                  </a:cubicBezTo>
                  <a:cubicBezTo>
                    <a:pt x="4" y="0"/>
                    <a:pt x="7" y="0"/>
                    <a:pt x="9" y="2"/>
                  </a:cubicBezTo>
                  <a:cubicBezTo>
                    <a:pt x="11" y="4"/>
                    <a:pt x="11" y="7"/>
                    <a:pt x="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3" name="Oval 116"/>
            <p:cNvSpPr>
              <a:spLocks noChangeArrowheads="1"/>
            </p:cNvSpPr>
            <p:nvPr/>
          </p:nvSpPr>
          <p:spPr bwMode="auto">
            <a:xfrm>
              <a:off x="8215313" y="1881188"/>
              <a:ext cx="36512"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4" name="Freeform 117"/>
            <p:cNvSpPr>
              <a:spLocks/>
            </p:cNvSpPr>
            <p:nvPr/>
          </p:nvSpPr>
          <p:spPr bwMode="auto">
            <a:xfrm>
              <a:off x="8158163" y="1131888"/>
              <a:ext cx="150812" cy="119063"/>
            </a:xfrm>
            <a:custGeom>
              <a:avLst/>
              <a:gdLst>
                <a:gd name="T0" fmla="*/ 0 w 40"/>
                <a:gd name="T1" fmla="*/ 32 h 32"/>
                <a:gd name="T2" fmla="*/ 20 w 40"/>
                <a:gd name="T3" fmla="*/ 31 h 32"/>
                <a:gd name="T4" fmla="*/ 40 w 40"/>
                <a:gd name="T5" fmla="*/ 32 h 32"/>
                <a:gd name="T6" fmla="*/ 40 w 40"/>
                <a:gd name="T7" fmla="*/ 0 h 32"/>
                <a:gd name="T8" fmla="*/ 0 w 40"/>
                <a:gd name="T9" fmla="*/ 0 h 32"/>
                <a:gd name="T10" fmla="*/ 0 w 40"/>
                <a:gd name="T11" fmla="*/ 32 h 32"/>
              </a:gdLst>
              <a:ahLst/>
              <a:cxnLst>
                <a:cxn ang="0">
                  <a:pos x="T0" y="T1"/>
                </a:cxn>
                <a:cxn ang="0">
                  <a:pos x="T2" y="T3"/>
                </a:cxn>
                <a:cxn ang="0">
                  <a:pos x="T4" y="T5"/>
                </a:cxn>
                <a:cxn ang="0">
                  <a:pos x="T6" y="T7"/>
                </a:cxn>
                <a:cxn ang="0">
                  <a:pos x="T8" y="T9"/>
                </a:cxn>
                <a:cxn ang="0">
                  <a:pos x="T10" y="T11"/>
                </a:cxn>
              </a:cxnLst>
              <a:rect l="0" t="0" r="r" b="b"/>
              <a:pathLst>
                <a:path w="40" h="32">
                  <a:moveTo>
                    <a:pt x="0" y="32"/>
                  </a:moveTo>
                  <a:cubicBezTo>
                    <a:pt x="6" y="31"/>
                    <a:pt x="13" y="31"/>
                    <a:pt x="20" y="31"/>
                  </a:cubicBezTo>
                  <a:cubicBezTo>
                    <a:pt x="27" y="31"/>
                    <a:pt x="34" y="31"/>
                    <a:pt x="40" y="32"/>
                  </a:cubicBezTo>
                  <a:cubicBezTo>
                    <a:pt x="40" y="0"/>
                    <a:pt x="40" y="0"/>
                    <a:pt x="40"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5" name="Freeform 118"/>
            <p:cNvSpPr>
              <a:spLocks noEditPoints="1"/>
            </p:cNvSpPr>
            <p:nvPr/>
          </p:nvSpPr>
          <p:spPr bwMode="auto">
            <a:xfrm>
              <a:off x="8121650" y="973138"/>
              <a:ext cx="223837" cy="146050"/>
            </a:xfrm>
            <a:custGeom>
              <a:avLst/>
              <a:gdLst>
                <a:gd name="T0" fmla="*/ 60 w 60"/>
                <a:gd name="T1" fmla="*/ 7 h 39"/>
                <a:gd name="T2" fmla="*/ 53 w 60"/>
                <a:gd name="T3" fmla="*/ 0 h 39"/>
                <a:gd name="T4" fmla="*/ 7 w 60"/>
                <a:gd name="T5" fmla="*/ 0 h 39"/>
                <a:gd name="T6" fmla="*/ 0 w 60"/>
                <a:gd name="T7" fmla="*/ 7 h 39"/>
                <a:gd name="T8" fmla="*/ 0 w 60"/>
                <a:gd name="T9" fmla="*/ 31 h 39"/>
                <a:gd name="T10" fmla="*/ 7 w 60"/>
                <a:gd name="T11" fmla="*/ 39 h 39"/>
                <a:gd name="T12" fmla="*/ 53 w 60"/>
                <a:gd name="T13" fmla="*/ 39 h 39"/>
                <a:gd name="T14" fmla="*/ 60 w 60"/>
                <a:gd name="T15" fmla="*/ 31 h 39"/>
                <a:gd name="T16" fmla="*/ 60 w 60"/>
                <a:gd name="T17" fmla="*/ 7 h 39"/>
                <a:gd name="T18" fmla="*/ 8 w 60"/>
                <a:gd name="T19" fmla="*/ 31 h 39"/>
                <a:gd name="T20" fmla="*/ 6 w 60"/>
                <a:gd name="T21" fmla="*/ 33 h 39"/>
                <a:gd name="T22" fmla="*/ 4 w 60"/>
                <a:gd name="T23" fmla="*/ 31 h 39"/>
                <a:gd name="T24" fmla="*/ 4 w 60"/>
                <a:gd name="T25" fmla="*/ 7 h 39"/>
                <a:gd name="T26" fmla="*/ 6 w 60"/>
                <a:gd name="T27" fmla="*/ 5 h 39"/>
                <a:gd name="T28" fmla="*/ 8 w 60"/>
                <a:gd name="T29" fmla="*/ 7 h 39"/>
                <a:gd name="T30" fmla="*/ 8 w 60"/>
                <a:gd name="T31" fmla="*/ 31 h 39"/>
                <a:gd name="T32" fmla="*/ 16 w 60"/>
                <a:gd name="T33" fmla="*/ 31 h 39"/>
                <a:gd name="T34" fmla="*/ 14 w 60"/>
                <a:gd name="T35" fmla="*/ 33 h 39"/>
                <a:gd name="T36" fmla="*/ 12 w 60"/>
                <a:gd name="T37" fmla="*/ 31 h 39"/>
                <a:gd name="T38" fmla="*/ 12 w 60"/>
                <a:gd name="T39" fmla="*/ 7 h 39"/>
                <a:gd name="T40" fmla="*/ 14 w 60"/>
                <a:gd name="T41" fmla="*/ 5 h 39"/>
                <a:gd name="T42" fmla="*/ 16 w 60"/>
                <a:gd name="T43" fmla="*/ 7 h 39"/>
                <a:gd name="T44" fmla="*/ 16 w 60"/>
                <a:gd name="T45" fmla="*/ 31 h 39"/>
                <a:gd name="T46" fmla="*/ 24 w 60"/>
                <a:gd name="T47" fmla="*/ 31 h 39"/>
                <a:gd name="T48" fmla="*/ 22 w 60"/>
                <a:gd name="T49" fmla="*/ 33 h 39"/>
                <a:gd name="T50" fmla="*/ 20 w 60"/>
                <a:gd name="T51" fmla="*/ 31 h 39"/>
                <a:gd name="T52" fmla="*/ 20 w 60"/>
                <a:gd name="T53" fmla="*/ 7 h 39"/>
                <a:gd name="T54" fmla="*/ 22 w 60"/>
                <a:gd name="T55" fmla="*/ 5 h 39"/>
                <a:gd name="T56" fmla="*/ 24 w 60"/>
                <a:gd name="T57" fmla="*/ 7 h 39"/>
                <a:gd name="T58" fmla="*/ 24 w 60"/>
                <a:gd name="T59" fmla="*/ 31 h 39"/>
                <a:gd name="T60" fmla="*/ 32 w 60"/>
                <a:gd name="T61" fmla="*/ 31 h 39"/>
                <a:gd name="T62" fmla="*/ 30 w 60"/>
                <a:gd name="T63" fmla="*/ 33 h 39"/>
                <a:gd name="T64" fmla="*/ 28 w 60"/>
                <a:gd name="T65" fmla="*/ 31 h 39"/>
                <a:gd name="T66" fmla="*/ 28 w 60"/>
                <a:gd name="T67" fmla="*/ 7 h 39"/>
                <a:gd name="T68" fmla="*/ 30 w 60"/>
                <a:gd name="T69" fmla="*/ 5 h 39"/>
                <a:gd name="T70" fmla="*/ 32 w 60"/>
                <a:gd name="T71" fmla="*/ 7 h 39"/>
                <a:gd name="T72" fmla="*/ 32 w 60"/>
                <a:gd name="T73" fmla="*/ 31 h 39"/>
                <a:gd name="T74" fmla="*/ 40 w 60"/>
                <a:gd name="T75" fmla="*/ 31 h 39"/>
                <a:gd name="T76" fmla="*/ 38 w 60"/>
                <a:gd name="T77" fmla="*/ 33 h 39"/>
                <a:gd name="T78" fmla="*/ 36 w 60"/>
                <a:gd name="T79" fmla="*/ 31 h 39"/>
                <a:gd name="T80" fmla="*/ 36 w 60"/>
                <a:gd name="T81" fmla="*/ 7 h 39"/>
                <a:gd name="T82" fmla="*/ 38 w 60"/>
                <a:gd name="T83" fmla="*/ 5 h 39"/>
                <a:gd name="T84" fmla="*/ 40 w 60"/>
                <a:gd name="T85" fmla="*/ 7 h 39"/>
                <a:gd name="T86" fmla="*/ 40 w 60"/>
                <a:gd name="T87" fmla="*/ 31 h 39"/>
                <a:gd name="T88" fmla="*/ 48 w 60"/>
                <a:gd name="T89" fmla="*/ 31 h 39"/>
                <a:gd name="T90" fmla="*/ 46 w 60"/>
                <a:gd name="T91" fmla="*/ 33 h 39"/>
                <a:gd name="T92" fmla="*/ 44 w 60"/>
                <a:gd name="T93" fmla="*/ 31 h 39"/>
                <a:gd name="T94" fmla="*/ 44 w 60"/>
                <a:gd name="T95" fmla="*/ 7 h 39"/>
                <a:gd name="T96" fmla="*/ 46 w 60"/>
                <a:gd name="T97" fmla="*/ 5 h 39"/>
                <a:gd name="T98" fmla="*/ 48 w 60"/>
                <a:gd name="T99" fmla="*/ 7 h 39"/>
                <a:gd name="T100" fmla="*/ 48 w 60"/>
                <a:gd name="T101" fmla="*/ 31 h 39"/>
                <a:gd name="T102" fmla="*/ 57 w 60"/>
                <a:gd name="T103" fmla="*/ 31 h 39"/>
                <a:gd name="T104" fmla="*/ 55 w 60"/>
                <a:gd name="T105" fmla="*/ 33 h 39"/>
                <a:gd name="T106" fmla="*/ 53 w 60"/>
                <a:gd name="T107" fmla="*/ 31 h 39"/>
                <a:gd name="T108" fmla="*/ 53 w 60"/>
                <a:gd name="T109" fmla="*/ 7 h 39"/>
                <a:gd name="T110" fmla="*/ 55 w 60"/>
                <a:gd name="T111" fmla="*/ 5 h 39"/>
                <a:gd name="T112" fmla="*/ 57 w 60"/>
                <a:gd name="T113" fmla="*/ 7 h 39"/>
                <a:gd name="T114" fmla="*/ 57 w 60"/>
                <a:gd name="T11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39">
                  <a:moveTo>
                    <a:pt x="60" y="7"/>
                  </a:moveTo>
                  <a:cubicBezTo>
                    <a:pt x="60" y="3"/>
                    <a:pt x="57" y="0"/>
                    <a:pt x="53" y="0"/>
                  </a:cubicBezTo>
                  <a:cubicBezTo>
                    <a:pt x="7" y="0"/>
                    <a:pt x="7" y="0"/>
                    <a:pt x="7" y="0"/>
                  </a:cubicBezTo>
                  <a:cubicBezTo>
                    <a:pt x="3" y="0"/>
                    <a:pt x="0" y="3"/>
                    <a:pt x="0" y="7"/>
                  </a:cubicBezTo>
                  <a:cubicBezTo>
                    <a:pt x="0" y="31"/>
                    <a:pt x="0" y="31"/>
                    <a:pt x="0" y="31"/>
                  </a:cubicBezTo>
                  <a:cubicBezTo>
                    <a:pt x="0" y="35"/>
                    <a:pt x="3" y="39"/>
                    <a:pt x="7" y="39"/>
                  </a:cubicBezTo>
                  <a:cubicBezTo>
                    <a:pt x="53" y="39"/>
                    <a:pt x="53" y="39"/>
                    <a:pt x="53" y="39"/>
                  </a:cubicBezTo>
                  <a:cubicBezTo>
                    <a:pt x="57" y="39"/>
                    <a:pt x="60" y="35"/>
                    <a:pt x="60" y="31"/>
                  </a:cubicBezTo>
                  <a:lnTo>
                    <a:pt x="60" y="7"/>
                  </a:lnTo>
                  <a:close/>
                  <a:moveTo>
                    <a:pt x="8" y="31"/>
                  </a:moveTo>
                  <a:cubicBezTo>
                    <a:pt x="8" y="32"/>
                    <a:pt x="7" y="33"/>
                    <a:pt x="6" y="33"/>
                  </a:cubicBezTo>
                  <a:cubicBezTo>
                    <a:pt x="4" y="33"/>
                    <a:pt x="4" y="32"/>
                    <a:pt x="4" y="31"/>
                  </a:cubicBezTo>
                  <a:cubicBezTo>
                    <a:pt x="4" y="7"/>
                    <a:pt x="4" y="7"/>
                    <a:pt x="4" y="7"/>
                  </a:cubicBezTo>
                  <a:cubicBezTo>
                    <a:pt x="4" y="6"/>
                    <a:pt x="4" y="5"/>
                    <a:pt x="6" y="5"/>
                  </a:cubicBezTo>
                  <a:cubicBezTo>
                    <a:pt x="7" y="5"/>
                    <a:pt x="8" y="6"/>
                    <a:pt x="8" y="7"/>
                  </a:cubicBezTo>
                  <a:lnTo>
                    <a:pt x="8" y="31"/>
                  </a:lnTo>
                  <a:close/>
                  <a:moveTo>
                    <a:pt x="16" y="31"/>
                  </a:moveTo>
                  <a:cubicBezTo>
                    <a:pt x="16" y="32"/>
                    <a:pt x="15" y="33"/>
                    <a:pt x="14" y="33"/>
                  </a:cubicBezTo>
                  <a:cubicBezTo>
                    <a:pt x="13" y="33"/>
                    <a:pt x="12" y="32"/>
                    <a:pt x="12" y="31"/>
                  </a:cubicBezTo>
                  <a:cubicBezTo>
                    <a:pt x="12" y="7"/>
                    <a:pt x="12" y="7"/>
                    <a:pt x="12" y="7"/>
                  </a:cubicBezTo>
                  <a:cubicBezTo>
                    <a:pt x="12" y="6"/>
                    <a:pt x="13" y="5"/>
                    <a:pt x="14" y="5"/>
                  </a:cubicBezTo>
                  <a:cubicBezTo>
                    <a:pt x="15" y="5"/>
                    <a:pt x="16" y="6"/>
                    <a:pt x="16" y="7"/>
                  </a:cubicBezTo>
                  <a:lnTo>
                    <a:pt x="16" y="31"/>
                  </a:lnTo>
                  <a:close/>
                  <a:moveTo>
                    <a:pt x="24" y="31"/>
                  </a:moveTo>
                  <a:cubicBezTo>
                    <a:pt x="24" y="32"/>
                    <a:pt x="23" y="33"/>
                    <a:pt x="22" y="33"/>
                  </a:cubicBezTo>
                  <a:cubicBezTo>
                    <a:pt x="21" y="33"/>
                    <a:pt x="20" y="32"/>
                    <a:pt x="20" y="31"/>
                  </a:cubicBezTo>
                  <a:cubicBezTo>
                    <a:pt x="20" y="7"/>
                    <a:pt x="20" y="7"/>
                    <a:pt x="20" y="7"/>
                  </a:cubicBezTo>
                  <a:cubicBezTo>
                    <a:pt x="20" y="6"/>
                    <a:pt x="21" y="5"/>
                    <a:pt x="22" y="5"/>
                  </a:cubicBezTo>
                  <a:cubicBezTo>
                    <a:pt x="23" y="5"/>
                    <a:pt x="24" y="6"/>
                    <a:pt x="24" y="7"/>
                  </a:cubicBezTo>
                  <a:lnTo>
                    <a:pt x="24" y="31"/>
                  </a:lnTo>
                  <a:close/>
                  <a:moveTo>
                    <a:pt x="32" y="31"/>
                  </a:moveTo>
                  <a:cubicBezTo>
                    <a:pt x="32" y="32"/>
                    <a:pt x="31" y="33"/>
                    <a:pt x="30" y="33"/>
                  </a:cubicBezTo>
                  <a:cubicBezTo>
                    <a:pt x="29" y="33"/>
                    <a:pt x="28" y="32"/>
                    <a:pt x="28" y="31"/>
                  </a:cubicBezTo>
                  <a:cubicBezTo>
                    <a:pt x="28" y="7"/>
                    <a:pt x="28" y="7"/>
                    <a:pt x="28" y="7"/>
                  </a:cubicBezTo>
                  <a:cubicBezTo>
                    <a:pt x="28" y="6"/>
                    <a:pt x="29" y="5"/>
                    <a:pt x="30" y="5"/>
                  </a:cubicBezTo>
                  <a:cubicBezTo>
                    <a:pt x="31" y="5"/>
                    <a:pt x="32" y="6"/>
                    <a:pt x="32" y="7"/>
                  </a:cubicBezTo>
                  <a:lnTo>
                    <a:pt x="32" y="31"/>
                  </a:lnTo>
                  <a:close/>
                  <a:moveTo>
                    <a:pt x="40" y="31"/>
                  </a:moveTo>
                  <a:cubicBezTo>
                    <a:pt x="40" y="32"/>
                    <a:pt x="39" y="33"/>
                    <a:pt x="38" y="33"/>
                  </a:cubicBezTo>
                  <a:cubicBezTo>
                    <a:pt x="37" y="33"/>
                    <a:pt x="36" y="32"/>
                    <a:pt x="36" y="31"/>
                  </a:cubicBezTo>
                  <a:cubicBezTo>
                    <a:pt x="36" y="7"/>
                    <a:pt x="36" y="7"/>
                    <a:pt x="36" y="7"/>
                  </a:cubicBezTo>
                  <a:cubicBezTo>
                    <a:pt x="36" y="6"/>
                    <a:pt x="37" y="5"/>
                    <a:pt x="38" y="5"/>
                  </a:cubicBezTo>
                  <a:cubicBezTo>
                    <a:pt x="39" y="5"/>
                    <a:pt x="40" y="6"/>
                    <a:pt x="40" y="7"/>
                  </a:cubicBezTo>
                  <a:lnTo>
                    <a:pt x="40" y="31"/>
                  </a:lnTo>
                  <a:close/>
                  <a:moveTo>
                    <a:pt x="48" y="31"/>
                  </a:moveTo>
                  <a:cubicBezTo>
                    <a:pt x="48" y="32"/>
                    <a:pt x="48" y="33"/>
                    <a:pt x="46" y="33"/>
                  </a:cubicBezTo>
                  <a:cubicBezTo>
                    <a:pt x="45" y="33"/>
                    <a:pt x="44" y="32"/>
                    <a:pt x="44" y="31"/>
                  </a:cubicBezTo>
                  <a:cubicBezTo>
                    <a:pt x="44" y="7"/>
                    <a:pt x="44" y="7"/>
                    <a:pt x="44" y="7"/>
                  </a:cubicBezTo>
                  <a:cubicBezTo>
                    <a:pt x="44" y="6"/>
                    <a:pt x="45" y="5"/>
                    <a:pt x="46" y="5"/>
                  </a:cubicBezTo>
                  <a:cubicBezTo>
                    <a:pt x="48" y="5"/>
                    <a:pt x="48" y="6"/>
                    <a:pt x="48" y="7"/>
                  </a:cubicBezTo>
                  <a:lnTo>
                    <a:pt x="48" y="31"/>
                  </a:lnTo>
                  <a:close/>
                  <a:moveTo>
                    <a:pt x="57" y="31"/>
                  </a:moveTo>
                  <a:cubicBezTo>
                    <a:pt x="57" y="32"/>
                    <a:pt x="56" y="33"/>
                    <a:pt x="55" y="33"/>
                  </a:cubicBezTo>
                  <a:cubicBezTo>
                    <a:pt x="53" y="33"/>
                    <a:pt x="53" y="32"/>
                    <a:pt x="53" y="31"/>
                  </a:cubicBezTo>
                  <a:cubicBezTo>
                    <a:pt x="53" y="7"/>
                    <a:pt x="53" y="7"/>
                    <a:pt x="53" y="7"/>
                  </a:cubicBezTo>
                  <a:cubicBezTo>
                    <a:pt x="53" y="6"/>
                    <a:pt x="53" y="5"/>
                    <a:pt x="55" y="5"/>
                  </a:cubicBezTo>
                  <a:cubicBezTo>
                    <a:pt x="56" y="5"/>
                    <a:pt x="57" y="6"/>
                    <a:pt x="57" y="7"/>
                  </a:cubicBezTo>
                  <a:lnTo>
                    <a:pt x="57"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6" name="Freeform 119"/>
            <p:cNvSpPr>
              <a:spLocks/>
            </p:cNvSpPr>
            <p:nvPr/>
          </p:nvSpPr>
          <p:spPr bwMode="auto">
            <a:xfrm>
              <a:off x="8639175" y="1349375"/>
              <a:ext cx="146050" cy="146050"/>
            </a:xfrm>
            <a:custGeom>
              <a:avLst/>
              <a:gdLst>
                <a:gd name="T0" fmla="*/ 0 w 39"/>
                <a:gd name="T1" fmla="*/ 10 h 39"/>
                <a:gd name="T2" fmla="*/ 15 w 39"/>
                <a:gd name="T3" fmla="*/ 24 h 39"/>
                <a:gd name="T4" fmla="*/ 29 w 39"/>
                <a:gd name="T5" fmla="*/ 39 h 39"/>
                <a:gd name="T6" fmla="*/ 39 w 39"/>
                <a:gd name="T7" fmla="*/ 29 h 39"/>
                <a:gd name="T8" fmla="*/ 10 w 39"/>
                <a:gd name="T9" fmla="*/ 0 h 39"/>
                <a:gd name="T10" fmla="*/ 0 w 39"/>
                <a:gd name="T11" fmla="*/ 10 h 39"/>
              </a:gdLst>
              <a:ahLst/>
              <a:cxnLst>
                <a:cxn ang="0">
                  <a:pos x="T0" y="T1"/>
                </a:cxn>
                <a:cxn ang="0">
                  <a:pos x="T2" y="T3"/>
                </a:cxn>
                <a:cxn ang="0">
                  <a:pos x="T4" y="T5"/>
                </a:cxn>
                <a:cxn ang="0">
                  <a:pos x="T6" y="T7"/>
                </a:cxn>
                <a:cxn ang="0">
                  <a:pos x="T8" y="T9"/>
                </a:cxn>
                <a:cxn ang="0">
                  <a:pos x="T10" y="T11"/>
                </a:cxn>
              </a:cxnLst>
              <a:rect l="0" t="0" r="r" b="b"/>
              <a:pathLst>
                <a:path w="39" h="39">
                  <a:moveTo>
                    <a:pt x="0" y="10"/>
                  </a:moveTo>
                  <a:cubicBezTo>
                    <a:pt x="5" y="14"/>
                    <a:pt x="11" y="19"/>
                    <a:pt x="15" y="24"/>
                  </a:cubicBezTo>
                  <a:cubicBezTo>
                    <a:pt x="20" y="28"/>
                    <a:pt x="25" y="34"/>
                    <a:pt x="29" y="39"/>
                  </a:cubicBezTo>
                  <a:cubicBezTo>
                    <a:pt x="39" y="29"/>
                    <a:pt x="39" y="29"/>
                    <a:pt x="39" y="29"/>
                  </a:cubicBezTo>
                  <a:cubicBezTo>
                    <a:pt x="10" y="0"/>
                    <a:pt x="10" y="0"/>
                    <a:pt x="10"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7" name="Freeform 120"/>
            <p:cNvSpPr>
              <a:spLocks noEditPoints="1"/>
            </p:cNvSpPr>
            <p:nvPr/>
          </p:nvSpPr>
          <p:spPr bwMode="auto">
            <a:xfrm>
              <a:off x="8680450" y="1236663"/>
              <a:ext cx="217487" cy="217488"/>
            </a:xfrm>
            <a:custGeom>
              <a:avLst/>
              <a:gdLst>
                <a:gd name="T0" fmla="*/ 56 w 58"/>
                <a:gd name="T1" fmla="*/ 29 h 58"/>
                <a:gd name="T2" fmla="*/ 29 w 58"/>
                <a:gd name="T3" fmla="*/ 2 h 58"/>
                <a:gd name="T4" fmla="*/ 20 w 58"/>
                <a:gd name="T5" fmla="*/ 4 h 58"/>
                <a:gd name="T6" fmla="*/ 3 w 58"/>
                <a:gd name="T7" fmla="*/ 20 h 58"/>
                <a:gd name="T8" fmla="*/ 2 w 58"/>
                <a:gd name="T9" fmla="*/ 29 h 58"/>
                <a:gd name="T10" fmla="*/ 29 w 58"/>
                <a:gd name="T11" fmla="*/ 56 h 58"/>
                <a:gd name="T12" fmla="*/ 38 w 58"/>
                <a:gd name="T13" fmla="*/ 55 h 58"/>
                <a:gd name="T14" fmla="*/ 54 w 58"/>
                <a:gd name="T15" fmla="*/ 39 h 58"/>
                <a:gd name="T16" fmla="*/ 56 w 58"/>
                <a:gd name="T17" fmla="*/ 29 h 58"/>
                <a:gd name="T18" fmla="*/ 5 w 58"/>
                <a:gd name="T19" fmla="*/ 24 h 58"/>
                <a:gd name="T20" fmla="*/ 6 w 58"/>
                <a:gd name="T21" fmla="*/ 21 h 58"/>
                <a:gd name="T22" fmla="*/ 21 w 58"/>
                <a:gd name="T23" fmla="*/ 6 h 58"/>
                <a:gd name="T24" fmla="*/ 24 w 58"/>
                <a:gd name="T25" fmla="*/ 5 h 58"/>
                <a:gd name="T26" fmla="*/ 24 w 58"/>
                <a:gd name="T27" fmla="*/ 8 h 58"/>
                <a:gd name="T28" fmla="*/ 8 w 58"/>
                <a:gd name="T29" fmla="*/ 24 h 58"/>
                <a:gd name="T30" fmla="*/ 5 w 58"/>
                <a:gd name="T31" fmla="*/ 24 h 58"/>
                <a:gd name="T32" fmla="*/ 10 w 58"/>
                <a:gd name="T33" fmla="*/ 29 h 58"/>
                <a:gd name="T34" fmla="*/ 10 w 58"/>
                <a:gd name="T35" fmla="*/ 26 h 58"/>
                <a:gd name="T36" fmla="*/ 26 w 58"/>
                <a:gd name="T37" fmla="*/ 10 h 58"/>
                <a:gd name="T38" fmla="*/ 29 w 58"/>
                <a:gd name="T39" fmla="*/ 10 h 58"/>
                <a:gd name="T40" fmla="*/ 28 w 58"/>
                <a:gd name="T41" fmla="*/ 13 h 58"/>
                <a:gd name="T42" fmla="*/ 13 w 58"/>
                <a:gd name="T43" fmla="*/ 29 h 58"/>
                <a:gd name="T44" fmla="*/ 10 w 58"/>
                <a:gd name="T45" fmla="*/ 29 h 58"/>
                <a:gd name="T46" fmla="*/ 15 w 58"/>
                <a:gd name="T47" fmla="*/ 34 h 58"/>
                <a:gd name="T48" fmla="*/ 15 w 58"/>
                <a:gd name="T49" fmla="*/ 31 h 58"/>
                <a:gd name="T50" fmla="*/ 31 w 58"/>
                <a:gd name="T51" fmla="*/ 15 h 58"/>
                <a:gd name="T52" fmla="*/ 34 w 58"/>
                <a:gd name="T53" fmla="*/ 15 h 58"/>
                <a:gd name="T54" fmla="*/ 33 w 58"/>
                <a:gd name="T55" fmla="*/ 18 h 58"/>
                <a:gd name="T56" fmla="*/ 18 w 58"/>
                <a:gd name="T57" fmla="*/ 33 h 58"/>
                <a:gd name="T58" fmla="*/ 15 w 58"/>
                <a:gd name="T59" fmla="*/ 34 h 58"/>
                <a:gd name="T60" fmla="*/ 20 w 58"/>
                <a:gd name="T61" fmla="*/ 39 h 58"/>
                <a:gd name="T62" fmla="*/ 20 w 58"/>
                <a:gd name="T63" fmla="*/ 36 h 58"/>
                <a:gd name="T64" fmla="*/ 36 w 58"/>
                <a:gd name="T65" fmla="*/ 20 h 58"/>
                <a:gd name="T66" fmla="*/ 38 w 58"/>
                <a:gd name="T67" fmla="*/ 20 h 58"/>
                <a:gd name="T68" fmla="*/ 38 w 58"/>
                <a:gd name="T69" fmla="*/ 22 h 58"/>
                <a:gd name="T70" fmla="*/ 22 w 58"/>
                <a:gd name="T71" fmla="*/ 38 h 58"/>
                <a:gd name="T72" fmla="*/ 20 w 58"/>
                <a:gd name="T73" fmla="*/ 39 h 58"/>
                <a:gd name="T74" fmla="*/ 24 w 58"/>
                <a:gd name="T75" fmla="*/ 43 h 58"/>
                <a:gd name="T76" fmla="*/ 25 w 58"/>
                <a:gd name="T77" fmla="*/ 41 h 58"/>
                <a:gd name="T78" fmla="*/ 40 w 58"/>
                <a:gd name="T79" fmla="*/ 25 h 58"/>
                <a:gd name="T80" fmla="*/ 43 w 58"/>
                <a:gd name="T81" fmla="*/ 24 h 58"/>
                <a:gd name="T82" fmla="*/ 43 w 58"/>
                <a:gd name="T83" fmla="*/ 27 h 58"/>
                <a:gd name="T84" fmla="*/ 27 w 58"/>
                <a:gd name="T85" fmla="*/ 43 h 58"/>
                <a:gd name="T86" fmla="*/ 24 w 58"/>
                <a:gd name="T87" fmla="*/ 43 h 58"/>
                <a:gd name="T88" fmla="*/ 32 w 58"/>
                <a:gd name="T89" fmla="*/ 48 h 58"/>
                <a:gd name="T90" fmla="*/ 29 w 58"/>
                <a:gd name="T91" fmla="*/ 48 h 58"/>
                <a:gd name="T92" fmla="*/ 29 w 58"/>
                <a:gd name="T93" fmla="*/ 45 h 58"/>
                <a:gd name="T94" fmla="*/ 45 w 58"/>
                <a:gd name="T95" fmla="*/ 30 h 58"/>
                <a:gd name="T96" fmla="*/ 48 w 58"/>
                <a:gd name="T97" fmla="*/ 29 h 58"/>
                <a:gd name="T98" fmla="*/ 48 w 58"/>
                <a:gd name="T99" fmla="*/ 32 h 58"/>
                <a:gd name="T100" fmla="*/ 32 w 58"/>
                <a:gd name="T101" fmla="*/ 48 h 58"/>
                <a:gd name="T102" fmla="*/ 52 w 58"/>
                <a:gd name="T103" fmla="*/ 37 h 58"/>
                <a:gd name="T104" fmla="*/ 37 w 58"/>
                <a:gd name="T105" fmla="*/ 53 h 58"/>
                <a:gd name="T106" fmla="*/ 34 w 58"/>
                <a:gd name="T107" fmla="*/ 53 h 58"/>
                <a:gd name="T108" fmla="*/ 34 w 58"/>
                <a:gd name="T109" fmla="*/ 50 h 58"/>
                <a:gd name="T110" fmla="*/ 50 w 58"/>
                <a:gd name="T111" fmla="*/ 34 h 58"/>
                <a:gd name="T112" fmla="*/ 53 w 58"/>
                <a:gd name="T113" fmla="*/ 34 h 58"/>
                <a:gd name="T114" fmla="*/ 52 w 58"/>
                <a:gd name="T115"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 h="58">
                  <a:moveTo>
                    <a:pt x="56" y="29"/>
                  </a:moveTo>
                  <a:cubicBezTo>
                    <a:pt x="29" y="2"/>
                    <a:pt x="29" y="2"/>
                    <a:pt x="29" y="2"/>
                  </a:cubicBezTo>
                  <a:cubicBezTo>
                    <a:pt x="26" y="0"/>
                    <a:pt x="22" y="1"/>
                    <a:pt x="20" y="4"/>
                  </a:cubicBezTo>
                  <a:cubicBezTo>
                    <a:pt x="3" y="20"/>
                    <a:pt x="3" y="20"/>
                    <a:pt x="3" y="20"/>
                  </a:cubicBezTo>
                  <a:cubicBezTo>
                    <a:pt x="1" y="23"/>
                    <a:pt x="0" y="27"/>
                    <a:pt x="2" y="29"/>
                  </a:cubicBezTo>
                  <a:cubicBezTo>
                    <a:pt x="29" y="56"/>
                    <a:pt x="29" y="56"/>
                    <a:pt x="29" y="56"/>
                  </a:cubicBezTo>
                  <a:cubicBezTo>
                    <a:pt x="31" y="58"/>
                    <a:pt x="36" y="58"/>
                    <a:pt x="38" y="55"/>
                  </a:cubicBezTo>
                  <a:cubicBezTo>
                    <a:pt x="54" y="39"/>
                    <a:pt x="54" y="39"/>
                    <a:pt x="54" y="39"/>
                  </a:cubicBezTo>
                  <a:cubicBezTo>
                    <a:pt x="57" y="36"/>
                    <a:pt x="58" y="32"/>
                    <a:pt x="56" y="29"/>
                  </a:cubicBezTo>
                  <a:close/>
                  <a:moveTo>
                    <a:pt x="5" y="24"/>
                  </a:moveTo>
                  <a:cubicBezTo>
                    <a:pt x="4" y="24"/>
                    <a:pt x="5" y="22"/>
                    <a:pt x="6" y="21"/>
                  </a:cubicBezTo>
                  <a:cubicBezTo>
                    <a:pt x="21" y="6"/>
                    <a:pt x="21" y="6"/>
                    <a:pt x="21" y="6"/>
                  </a:cubicBezTo>
                  <a:cubicBezTo>
                    <a:pt x="22" y="5"/>
                    <a:pt x="23" y="5"/>
                    <a:pt x="24" y="5"/>
                  </a:cubicBezTo>
                  <a:cubicBezTo>
                    <a:pt x="25" y="6"/>
                    <a:pt x="25" y="7"/>
                    <a:pt x="24" y="8"/>
                  </a:cubicBezTo>
                  <a:cubicBezTo>
                    <a:pt x="8" y="24"/>
                    <a:pt x="8" y="24"/>
                    <a:pt x="8" y="24"/>
                  </a:cubicBezTo>
                  <a:cubicBezTo>
                    <a:pt x="7" y="25"/>
                    <a:pt x="6" y="25"/>
                    <a:pt x="5" y="24"/>
                  </a:cubicBezTo>
                  <a:close/>
                  <a:moveTo>
                    <a:pt x="10" y="29"/>
                  </a:moveTo>
                  <a:cubicBezTo>
                    <a:pt x="9" y="28"/>
                    <a:pt x="9" y="27"/>
                    <a:pt x="10" y="26"/>
                  </a:cubicBezTo>
                  <a:cubicBezTo>
                    <a:pt x="26" y="10"/>
                    <a:pt x="26" y="10"/>
                    <a:pt x="26" y="10"/>
                  </a:cubicBezTo>
                  <a:cubicBezTo>
                    <a:pt x="27" y="10"/>
                    <a:pt x="28" y="9"/>
                    <a:pt x="29" y="10"/>
                  </a:cubicBezTo>
                  <a:cubicBezTo>
                    <a:pt x="30" y="11"/>
                    <a:pt x="29" y="12"/>
                    <a:pt x="28" y="13"/>
                  </a:cubicBezTo>
                  <a:cubicBezTo>
                    <a:pt x="13" y="29"/>
                    <a:pt x="13" y="29"/>
                    <a:pt x="13" y="29"/>
                  </a:cubicBezTo>
                  <a:cubicBezTo>
                    <a:pt x="12" y="29"/>
                    <a:pt x="11" y="30"/>
                    <a:pt x="10" y="29"/>
                  </a:cubicBezTo>
                  <a:close/>
                  <a:moveTo>
                    <a:pt x="15" y="34"/>
                  </a:moveTo>
                  <a:cubicBezTo>
                    <a:pt x="14" y="33"/>
                    <a:pt x="14" y="32"/>
                    <a:pt x="15" y="31"/>
                  </a:cubicBezTo>
                  <a:cubicBezTo>
                    <a:pt x="31" y="15"/>
                    <a:pt x="31" y="15"/>
                    <a:pt x="31" y="15"/>
                  </a:cubicBezTo>
                  <a:cubicBezTo>
                    <a:pt x="32" y="14"/>
                    <a:pt x="33" y="14"/>
                    <a:pt x="34" y="15"/>
                  </a:cubicBezTo>
                  <a:cubicBezTo>
                    <a:pt x="34" y="16"/>
                    <a:pt x="34" y="17"/>
                    <a:pt x="33" y="18"/>
                  </a:cubicBezTo>
                  <a:cubicBezTo>
                    <a:pt x="18" y="33"/>
                    <a:pt x="18" y="33"/>
                    <a:pt x="18" y="33"/>
                  </a:cubicBezTo>
                  <a:cubicBezTo>
                    <a:pt x="17" y="34"/>
                    <a:pt x="15" y="34"/>
                    <a:pt x="15" y="34"/>
                  </a:cubicBezTo>
                  <a:close/>
                  <a:moveTo>
                    <a:pt x="20" y="39"/>
                  </a:moveTo>
                  <a:cubicBezTo>
                    <a:pt x="19" y="38"/>
                    <a:pt x="19" y="37"/>
                    <a:pt x="20" y="36"/>
                  </a:cubicBezTo>
                  <a:cubicBezTo>
                    <a:pt x="36" y="20"/>
                    <a:pt x="36" y="20"/>
                    <a:pt x="36" y="20"/>
                  </a:cubicBezTo>
                  <a:cubicBezTo>
                    <a:pt x="37" y="19"/>
                    <a:pt x="38" y="19"/>
                    <a:pt x="38" y="20"/>
                  </a:cubicBezTo>
                  <a:cubicBezTo>
                    <a:pt x="39" y="20"/>
                    <a:pt x="39" y="22"/>
                    <a:pt x="38" y="22"/>
                  </a:cubicBezTo>
                  <a:cubicBezTo>
                    <a:pt x="22" y="38"/>
                    <a:pt x="22" y="38"/>
                    <a:pt x="22" y="38"/>
                  </a:cubicBezTo>
                  <a:cubicBezTo>
                    <a:pt x="21" y="39"/>
                    <a:pt x="20" y="39"/>
                    <a:pt x="20" y="39"/>
                  </a:cubicBezTo>
                  <a:close/>
                  <a:moveTo>
                    <a:pt x="24" y="43"/>
                  </a:moveTo>
                  <a:cubicBezTo>
                    <a:pt x="24" y="43"/>
                    <a:pt x="24" y="41"/>
                    <a:pt x="25" y="41"/>
                  </a:cubicBezTo>
                  <a:cubicBezTo>
                    <a:pt x="40" y="25"/>
                    <a:pt x="40" y="25"/>
                    <a:pt x="40" y="25"/>
                  </a:cubicBezTo>
                  <a:cubicBezTo>
                    <a:pt x="41" y="24"/>
                    <a:pt x="43" y="24"/>
                    <a:pt x="43" y="24"/>
                  </a:cubicBezTo>
                  <a:cubicBezTo>
                    <a:pt x="44" y="25"/>
                    <a:pt x="44" y="26"/>
                    <a:pt x="43" y="27"/>
                  </a:cubicBezTo>
                  <a:cubicBezTo>
                    <a:pt x="27" y="43"/>
                    <a:pt x="27" y="43"/>
                    <a:pt x="27" y="43"/>
                  </a:cubicBezTo>
                  <a:cubicBezTo>
                    <a:pt x="26" y="44"/>
                    <a:pt x="25" y="44"/>
                    <a:pt x="24" y="43"/>
                  </a:cubicBezTo>
                  <a:close/>
                  <a:moveTo>
                    <a:pt x="32" y="48"/>
                  </a:moveTo>
                  <a:cubicBezTo>
                    <a:pt x="31" y="49"/>
                    <a:pt x="30" y="49"/>
                    <a:pt x="29" y="48"/>
                  </a:cubicBezTo>
                  <a:cubicBezTo>
                    <a:pt x="28" y="48"/>
                    <a:pt x="29" y="46"/>
                    <a:pt x="29" y="45"/>
                  </a:cubicBezTo>
                  <a:cubicBezTo>
                    <a:pt x="45" y="30"/>
                    <a:pt x="45" y="30"/>
                    <a:pt x="45" y="30"/>
                  </a:cubicBezTo>
                  <a:cubicBezTo>
                    <a:pt x="46" y="29"/>
                    <a:pt x="47" y="29"/>
                    <a:pt x="48" y="29"/>
                  </a:cubicBezTo>
                  <a:cubicBezTo>
                    <a:pt x="49" y="30"/>
                    <a:pt x="49" y="31"/>
                    <a:pt x="48" y="32"/>
                  </a:cubicBezTo>
                  <a:lnTo>
                    <a:pt x="32" y="48"/>
                  </a:lnTo>
                  <a:close/>
                  <a:moveTo>
                    <a:pt x="52" y="37"/>
                  </a:moveTo>
                  <a:cubicBezTo>
                    <a:pt x="37" y="53"/>
                    <a:pt x="37" y="53"/>
                    <a:pt x="37" y="53"/>
                  </a:cubicBezTo>
                  <a:cubicBezTo>
                    <a:pt x="36" y="53"/>
                    <a:pt x="35" y="54"/>
                    <a:pt x="34" y="53"/>
                  </a:cubicBezTo>
                  <a:cubicBezTo>
                    <a:pt x="33" y="52"/>
                    <a:pt x="33" y="51"/>
                    <a:pt x="34" y="50"/>
                  </a:cubicBezTo>
                  <a:cubicBezTo>
                    <a:pt x="50" y="34"/>
                    <a:pt x="50" y="34"/>
                    <a:pt x="50" y="34"/>
                  </a:cubicBezTo>
                  <a:cubicBezTo>
                    <a:pt x="51" y="34"/>
                    <a:pt x="52" y="33"/>
                    <a:pt x="53" y="34"/>
                  </a:cubicBezTo>
                  <a:cubicBezTo>
                    <a:pt x="54" y="35"/>
                    <a:pt x="53" y="36"/>
                    <a:pt x="5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8" name="Freeform 121"/>
            <p:cNvSpPr>
              <a:spLocks/>
            </p:cNvSpPr>
            <p:nvPr/>
          </p:nvSpPr>
          <p:spPr bwMode="auto">
            <a:xfrm>
              <a:off x="7934325" y="1685925"/>
              <a:ext cx="735012" cy="382588"/>
            </a:xfrm>
            <a:custGeom>
              <a:avLst/>
              <a:gdLst>
                <a:gd name="T0" fmla="*/ 23 w 196"/>
                <a:gd name="T1" fmla="*/ 87 h 102"/>
                <a:gd name="T2" fmla="*/ 83 w 196"/>
                <a:gd name="T3" fmla="*/ 63 h 102"/>
                <a:gd name="T4" fmla="*/ 195 w 196"/>
                <a:gd name="T5" fmla="*/ 2 h 102"/>
                <a:gd name="T6" fmla="*/ 77 w 196"/>
                <a:gd name="T7" fmla="*/ 51 h 102"/>
                <a:gd name="T8" fmla="*/ 21 w 196"/>
                <a:gd name="T9" fmla="*/ 82 h 102"/>
                <a:gd name="T10" fmla="*/ 8 w 196"/>
                <a:gd name="T11" fmla="*/ 79 h 102"/>
                <a:gd name="T12" fmla="*/ 2 w 196"/>
                <a:gd name="T13" fmla="*/ 94 h 102"/>
                <a:gd name="T14" fmla="*/ 17 w 196"/>
                <a:gd name="T15" fmla="*/ 99 h 102"/>
                <a:gd name="T16" fmla="*/ 23 w 196"/>
                <a:gd name="T17" fmla="*/ 8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02">
                  <a:moveTo>
                    <a:pt x="23" y="87"/>
                  </a:moveTo>
                  <a:cubicBezTo>
                    <a:pt x="43" y="81"/>
                    <a:pt x="83" y="63"/>
                    <a:pt x="83" y="63"/>
                  </a:cubicBezTo>
                  <a:cubicBezTo>
                    <a:pt x="83" y="63"/>
                    <a:pt x="196" y="5"/>
                    <a:pt x="195" y="2"/>
                  </a:cubicBezTo>
                  <a:cubicBezTo>
                    <a:pt x="194" y="0"/>
                    <a:pt x="77" y="51"/>
                    <a:pt x="77" y="51"/>
                  </a:cubicBezTo>
                  <a:cubicBezTo>
                    <a:pt x="77" y="51"/>
                    <a:pt x="38" y="71"/>
                    <a:pt x="21" y="82"/>
                  </a:cubicBezTo>
                  <a:cubicBezTo>
                    <a:pt x="17" y="78"/>
                    <a:pt x="12" y="77"/>
                    <a:pt x="8" y="79"/>
                  </a:cubicBezTo>
                  <a:cubicBezTo>
                    <a:pt x="2" y="82"/>
                    <a:pt x="0" y="88"/>
                    <a:pt x="2" y="94"/>
                  </a:cubicBezTo>
                  <a:cubicBezTo>
                    <a:pt x="5" y="99"/>
                    <a:pt x="12" y="102"/>
                    <a:pt x="17" y="99"/>
                  </a:cubicBezTo>
                  <a:cubicBezTo>
                    <a:pt x="22" y="97"/>
                    <a:pt x="24" y="92"/>
                    <a:pt x="23"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9" name="Oval 122"/>
            <p:cNvSpPr>
              <a:spLocks noChangeArrowheads="1"/>
            </p:cNvSpPr>
            <p:nvPr/>
          </p:nvSpPr>
          <p:spPr bwMode="auto">
            <a:xfrm>
              <a:off x="8215313" y="1881188"/>
              <a:ext cx="36512"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0" name="Freeform 123"/>
            <p:cNvSpPr>
              <a:spLocks/>
            </p:cNvSpPr>
            <p:nvPr/>
          </p:nvSpPr>
          <p:spPr bwMode="auto">
            <a:xfrm>
              <a:off x="7989888" y="711200"/>
              <a:ext cx="503237" cy="490538"/>
            </a:xfrm>
            <a:custGeom>
              <a:avLst/>
              <a:gdLst>
                <a:gd name="T0" fmla="*/ 67 w 134"/>
                <a:gd name="T1" fmla="*/ 0 h 131"/>
                <a:gd name="T2" fmla="*/ 0 w 134"/>
                <a:gd name="T3" fmla="*/ 68 h 131"/>
                <a:gd name="T4" fmla="*/ 40 w 134"/>
                <a:gd name="T5" fmla="*/ 129 h 131"/>
                <a:gd name="T6" fmla="*/ 40 w 134"/>
                <a:gd name="T7" fmla="*/ 117 h 131"/>
                <a:gd name="T8" fmla="*/ 11 w 134"/>
                <a:gd name="T9" fmla="*/ 68 h 131"/>
                <a:gd name="T10" fmla="*/ 67 w 134"/>
                <a:gd name="T11" fmla="*/ 11 h 131"/>
                <a:gd name="T12" fmla="*/ 124 w 134"/>
                <a:gd name="T13" fmla="*/ 68 h 131"/>
                <a:gd name="T14" fmla="*/ 91 w 134"/>
                <a:gd name="T15" fmla="*/ 119 h 131"/>
                <a:gd name="T16" fmla="*/ 91 w 134"/>
                <a:gd name="T17" fmla="*/ 131 h 131"/>
                <a:gd name="T18" fmla="*/ 134 w 134"/>
                <a:gd name="T19" fmla="*/ 68 h 131"/>
                <a:gd name="T20" fmla="*/ 67 w 134"/>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31">
                  <a:moveTo>
                    <a:pt x="67" y="0"/>
                  </a:moveTo>
                  <a:cubicBezTo>
                    <a:pt x="30" y="0"/>
                    <a:pt x="0" y="30"/>
                    <a:pt x="0" y="68"/>
                  </a:cubicBezTo>
                  <a:cubicBezTo>
                    <a:pt x="0" y="95"/>
                    <a:pt x="16" y="118"/>
                    <a:pt x="40" y="129"/>
                  </a:cubicBezTo>
                  <a:cubicBezTo>
                    <a:pt x="40" y="117"/>
                    <a:pt x="40" y="117"/>
                    <a:pt x="40" y="117"/>
                  </a:cubicBezTo>
                  <a:cubicBezTo>
                    <a:pt x="22" y="107"/>
                    <a:pt x="11" y="89"/>
                    <a:pt x="11" y="68"/>
                  </a:cubicBezTo>
                  <a:cubicBezTo>
                    <a:pt x="11" y="36"/>
                    <a:pt x="36" y="11"/>
                    <a:pt x="67" y="11"/>
                  </a:cubicBezTo>
                  <a:cubicBezTo>
                    <a:pt x="98" y="11"/>
                    <a:pt x="124" y="36"/>
                    <a:pt x="124" y="68"/>
                  </a:cubicBezTo>
                  <a:cubicBezTo>
                    <a:pt x="124" y="90"/>
                    <a:pt x="110" y="110"/>
                    <a:pt x="91" y="119"/>
                  </a:cubicBezTo>
                  <a:cubicBezTo>
                    <a:pt x="91" y="131"/>
                    <a:pt x="91" y="131"/>
                    <a:pt x="91" y="131"/>
                  </a:cubicBezTo>
                  <a:cubicBezTo>
                    <a:pt x="116" y="121"/>
                    <a:pt x="134" y="96"/>
                    <a:pt x="134" y="68"/>
                  </a:cubicBezTo>
                  <a:cubicBezTo>
                    <a:pt x="134" y="30"/>
                    <a:pt x="104" y="0"/>
                    <a:pt x="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1" name="Freeform 124"/>
            <p:cNvSpPr>
              <a:spLocks noEditPoints="1"/>
            </p:cNvSpPr>
            <p:nvPr/>
          </p:nvSpPr>
          <p:spPr bwMode="auto">
            <a:xfrm>
              <a:off x="8061325" y="1454150"/>
              <a:ext cx="344487" cy="341313"/>
            </a:xfrm>
            <a:custGeom>
              <a:avLst/>
              <a:gdLst>
                <a:gd name="T0" fmla="*/ 46 w 92"/>
                <a:gd name="T1" fmla="*/ 0 h 91"/>
                <a:gd name="T2" fmla="*/ 0 w 92"/>
                <a:gd name="T3" fmla="*/ 46 h 91"/>
                <a:gd name="T4" fmla="*/ 46 w 92"/>
                <a:gd name="T5" fmla="*/ 91 h 91"/>
                <a:gd name="T6" fmla="*/ 92 w 92"/>
                <a:gd name="T7" fmla="*/ 46 h 91"/>
                <a:gd name="T8" fmla="*/ 46 w 92"/>
                <a:gd name="T9" fmla="*/ 0 h 91"/>
                <a:gd name="T10" fmla="*/ 46 w 92"/>
                <a:gd name="T11" fmla="*/ 87 h 91"/>
                <a:gd name="T12" fmla="*/ 5 w 92"/>
                <a:gd name="T13" fmla="*/ 46 h 91"/>
                <a:gd name="T14" fmla="*/ 46 w 92"/>
                <a:gd name="T15" fmla="*/ 5 h 91"/>
                <a:gd name="T16" fmla="*/ 87 w 92"/>
                <a:gd name="T17" fmla="*/ 46 h 91"/>
                <a:gd name="T18" fmla="*/ 46 w 92"/>
                <a:gd name="T19" fmla="*/ 8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1">
                  <a:moveTo>
                    <a:pt x="46" y="0"/>
                  </a:moveTo>
                  <a:cubicBezTo>
                    <a:pt x="21" y="0"/>
                    <a:pt x="0" y="20"/>
                    <a:pt x="0" y="46"/>
                  </a:cubicBezTo>
                  <a:cubicBezTo>
                    <a:pt x="0" y="71"/>
                    <a:pt x="21" y="91"/>
                    <a:pt x="46" y="91"/>
                  </a:cubicBezTo>
                  <a:cubicBezTo>
                    <a:pt x="71" y="91"/>
                    <a:pt x="92" y="71"/>
                    <a:pt x="92" y="46"/>
                  </a:cubicBezTo>
                  <a:cubicBezTo>
                    <a:pt x="92" y="20"/>
                    <a:pt x="71" y="0"/>
                    <a:pt x="46" y="0"/>
                  </a:cubicBezTo>
                  <a:close/>
                  <a:moveTo>
                    <a:pt x="46" y="87"/>
                  </a:moveTo>
                  <a:cubicBezTo>
                    <a:pt x="23" y="87"/>
                    <a:pt x="5" y="68"/>
                    <a:pt x="5" y="46"/>
                  </a:cubicBezTo>
                  <a:cubicBezTo>
                    <a:pt x="5" y="23"/>
                    <a:pt x="23" y="5"/>
                    <a:pt x="46" y="5"/>
                  </a:cubicBezTo>
                  <a:cubicBezTo>
                    <a:pt x="69" y="5"/>
                    <a:pt x="87" y="23"/>
                    <a:pt x="87" y="46"/>
                  </a:cubicBezTo>
                  <a:cubicBezTo>
                    <a:pt x="87" y="68"/>
                    <a:pt x="69" y="87"/>
                    <a:pt x="46"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2" name="Oval 125"/>
            <p:cNvSpPr>
              <a:spLocks noChangeArrowheads="1"/>
            </p:cNvSpPr>
            <p:nvPr/>
          </p:nvSpPr>
          <p:spPr bwMode="auto">
            <a:xfrm>
              <a:off x="8210550" y="1603375"/>
              <a:ext cx="46037" cy="460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3" name="Freeform 126"/>
            <p:cNvSpPr>
              <a:spLocks/>
            </p:cNvSpPr>
            <p:nvPr/>
          </p:nvSpPr>
          <p:spPr bwMode="auto">
            <a:xfrm>
              <a:off x="8218488" y="1490663"/>
              <a:ext cx="30162" cy="206375"/>
            </a:xfrm>
            <a:custGeom>
              <a:avLst/>
              <a:gdLst>
                <a:gd name="T0" fmla="*/ 0 w 19"/>
                <a:gd name="T1" fmla="*/ 85 h 130"/>
                <a:gd name="T2" fmla="*/ 10 w 19"/>
                <a:gd name="T3" fmla="*/ 0 h 130"/>
                <a:gd name="T4" fmla="*/ 19 w 19"/>
                <a:gd name="T5" fmla="*/ 85 h 130"/>
                <a:gd name="T6" fmla="*/ 10 w 19"/>
                <a:gd name="T7" fmla="*/ 130 h 130"/>
                <a:gd name="T8" fmla="*/ 0 w 19"/>
                <a:gd name="T9" fmla="*/ 85 h 130"/>
              </a:gdLst>
              <a:ahLst/>
              <a:cxnLst>
                <a:cxn ang="0">
                  <a:pos x="T0" y="T1"/>
                </a:cxn>
                <a:cxn ang="0">
                  <a:pos x="T2" y="T3"/>
                </a:cxn>
                <a:cxn ang="0">
                  <a:pos x="T4" y="T5"/>
                </a:cxn>
                <a:cxn ang="0">
                  <a:pos x="T6" y="T7"/>
                </a:cxn>
                <a:cxn ang="0">
                  <a:pos x="T8" y="T9"/>
                </a:cxn>
              </a:cxnLst>
              <a:rect l="0" t="0" r="r" b="b"/>
              <a:pathLst>
                <a:path w="19" h="130">
                  <a:moveTo>
                    <a:pt x="0" y="85"/>
                  </a:moveTo>
                  <a:lnTo>
                    <a:pt x="10" y="0"/>
                  </a:lnTo>
                  <a:lnTo>
                    <a:pt x="19" y="85"/>
                  </a:lnTo>
                  <a:lnTo>
                    <a:pt x="10" y="130"/>
                  </a:lnTo>
                  <a:lnTo>
                    <a:pt x="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4" name="Oval 127"/>
            <p:cNvSpPr>
              <a:spLocks noChangeArrowheads="1"/>
            </p:cNvSpPr>
            <p:nvPr/>
          </p:nvSpPr>
          <p:spPr bwMode="auto">
            <a:xfrm>
              <a:off x="8223250" y="1614488"/>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5" name="Freeform 128"/>
            <p:cNvSpPr>
              <a:spLocks noEditPoints="1"/>
            </p:cNvSpPr>
            <p:nvPr/>
          </p:nvSpPr>
          <p:spPr bwMode="auto">
            <a:xfrm>
              <a:off x="7651750" y="1319213"/>
              <a:ext cx="1163637" cy="1162050"/>
            </a:xfrm>
            <a:custGeom>
              <a:avLst/>
              <a:gdLst>
                <a:gd name="T0" fmla="*/ 155 w 310"/>
                <a:gd name="T1" fmla="*/ 310 h 310"/>
                <a:gd name="T2" fmla="*/ 0 w 310"/>
                <a:gd name="T3" fmla="*/ 155 h 310"/>
                <a:gd name="T4" fmla="*/ 155 w 310"/>
                <a:gd name="T5" fmla="*/ 0 h 310"/>
                <a:gd name="T6" fmla="*/ 310 w 310"/>
                <a:gd name="T7" fmla="*/ 155 h 310"/>
                <a:gd name="T8" fmla="*/ 155 w 310"/>
                <a:gd name="T9" fmla="*/ 310 h 310"/>
                <a:gd name="T10" fmla="*/ 305 w 310"/>
                <a:gd name="T11" fmla="*/ 155 h 310"/>
                <a:gd name="T12" fmla="*/ 155 w 310"/>
                <a:gd name="T13" fmla="*/ 5 h 310"/>
                <a:gd name="T14" fmla="*/ 6 w 310"/>
                <a:gd name="T15" fmla="*/ 155 h 310"/>
                <a:gd name="T16" fmla="*/ 155 w 310"/>
                <a:gd name="T17" fmla="*/ 305 h 310"/>
                <a:gd name="T18" fmla="*/ 305 w 310"/>
                <a:gd name="T19" fmla="*/ 15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310">
                  <a:moveTo>
                    <a:pt x="155" y="310"/>
                  </a:moveTo>
                  <a:cubicBezTo>
                    <a:pt x="70" y="310"/>
                    <a:pt x="0" y="240"/>
                    <a:pt x="0" y="155"/>
                  </a:cubicBezTo>
                  <a:cubicBezTo>
                    <a:pt x="0" y="70"/>
                    <a:pt x="70" y="0"/>
                    <a:pt x="155" y="0"/>
                  </a:cubicBezTo>
                  <a:cubicBezTo>
                    <a:pt x="240" y="0"/>
                    <a:pt x="310" y="70"/>
                    <a:pt x="310" y="155"/>
                  </a:cubicBezTo>
                  <a:cubicBezTo>
                    <a:pt x="310" y="240"/>
                    <a:pt x="240" y="310"/>
                    <a:pt x="155" y="310"/>
                  </a:cubicBezTo>
                  <a:close/>
                  <a:moveTo>
                    <a:pt x="305" y="155"/>
                  </a:moveTo>
                  <a:cubicBezTo>
                    <a:pt x="305" y="72"/>
                    <a:pt x="238" y="5"/>
                    <a:pt x="155" y="5"/>
                  </a:cubicBezTo>
                  <a:cubicBezTo>
                    <a:pt x="72" y="5"/>
                    <a:pt x="6" y="72"/>
                    <a:pt x="6" y="155"/>
                  </a:cubicBezTo>
                  <a:cubicBezTo>
                    <a:pt x="6" y="238"/>
                    <a:pt x="72" y="305"/>
                    <a:pt x="155" y="305"/>
                  </a:cubicBezTo>
                  <a:cubicBezTo>
                    <a:pt x="238" y="305"/>
                    <a:pt x="305" y="238"/>
                    <a:pt x="305"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6" name="Freeform 129"/>
            <p:cNvSpPr>
              <a:spLocks noEditPoints="1"/>
            </p:cNvSpPr>
            <p:nvPr/>
          </p:nvSpPr>
          <p:spPr bwMode="auto">
            <a:xfrm>
              <a:off x="8086725" y="1479550"/>
              <a:ext cx="293687" cy="293688"/>
            </a:xfrm>
            <a:custGeom>
              <a:avLst/>
              <a:gdLst>
                <a:gd name="T0" fmla="*/ 78 w 78"/>
                <a:gd name="T1" fmla="*/ 39 h 78"/>
                <a:gd name="T2" fmla="*/ 39 w 78"/>
                <a:gd name="T3" fmla="*/ 78 h 78"/>
                <a:gd name="T4" fmla="*/ 0 w 78"/>
                <a:gd name="T5" fmla="*/ 39 h 78"/>
                <a:gd name="T6" fmla="*/ 39 w 78"/>
                <a:gd name="T7" fmla="*/ 0 h 78"/>
                <a:gd name="T8" fmla="*/ 78 w 78"/>
                <a:gd name="T9" fmla="*/ 39 h 78"/>
                <a:gd name="T10" fmla="*/ 39 w 78"/>
                <a:gd name="T11" fmla="*/ 2 h 78"/>
                <a:gd name="T12" fmla="*/ 2 w 78"/>
                <a:gd name="T13" fmla="*/ 39 h 78"/>
                <a:gd name="T14" fmla="*/ 39 w 78"/>
                <a:gd name="T15" fmla="*/ 76 h 78"/>
                <a:gd name="T16" fmla="*/ 76 w 78"/>
                <a:gd name="T17" fmla="*/ 39 h 78"/>
                <a:gd name="T18" fmla="*/ 39 w 78"/>
                <a:gd name="T19"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78" y="39"/>
                  </a:moveTo>
                  <a:cubicBezTo>
                    <a:pt x="78" y="60"/>
                    <a:pt x="61" y="78"/>
                    <a:pt x="39" y="78"/>
                  </a:cubicBezTo>
                  <a:cubicBezTo>
                    <a:pt x="17" y="78"/>
                    <a:pt x="0" y="60"/>
                    <a:pt x="0" y="39"/>
                  </a:cubicBezTo>
                  <a:cubicBezTo>
                    <a:pt x="0" y="17"/>
                    <a:pt x="17" y="0"/>
                    <a:pt x="39" y="0"/>
                  </a:cubicBezTo>
                  <a:cubicBezTo>
                    <a:pt x="61" y="0"/>
                    <a:pt x="78" y="17"/>
                    <a:pt x="78" y="39"/>
                  </a:cubicBezTo>
                  <a:close/>
                  <a:moveTo>
                    <a:pt x="39" y="2"/>
                  </a:moveTo>
                  <a:cubicBezTo>
                    <a:pt x="19" y="2"/>
                    <a:pt x="2" y="18"/>
                    <a:pt x="2" y="39"/>
                  </a:cubicBezTo>
                  <a:cubicBezTo>
                    <a:pt x="2" y="59"/>
                    <a:pt x="19" y="76"/>
                    <a:pt x="39" y="76"/>
                  </a:cubicBezTo>
                  <a:cubicBezTo>
                    <a:pt x="60" y="76"/>
                    <a:pt x="76" y="59"/>
                    <a:pt x="76" y="39"/>
                  </a:cubicBezTo>
                  <a:cubicBezTo>
                    <a:pt x="76" y="18"/>
                    <a:pt x="60" y="2"/>
                    <a:pt x="3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237" name="Group 236"/>
          <p:cNvGrpSpPr>
            <a:grpSpLocks noChangeAspect="1"/>
          </p:cNvGrpSpPr>
          <p:nvPr/>
        </p:nvGrpSpPr>
        <p:grpSpPr>
          <a:xfrm>
            <a:off x="8003768" y="3805194"/>
            <a:ext cx="686174" cy="595041"/>
            <a:chOff x="5308600" y="2025650"/>
            <a:chExt cx="812800" cy="704850"/>
          </a:xfrm>
          <a:solidFill>
            <a:schemeClr val="bg1"/>
          </a:solidFill>
        </p:grpSpPr>
        <p:sp>
          <p:nvSpPr>
            <p:cNvPr id="238" name="Freeform 5"/>
            <p:cNvSpPr>
              <a:spLocks noEditPoints="1"/>
            </p:cNvSpPr>
            <p:nvPr/>
          </p:nvSpPr>
          <p:spPr bwMode="auto">
            <a:xfrm>
              <a:off x="5575300" y="2184400"/>
              <a:ext cx="546100" cy="546100"/>
            </a:xfrm>
            <a:custGeom>
              <a:avLst/>
              <a:gdLst/>
              <a:ahLst/>
              <a:cxnLst>
                <a:cxn ang="0">
                  <a:pos x="44" y="106"/>
                </a:cxn>
                <a:cxn ang="0">
                  <a:pos x="28" y="118"/>
                </a:cxn>
                <a:cxn ang="0">
                  <a:pos x="4" y="126"/>
                </a:cxn>
                <a:cxn ang="0">
                  <a:pos x="6" y="158"/>
                </a:cxn>
                <a:cxn ang="0">
                  <a:pos x="28" y="178"/>
                </a:cxn>
                <a:cxn ang="0">
                  <a:pos x="20" y="196"/>
                </a:cxn>
                <a:cxn ang="0">
                  <a:pos x="4" y="218"/>
                </a:cxn>
                <a:cxn ang="0">
                  <a:pos x="22" y="244"/>
                </a:cxn>
                <a:cxn ang="0">
                  <a:pos x="46" y="244"/>
                </a:cxn>
                <a:cxn ang="0">
                  <a:pos x="52" y="268"/>
                </a:cxn>
                <a:cxn ang="0">
                  <a:pos x="48" y="296"/>
                </a:cxn>
                <a:cxn ang="0">
                  <a:pos x="76" y="310"/>
                </a:cxn>
                <a:cxn ang="0">
                  <a:pos x="106" y="302"/>
                </a:cxn>
                <a:cxn ang="0">
                  <a:pos x="116" y="316"/>
                </a:cxn>
                <a:cxn ang="0">
                  <a:pos x="126" y="342"/>
                </a:cxn>
                <a:cxn ang="0">
                  <a:pos x="158" y="338"/>
                </a:cxn>
                <a:cxn ang="0">
                  <a:pos x="178" y="318"/>
                </a:cxn>
                <a:cxn ang="0">
                  <a:pos x="196" y="324"/>
                </a:cxn>
                <a:cxn ang="0">
                  <a:pos x="216" y="342"/>
                </a:cxn>
                <a:cxn ang="0">
                  <a:pos x="242" y="324"/>
                </a:cxn>
                <a:cxn ang="0">
                  <a:pos x="250" y="294"/>
                </a:cxn>
                <a:cxn ang="0">
                  <a:pos x="268" y="292"/>
                </a:cxn>
                <a:cxn ang="0">
                  <a:pos x="296" y="296"/>
                </a:cxn>
                <a:cxn ang="0">
                  <a:pos x="308" y="268"/>
                </a:cxn>
                <a:cxn ang="0">
                  <a:pos x="300" y="240"/>
                </a:cxn>
                <a:cxn ang="0">
                  <a:pos x="316" y="228"/>
                </a:cxn>
                <a:cxn ang="0">
                  <a:pos x="340" y="218"/>
                </a:cxn>
                <a:cxn ang="0">
                  <a:pos x="338" y="186"/>
                </a:cxn>
                <a:cxn ang="0">
                  <a:pos x="316" y="166"/>
                </a:cxn>
                <a:cxn ang="0">
                  <a:pos x="324" y="148"/>
                </a:cxn>
                <a:cxn ang="0">
                  <a:pos x="340" y="128"/>
                </a:cxn>
                <a:cxn ang="0">
                  <a:pos x="322" y="102"/>
                </a:cxn>
                <a:cxn ang="0">
                  <a:pos x="294" y="94"/>
                </a:cxn>
                <a:cxn ang="0">
                  <a:pos x="292" y="76"/>
                </a:cxn>
                <a:cxn ang="0">
                  <a:pos x="296" y="50"/>
                </a:cxn>
                <a:cxn ang="0">
                  <a:pos x="268" y="36"/>
                </a:cxn>
                <a:cxn ang="0">
                  <a:pos x="238" y="44"/>
                </a:cxn>
                <a:cxn ang="0">
                  <a:pos x="228" y="28"/>
                </a:cxn>
                <a:cxn ang="0">
                  <a:pos x="218" y="4"/>
                </a:cxn>
                <a:cxn ang="0">
                  <a:pos x="186" y="6"/>
                </a:cxn>
                <a:cxn ang="0">
                  <a:pos x="166" y="28"/>
                </a:cxn>
                <a:cxn ang="0">
                  <a:pos x="148" y="20"/>
                </a:cxn>
                <a:cxn ang="0">
                  <a:pos x="128" y="4"/>
                </a:cxn>
                <a:cxn ang="0">
                  <a:pos x="102" y="22"/>
                </a:cxn>
                <a:cxn ang="0">
                  <a:pos x="94" y="50"/>
                </a:cxn>
                <a:cxn ang="0">
                  <a:pos x="76" y="52"/>
                </a:cxn>
                <a:cxn ang="0">
                  <a:pos x="48" y="48"/>
                </a:cxn>
                <a:cxn ang="0">
                  <a:pos x="36" y="78"/>
                </a:cxn>
                <a:cxn ang="0">
                  <a:pos x="162" y="72"/>
                </a:cxn>
                <a:cxn ang="0">
                  <a:pos x="248" y="106"/>
                </a:cxn>
                <a:cxn ang="0">
                  <a:pos x="272" y="182"/>
                </a:cxn>
                <a:cxn ang="0">
                  <a:pos x="222" y="260"/>
                </a:cxn>
                <a:cxn ang="0">
                  <a:pos x="144" y="270"/>
                </a:cxn>
                <a:cxn ang="0">
                  <a:pos x="76" y="204"/>
                </a:cxn>
                <a:cxn ang="0">
                  <a:pos x="82" y="126"/>
                </a:cxn>
                <a:cxn ang="0">
                  <a:pos x="142" y="76"/>
                </a:cxn>
              </a:cxnLst>
              <a:rect l="0" t="0" r="r" b="b"/>
              <a:pathLst>
                <a:path w="344" h="344">
                  <a:moveTo>
                    <a:pt x="38" y="82"/>
                  </a:moveTo>
                  <a:lnTo>
                    <a:pt x="38" y="82"/>
                  </a:lnTo>
                  <a:lnTo>
                    <a:pt x="42" y="90"/>
                  </a:lnTo>
                  <a:lnTo>
                    <a:pt x="44" y="98"/>
                  </a:lnTo>
                  <a:lnTo>
                    <a:pt x="44" y="106"/>
                  </a:lnTo>
                  <a:lnTo>
                    <a:pt x="42" y="112"/>
                  </a:lnTo>
                  <a:lnTo>
                    <a:pt x="42" y="112"/>
                  </a:lnTo>
                  <a:lnTo>
                    <a:pt x="40" y="114"/>
                  </a:lnTo>
                  <a:lnTo>
                    <a:pt x="34" y="116"/>
                  </a:lnTo>
                  <a:lnTo>
                    <a:pt x="28" y="118"/>
                  </a:lnTo>
                  <a:lnTo>
                    <a:pt x="22" y="116"/>
                  </a:lnTo>
                  <a:lnTo>
                    <a:pt x="22" y="116"/>
                  </a:lnTo>
                  <a:lnTo>
                    <a:pt x="14" y="116"/>
                  </a:lnTo>
                  <a:lnTo>
                    <a:pt x="8" y="120"/>
                  </a:lnTo>
                  <a:lnTo>
                    <a:pt x="4" y="126"/>
                  </a:lnTo>
                  <a:lnTo>
                    <a:pt x="0" y="136"/>
                  </a:lnTo>
                  <a:lnTo>
                    <a:pt x="0" y="136"/>
                  </a:lnTo>
                  <a:lnTo>
                    <a:pt x="0" y="144"/>
                  </a:lnTo>
                  <a:lnTo>
                    <a:pt x="2" y="152"/>
                  </a:lnTo>
                  <a:lnTo>
                    <a:pt x="6" y="158"/>
                  </a:lnTo>
                  <a:lnTo>
                    <a:pt x="12" y="162"/>
                  </a:lnTo>
                  <a:lnTo>
                    <a:pt x="12" y="162"/>
                  </a:lnTo>
                  <a:lnTo>
                    <a:pt x="18" y="166"/>
                  </a:lnTo>
                  <a:lnTo>
                    <a:pt x="24" y="172"/>
                  </a:lnTo>
                  <a:lnTo>
                    <a:pt x="28" y="178"/>
                  </a:lnTo>
                  <a:lnTo>
                    <a:pt x="28" y="184"/>
                  </a:lnTo>
                  <a:lnTo>
                    <a:pt x="28" y="184"/>
                  </a:lnTo>
                  <a:lnTo>
                    <a:pt x="28" y="188"/>
                  </a:lnTo>
                  <a:lnTo>
                    <a:pt x="24" y="192"/>
                  </a:lnTo>
                  <a:lnTo>
                    <a:pt x="20" y="196"/>
                  </a:lnTo>
                  <a:lnTo>
                    <a:pt x="14" y="200"/>
                  </a:lnTo>
                  <a:lnTo>
                    <a:pt x="14" y="200"/>
                  </a:lnTo>
                  <a:lnTo>
                    <a:pt x="8" y="202"/>
                  </a:lnTo>
                  <a:lnTo>
                    <a:pt x="4" y="210"/>
                  </a:lnTo>
                  <a:lnTo>
                    <a:pt x="4" y="218"/>
                  </a:lnTo>
                  <a:lnTo>
                    <a:pt x="4" y="226"/>
                  </a:lnTo>
                  <a:lnTo>
                    <a:pt x="4" y="226"/>
                  </a:lnTo>
                  <a:lnTo>
                    <a:pt x="8" y="234"/>
                  </a:lnTo>
                  <a:lnTo>
                    <a:pt x="14" y="240"/>
                  </a:lnTo>
                  <a:lnTo>
                    <a:pt x="22" y="244"/>
                  </a:lnTo>
                  <a:lnTo>
                    <a:pt x="28" y="244"/>
                  </a:lnTo>
                  <a:lnTo>
                    <a:pt x="28" y="244"/>
                  </a:lnTo>
                  <a:lnTo>
                    <a:pt x="34" y="242"/>
                  </a:lnTo>
                  <a:lnTo>
                    <a:pt x="40" y="242"/>
                  </a:lnTo>
                  <a:lnTo>
                    <a:pt x="46" y="244"/>
                  </a:lnTo>
                  <a:lnTo>
                    <a:pt x="48" y="246"/>
                  </a:lnTo>
                  <a:lnTo>
                    <a:pt x="48" y="246"/>
                  </a:lnTo>
                  <a:lnTo>
                    <a:pt x="50" y="252"/>
                  </a:lnTo>
                  <a:lnTo>
                    <a:pt x="52" y="260"/>
                  </a:lnTo>
                  <a:lnTo>
                    <a:pt x="52" y="268"/>
                  </a:lnTo>
                  <a:lnTo>
                    <a:pt x="48" y="274"/>
                  </a:lnTo>
                  <a:lnTo>
                    <a:pt x="48" y="274"/>
                  </a:lnTo>
                  <a:lnTo>
                    <a:pt x="46" y="280"/>
                  </a:lnTo>
                  <a:lnTo>
                    <a:pt x="46" y="288"/>
                  </a:lnTo>
                  <a:lnTo>
                    <a:pt x="48" y="296"/>
                  </a:lnTo>
                  <a:lnTo>
                    <a:pt x="54" y="302"/>
                  </a:lnTo>
                  <a:lnTo>
                    <a:pt x="54" y="302"/>
                  </a:lnTo>
                  <a:lnTo>
                    <a:pt x="62" y="308"/>
                  </a:lnTo>
                  <a:lnTo>
                    <a:pt x="70" y="310"/>
                  </a:lnTo>
                  <a:lnTo>
                    <a:pt x="76" y="310"/>
                  </a:lnTo>
                  <a:lnTo>
                    <a:pt x="82" y="306"/>
                  </a:lnTo>
                  <a:lnTo>
                    <a:pt x="82" y="306"/>
                  </a:lnTo>
                  <a:lnTo>
                    <a:pt x="88" y="302"/>
                  </a:lnTo>
                  <a:lnTo>
                    <a:pt x="98" y="300"/>
                  </a:lnTo>
                  <a:lnTo>
                    <a:pt x="106" y="302"/>
                  </a:lnTo>
                  <a:lnTo>
                    <a:pt x="110" y="302"/>
                  </a:lnTo>
                  <a:lnTo>
                    <a:pt x="110" y="302"/>
                  </a:lnTo>
                  <a:lnTo>
                    <a:pt x="114" y="306"/>
                  </a:lnTo>
                  <a:lnTo>
                    <a:pt x="116" y="310"/>
                  </a:lnTo>
                  <a:lnTo>
                    <a:pt x="116" y="316"/>
                  </a:lnTo>
                  <a:lnTo>
                    <a:pt x="116" y="322"/>
                  </a:lnTo>
                  <a:lnTo>
                    <a:pt x="116" y="322"/>
                  </a:lnTo>
                  <a:lnTo>
                    <a:pt x="116" y="330"/>
                  </a:lnTo>
                  <a:lnTo>
                    <a:pt x="120" y="336"/>
                  </a:lnTo>
                  <a:lnTo>
                    <a:pt x="126" y="342"/>
                  </a:lnTo>
                  <a:lnTo>
                    <a:pt x="134" y="344"/>
                  </a:lnTo>
                  <a:lnTo>
                    <a:pt x="134" y="344"/>
                  </a:lnTo>
                  <a:lnTo>
                    <a:pt x="144" y="344"/>
                  </a:lnTo>
                  <a:lnTo>
                    <a:pt x="152" y="342"/>
                  </a:lnTo>
                  <a:lnTo>
                    <a:pt x="158" y="338"/>
                  </a:lnTo>
                  <a:lnTo>
                    <a:pt x="162" y="332"/>
                  </a:lnTo>
                  <a:lnTo>
                    <a:pt x="162" y="332"/>
                  </a:lnTo>
                  <a:lnTo>
                    <a:pt x="164" y="326"/>
                  </a:lnTo>
                  <a:lnTo>
                    <a:pt x="172" y="322"/>
                  </a:lnTo>
                  <a:lnTo>
                    <a:pt x="178" y="318"/>
                  </a:lnTo>
                  <a:lnTo>
                    <a:pt x="184" y="316"/>
                  </a:lnTo>
                  <a:lnTo>
                    <a:pt x="184" y="316"/>
                  </a:lnTo>
                  <a:lnTo>
                    <a:pt x="188" y="316"/>
                  </a:lnTo>
                  <a:lnTo>
                    <a:pt x="192" y="320"/>
                  </a:lnTo>
                  <a:lnTo>
                    <a:pt x="196" y="324"/>
                  </a:lnTo>
                  <a:lnTo>
                    <a:pt x="198" y="330"/>
                  </a:lnTo>
                  <a:lnTo>
                    <a:pt x="198" y="330"/>
                  </a:lnTo>
                  <a:lnTo>
                    <a:pt x="202" y="336"/>
                  </a:lnTo>
                  <a:lnTo>
                    <a:pt x="208" y="340"/>
                  </a:lnTo>
                  <a:lnTo>
                    <a:pt x="216" y="342"/>
                  </a:lnTo>
                  <a:lnTo>
                    <a:pt x="226" y="340"/>
                  </a:lnTo>
                  <a:lnTo>
                    <a:pt x="226" y="340"/>
                  </a:lnTo>
                  <a:lnTo>
                    <a:pt x="234" y="336"/>
                  </a:lnTo>
                  <a:lnTo>
                    <a:pt x="240" y="330"/>
                  </a:lnTo>
                  <a:lnTo>
                    <a:pt x="242" y="324"/>
                  </a:lnTo>
                  <a:lnTo>
                    <a:pt x="242" y="316"/>
                  </a:lnTo>
                  <a:lnTo>
                    <a:pt x="242" y="316"/>
                  </a:lnTo>
                  <a:lnTo>
                    <a:pt x="242" y="310"/>
                  </a:lnTo>
                  <a:lnTo>
                    <a:pt x="246" y="302"/>
                  </a:lnTo>
                  <a:lnTo>
                    <a:pt x="250" y="294"/>
                  </a:lnTo>
                  <a:lnTo>
                    <a:pt x="254" y="290"/>
                  </a:lnTo>
                  <a:lnTo>
                    <a:pt x="254" y="290"/>
                  </a:lnTo>
                  <a:lnTo>
                    <a:pt x="258" y="290"/>
                  </a:lnTo>
                  <a:lnTo>
                    <a:pt x="264" y="290"/>
                  </a:lnTo>
                  <a:lnTo>
                    <a:pt x="268" y="292"/>
                  </a:lnTo>
                  <a:lnTo>
                    <a:pt x="274" y="296"/>
                  </a:lnTo>
                  <a:lnTo>
                    <a:pt x="274" y="296"/>
                  </a:lnTo>
                  <a:lnTo>
                    <a:pt x="280" y="300"/>
                  </a:lnTo>
                  <a:lnTo>
                    <a:pt x="288" y="300"/>
                  </a:lnTo>
                  <a:lnTo>
                    <a:pt x="296" y="296"/>
                  </a:lnTo>
                  <a:lnTo>
                    <a:pt x="302" y="290"/>
                  </a:lnTo>
                  <a:lnTo>
                    <a:pt x="302" y="290"/>
                  </a:lnTo>
                  <a:lnTo>
                    <a:pt x="308" y="282"/>
                  </a:lnTo>
                  <a:lnTo>
                    <a:pt x="310" y="274"/>
                  </a:lnTo>
                  <a:lnTo>
                    <a:pt x="308" y="268"/>
                  </a:lnTo>
                  <a:lnTo>
                    <a:pt x="306" y="262"/>
                  </a:lnTo>
                  <a:lnTo>
                    <a:pt x="306" y="262"/>
                  </a:lnTo>
                  <a:lnTo>
                    <a:pt x="302" y="256"/>
                  </a:lnTo>
                  <a:lnTo>
                    <a:pt x="300" y="248"/>
                  </a:lnTo>
                  <a:lnTo>
                    <a:pt x="300" y="240"/>
                  </a:lnTo>
                  <a:lnTo>
                    <a:pt x="302" y="234"/>
                  </a:lnTo>
                  <a:lnTo>
                    <a:pt x="302" y="234"/>
                  </a:lnTo>
                  <a:lnTo>
                    <a:pt x="304" y="230"/>
                  </a:lnTo>
                  <a:lnTo>
                    <a:pt x="310" y="228"/>
                  </a:lnTo>
                  <a:lnTo>
                    <a:pt x="316" y="228"/>
                  </a:lnTo>
                  <a:lnTo>
                    <a:pt x="322" y="228"/>
                  </a:lnTo>
                  <a:lnTo>
                    <a:pt x="322" y="228"/>
                  </a:lnTo>
                  <a:lnTo>
                    <a:pt x="330" y="228"/>
                  </a:lnTo>
                  <a:lnTo>
                    <a:pt x="336" y="224"/>
                  </a:lnTo>
                  <a:lnTo>
                    <a:pt x="340" y="218"/>
                  </a:lnTo>
                  <a:lnTo>
                    <a:pt x="344" y="210"/>
                  </a:lnTo>
                  <a:lnTo>
                    <a:pt x="344" y="210"/>
                  </a:lnTo>
                  <a:lnTo>
                    <a:pt x="344" y="200"/>
                  </a:lnTo>
                  <a:lnTo>
                    <a:pt x="342" y="192"/>
                  </a:lnTo>
                  <a:lnTo>
                    <a:pt x="338" y="186"/>
                  </a:lnTo>
                  <a:lnTo>
                    <a:pt x="332" y="184"/>
                  </a:lnTo>
                  <a:lnTo>
                    <a:pt x="332" y="184"/>
                  </a:lnTo>
                  <a:lnTo>
                    <a:pt x="326" y="180"/>
                  </a:lnTo>
                  <a:lnTo>
                    <a:pt x="320" y="174"/>
                  </a:lnTo>
                  <a:lnTo>
                    <a:pt x="316" y="166"/>
                  </a:lnTo>
                  <a:lnTo>
                    <a:pt x="316" y="160"/>
                  </a:lnTo>
                  <a:lnTo>
                    <a:pt x="316" y="160"/>
                  </a:lnTo>
                  <a:lnTo>
                    <a:pt x="316" y="156"/>
                  </a:lnTo>
                  <a:lnTo>
                    <a:pt x="320" y="152"/>
                  </a:lnTo>
                  <a:lnTo>
                    <a:pt x="324" y="148"/>
                  </a:lnTo>
                  <a:lnTo>
                    <a:pt x="330" y="146"/>
                  </a:lnTo>
                  <a:lnTo>
                    <a:pt x="330" y="146"/>
                  </a:lnTo>
                  <a:lnTo>
                    <a:pt x="336" y="142"/>
                  </a:lnTo>
                  <a:lnTo>
                    <a:pt x="340" y="136"/>
                  </a:lnTo>
                  <a:lnTo>
                    <a:pt x="340" y="128"/>
                  </a:lnTo>
                  <a:lnTo>
                    <a:pt x="340" y="118"/>
                  </a:lnTo>
                  <a:lnTo>
                    <a:pt x="340" y="118"/>
                  </a:lnTo>
                  <a:lnTo>
                    <a:pt x="336" y="110"/>
                  </a:lnTo>
                  <a:lnTo>
                    <a:pt x="330" y="104"/>
                  </a:lnTo>
                  <a:lnTo>
                    <a:pt x="322" y="102"/>
                  </a:lnTo>
                  <a:lnTo>
                    <a:pt x="316" y="102"/>
                  </a:lnTo>
                  <a:lnTo>
                    <a:pt x="316" y="102"/>
                  </a:lnTo>
                  <a:lnTo>
                    <a:pt x="308" y="102"/>
                  </a:lnTo>
                  <a:lnTo>
                    <a:pt x="302" y="98"/>
                  </a:lnTo>
                  <a:lnTo>
                    <a:pt x="294" y="94"/>
                  </a:lnTo>
                  <a:lnTo>
                    <a:pt x="290" y="90"/>
                  </a:lnTo>
                  <a:lnTo>
                    <a:pt x="290" y="90"/>
                  </a:lnTo>
                  <a:lnTo>
                    <a:pt x="288" y="86"/>
                  </a:lnTo>
                  <a:lnTo>
                    <a:pt x="290" y="82"/>
                  </a:lnTo>
                  <a:lnTo>
                    <a:pt x="292" y="76"/>
                  </a:lnTo>
                  <a:lnTo>
                    <a:pt x="296" y="70"/>
                  </a:lnTo>
                  <a:lnTo>
                    <a:pt x="296" y="70"/>
                  </a:lnTo>
                  <a:lnTo>
                    <a:pt x="298" y="64"/>
                  </a:lnTo>
                  <a:lnTo>
                    <a:pt x="298" y="56"/>
                  </a:lnTo>
                  <a:lnTo>
                    <a:pt x="296" y="50"/>
                  </a:lnTo>
                  <a:lnTo>
                    <a:pt x="290" y="42"/>
                  </a:lnTo>
                  <a:lnTo>
                    <a:pt x="290" y="42"/>
                  </a:lnTo>
                  <a:lnTo>
                    <a:pt x="282" y="38"/>
                  </a:lnTo>
                  <a:lnTo>
                    <a:pt x="274" y="34"/>
                  </a:lnTo>
                  <a:lnTo>
                    <a:pt x="268" y="36"/>
                  </a:lnTo>
                  <a:lnTo>
                    <a:pt x="262" y="40"/>
                  </a:lnTo>
                  <a:lnTo>
                    <a:pt x="262" y="40"/>
                  </a:lnTo>
                  <a:lnTo>
                    <a:pt x="256" y="42"/>
                  </a:lnTo>
                  <a:lnTo>
                    <a:pt x="246" y="44"/>
                  </a:lnTo>
                  <a:lnTo>
                    <a:pt x="238" y="44"/>
                  </a:lnTo>
                  <a:lnTo>
                    <a:pt x="234" y="42"/>
                  </a:lnTo>
                  <a:lnTo>
                    <a:pt x="234" y="42"/>
                  </a:lnTo>
                  <a:lnTo>
                    <a:pt x="230" y="40"/>
                  </a:lnTo>
                  <a:lnTo>
                    <a:pt x="228" y="34"/>
                  </a:lnTo>
                  <a:lnTo>
                    <a:pt x="228" y="28"/>
                  </a:lnTo>
                  <a:lnTo>
                    <a:pt x="228" y="22"/>
                  </a:lnTo>
                  <a:lnTo>
                    <a:pt x="228" y="22"/>
                  </a:lnTo>
                  <a:lnTo>
                    <a:pt x="228" y="16"/>
                  </a:lnTo>
                  <a:lnTo>
                    <a:pt x="224" y="8"/>
                  </a:lnTo>
                  <a:lnTo>
                    <a:pt x="218" y="4"/>
                  </a:lnTo>
                  <a:lnTo>
                    <a:pt x="210" y="0"/>
                  </a:lnTo>
                  <a:lnTo>
                    <a:pt x="210" y="0"/>
                  </a:lnTo>
                  <a:lnTo>
                    <a:pt x="200" y="0"/>
                  </a:lnTo>
                  <a:lnTo>
                    <a:pt x="192" y="2"/>
                  </a:lnTo>
                  <a:lnTo>
                    <a:pt x="186" y="6"/>
                  </a:lnTo>
                  <a:lnTo>
                    <a:pt x="182" y="12"/>
                  </a:lnTo>
                  <a:lnTo>
                    <a:pt x="182" y="12"/>
                  </a:lnTo>
                  <a:lnTo>
                    <a:pt x="180" y="18"/>
                  </a:lnTo>
                  <a:lnTo>
                    <a:pt x="172" y="24"/>
                  </a:lnTo>
                  <a:lnTo>
                    <a:pt x="166" y="28"/>
                  </a:lnTo>
                  <a:lnTo>
                    <a:pt x="160" y="30"/>
                  </a:lnTo>
                  <a:lnTo>
                    <a:pt x="160" y="30"/>
                  </a:lnTo>
                  <a:lnTo>
                    <a:pt x="156" y="28"/>
                  </a:lnTo>
                  <a:lnTo>
                    <a:pt x="152" y="26"/>
                  </a:lnTo>
                  <a:lnTo>
                    <a:pt x="148" y="20"/>
                  </a:lnTo>
                  <a:lnTo>
                    <a:pt x="146" y="14"/>
                  </a:lnTo>
                  <a:lnTo>
                    <a:pt x="146" y="14"/>
                  </a:lnTo>
                  <a:lnTo>
                    <a:pt x="142" y="8"/>
                  </a:lnTo>
                  <a:lnTo>
                    <a:pt x="136" y="4"/>
                  </a:lnTo>
                  <a:lnTo>
                    <a:pt x="128" y="4"/>
                  </a:lnTo>
                  <a:lnTo>
                    <a:pt x="118" y="6"/>
                  </a:lnTo>
                  <a:lnTo>
                    <a:pt x="118" y="6"/>
                  </a:lnTo>
                  <a:lnTo>
                    <a:pt x="110" y="10"/>
                  </a:lnTo>
                  <a:lnTo>
                    <a:pt x="104" y="14"/>
                  </a:lnTo>
                  <a:lnTo>
                    <a:pt x="102" y="22"/>
                  </a:lnTo>
                  <a:lnTo>
                    <a:pt x="102" y="28"/>
                  </a:lnTo>
                  <a:lnTo>
                    <a:pt x="102" y="28"/>
                  </a:lnTo>
                  <a:lnTo>
                    <a:pt x="102" y="36"/>
                  </a:lnTo>
                  <a:lnTo>
                    <a:pt x="98" y="44"/>
                  </a:lnTo>
                  <a:lnTo>
                    <a:pt x="94" y="50"/>
                  </a:lnTo>
                  <a:lnTo>
                    <a:pt x="90" y="54"/>
                  </a:lnTo>
                  <a:lnTo>
                    <a:pt x="90" y="54"/>
                  </a:lnTo>
                  <a:lnTo>
                    <a:pt x="86" y="56"/>
                  </a:lnTo>
                  <a:lnTo>
                    <a:pt x="80" y="54"/>
                  </a:lnTo>
                  <a:lnTo>
                    <a:pt x="76" y="52"/>
                  </a:lnTo>
                  <a:lnTo>
                    <a:pt x="70" y="48"/>
                  </a:lnTo>
                  <a:lnTo>
                    <a:pt x="70" y="48"/>
                  </a:lnTo>
                  <a:lnTo>
                    <a:pt x="64" y="46"/>
                  </a:lnTo>
                  <a:lnTo>
                    <a:pt x="56" y="46"/>
                  </a:lnTo>
                  <a:lnTo>
                    <a:pt x="48" y="48"/>
                  </a:lnTo>
                  <a:lnTo>
                    <a:pt x="42" y="54"/>
                  </a:lnTo>
                  <a:lnTo>
                    <a:pt x="42" y="54"/>
                  </a:lnTo>
                  <a:lnTo>
                    <a:pt x="36" y="62"/>
                  </a:lnTo>
                  <a:lnTo>
                    <a:pt x="34" y="70"/>
                  </a:lnTo>
                  <a:lnTo>
                    <a:pt x="36" y="78"/>
                  </a:lnTo>
                  <a:lnTo>
                    <a:pt x="38" y="82"/>
                  </a:lnTo>
                  <a:lnTo>
                    <a:pt x="38" y="82"/>
                  </a:lnTo>
                  <a:close/>
                  <a:moveTo>
                    <a:pt x="142" y="76"/>
                  </a:moveTo>
                  <a:lnTo>
                    <a:pt x="142" y="76"/>
                  </a:lnTo>
                  <a:lnTo>
                    <a:pt x="162" y="72"/>
                  </a:lnTo>
                  <a:lnTo>
                    <a:pt x="180" y="72"/>
                  </a:lnTo>
                  <a:lnTo>
                    <a:pt x="200" y="76"/>
                  </a:lnTo>
                  <a:lnTo>
                    <a:pt x="218" y="82"/>
                  </a:lnTo>
                  <a:lnTo>
                    <a:pt x="234" y="94"/>
                  </a:lnTo>
                  <a:lnTo>
                    <a:pt x="248" y="106"/>
                  </a:lnTo>
                  <a:lnTo>
                    <a:pt x="260" y="122"/>
                  </a:lnTo>
                  <a:lnTo>
                    <a:pt x="268" y="142"/>
                  </a:lnTo>
                  <a:lnTo>
                    <a:pt x="268" y="142"/>
                  </a:lnTo>
                  <a:lnTo>
                    <a:pt x="272" y="162"/>
                  </a:lnTo>
                  <a:lnTo>
                    <a:pt x="272" y="182"/>
                  </a:lnTo>
                  <a:lnTo>
                    <a:pt x="268" y="200"/>
                  </a:lnTo>
                  <a:lnTo>
                    <a:pt x="262" y="218"/>
                  </a:lnTo>
                  <a:lnTo>
                    <a:pt x="252" y="234"/>
                  </a:lnTo>
                  <a:lnTo>
                    <a:pt x="238" y="248"/>
                  </a:lnTo>
                  <a:lnTo>
                    <a:pt x="222" y="260"/>
                  </a:lnTo>
                  <a:lnTo>
                    <a:pt x="202" y="268"/>
                  </a:lnTo>
                  <a:lnTo>
                    <a:pt x="202" y="268"/>
                  </a:lnTo>
                  <a:lnTo>
                    <a:pt x="182" y="272"/>
                  </a:lnTo>
                  <a:lnTo>
                    <a:pt x="164" y="272"/>
                  </a:lnTo>
                  <a:lnTo>
                    <a:pt x="144" y="270"/>
                  </a:lnTo>
                  <a:lnTo>
                    <a:pt x="126" y="262"/>
                  </a:lnTo>
                  <a:lnTo>
                    <a:pt x="110" y="252"/>
                  </a:lnTo>
                  <a:lnTo>
                    <a:pt x="96" y="238"/>
                  </a:lnTo>
                  <a:lnTo>
                    <a:pt x="84" y="222"/>
                  </a:lnTo>
                  <a:lnTo>
                    <a:pt x="76" y="204"/>
                  </a:lnTo>
                  <a:lnTo>
                    <a:pt x="76" y="204"/>
                  </a:lnTo>
                  <a:lnTo>
                    <a:pt x="72" y="184"/>
                  </a:lnTo>
                  <a:lnTo>
                    <a:pt x="72" y="164"/>
                  </a:lnTo>
                  <a:lnTo>
                    <a:pt x="76" y="144"/>
                  </a:lnTo>
                  <a:lnTo>
                    <a:pt x="82" y="126"/>
                  </a:lnTo>
                  <a:lnTo>
                    <a:pt x="92" y="110"/>
                  </a:lnTo>
                  <a:lnTo>
                    <a:pt x="106" y="96"/>
                  </a:lnTo>
                  <a:lnTo>
                    <a:pt x="122" y="84"/>
                  </a:lnTo>
                  <a:lnTo>
                    <a:pt x="142" y="76"/>
                  </a:lnTo>
                  <a:lnTo>
                    <a:pt x="14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9" name="Freeform 6"/>
            <p:cNvSpPr>
              <a:spLocks noEditPoints="1"/>
            </p:cNvSpPr>
            <p:nvPr/>
          </p:nvSpPr>
          <p:spPr bwMode="auto">
            <a:xfrm>
              <a:off x="5308600" y="2025650"/>
              <a:ext cx="352425" cy="349250"/>
            </a:xfrm>
            <a:custGeom>
              <a:avLst/>
              <a:gdLst/>
              <a:ahLst/>
              <a:cxnLst>
                <a:cxn ang="0">
                  <a:pos x="28" y="70"/>
                </a:cxn>
                <a:cxn ang="0">
                  <a:pos x="14" y="74"/>
                </a:cxn>
                <a:cxn ang="0">
                  <a:pos x="0" y="86"/>
                </a:cxn>
                <a:cxn ang="0">
                  <a:pos x="8" y="102"/>
                </a:cxn>
                <a:cxn ang="0">
                  <a:pos x="18" y="120"/>
                </a:cxn>
                <a:cxn ang="0">
                  <a:pos x="4" y="134"/>
                </a:cxn>
                <a:cxn ang="0">
                  <a:pos x="10" y="154"/>
                </a:cxn>
                <a:cxn ang="0">
                  <a:pos x="30" y="156"/>
                </a:cxn>
                <a:cxn ang="0">
                  <a:pos x="32" y="176"/>
                </a:cxn>
                <a:cxn ang="0">
                  <a:pos x="36" y="194"/>
                </a:cxn>
                <a:cxn ang="0">
                  <a:pos x="54" y="196"/>
                </a:cxn>
                <a:cxn ang="0">
                  <a:pos x="72" y="194"/>
                </a:cxn>
                <a:cxn ang="0">
                  <a:pos x="76" y="212"/>
                </a:cxn>
                <a:cxn ang="0">
                  <a:pos x="94" y="220"/>
                </a:cxn>
                <a:cxn ang="0">
                  <a:pos x="106" y="208"/>
                </a:cxn>
                <a:cxn ang="0">
                  <a:pos x="124" y="204"/>
                </a:cxn>
                <a:cxn ang="0">
                  <a:pos x="140" y="218"/>
                </a:cxn>
                <a:cxn ang="0">
                  <a:pos x="156" y="208"/>
                </a:cxn>
                <a:cxn ang="0">
                  <a:pos x="164" y="186"/>
                </a:cxn>
                <a:cxn ang="0">
                  <a:pos x="176" y="190"/>
                </a:cxn>
                <a:cxn ang="0">
                  <a:pos x="194" y="186"/>
                </a:cxn>
                <a:cxn ang="0">
                  <a:pos x="196" y="168"/>
                </a:cxn>
                <a:cxn ang="0">
                  <a:pos x="196" y="148"/>
                </a:cxn>
                <a:cxn ang="0">
                  <a:pos x="216" y="144"/>
                </a:cxn>
                <a:cxn ang="0">
                  <a:pos x="220" y="122"/>
                </a:cxn>
                <a:cxn ang="0">
                  <a:pos x="206" y="110"/>
                </a:cxn>
                <a:cxn ang="0">
                  <a:pos x="212" y="92"/>
                </a:cxn>
                <a:cxn ang="0">
                  <a:pos x="218" y="76"/>
                </a:cxn>
                <a:cxn ang="0">
                  <a:pos x="204" y="64"/>
                </a:cxn>
                <a:cxn ang="0">
                  <a:pos x="188" y="58"/>
                </a:cxn>
                <a:cxn ang="0">
                  <a:pos x="192" y="40"/>
                </a:cxn>
                <a:cxn ang="0">
                  <a:pos x="182" y="22"/>
                </a:cxn>
                <a:cxn ang="0">
                  <a:pos x="164" y="26"/>
                </a:cxn>
                <a:cxn ang="0">
                  <a:pos x="148" y="22"/>
                </a:cxn>
                <a:cxn ang="0">
                  <a:pos x="140" y="2"/>
                </a:cxn>
                <a:cxn ang="0">
                  <a:pos x="120" y="4"/>
                </a:cxn>
                <a:cxn ang="0">
                  <a:pos x="104" y="18"/>
                </a:cxn>
                <a:cxn ang="0">
                  <a:pos x="94" y="8"/>
                </a:cxn>
                <a:cxn ang="0">
                  <a:pos x="76" y="2"/>
                </a:cxn>
                <a:cxn ang="0">
                  <a:pos x="66" y="18"/>
                </a:cxn>
                <a:cxn ang="0">
                  <a:pos x="56" y="34"/>
                </a:cxn>
                <a:cxn ang="0">
                  <a:pos x="36" y="28"/>
                </a:cxn>
                <a:cxn ang="0">
                  <a:pos x="22" y="44"/>
                </a:cxn>
                <a:cxn ang="0">
                  <a:pos x="92" y="48"/>
                </a:cxn>
                <a:cxn ang="0">
                  <a:pos x="152" y="58"/>
                </a:cxn>
                <a:cxn ang="0">
                  <a:pos x="176" y="102"/>
                </a:cxn>
                <a:cxn ang="0">
                  <a:pos x="154" y="160"/>
                </a:cxn>
                <a:cxn ang="0">
                  <a:pos x="106" y="174"/>
                </a:cxn>
                <a:cxn ang="0">
                  <a:pos x="54" y="142"/>
                </a:cxn>
                <a:cxn ang="0">
                  <a:pos x="48" y="92"/>
                </a:cxn>
                <a:cxn ang="0">
                  <a:pos x="92" y="48"/>
                </a:cxn>
              </a:cxnLst>
              <a:rect l="0" t="0" r="r" b="b"/>
              <a:pathLst>
                <a:path w="222" h="220">
                  <a:moveTo>
                    <a:pt x="26" y="52"/>
                  </a:moveTo>
                  <a:lnTo>
                    <a:pt x="26" y="52"/>
                  </a:lnTo>
                  <a:lnTo>
                    <a:pt x="28" y="56"/>
                  </a:lnTo>
                  <a:lnTo>
                    <a:pt x="28" y="62"/>
                  </a:lnTo>
                  <a:lnTo>
                    <a:pt x="28" y="70"/>
                  </a:lnTo>
                  <a:lnTo>
                    <a:pt x="28" y="70"/>
                  </a:lnTo>
                  <a:lnTo>
                    <a:pt x="26" y="72"/>
                  </a:lnTo>
                  <a:lnTo>
                    <a:pt x="22" y="74"/>
                  </a:lnTo>
                  <a:lnTo>
                    <a:pt x="14" y="74"/>
                  </a:lnTo>
                  <a:lnTo>
                    <a:pt x="14" y="74"/>
                  </a:lnTo>
                  <a:lnTo>
                    <a:pt x="10" y="74"/>
                  </a:lnTo>
                  <a:lnTo>
                    <a:pt x="6" y="76"/>
                  </a:lnTo>
                  <a:lnTo>
                    <a:pt x="2" y="80"/>
                  </a:lnTo>
                  <a:lnTo>
                    <a:pt x="0" y="86"/>
                  </a:lnTo>
                  <a:lnTo>
                    <a:pt x="0" y="86"/>
                  </a:lnTo>
                  <a:lnTo>
                    <a:pt x="0" y="92"/>
                  </a:lnTo>
                  <a:lnTo>
                    <a:pt x="2" y="98"/>
                  </a:lnTo>
                  <a:lnTo>
                    <a:pt x="4" y="100"/>
                  </a:lnTo>
                  <a:lnTo>
                    <a:pt x="8" y="102"/>
                  </a:lnTo>
                  <a:lnTo>
                    <a:pt x="8" y="102"/>
                  </a:lnTo>
                  <a:lnTo>
                    <a:pt x="12" y="106"/>
                  </a:lnTo>
                  <a:lnTo>
                    <a:pt x="16" y="110"/>
                  </a:lnTo>
                  <a:lnTo>
                    <a:pt x="18" y="118"/>
                  </a:lnTo>
                  <a:lnTo>
                    <a:pt x="18" y="118"/>
                  </a:lnTo>
                  <a:lnTo>
                    <a:pt x="18" y="120"/>
                  </a:lnTo>
                  <a:lnTo>
                    <a:pt x="16" y="122"/>
                  </a:lnTo>
                  <a:lnTo>
                    <a:pt x="10" y="128"/>
                  </a:lnTo>
                  <a:lnTo>
                    <a:pt x="10" y="128"/>
                  </a:lnTo>
                  <a:lnTo>
                    <a:pt x="6" y="130"/>
                  </a:lnTo>
                  <a:lnTo>
                    <a:pt x="4" y="134"/>
                  </a:lnTo>
                  <a:lnTo>
                    <a:pt x="2" y="138"/>
                  </a:lnTo>
                  <a:lnTo>
                    <a:pt x="4" y="144"/>
                  </a:lnTo>
                  <a:lnTo>
                    <a:pt x="4" y="144"/>
                  </a:lnTo>
                  <a:lnTo>
                    <a:pt x="6" y="150"/>
                  </a:lnTo>
                  <a:lnTo>
                    <a:pt x="10" y="154"/>
                  </a:lnTo>
                  <a:lnTo>
                    <a:pt x="14" y="156"/>
                  </a:lnTo>
                  <a:lnTo>
                    <a:pt x="18" y="156"/>
                  </a:lnTo>
                  <a:lnTo>
                    <a:pt x="18" y="156"/>
                  </a:lnTo>
                  <a:lnTo>
                    <a:pt x="26" y="154"/>
                  </a:lnTo>
                  <a:lnTo>
                    <a:pt x="30" y="156"/>
                  </a:lnTo>
                  <a:lnTo>
                    <a:pt x="32" y="158"/>
                  </a:lnTo>
                  <a:lnTo>
                    <a:pt x="32" y="158"/>
                  </a:lnTo>
                  <a:lnTo>
                    <a:pt x="34" y="166"/>
                  </a:lnTo>
                  <a:lnTo>
                    <a:pt x="34" y="172"/>
                  </a:lnTo>
                  <a:lnTo>
                    <a:pt x="32" y="176"/>
                  </a:lnTo>
                  <a:lnTo>
                    <a:pt x="32" y="176"/>
                  </a:lnTo>
                  <a:lnTo>
                    <a:pt x="30" y="180"/>
                  </a:lnTo>
                  <a:lnTo>
                    <a:pt x="30" y="184"/>
                  </a:lnTo>
                  <a:lnTo>
                    <a:pt x="32" y="190"/>
                  </a:lnTo>
                  <a:lnTo>
                    <a:pt x="36" y="194"/>
                  </a:lnTo>
                  <a:lnTo>
                    <a:pt x="36" y="194"/>
                  </a:lnTo>
                  <a:lnTo>
                    <a:pt x="40" y="196"/>
                  </a:lnTo>
                  <a:lnTo>
                    <a:pt x="46" y="198"/>
                  </a:lnTo>
                  <a:lnTo>
                    <a:pt x="50" y="198"/>
                  </a:lnTo>
                  <a:lnTo>
                    <a:pt x="54" y="196"/>
                  </a:lnTo>
                  <a:lnTo>
                    <a:pt x="54" y="196"/>
                  </a:lnTo>
                  <a:lnTo>
                    <a:pt x="58" y="194"/>
                  </a:lnTo>
                  <a:lnTo>
                    <a:pt x="62" y="192"/>
                  </a:lnTo>
                  <a:lnTo>
                    <a:pt x="72" y="194"/>
                  </a:lnTo>
                  <a:lnTo>
                    <a:pt x="72" y="194"/>
                  </a:lnTo>
                  <a:lnTo>
                    <a:pt x="74" y="196"/>
                  </a:lnTo>
                  <a:lnTo>
                    <a:pt x="74" y="198"/>
                  </a:lnTo>
                  <a:lnTo>
                    <a:pt x="76" y="206"/>
                  </a:lnTo>
                  <a:lnTo>
                    <a:pt x="76" y="206"/>
                  </a:lnTo>
                  <a:lnTo>
                    <a:pt x="76" y="212"/>
                  </a:lnTo>
                  <a:lnTo>
                    <a:pt x="78" y="216"/>
                  </a:lnTo>
                  <a:lnTo>
                    <a:pt x="82" y="218"/>
                  </a:lnTo>
                  <a:lnTo>
                    <a:pt x="88" y="220"/>
                  </a:lnTo>
                  <a:lnTo>
                    <a:pt x="88" y="220"/>
                  </a:lnTo>
                  <a:lnTo>
                    <a:pt x="94" y="220"/>
                  </a:lnTo>
                  <a:lnTo>
                    <a:pt x="98" y="220"/>
                  </a:lnTo>
                  <a:lnTo>
                    <a:pt x="102" y="216"/>
                  </a:lnTo>
                  <a:lnTo>
                    <a:pt x="104" y="212"/>
                  </a:lnTo>
                  <a:lnTo>
                    <a:pt x="104" y="212"/>
                  </a:lnTo>
                  <a:lnTo>
                    <a:pt x="106" y="208"/>
                  </a:lnTo>
                  <a:lnTo>
                    <a:pt x="110" y="206"/>
                  </a:lnTo>
                  <a:lnTo>
                    <a:pt x="118" y="202"/>
                  </a:lnTo>
                  <a:lnTo>
                    <a:pt x="118" y="202"/>
                  </a:lnTo>
                  <a:lnTo>
                    <a:pt x="122" y="202"/>
                  </a:lnTo>
                  <a:lnTo>
                    <a:pt x="124" y="204"/>
                  </a:lnTo>
                  <a:lnTo>
                    <a:pt x="128" y="212"/>
                  </a:lnTo>
                  <a:lnTo>
                    <a:pt x="128" y="212"/>
                  </a:lnTo>
                  <a:lnTo>
                    <a:pt x="130" y="216"/>
                  </a:lnTo>
                  <a:lnTo>
                    <a:pt x="134" y="218"/>
                  </a:lnTo>
                  <a:lnTo>
                    <a:pt x="140" y="218"/>
                  </a:lnTo>
                  <a:lnTo>
                    <a:pt x="146" y="218"/>
                  </a:lnTo>
                  <a:lnTo>
                    <a:pt x="146" y="218"/>
                  </a:lnTo>
                  <a:lnTo>
                    <a:pt x="150" y="214"/>
                  </a:lnTo>
                  <a:lnTo>
                    <a:pt x="154" y="212"/>
                  </a:lnTo>
                  <a:lnTo>
                    <a:pt x="156" y="208"/>
                  </a:lnTo>
                  <a:lnTo>
                    <a:pt x="156" y="202"/>
                  </a:lnTo>
                  <a:lnTo>
                    <a:pt x="156" y="202"/>
                  </a:lnTo>
                  <a:lnTo>
                    <a:pt x="156" y="198"/>
                  </a:lnTo>
                  <a:lnTo>
                    <a:pt x="158" y="192"/>
                  </a:lnTo>
                  <a:lnTo>
                    <a:pt x="164" y="186"/>
                  </a:lnTo>
                  <a:lnTo>
                    <a:pt x="164" y="186"/>
                  </a:lnTo>
                  <a:lnTo>
                    <a:pt x="166" y="186"/>
                  </a:lnTo>
                  <a:lnTo>
                    <a:pt x="170" y="186"/>
                  </a:lnTo>
                  <a:lnTo>
                    <a:pt x="176" y="190"/>
                  </a:lnTo>
                  <a:lnTo>
                    <a:pt x="176" y="190"/>
                  </a:lnTo>
                  <a:lnTo>
                    <a:pt x="180" y="192"/>
                  </a:lnTo>
                  <a:lnTo>
                    <a:pt x="186" y="192"/>
                  </a:lnTo>
                  <a:lnTo>
                    <a:pt x="190" y="190"/>
                  </a:lnTo>
                  <a:lnTo>
                    <a:pt x="194" y="186"/>
                  </a:lnTo>
                  <a:lnTo>
                    <a:pt x="194" y="186"/>
                  </a:lnTo>
                  <a:lnTo>
                    <a:pt x="198" y="180"/>
                  </a:lnTo>
                  <a:lnTo>
                    <a:pt x="200" y="176"/>
                  </a:lnTo>
                  <a:lnTo>
                    <a:pt x="200" y="172"/>
                  </a:lnTo>
                  <a:lnTo>
                    <a:pt x="196" y="168"/>
                  </a:lnTo>
                  <a:lnTo>
                    <a:pt x="196" y="168"/>
                  </a:lnTo>
                  <a:lnTo>
                    <a:pt x="194" y="164"/>
                  </a:lnTo>
                  <a:lnTo>
                    <a:pt x="194" y="158"/>
                  </a:lnTo>
                  <a:lnTo>
                    <a:pt x="194" y="150"/>
                  </a:lnTo>
                  <a:lnTo>
                    <a:pt x="194" y="150"/>
                  </a:lnTo>
                  <a:lnTo>
                    <a:pt x="196" y="148"/>
                  </a:lnTo>
                  <a:lnTo>
                    <a:pt x="200" y="146"/>
                  </a:lnTo>
                  <a:lnTo>
                    <a:pt x="208" y="146"/>
                  </a:lnTo>
                  <a:lnTo>
                    <a:pt x="208" y="146"/>
                  </a:lnTo>
                  <a:lnTo>
                    <a:pt x="212" y="146"/>
                  </a:lnTo>
                  <a:lnTo>
                    <a:pt x="216" y="144"/>
                  </a:lnTo>
                  <a:lnTo>
                    <a:pt x="220" y="140"/>
                  </a:lnTo>
                  <a:lnTo>
                    <a:pt x="222" y="134"/>
                  </a:lnTo>
                  <a:lnTo>
                    <a:pt x="222" y="134"/>
                  </a:lnTo>
                  <a:lnTo>
                    <a:pt x="222" y="128"/>
                  </a:lnTo>
                  <a:lnTo>
                    <a:pt x="220" y="122"/>
                  </a:lnTo>
                  <a:lnTo>
                    <a:pt x="218" y="118"/>
                  </a:lnTo>
                  <a:lnTo>
                    <a:pt x="214" y="116"/>
                  </a:lnTo>
                  <a:lnTo>
                    <a:pt x="214" y="116"/>
                  </a:lnTo>
                  <a:lnTo>
                    <a:pt x="210" y="114"/>
                  </a:lnTo>
                  <a:lnTo>
                    <a:pt x="206" y="110"/>
                  </a:lnTo>
                  <a:lnTo>
                    <a:pt x="204" y="102"/>
                  </a:lnTo>
                  <a:lnTo>
                    <a:pt x="204" y="102"/>
                  </a:lnTo>
                  <a:lnTo>
                    <a:pt x="204" y="100"/>
                  </a:lnTo>
                  <a:lnTo>
                    <a:pt x="206" y="96"/>
                  </a:lnTo>
                  <a:lnTo>
                    <a:pt x="212" y="92"/>
                  </a:lnTo>
                  <a:lnTo>
                    <a:pt x="212" y="92"/>
                  </a:lnTo>
                  <a:lnTo>
                    <a:pt x="216" y="90"/>
                  </a:lnTo>
                  <a:lnTo>
                    <a:pt x="218" y="86"/>
                  </a:lnTo>
                  <a:lnTo>
                    <a:pt x="220" y="82"/>
                  </a:lnTo>
                  <a:lnTo>
                    <a:pt x="218" y="76"/>
                  </a:lnTo>
                  <a:lnTo>
                    <a:pt x="218" y="76"/>
                  </a:lnTo>
                  <a:lnTo>
                    <a:pt x="216" y="70"/>
                  </a:lnTo>
                  <a:lnTo>
                    <a:pt x="212" y="66"/>
                  </a:lnTo>
                  <a:lnTo>
                    <a:pt x="208" y="64"/>
                  </a:lnTo>
                  <a:lnTo>
                    <a:pt x="204" y="64"/>
                  </a:lnTo>
                  <a:lnTo>
                    <a:pt x="204" y="64"/>
                  </a:lnTo>
                  <a:lnTo>
                    <a:pt x="200" y="64"/>
                  </a:lnTo>
                  <a:lnTo>
                    <a:pt x="194" y="62"/>
                  </a:lnTo>
                  <a:lnTo>
                    <a:pt x="188" y="58"/>
                  </a:lnTo>
                  <a:lnTo>
                    <a:pt x="188" y="58"/>
                  </a:lnTo>
                  <a:lnTo>
                    <a:pt x="186" y="54"/>
                  </a:lnTo>
                  <a:lnTo>
                    <a:pt x="186" y="52"/>
                  </a:lnTo>
                  <a:lnTo>
                    <a:pt x="190" y="44"/>
                  </a:lnTo>
                  <a:lnTo>
                    <a:pt x="190" y="44"/>
                  </a:lnTo>
                  <a:lnTo>
                    <a:pt x="192" y="40"/>
                  </a:lnTo>
                  <a:lnTo>
                    <a:pt x="192" y="36"/>
                  </a:lnTo>
                  <a:lnTo>
                    <a:pt x="190" y="30"/>
                  </a:lnTo>
                  <a:lnTo>
                    <a:pt x="188" y="26"/>
                  </a:lnTo>
                  <a:lnTo>
                    <a:pt x="188" y="26"/>
                  </a:lnTo>
                  <a:lnTo>
                    <a:pt x="182" y="22"/>
                  </a:lnTo>
                  <a:lnTo>
                    <a:pt x="178" y="22"/>
                  </a:lnTo>
                  <a:lnTo>
                    <a:pt x="172" y="22"/>
                  </a:lnTo>
                  <a:lnTo>
                    <a:pt x="168" y="24"/>
                  </a:lnTo>
                  <a:lnTo>
                    <a:pt x="168" y="24"/>
                  </a:lnTo>
                  <a:lnTo>
                    <a:pt x="164" y="26"/>
                  </a:lnTo>
                  <a:lnTo>
                    <a:pt x="160" y="28"/>
                  </a:lnTo>
                  <a:lnTo>
                    <a:pt x="150" y="26"/>
                  </a:lnTo>
                  <a:lnTo>
                    <a:pt x="150" y="26"/>
                  </a:lnTo>
                  <a:lnTo>
                    <a:pt x="148" y="24"/>
                  </a:lnTo>
                  <a:lnTo>
                    <a:pt x="148" y="22"/>
                  </a:lnTo>
                  <a:lnTo>
                    <a:pt x="148" y="14"/>
                  </a:lnTo>
                  <a:lnTo>
                    <a:pt x="148" y="14"/>
                  </a:lnTo>
                  <a:lnTo>
                    <a:pt x="146" y="8"/>
                  </a:lnTo>
                  <a:lnTo>
                    <a:pt x="144" y="4"/>
                  </a:lnTo>
                  <a:lnTo>
                    <a:pt x="140" y="2"/>
                  </a:lnTo>
                  <a:lnTo>
                    <a:pt x="134" y="0"/>
                  </a:lnTo>
                  <a:lnTo>
                    <a:pt x="134" y="0"/>
                  </a:lnTo>
                  <a:lnTo>
                    <a:pt x="130" y="0"/>
                  </a:lnTo>
                  <a:lnTo>
                    <a:pt x="124" y="0"/>
                  </a:lnTo>
                  <a:lnTo>
                    <a:pt x="120" y="4"/>
                  </a:lnTo>
                  <a:lnTo>
                    <a:pt x="118" y="6"/>
                  </a:lnTo>
                  <a:lnTo>
                    <a:pt x="118" y="6"/>
                  </a:lnTo>
                  <a:lnTo>
                    <a:pt x="116" y="10"/>
                  </a:lnTo>
                  <a:lnTo>
                    <a:pt x="112" y="14"/>
                  </a:lnTo>
                  <a:lnTo>
                    <a:pt x="104" y="18"/>
                  </a:lnTo>
                  <a:lnTo>
                    <a:pt x="104" y="18"/>
                  </a:lnTo>
                  <a:lnTo>
                    <a:pt x="100" y="18"/>
                  </a:lnTo>
                  <a:lnTo>
                    <a:pt x="98" y="16"/>
                  </a:lnTo>
                  <a:lnTo>
                    <a:pt x="94" y="8"/>
                  </a:lnTo>
                  <a:lnTo>
                    <a:pt x="94" y="8"/>
                  </a:lnTo>
                  <a:lnTo>
                    <a:pt x="92" y="4"/>
                  </a:lnTo>
                  <a:lnTo>
                    <a:pt x="88" y="2"/>
                  </a:lnTo>
                  <a:lnTo>
                    <a:pt x="82" y="2"/>
                  </a:lnTo>
                  <a:lnTo>
                    <a:pt x="76" y="2"/>
                  </a:lnTo>
                  <a:lnTo>
                    <a:pt x="76" y="2"/>
                  </a:lnTo>
                  <a:lnTo>
                    <a:pt x="72" y="4"/>
                  </a:lnTo>
                  <a:lnTo>
                    <a:pt x="68" y="8"/>
                  </a:lnTo>
                  <a:lnTo>
                    <a:pt x="66" y="12"/>
                  </a:lnTo>
                  <a:lnTo>
                    <a:pt x="66" y="18"/>
                  </a:lnTo>
                  <a:lnTo>
                    <a:pt x="66" y="18"/>
                  </a:lnTo>
                  <a:lnTo>
                    <a:pt x="66" y="22"/>
                  </a:lnTo>
                  <a:lnTo>
                    <a:pt x="64" y="26"/>
                  </a:lnTo>
                  <a:lnTo>
                    <a:pt x="58" y="34"/>
                  </a:lnTo>
                  <a:lnTo>
                    <a:pt x="58" y="34"/>
                  </a:lnTo>
                  <a:lnTo>
                    <a:pt x="56" y="34"/>
                  </a:lnTo>
                  <a:lnTo>
                    <a:pt x="52" y="34"/>
                  </a:lnTo>
                  <a:lnTo>
                    <a:pt x="46" y="30"/>
                  </a:lnTo>
                  <a:lnTo>
                    <a:pt x="46" y="30"/>
                  </a:lnTo>
                  <a:lnTo>
                    <a:pt x="42" y="28"/>
                  </a:lnTo>
                  <a:lnTo>
                    <a:pt x="36" y="28"/>
                  </a:lnTo>
                  <a:lnTo>
                    <a:pt x="32" y="30"/>
                  </a:lnTo>
                  <a:lnTo>
                    <a:pt x="28" y="34"/>
                  </a:lnTo>
                  <a:lnTo>
                    <a:pt x="28" y="34"/>
                  </a:lnTo>
                  <a:lnTo>
                    <a:pt x="24" y="38"/>
                  </a:lnTo>
                  <a:lnTo>
                    <a:pt x="22" y="44"/>
                  </a:lnTo>
                  <a:lnTo>
                    <a:pt x="24" y="48"/>
                  </a:lnTo>
                  <a:lnTo>
                    <a:pt x="26" y="52"/>
                  </a:lnTo>
                  <a:lnTo>
                    <a:pt x="26" y="52"/>
                  </a:lnTo>
                  <a:close/>
                  <a:moveTo>
                    <a:pt x="92" y="48"/>
                  </a:moveTo>
                  <a:lnTo>
                    <a:pt x="92" y="48"/>
                  </a:lnTo>
                  <a:lnTo>
                    <a:pt x="104" y="46"/>
                  </a:lnTo>
                  <a:lnTo>
                    <a:pt x="116" y="46"/>
                  </a:lnTo>
                  <a:lnTo>
                    <a:pt x="130" y="48"/>
                  </a:lnTo>
                  <a:lnTo>
                    <a:pt x="140" y="52"/>
                  </a:lnTo>
                  <a:lnTo>
                    <a:pt x="152" y="58"/>
                  </a:lnTo>
                  <a:lnTo>
                    <a:pt x="160" y="68"/>
                  </a:lnTo>
                  <a:lnTo>
                    <a:pt x="168" y="78"/>
                  </a:lnTo>
                  <a:lnTo>
                    <a:pt x="172" y="90"/>
                  </a:lnTo>
                  <a:lnTo>
                    <a:pt x="172" y="90"/>
                  </a:lnTo>
                  <a:lnTo>
                    <a:pt x="176" y="102"/>
                  </a:lnTo>
                  <a:lnTo>
                    <a:pt x="176" y="116"/>
                  </a:lnTo>
                  <a:lnTo>
                    <a:pt x="174" y="128"/>
                  </a:lnTo>
                  <a:lnTo>
                    <a:pt x="168" y="140"/>
                  </a:lnTo>
                  <a:lnTo>
                    <a:pt x="162" y="150"/>
                  </a:lnTo>
                  <a:lnTo>
                    <a:pt x="154" y="160"/>
                  </a:lnTo>
                  <a:lnTo>
                    <a:pt x="144" y="166"/>
                  </a:lnTo>
                  <a:lnTo>
                    <a:pt x="130" y="172"/>
                  </a:lnTo>
                  <a:lnTo>
                    <a:pt x="130" y="172"/>
                  </a:lnTo>
                  <a:lnTo>
                    <a:pt x="118" y="174"/>
                  </a:lnTo>
                  <a:lnTo>
                    <a:pt x="106" y="174"/>
                  </a:lnTo>
                  <a:lnTo>
                    <a:pt x="94" y="172"/>
                  </a:lnTo>
                  <a:lnTo>
                    <a:pt x="82" y="168"/>
                  </a:lnTo>
                  <a:lnTo>
                    <a:pt x="70" y="160"/>
                  </a:lnTo>
                  <a:lnTo>
                    <a:pt x="62" y="152"/>
                  </a:lnTo>
                  <a:lnTo>
                    <a:pt x="54" y="142"/>
                  </a:lnTo>
                  <a:lnTo>
                    <a:pt x="50" y="130"/>
                  </a:lnTo>
                  <a:lnTo>
                    <a:pt x="50" y="130"/>
                  </a:lnTo>
                  <a:lnTo>
                    <a:pt x="46" y="116"/>
                  </a:lnTo>
                  <a:lnTo>
                    <a:pt x="46" y="104"/>
                  </a:lnTo>
                  <a:lnTo>
                    <a:pt x="48" y="92"/>
                  </a:lnTo>
                  <a:lnTo>
                    <a:pt x="54" y="80"/>
                  </a:lnTo>
                  <a:lnTo>
                    <a:pt x="60" y="70"/>
                  </a:lnTo>
                  <a:lnTo>
                    <a:pt x="68" y="60"/>
                  </a:lnTo>
                  <a:lnTo>
                    <a:pt x="80" y="54"/>
                  </a:lnTo>
                  <a:lnTo>
                    <a:pt x="92" y="48"/>
                  </a:lnTo>
                  <a:lnTo>
                    <a:pt x="92"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40" name="Freeform 7"/>
            <p:cNvSpPr>
              <a:spLocks noEditPoints="1"/>
            </p:cNvSpPr>
            <p:nvPr/>
          </p:nvSpPr>
          <p:spPr bwMode="auto">
            <a:xfrm>
              <a:off x="5311775" y="2378075"/>
              <a:ext cx="269875" cy="269875"/>
            </a:xfrm>
            <a:custGeom>
              <a:avLst/>
              <a:gdLst/>
              <a:ahLst/>
              <a:cxnLst>
                <a:cxn ang="0">
                  <a:pos x="20" y="48"/>
                </a:cxn>
                <a:cxn ang="0">
                  <a:pos x="10" y="58"/>
                </a:cxn>
                <a:cxn ang="0">
                  <a:pos x="2" y="62"/>
                </a:cxn>
                <a:cxn ang="0">
                  <a:pos x="0" y="76"/>
                </a:cxn>
                <a:cxn ang="0">
                  <a:pos x="8" y="82"/>
                </a:cxn>
                <a:cxn ang="0">
                  <a:pos x="12" y="96"/>
                </a:cxn>
                <a:cxn ang="0">
                  <a:pos x="2" y="104"/>
                </a:cxn>
                <a:cxn ang="0">
                  <a:pos x="4" y="116"/>
                </a:cxn>
                <a:cxn ang="0">
                  <a:pos x="14" y="120"/>
                </a:cxn>
                <a:cxn ang="0">
                  <a:pos x="24" y="128"/>
                </a:cxn>
                <a:cxn ang="0">
                  <a:pos x="22" y="138"/>
                </a:cxn>
                <a:cxn ang="0">
                  <a:pos x="26" y="150"/>
                </a:cxn>
                <a:cxn ang="0">
                  <a:pos x="40" y="152"/>
                </a:cxn>
                <a:cxn ang="0">
                  <a:pos x="54" y="150"/>
                </a:cxn>
                <a:cxn ang="0">
                  <a:pos x="56" y="160"/>
                </a:cxn>
                <a:cxn ang="0">
                  <a:pos x="66" y="170"/>
                </a:cxn>
                <a:cxn ang="0">
                  <a:pos x="78" y="168"/>
                </a:cxn>
                <a:cxn ang="0">
                  <a:pos x="84" y="158"/>
                </a:cxn>
                <a:cxn ang="0">
                  <a:pos x="98" y="164"/>
                </a:cxn>
                <a:cxn ang="0">
                  <a:pos x="106" y="168"/>
                </a:cxn>
                <a:cxn ang="0">
                  <a:pos x="118" y="164"/>
                </a:cxn>
                <a:cxn ang="0">
                  <a:pos x="120" y="154"/>
                </a:cxn>
                <a:cxn ang="0">
                  <a:pos x="130" y="144"/>
                </a:cxn>
                <a:cxn ang="0">
                  <a:pos x="142" y="148"/>
                </a:cxn>
                <a:cxn ang="0">
                  <a:pos x="152" y="140"/>
                </a:cxn>
                <a:cxn ang="0">
                  <a:pos x="150" y="130"/>
                </a:cxn>
                <a:cxn ang="0">
                  <a:pos x="148" y="116"/>
                </a:cxn>
                <a:cxn ang="0">
                  <a:pos x="162" y="112"/>
                </a:cxn>
                <a:cxn ang="0">
                  <a:pos x="170" y="104"/>
                </a:cxn>
                <a:cxn ang="0">
                  <a:pos x="164" y="90"/>
                </a:cxn>
                <a:cxn ang="0">
                  <a:pos x="156" y="80"/>
                </a:cxn>
                <a:cxn ang="0">
                  <a:pos x="162" y="72"/>
                </a:cxn>
                <a:cxn ang="0">
                  <a:pos x="168" y="58"/>
                </a:cxn>
                <a:cxn ang="0">
                  <a:pos x="160" y="50"/>
                </a:cxn>
                <a:cxn ang="0">
                  <a:pos x="148" y="48"/>
                </a:cxn>
                <a:cxn ang="0">
                  <a:pos x="146" y="34"/>
                </a:cxn>
                <a:cxn ang="0">
                  <a:pos x="146" y="24"/>
                </a:cxn>
                <a:cxn ang="0">
                  <a:pos x="136" y="18"/>
                </a:cxn>
                <a:cxn ang="0">
                  <a:pos x="126" y="22"/>
                </a:cxn>
                <a:cxn ang="0">
                  <a:pos x="112" y="18"/>
                </a:cxn>
                <a:cxn ang="0">
                  <a:pos x="110" y="4"/>
                </a:cxn>
                <a:cxn ang="0">
                  <a:pos x="98" y="0"/>
                </a:cxn>
                <a:cxn ang="0">
                  <a:pos x="90" y="6"/>
                </a:cxn>
                <a:cxn ang="0">
                  <a:pos x="78" y="14"/>
                </a:cxn>
                <a:cxn ang="0">
                  <a:pos x="70" y="4"/>
                </a:cxn>
                <a:cxn ang="0">
                  <a:pos x="58" y="2"/>
                </a:cxn>
                <a:cxn ang="0">
                  <a:pos x="50" y="14"/>
                </a:cxn>
                <a:cxn ang="0">
                  <a:pos x="44" y="26"/>
                </a:cxn>
                <a:cxn ang="0">
                  <a:pos x="34" y="24"/>
                </a:cxn>
                <a:cxn ang="0">
                  <a:pos x="20" y="28"/>
                </a:cxn>
                <a:cxn ang="0">
                  <a:pos x="16" y="38"/>
                </a:cxn>
                <a:cxn ang="0">
                  <a:pos x="70" y="38"/>
                </a:cxn>
                <a:cxn ang="0">
                  <a:pos x="108" y="40"/>
                </a:cxn>
                <a:cxn ang="0">
                  <a:pos x="132" y="70"/>
                </a:cxn>
                <a:cxn ang="0">
                  <a:pos x="132" y="100"/>
                </a:cxn>
                <a:cxn ang="0">
                  <a:pos x="108" y="128"/>
                </a:cxn>
                <a:cxn ang="0">
                  <a:pos x="80" y="136"/>
                </a:cxn>
                <a:cxn ang="0">
                  <a:pos x="46" y="118"/>
                </a:cxn>
                <a:cxn ang="0">
                  <a:pos x="34" y="90"/>
                </a:cxn>
                <a:cxn ang="0">
                  <a:pos x="46" y="54"/>
                </a:cxn>
                <a:cxn ang="0">
                  <a:pos x="70" y="38"/>
                </a:cxn>
              </a:cxnLst>
              <a:rect l="0" t="0" r="r" b="b"/>
              <a:pathLst>
                <a:path w="170" h="170">
                  <a:moveTo>
                    <a:pt x="18" y="42"/>
                  </a:moveTo>
                  <a:lnTo>
                    <a:pt x="18" y="42"/>
                  </a:lnTo>
                  <a:lnTo>
                    <a:pt x="20" y="44"/>
                  </a:lnTo>
                  <a:lnTo>
                    <a:pt x="20" y="48"/>
                  </a:lnTo>
                  <a:lnTo>
                    <a:pt x="20" y="56"/>
                  </a:lnTo>
                  <a:lnTo>
                    <a:pt x="20" y="56"/>
                  </a:lnTo>
                  <a:lnTo>
                    <a:pt x="16" y="58"/>
                  </a:lnTo>
                  <a:lnTo>
                    <a:pt x="10" y="58"/>
                  </a:lnTo>
                  <a:lnTo>
                    <a:pt x="10" y="58"/>
                  </a:lnTo>
                  <a:lnTo>
                    <a:pt x="6" y="58"/>
                  </a:lnTo>
                  <a:lnTo>
                    <a:pt x="4" y="60"/>
                  </a:lnTo>
                  <a:lnTo>
                    <a:pt x="2" y="62"/>
                  </a:lnTo>
                  <a:lnTo>
                    <a:pt x="0" y="68"/>
                  </a:lnTo>
                  <a:lnTo>
                    <a:pt x="0" y="68"/>
                  </a:lnTo>
                  <a:lnTo>
                    <a:pt x="0" y="72"/>
                  </a:lnTo>
                  <a:lnTo>
                    <a:pt x="0" y="76"/>
                  </a:lnTo>
                  <a:lnTo>
                    <a:pt x="2" y="78"/>
                  </a:lnTo>
                  <a:lnTo>
                    <a:pt x="6" y="80"/>
                  </a:lnTo>
                  <a:lnTo>
                    <a:pt x="6" y="80"/>
                  </a:lnTo>
                  <a:lnTo>
                    <a:pt x="8" y="82"/>
                  </a:lnTo>
                  <a:lnTo>
                    <a:pt x="10" y="86"/>
                  </a:lnTo>
                  <a:lnTo>
                    <a:pt x="14" y="92"/>
                  </a:lnTo>
                  <a:lnTo>
                    <a:pt x="14" y="92"/>
                  </a:lnTo>
                  <a:lnTo>
                    <a:pt x="12" y="96"/>
                  </a:lnTo>
                  <a:lnTo>
                    <a:pt x="6" y="98"/>
                  </a:lnTo>
                  <a:lnTo>
                    <a:pt x="6" y="98"/>
                  </a:lnTo>
                  <a:lnTo>
                    <a:pt x="4" y="100"/>
                  </a:lnTo>
                  <a:lnTo>
                    <a:pt x="2" y="104"/>
                  </a:lnTo>
                  <a:lnTo>
                    <a:pt x="0" y="108"/>
                  </a:lnTo>
                  <a:lnTo>
                    <a:pt x="2" y="112"/>
                  </a:lnTo>
                  <a:lnTo>
                    <a:pt x="2" y="112"/>
                  </a:lnTo>
                  <a:lnTo>
                    <a:pt x="4" y="116"/>
                  </a:lnTo>
                  <a:lnTo>
                    <a:pt x="6" y="118"/>
                  </a:lnTo>
                  <a:lnTo>
                    <a:pt x="10" y="120"/>
                  </a:lnTo>
                  <a:lnTo>
                    <a:pt x="14" y="120"/>
                  </a:lnTo>
                  <a:lnTo>
                    <a:pt x="14" y="120"/>
                  </a:lnTo>
                  <a:lnTo>
                    <a:pt x="20" y="120"/>
                  </a:lnTo>
                  <a:lnTo>
                    <a:pt x="24" y="122"/>
                  </a:lnTo>
                  <a:lnTo>
                    <a:pt x="24" y="122"/>
                  </a:lnTo>
                  <a:lnTo>
                    <a:pt x="24" y="128"/>
                  </a:lnTo>
                  <a:lnTo>
                    <a:pt x="24" y="132"/>
                  </a:lnTo>
                  <a:lnTo>
                    <a:pt x="24" y="136"/>
                  </a:lnTo>
                  <a:lnTo>
                    <a:pt x="24" y="136"/>
                  </a:lnTo>
                  <a:lnTo>
                    <a:pt x="22" y="138"/>
                  </a:lnTo>
                  <a:lnTo>
                    <a:pt x="22" y="142"/>
                  </a:lnTo>
                  <a:lnTo>
                    <a:pt x="24" y="146"/>
                  </a:lnTo>
                  <a:lnTo>
                    <a:pt x="26" y="150"/>
                  </a:lnTo>
                  <a:lnTo>
                    <a:pt x="26" y="150"/>
                  </a:lnTo>
                  <a:lnTo>
                    <a:pt x="30" y="152"/>
                  </a:lnTo>
                  <a:lnTo>
                    <a:pt x="34" y="154"/>
                  </a:lnTo>
                  <a:lnTo>
                    <a:pt x="38" y="154"/>
                  </a:lnTo>
                  <a:lnTo>
                    <a:pt x="40" y="152"/>
                  </a:lnTo>
                  <a:lnTo>
                    <a:pt x="40" y="152"/>
                  </a:lnTo>
                  <a:lnTo>
                    <a:pt x="44" y="150"/>
                  </a:lnTo>
                  <a:lnTo>
                    <a:pt x="48" y="148"/>
                  </a:lnTo>
                  <a:lnTo>
                    <a:pt x="54" y="150"/>
                  </a:lnTo>
                  <a:lnTo>
                    <a:pt x="54" y="150"/>
                  </a:lnTo>
                  <a:lnTo>
                    <a:pt x="56" y="154"/>
                  </a:lnTo>
                  <a:lnTo>
                    <a:pt x="56" y="160"/>
                  </a:lnTo>
                  <a:lnTo>
                    <a:pt x="56" y="160"/>
                  </a:lnTo>
                  <a:lnTo>
                    <a:pt x="56" y="164"/>
                  </a:lnTo>
                  <a:lnTo>
                    <a:pt x="58" y="166"/>
                  </a:lnTo>
                  <a:lnTo>
                    <a:pt x="62" y="168"/>
                  </a:lnTo>
                  <a:lnTo>
                    <a:pt x="66" y="170"/>
                  </a:lnTo>
                  <a:lnTo>
                    <a:pt x="66" y="170"/>
                  </a:lnTo>
                  <a:lnTo>
                    <a:pt x="70" y="170"/>
                  </a:lnTo>
                  <a:lnTo>
                    <a:pt x="74" y="170"/>
                  </a:lnTo>
                  <a:lnTo>
                    <a:pt x="78" y="168"/>
                  </a:lnTo>
                  <a:lnTo>
                    <a:pt x="80" y="164"/>
                  </a:lnTo>
                  <a:lnTo>
                    <a:pt x="80" y="164"/>
                  </a:lnTo>
                  <a:lnTo>
                    <a:pt x="80" y="162"/>
                  </a:lnTo>
                  <a:lnTo>
                    <a:pt x="84" y="158"/>
                  </a:lnTo>
                  <a:lnTo>
                    <a:pt x="90" y="156"/>
                  </a:lnTo>
                  <a:lnTo>
                    <a:pt x="90" y="156"/>
                  </a:lnTo>
                  <a:lnTo>
                    <a:pt x="94" y="158"/>
                  </a:lnTo>
                  <a:lnTo>
                    <a:pt x="98" y="164"/>
                  </a:lnTo>
                  <a:lnTo>
                    <a:pt x="98" y="164"/>
                  </a:lnTo>
                  <a:lnTo>
                    <a:pt x="100" y="166"/>
                  </a:lnTo>
                  <a:lnTo>
                    <a:pt x="102" y="168"/>
                  </a:lnTo>
                  <a:lnTo>
                    <a:pt x="106" y="168"/>
                  </a:lnTo>
                  <a:lnTo>
                    <a:pt x="112" y="168"/>
                  </a:lnTo>
                  <a:lnTo>
                    <a:pt x="112" y="168"/>
                  </a:lnTo>
                  <a:lnTo>
                    <a:pt x="116" y="166"/>
                  </a:lnTo>
                  <a:lnTo>
                    <a:pt x="118" y="164"/>
                  </a:lnTo>
                  <a:lnTo>
                    <a:pt x="120" y="160"/>
                  </a:lnTo>
                  <a:lnTo>
                    <a:pt x="120" y="156"/>
                  </a:lnTo>
                  <a:lnTo>
                    <a:pt x="120" y="156"/>
                  </a:lnTo>
                  <a:lnTo>
                    <a:pt x="120" y="154"/>
                  </a:lnTo>
                  <a:lnTo>
                    <a:pt x="120" y="150"/>
                  </a:lnTo>
                  <a:lnTo>
                    <a:pt x="124" y="144"/>
                  </a:lnTo>
                  <a:lnTo>
                    <a:pt x="124" y="144"/>
                  </a:lnTo>
                  <a:lnTo>
                    <a:pt x="130" y="144"/>
                  </a:lnTo>
                  <a:lnTo>
                    <a:pt x="134" y="146"/>
                  </a:lnTo>
                  <a:lnTo>
                    <a:pt x="134" y="146"/>
                  </a:lnTo>
                  <a:lnTo>
                    <a:pt x="138" y="148"/>
                  </a:lnTo>
                  <a:lnTo>
                    <a:pt x="142" y="148"/>
                  </a:lnTo>
                  <a:lnTo>
                    <a:pt x="146" y="146"/>
                  </a:lnTo>
                  <a:lnTo>
                    <a:pt x="148" y="144"/>
                  </a:lnTo>
                  <a:lnTo>
                    <a:pt x="148" y="144"/>
                  </a:lnTo>
                  <a:lnTo>
                    <a:pt x="152" y="140"/>
                  </a:lnTo>
                  <a:lnTo>
                    <a:pt x="152" y="136"/>
                  </a:lnTo>
                  <a:lnTo>
                    <a:pt x="152" y="132"/>
                  </a:lnTo>
                  <a:lnTo>
                    <a:pt x="150" y="130"/>
                  </a:lnTo>
                  <a:lnTo>
                    <a:pt x="150" y="130"/>
                  </a:lnTo>
                  <a:lnTo>
                    <a:pt x="148" y="126"/>
                  </a:lnTo>
                  <a:lnTo>
                    <a:pt x="148" y="122"/>
                  </a:lnTo>
                  <a:lnTo>
                    <a:pt x="148" y="116"/>
                  </a:lnTo>
                  <a:lnTo>
                    <a:pt x="148" y="116"/>
                  </a:lnTo>
                  <a:lnTo>
                    <a:pt x="152" y="114"/>
                  </a:lnTo>
                  <a:lnTo>
                    <a:pt x="158" y="114"/>
                  </a:lnTo>
                  <a:lnTo>
                    <a:pt x="158" y="114"/>
                  </a:lnTo>
                  <a:lnTo>
                    <a:pt x="162" y="112"/>
                  </a:lnTo>
                  <a:lnTo>
                    <a:pt x="166" y="112"/>
                  </a:lnTo>
                  <a:lnTo>
                    <a:pt x="168" y="108"/>
                  </a:lnTo>
                  <a:lnTo>
                    <a:pt x="170" y="104"/>
                  </a:lnTo>
                  <a:lnTo>
                    <a:pt x="170" y="104"/>
                  </a:lnTo>
                  <a:lnTo>
                    <a:pt x="170" y="100"/>
                  </a:lnTo>
                  <a:lnTo>
                    <a:pt x="168" y="96"/>
                  </a:lnTo>
                  <a:lnTo>
                    <a:pt x="166" y="92"/>
                  </a:lnTo>
                  <a:lnTo>
                    <a:pt x="164" y="90"/>
                  </a:lnTo>
                  <a:lnTo>
                    <a:pt x="164" y="90"/>
                  </a:lnTo>
                  <a:lnTo>
                    <a:pt x="160" y="90"/>
                  </a:lnTo>
                  <a:lnTo>
                    <a:pt x="158" y="86"/>
                  </a:lnTo>
                  <a:lnTo>
                    <a:pt x="156" y="80"/>
                  </a:lnTo>
                  <a:lnTo>
                    <a:pt x="156" y="80"/>
                  </a:lnTo>
                  <a:lnTo>
                    <a:pt x="158" y="76"/>
                  </a:lnTo>
                  <a:lnTo>
                    <a:pt x="162" y="72"/>
                  </a:lnTo>
                  <a:lnTo>
                    <a:pt x="162" y="72"/>
                  </a:lnTo>
                  <a:lnTo>
                    <a:pt x="166" y="70"/>
                  </a:lnTo>
                  <a:lnTo>
                    <a:pt x="168" y="68"/>
                  </a:lnTo>
                  <a:lnTo>
                    <a:pt x="168" y="64"/>
                  </a:lnTo>
                  <a:lnTo>
                    <a:pt x="168" y="58"/>
                  </a:lnTo>
                  <a:lnTo>
                    <a:pt x="168" y="58"/>
                  </a:lnTo>
                  <a:lnTo>
                    <a:pt x="166" y="54"/>
                  </a:lnTo>
                  <a:lnTo>
                    <a:pt x="162" y="52"/>
                  </a:lnTo>
                  <a:lnTo>
                    <a:pt x="160" y="50"/>
                  </a:lnTo>
                  <a:lnTo>
                    <a:pt x="156" y="50"/>
                  </a:lnTo>
                  <a:lnTo>
                    <a:pt x="156" y="50"/>
                  </a:lnTo>
                  <a:lnTo>
                    <a:pt x="152" y="50"/>
                  </a:lnTo>
                  <a:lnTo>
                    <a:pt x="148" y="48"/>
                  </a:lnTo>
                  <a:lnTo>
                    <a:pt x="142" y="44"/>
                  </a:lnTo>
                  <a:lnTo>
                    <a:pt x="142" y="44"/>
                  </a:lnTo>
                  <a:lnTo>
                    <a:pt x="142" y="40"/>
                  </a:lnTo>
                  <a:lnTo>
                    <a:pt x="146" y="34"/>
                  </a:lnTo>
                  <a:lnTo>
                    <a:pt x="146" y="34"/>
                  </a:lnTo>
                  <a:lnTo>
                    <a:pt x="148" y="32"/>
                  </a:lnTo>
                  <a:lnTo>
                    <a:pt x="148" y="28"/>
                  </a:lnTo>
                  <a:lnTo>
                    <a:pt x="146" y="24"/>
                  </a:lnTo>
                  <a:lnTo>
                    <a:pt x="142" y="20"/>
                  </a:lnTo>
                  <a:lnTo>
                    <a:pt x="142" y="20"/>
                  </a:lnTo>
                  <a:lnTo>
                    <a:pt x="138" y="18"/>
                  </a:lnTo>
                  <a:lnTo>
                    <a:pt x="136" y="18"/>
                  </a:lnTo>
                  <a:lnTo>
                    <a:pt x="132" y="18"/>
                  </a:lnTo>
                  <a:lnTo>
                    <a:pt x="128" y="20"/>
                  </a:lnTo>
                  <a:lnTo>
                    <a:pt x="128" y="20"/>
                  </a:lnTo>
                  <a:lnTo>
                    <a:pt x="126" y="22"/>
                  </a:lnTo>
                  <a:lnTo>
                    <a:pt x="122" y="22"/>
                  </a:lnTo>
                  <a:lnTo>
                    <a:pt x="114" y="22"/>
                  </a:lnTo>
                  <a:lnTo>
                    <a:pt x="114" y="22"/>
                  </a:lnTo>
                  <a:lnTo>
                    <a:pt x="112" y="18"/>
                  </a:lnTo>
                  <a:lnTo>
                    <a:pt x="112" y="10"/>
                  </a:lnTo>
                  <a:lnTo>
                    <a:pt x="112" y="10"/>
                  </a:lnTo>
                  <a:lnTo>
                    <a:pt x="112" y="8"/>
                  </a:lnTo>
                  <a:lnTo>
                    <a:pt x="110" y="4"/>
                  </a:lnTo>
                  <a:lnTo>
                    <a:pt x="106" y="2"/>
                  </a:lnTo>
                  <a:lnTo>
                    <a:pt x="102" y="0"/>
                  </a:lnTo>
                  <a:lnTo>
                    <a:pt x="102" y="0"/>
                  </a:lnTo>
                  <a:lnTo>
                    <a:pt x="98" y="0"/>
                  </a:lnTo>
                  <a:lnTo>
                    <a:pt x="94" y="2"/>
                  </a:lnTo>
                  <a:lnTo>
                    <a:pt x="92" y="4"/>
                  </a:lnTo>
                  <a:lnTo>
                    <a:pt x="90" y="6"/>
                  </a:lnTo>
                  <a:lnTo>
                    <a:pt x="90" y="6"/>
                  </a:lnTo>
                  <a:lnTo>
                    <a:pt x="88" y="10"/>
                  </a:lnTo>
                  <a:lnTo>
                    <a:pt x="84" y="12"/>
                  </a:lnTo>
                  <a:lnTo>
                    <a:pt x="78" y="14"/>
                  </a:lnTo>
                  <a:lnTo>
                    <a:pt x="78" y="14"/>
                  </a:lnTo>
                  <a:lnTo>
                    <a:pt x="74" y="12"/>
                  </a:lnTo>
                  <a:lnTo>
                    <a:pt x="72" y="8"/>
                  </a:lnTo>
                  <a:lnTo>
                    <a:pt x="72" y="8"/>
                  </a:lnTo>
                  <a:lnTo>
                    <a:pt x="70" y="4"/>
                  </a:lnTo>
                  <a:lnTo>
                    <a:pt x="66" y="2"/>
                  </a:lnTo>
                  <a:lnTo>
                    <a:pt x="62" y="2"/>
                  </a:lnTo>
                  <a:lnTo>
                    <a:pt x="58" y="2"/>
                  </a:lnTo>
                  <a:lnTo>
                    <a:pt x="58" y="2"/>
                  </a:lnTo>
                  <a:lnTo>
                    <a:pt x="54" y="4"/>
                  </a:lnTo>
                  <a:lnTo>
                    <a:pt x="50" y="8"/>
                  </a:lnTo>
                  <a:lnTo>
                    <a:pt x="50" y="10"/>
                  </a:lnTo>
                  <a:lnTo>
                    <a:pt x="50" y="14"/>
                  </a:lnTo>
                  <a:lnTo>
                    <a:pt x="50" y="14"/>
                  </a:lnTo>
                  <a:lnTo>
                    <a:pt x="50" y="18"/>
                  </a:lnTo>
                  <a:lnTo>
                    <a:pt x="48" y="22"/>
                  </a:lnTo>
                  <a:lnTo>
                    <a:pt x="44" y="26"/>
                  </a:lnTo>
                  <a:lnTo>
                    <a:pt x="44" y="26"/>
                  </a:lnTo>
                  <a:lnTo>
                    <a:pt x="40" y="28"/>
                  </a:lnTo>
                  <a:lnTo>
                    <a:pt x="34" y="24"/>
                  </a:lnTo>
                  <a:lnTo>
                    <a:pt x="34" y="24"/>
                  </a:lnTo>
                  <a:lnTo>
                    <a:pt x="30" y="22"/>
                  </a:lnTo>
                  <a:lnTo>
                    <a:pt x="28" y="22"/>
                  </a:lnTo>
                  <a:lnTo>
                    <a:pt x="24" y="24"/>
                  </a:lnTo>
                  <a:lnTo>
                    <a:pt x="20" y="28"/>
                  </a:lnTo>
                  <a:lnTo>
                    <a:pt x="20" y="28"/>
                  </a:lnTo>
                  <a:lnTo>
                    <a:pt x="18" y="30"/>
                  </a:lnTo>
                  <a:lnTo>
                    <a:pt x="16" y="34"/>
                  </a:lnTo>
                  <a:lnTo>
                    <a:pt x="16" y="38"/>
                  </a:lnTo>
                  <a:lnTo>
                    <a:pt x="18" y="42"/>
                  </a:lnTo>
                  <a:lnTo>
                    <a:pt x="18" y="42"/>
                  </a:lnTo>
                  <a:close/>
                  <a:moveTo>
                    <a:pt x="70" y="38"/>
                  </a:moveTo>
                  <a:lnTo>
                    <a:pt x="70" y="38"/>
                  </a:lnTo>
                  <a:lnTo>
                    <a:pt x="78" y="36"/>
                  </a:lnTo>
                  <a:lnTo>
                    <a:pt x="88" y="36"/>
                  </a:lnTo>
                  <a:lnTo>
                    <a:pt x="98" y="38"/>
                  </a:lnTo>
                  <a:lnTo>
                    <a:pt x="108" y="40"/>
                  </a:lnTo>
                  <a:lnTo>
                    <a:pt x="116" y="46"/>
                  </a:lnTo>
                  <a:lnTo>
                    <a:pt x="122" y="52"/>
                  </a:lnTo>
                  <a:lnTo>
                    <a:pt x="128" y="60"/>
                  </a:lnTo>
                  <a:lnTo>
                    <a:pt x="132" y="70"/>
                  </a:lnTo>
                  <a:lnTo>
                    <a:pt x="132" y="70"/>
                  </a:lnTo>
                  <a:lnTo>
                    <a:pt x="134" y="80"/>
                  </a:lnTo>
                  <a:lnTo>
                    <a:pt x="134" y="90"/>
                  </a:lnTo>
                  <a:lnTo>
                    <a:pt x="132" y="100"/>
                  </a:lnTo>
                  <a:lnTo>
                    <a:pt x="128" y="108"/>
                  </a:lnTo>
                  <a:lnTo>
                    <a:pt x="124" y="116"/>
                  </a:lnTo>
                  <a:lnTo>
                    <a:pt x="116" y="124"/>
                  </a:lnTo>
                  <a:lnTo>
                    <a:pt x="108" y="128"/>
                  </a:lnTo>
                  <a:lnTo>
                    <a:pt x="100" y="132"/>
                  </a:lnTo>
                  <a:lnTo>
                    <a:pt x="100" y="132"/>
                  </a:lnTo>
                  <a:lnTo>
                    <a:pt x="90" y="134"/>
                  </a:lnTo>
                  <a:lnTo>
                    <a:pt x="80" y="136"/>
                  </a:lnTo>
                  <a:lnTo>
                    <a:pt x="70" y="134"/>
                  </a:lnTo>
                  <a:lnTo>
                    <a:pt x="62" y="130"/>
                  </a:lnTo>
                  <a:lnTo>
                    <a:pt x="54" y="124"/>
                  </a:lnTo>
                  <a:lnTo>
                    <a:pt x="46" y="118"/>
                  </a:lnTo>
                  <a:lnTo>
                    <a:pt x="40" y="110"/>
                  </a:lnTo>
                  <a:lnTo>
                    <a:pt x="36" y="100"/>
                  </a:lnTo>
                  <a:lnTo>
                    <a:pt x="36" y="100"/>
                  </a:lnTo>
                  <a:lnTo>
                    <a:pt x="34" y="90"/>
                  </a:lnTo>
                  <a:lnTo>
                    <a:pt x="34" y="80"/>
                  </a:lnTo>
                  <a:lnTo>
                    <a:pt x="36" y="72"/>
                  </a:lnTo>
                  <a:lnTo>
                    <a:pt x="40" y="62"/>
                  </a:lnTo>
                  <a:lnTo>
                    <a:pt x="46" y="54"/>
                  </a:lnTo>
                  <a:lnTo>
                    <a:pt x="52" y="48"/>
                  </a:lnTo>
                  <a:lnTo>
                    <a:pt x="60" y="42"/>
                  </a:lnTo>
                  <a:lnTo>
                    <a:pt x="70" y="38"/>
                  </a:lnTo>
                  <a:lnTo>
                    <a:pt x="70"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55" name="Freeform 24"/>
          <p:cNvSpPr>
            <a:spLocks noChangeAspect="1" noEditPoints="1"/>
          </p:cNvSpPr>
          <p:nvPr/>
        </p:nvSpPr>
        <p:spPr bwMode="auto">
          <a:xfrm>
            <a:off x="8116567" y="1983659"/>
            <a:ext cx="449965" cy="739526"/>
          </a:xfrm>
          <a:custGeom>
            <a:avLst/>
            <a:gdLst/>
            <a:ahLst/>
            <a:cxnLst>
              <a:cxn ang="0">
                <a:pos x="43" y="33"/>
              </a:cxn>
              <a:cxn ang="0">
                <a:pos x="142" y="58"/>
              </a:cxn>
              <a:cxn ang="0">
                <a:pos x="185" y="33"/>
              </a:cxn>
              <a:cxn ang="0">
                <a:pos x="185" y="330"/>
              </a:cxn>
              <a:cxn ang="0">
                <a:pos x="0" y="48"/>
              </a:cxn>
              <a:cxn ang="0">
                <a:pos x="20" y="300"/>
              </a:cxn>
              <a:cxn ang="0">
                <a:pos x="40" y="152"/>
              </a:cxn>
              <a:cxn ang="0">
                <a:pos x="54" y="120"/>
              </a:cxn>
              <a:cxn ang="0">
                <a:pos x="60" y="145"/>
              </a:cxn>
              <a:cxn ang="0">
                <a:pos x="79" y="142"/>
              </a:cxn>
              <a:cxn ang="0">
                <a:pos x="79" y="142"/>
              </a:cxn>
              <a:cxn ang="0">
                <a:pos x="160" y="129"/>
              </a:cxn>
              <a:cxn ang="0">
                <a:pos x="93" y="136"/>
              </a:cxn>
              <a:cxn ang="0">
                <a:pos x="93" y="143"/>
              </a:cxn>
              <a:cxn ang="0">
                <a:pos x="88" y="99"/>
              </a:cxn>
              <a:cxn ang="0">
                <a:pos x="56" y="128"/>
              </a:cxn>
              <a:cxn ang="0">
                <a:pos x="69" y="128"/>
              </a:cxn>
              <a:cxn ang="0">
                <a:pos x="58" y="178"/>
              </a:cxn>
              <a:cxn ang="0">
                <a:pos x="47" y="210"/>
              </a:cxn>
              <a:cxn ang="0">
                <a:pos x="40" y="216"/>
              </a:cxn>
              <a:cxn ang="0">
                <a:pos x="73" y="216"/>
              </a:cxn>
              <a:cxn ang="0">
                <a:pos x="160" y="187"/>
              </a:cxn>
              <a:cxn ang="0">
                <a:pos x="93" y="187"/>
              </a:cxn>
              <a:cxn ang="0">
                <a:pos x="160" y="207"/>
              </a:cxn>
              <a:cxn ang="0">
                <a:pos x="69" y="193"/>
              </a:cxn>
              <a:cxn ang="0">
                <a:pos x="68" y="213"/>
              </a:cxn>
              <a:cxn ang="0">
                <a:pos x="69" y="193"/>
              </a:cxn>
              <a:cxn ang="0">
                <a:pos x="88" y="228"/>
              </a:cxn>
              <a:cxn ang="0">
                <a:pos x="56" y="257"/>
              </a:cxn>
              <a:cxn ang="0">
                <a:pos x="69" y="258"/>
              </a:cxn>
              <a:cxn ang="0">
                <a:pos x="160" y="272"/>
              </a:cxn>
              <a:cxn ang="0">
                <a:pos x="93" y="251"/>
              </a:cxn>
              <a:cxn ang="0">
                <a:pos x="93" y="258"/>
              </a:cxn>
              <a:cxn ang="0">
                <a:pos x="79" y="281"/>
              </a:cxn>
              <a:cxn ang="0">
                <a:pos x="40" y="281"/>
              </a:cxn>
              <a:cxn ang="0">
                <a:pos x="54" y="249"/>
              </a:cxn>
              <a:cxn ang="0">
                <a:pos x="60" y="274"/>
              </a:cxn>
              <a:cxn ang="0">
                <a:pos x="88" y="23"/>
              </a:cxn>
              <a:cxn ang="0">
                <a:pos x="100" y="12"/>
              </a:cxn>
              <a:cxn ang="0">
                <a:pos x="58" y="18"/>
              </a:cxn>
              <a:cxn ang="0">
                <a:pos x="122" y="18"/>
              </a:cxn>
              <a:cxn ang="0">
                <a:pos x="151" y="43"/>
              </a:cxn>
              <a:cxn ang="0">
                <a:pos x="49" y="43"/>
              </a:cxn>
            </a:cxnLst>
            <a:rect l="0" t="0" r="r" b="b"/>
            <a:pathLst>
              <a:path w="200" h="330">
                <a:moveTo>
                  <a:pt x="0" y="48"/>
                </a:moveTo>
                <a:cubicBezTo>
                  <a:pt x="0" y="40"/>
                  <a:pt x="7" y="33"/>
                  <a:pt x="15" y="33"/>
                </a:cubicBezTo>
                <a:cubicBezTo>
                  <a:pt x="43" y="33"/>
                  <a:pt x="43" y="33"/>
                  <a:pt x="43" y="33"/>
                </a:cubicBezTo>
                <a:cubicBezTo>
                  <a:pt x="43" y="43"/>
                  <a:pt x="43" y="43"/>
                  <a:pt x="43" y="43"/>
                </a:cubicBezTo>
                <a:cubicBezTo>
                  <a:pt x="43" y="52"/>
                  <a:pt x="50" y="58"/>
                  <a:pt x="58" y="58"/>
                </a:cubicBezTo>
                <a:cubicBezTo>
                  <a:pt x="142" y="58"/>
                  <a:pt x="142" y="58"/>
                  <a:pt x="142" y="58"/>
                </a:cubicBezTo>
                <a:cubicBezTo>
                  <a:pt x="150" y="58"/>
                  <a:pt x="157" y="52"/>
                  <a:pt x="157" y="43"/>
                </a:cubicBezTo>
                <a:cubicBezTo>
                  <a:pt x="157" y="33"/>
                  <a:pt x="157" y="33"/>
                  <a:pt x="157" y="33"/>
                </a:cubicBezTo>
                <a:cubicBezTo>
                  <a:pt x="185" y="33"/>
                  <a:pt x="185" y="33"/>
                  <a:pt x="185" y="33"/>
                </a:cubicBezTo>
                <a:cubicBezTo>
                  <a:pt x="193" y="33"/>
                  <a:pt x="200" y="40"/>
                  <a:pt x="200" y="48"/>
                </a:cubicBezTo>
                <a:cubicBezTo>
                  <a:pt x="200" y="314"/>
                  <a:pt x="200" y="314"/>
                  <a:pt x="200" y="314"/>
                </a:cubicBezTo>
                <a:cubicBezTo>
                  <a:pt x="200" y="323"/>
                  <a:pt x="193" y="330"/>
                  <a:pt x="185" y="330"/>
                </a:cubicBezTo>
                <a:cubicBezTo>
                  <a:pt x="15" y="330"/>
                  <a:pt x="15" y="330"/>
                  <a:pt x="15" y="330"/>
                </a:cubicBezTo>
                <a:cubicBezTo>
                  <a:pt x="7" y="330"/>
                  <a:pt x="0" y="323"/>
                  <a:pt x="0" y="314"/>
                </a:cubicBezTo>
                <a:cubicBezTo>
                  <a:pt x="0" y="48"/>
                  <a:pt x="0" y="48"/>
                  <a:pt x="0" y="48"/>
                </a:cubicBezTo>
                <a:close/>
                <a:moveTo>
                  <a:pt x="180" y="88"/>
                </a:moveTo>
                <a:cubicBezTo>
                  <a:pt x="20" y="88"/>
                  <a:pt x="20" y="88"/>
                  <a:pt x="20" y="88"/>
                </a:cubicBezTo>
                <a:cubicBezTo>
                  <a:pt x="20" y="300"/>
                  <a:pt x="20" y="300"/>
                  <a:pt x="20" y="300"/>
                </a:cubicBezTo>
                <a:cubicBezTo>
                  <a:pt x="180" y="300"/>
                  <a:pt x="180" y="300"/>
                  <a:pt x="180" y="300"/>
                </a:cubicBezTo>
                <a:cubicBezTo>
                  <a:pt x="180" y="88"/>
                  <a:pt x="180" y="88"/>
                  <a:pt x="180" y="88"/>
                </a:cubicBezTo>
                <a:close/>
                <a:moveTo>
                  <a:pt x="40" y="152"/>
                </a:moveTo>
                <a:cubicBezTo>
                  <a:pt x="40" y="113"/>
                  <a:pt x="40" y="113"/>
                  <a:pt x="40" y="113"/>
                </a:cubicBezTo>
                <a:cubicBezTo>
                  <a:pt x="58" y="113"/>
                  <a:pt x="58" y="113"/>
                  <a:pt x="58" y="113"/>
                </a:cubicBezTo>
                <a:cubicBezTo>
                  <a:pt x="54" y="120"/>
                  <a:pt x="54" y="120"/>
                  <a:pt x="54" y="120"/>
                </a:cubicBezTo>
                <a:cubicBezTo>
                  <a:pt x="47" y="120"/>
                  <a:pt x="47" y="120"/>
                  <a:pt x="47" y="120"/>
                </a:cubicBezTo>
                <a:cubicBezTo>
                  <a:pt x="47" y="145"/>
                  <a:pt x="47" y="145"/>
                  <a:pt x="47" y="145"/>
                </a:cubicBezTo>
                <a:cubicBezTo>
                  <a:pt x="60" y="145"/>
                  <a:pt x="60" y="145"/>
                  <a:pt x="60" y="145"/>
                </a:cubicBezTo>
                <a:cubicBezTo>
                  <a:pt x="64" y="152"/>
                  <a:pt x="64" y="152"/>
                  <a:pt x="64" y="152"/>
                </a:cubicBezTo>
                <a:cubicBezTo>
                  <a:pt x="40" y="152"/>
                  <a:pt x="40" y="152"/>
                  <a:pt x="40" y="152"/>
                </a:cubicBezTo>
                <a:close/>
                <a:moveTo>
                  <a:pt x="79" y="142"/>
                </a:moveTo>
                <a:cubicBezTo>
                  <a:pt x="79" y="152"/>
                  <a:pt x="79" y="152"/>
                  <a:pt x="79" y="152"/>
                </a:cubicBezTo>
                <a:cubicBezTo>
                  <a:pt x="73" y="152"/>
                  <a:pt x="73" y="152"/>
                  <a:pt x="73" y="152"/>
                </a:cubicBezTo>
                <a:cubicBezTo>
                  <a:pt x="75" y="149"/>
                  <a:pt x="77" y="145"/>
                  <a:pt x="79" y="142"/>
                </a:cubicBezTo>
                <a:close/>
                <a:moveTo>
                  <a:pt x="93" y="122"/>
                </a:moveTo>
                <a:cubicBezTo>
                  <a:pt x="160" y="122"/>
                  <a:pt x="160" y="122"/>
                  <a:pt x="160" y="122"/>
                </a:cubicBezTo>
                <a:cubicBezTo>
                  <a:pt x="160" y="129"/>
                  <a:pt x="160" y="129"/>
                  <a:pt x="160" y="129"/>
                </a:cubicBezTo>
                <a:cubicBezTo>
                  <a:pt x="93" y="129"/>
                  <a:pt x="93" y="129"/>
                  <a:pt x="93" y="129"/>
                </a:cubicBezTo>
                <a:cubicBezTo>
                  <a:pt x="93" y="122"/>
                  <a:pt x="93" y="122"/>
                  <a:pt x="93" y="122"/>
                </a:cubicBezTo>
                <a:close/>
                <a:moveTo>
                  <a:pt x="93" y="136"/>
                </a:moveTo>
                <a:cubicBezTo>
                  <a:pt x="160" y="136"/>
                  <a:pt x="160" y="136"/>
                  <a:pt x="160" y="136"/>
                </a:cubicBezTo>
                <a:cubicBezTo>
                  <a:pt x="160" y="143"/>
                  <a:pt x="160" y="143"/>
                  <a:pt x="160" y="143"/>
                </a:cubicBezTo>
                <a:cubicBezTo>
                  <a:pt x="93" y="143"/>
                  <a:pt x="93" y="143"/>
                  <a:pt x="93" y="143"/>
                </a:cubicBezTo>
                <a:cubicBezTo>
                  <a:pt x="93" y="136"/>
                  <a:pt x="93" y="136"/>
                  <a:pt x="93" y="136"/>
                </a:cubicBezTo>
                <a:close/>
                <a:moveTo>
                  <a:pt x="69" y="128"/>
                </a:moveTo>
                <a:cubicBezTo>
                  <a:pt x="69" y="128"/>
                  <a:pt x="82" y="107"/>
                  <a:pt x="88" y="99"/>
                </a:cubicBezTo>
                <a:cubicBezTo>
                  <a:pt x="102" y="99"/>
                  <a:pt x="102" y="99"/>
                  <a:pt x="102" y="99"/>
                </a:cubicBezTo>
                <a:cubicBezTo>
                  <a:pt x="87" y="116"/>
                  <a:pt x="70" y="145"/>
                  <a:pt x="68" y="149"/>
                </a:cubicBezTo>
                <a:cubicBezTo>
                  <a:pt x="68" y="149"/>
                  <a:pt x="58" y="130"/>
                  <a:pt x="56" y="128"/>
                </a:cubicBezTo>
                <a:cubicBezTo>
                  <a:pt x="62" y="117"/>
                  <a:pt x="62" y="117"/>
                  <a:pt x="62" y="117"/>
                </a:cubicBezTo>
                <a:cubicBezTo>
                  <a:pt x="66" y="123"/>
                  <a:pt x="69" y="128"/>
                  <a:pt x="69" y="128"/>
                </a:cubicBezTo>
                <a:cubicBezTo>
                  <a:pt x="69" y="128"/>
                  <a:pt x="69" y="128"/>
                  <a:pt x="69" y="128"/>
                </a:cubicBezTo>
                <a:close/>
                <a:moveTo>
                  <a:pt x="40" y="216"/>
                </a:moveTo>
                <a:cubicBezTo>
                  <a:pt x="40" y="178"/>
                  <a:pt x="40" y="178"/>
                  <a:pt x="40" y="178"/>
                </a:cubicBezTo>
                <a:cubicBezTo>
                  <a:pt x="58" y="178"/>
                  <a:pt x="58" y="178"/>
                  <a:pt x="58" y="178"/>
                </a:cubicBezTo>
                <a:cubicBezTo>
                  <a:pt x="54" y="184"/>
                  <a:pt x="54" y="184"/>
                  <a:pt x="54" y="184"/>
                </a:cubicBezTo>
                <a:cubicBezTo>
                  <a:pt x="47" y="184"/>
                  <a:pt x="47" y="184"/>
                  <a:pt x="47" y="184"/>
                </a:cubicBezTo>
                <a:cubicBezTo>
                  <a:pt x="47" y="210"/>
                  <a:pt x="47" y="210"/>
                  <a:pt x="47" y="210"/>
                </a:cubicBezTo>
                <a:cubicBezTo>
                  <a:pt x="60" y="210"/>
                  <a:pt x="60" y="210"/>
                  <a:pt x="60" y="210"/>
                </a:cubicBezTo>
                <a:cubicBezTo>
                  <a:pt x="64" y="216"/>
                  <a:pt x="64" y="216"/>
                  <a:pt x="64" y="216"/>
                </a:cubicBezTo>
                <a:cubicBezTo>
                  <a:pt x="40" y="216"/>
                  <a:pt x="40" y="216"/>
                  <a:pt x="40" y="216"/>
                </a:cubicBezTo>
                <a:close/>
                <a:moveTo>
                  <a:pt x="79" y="206"/>
                </a:moveTo>
                <a:cubicBezTo>
                  <a:pt x="79" y="216"/>
                  <a:pt x="79" y="216"/>
                  <a:pt x="79" y="216"/>
                </a:cubicBezTo>
                <a:cubicBezTo>
                  <a:pt x="73" y="216"/>
                  <a:pt x="73" y="216"/>
                  <a:pt x="73" y="216"/>
                </a:cubicBezTo>
                <a:cubicBezTo>
                  <a:pt x="75" y="213"/>
                  <a:pt x="77" y="210"/>
                  <a:pt x="79" y="206"/>
                </a:cubicBezTo>
                <a:close/>
                <a:moveTo>
                  <a:pt x="93" y="187"/>
                </a:moveTo>
                <a:cubicBezTo>
                  <a:pt x="160" y="187"/>
                  <a:pt x="160" y="187"/>
                  <a:pt x="160" y="187"/>
                </a:cubicBezTo>
                <a:cubicBezTo>
                  <a:pt x="160" y="194"/>
                  <a:pt x="160" y="194"/>
                  <a:pt x="160" y="194"/>
                </a:cubicBezTo>
                <a:cubicBezTo>
                  <a:pt x="93" y="194"/>
                  <a:pt x="93" y="194"/>
                  <a:pt x="93" y="194"/>
                </a:cubicBezTo>
                <a:cubicBezTo>
                  <a:pt x="93" y="187"/>
                  <a:pt x="93" y="187"/>
                  <a:pt x="93" y="187"/>
                </a:cubicBezTo>
                <a:close/>
                <a:moveTo>
                  <a:pt x="93" y="201"/>
                </a:moveTo>
                <a:cubicBezTo>
                  <a:pt x="160" y="201"/>
                  <a:pt x="160" y="201"/>
                  <a:pt x="160" y="201"/>
                </a:cubicBezTo>
                <a:cubicBezTo>
                  <a:pt x="160" y="207"/>
                  <a:pt x="160" y="207"/>
                  <a:pt x="160" y="207"/>
                </a:cubicBezTo>
                <a:cubicBezTo>
                  <a:pt x="93" y="207"/>
                  <a:pt x="93" y="207"/>
                  <a:pt x="93" y="207"/>
                </a:cubicBezTo>
                <a:cubicBezTo>
                  <a:pt x="93" y="201"/>
                  <a:pt x="93" y="201"/>
                  <a:pt x="93" y="201"/>
                </a:cubicBezTo>
                <a:close/>
                <a:moveTo>
                  <a:pt x="69" y="193"/>
                </a:moveTo>
                <a:cubicBezTo>
                  <a:pt x="69" y="193"/>
                  <a:pt x="82" y="172"/>
                  <a:pt x="88" y="163"/>
                </a:cubicBezTo>
                <a:cubicBezTo>
                  <a:pt x="102" y="163"/>
                  <a:pt x="102" y="163"/>
                  <a:pt x="102" y="163"/>
                </a:cubicBezTo>
                <a:cubicBezTo>
                  <a:pt x="87" y="181"/>
                  <a:pt x="70" y="210"/>
                  <a:pt x="68" y="213"/>
                </a:cubicBezTo>
                <a:cubicBezTo>
                  <a:pt x="68" y="213"/>
                  <a:pt x="58" y="195"/>
                  <a:pt x="56" y="192"/>
                </a:cubicBezTo>
                <a:cubicBezTo>
                  <a:pt x="62" y="181"/>
                  <a:pt x="62" y="181"/>
                  <a:pt x="62" y="181"/>
                </a:cubicBezTo>
                <a:cubicBezTo>
                  <a:pt x="66" y="187"/>
                  <a:pt x="69" y="192"/>
                  <a:pt x="69" y="193"/>
                </a:cubicBezTo>
                <a:cubicBezTo>
                  <a:pt x="69" y="193"/>
                  <a:pt x="69" y="193"/>
                  <a:pt x="69" y="193"/>
                </a:cubicBezTo>
                <a:close/>
                <a:moveTo>
                  <a:pt x="69" y="258"/>
                </a:moveTo>
                <a:cubicBezTo>
                  <a:pt x="69" y="258"/>
                  <a:pt x="82" y="236"/>
                  <a:pt x="88" y="228"/>
                </a:cubicBezTo>
                <a:cubicBezTo>
                  <a:pt x="102" y="228"/>
                  <a:pt x="102" y="228"/>
                  <a:pt x="102" y="228"/>
                </a:cubicBezTo>
                <a:cubicBezTo>
                  <a:pt x="87" y="245"/>
                  <a:pt x="70" y="274"/>
                  <a:pt x="68" y="278"/>
                </a:cubicBezTo>
                <a:cubicBezTo>
                  <a:pt x="68" y="278"/>
                  <a:pt x="58" y="259"/>
                  <a:pt x="56" y="257"/>
                </a:cubicBezTo>
                <a:cubicBezTo>
                  <a:pt x="62" y="246"/>
                  <a:pt x="62" y="246"/>
                  <a:pt x="62" y="246"/>
                </a:cubicBezTo>
                <a:cubicBezTo>
                  <a:pt x="66" y="252"/>
                  <a:pt x="69" y="257"/>
                  <a:pt x="69" y="257"/>
                </a:cubicBezTo>
                <a:cubicBezTo>
                  <a:pt x="69" y="258"/>
                  <a:pt x="69" y="258"/>
                  <a:pt x="69" y="258"/>
                </a:cubicBezTo>
                <a:close/>
                <a:moveTo>
                  <a:pt x="93" y="265"/>
                </a:moveTo>
                <a:cubicBezTo>
                  <a:pt x="160" y="265"/>
                  <a:pt x="160" y="265"/>
                  <a:pt x="160" y="265"/>
                </a:cubicBezTo>
                <a:cubicBezTo>
                  <a:pt x="160" y="272"/>
                  <a:pt x="160" y="272"/>
                  <a:pt x="160" y="272"/>
                </a:cubicBezTo>
                <a:cubicBezTo>
                  <a:pt x="93" y="272"/>
                  <a:pt x="93" y="272"/>
                  <a:pt x="93" y="272"/>
                </a:cubicBezTo>
                <a:cubicBezTo>
                  <a:pt x="93" y="265"/>
                  <a:pt x="93" y="265"/>
                  <a:pt x="93" y="265"/>
                </a:cubicBezTo>
                <a:close/>
                <a:moveTo>
                  <a:pt x="93" y="251"/>
                </a:moveTo>
                <a:cubicBezTo>
                  <a:pt x="160" y="251"/>
                  <a:pt x="160" y="251"/>
                  <a:pt x="160" y="251"/>
                </a:cubicBezTo>
                <a:cubicBezTo>
                  <a:pt x="160" y="258"/>
                  <a:pt x="160" y="258"/>
                  <a:pt x="160" y="258"/>
                </a:cubicBezTo>
                <a:cubicBezTo>
                  <a:pt x="93" y="258"/>
                  <a:pt x="93" y="258"/>
                  <a:pt x="93" y="258"/>
                </a:cubicBezTo>
                <a:cubicBezTo>
                  <a:pt x="93" y="251"/>
                  <a:pt x="93" y="251"/>
                  <a:pt x="93" y="251"/>
                </a:cubicBezTo>
                <a:close/>
                <a:moveTo>
                  <a:pt x="79" y="271"/>
                </a:moveTo>
                <a:cubicBezTo>
                  <a:pt x="79" y="281"/>
                  <a:pt x="79" y="281"/>
                  <a:pt x="79" y="281"/>
                </a:cubicBezTo>
                <a:cubicBezTo>
                  <a:pt x="73" y="281"/>
                  <a:pt x="73" y="281"/>
                  <a:pt x="73" y="281"/>
                </a:cubicBezTo>
                <a:cubicBezTo>
                  <a:pt x="75" y="278"/>
                  <a:pt x="77" y="274"/>
                  <a:pt x="79" y="271"/>
                </a:cubicBezTo>
                <a:close/>
                <a:moveTo>
                  <a:pt x="40" y="281"/>
                </a:moveTo>
                <a:cubicBezTo>
                  <a:pt x="40" y="242"/>
                  <a:pt x="40" y="242"/>
                  <a:pt x="40" y="242"/>
                </a:cubicBezTo>
                <a:cubicBezTo>
                  <a:pt x="58" y="242"/>
                  <a:pt x="58" y="242"/>
                  <a:pt x="58" y="242"/>
                </a:cubicBezTo>
                <a:cubicBezTo>
                  <a:pt x="54" y="249"/>
                  <a:pt x="54" y="249"/>
                  <a:pt x="54" y="249"/>
                </a:cubicBezTo>
                <a:cubicBezTo>
                  <a:pt x="47" y="249"/>
                  <a:pt x="47" y="249"/>
                  <a:pt x="47" y="249"/>
                </a:cubicBezTo>
                <a:cubicBezTo>
                  <a:pt x="47" y="274"/>
                  <a:pt x="47" y="274"/>
                  <a:pt x="47" y="274"/>
                </a:cubicBezTo>
                <a:cubicBezTo>
                  <a:pt x="60" y="274"/>
                  <a:pt x="60" y="274"/>
                  <a:pt x="60" y="274"/>
                </a:cubicBezTo>
                <a:cubicBezTo>
                  <a:pt x="64" y="281"/>
                  <a:pt x="64" y="281"/>
                  <a:pt x="64" y="281"/>
                </a:cubicBezTo>
                <a:cubicBezTo>
                  <a:pt x="40" y="281"/>
                  <a:pt x="40" y="281"/>
                  <a:pt x="40" y="281"/>
                </a:cubicBezTo>
                <a:close/>
                <a:moveTo>
                  <a:pt x="88" y="23"/>
                </a:moveTo>
                <a:cubicBezTo>
                  <a:pt x="88" y="30"/>
                  <a:pt x="94" y="35"/>
                  <a:pt x="100" y="35"/>
                </a:cubicBezTo>
                <a:cubicBezTo>
                  <a:pt x="106" y="35"/>
                  <a:pt x="112" y="30"/>
                  <a:pt x="112" y="23"/>
                </a:cubicBezTo>
                <a:cubicBezTo>
                  <a:pt x="112" y="17"/>
                  <a:pt x="106" y="12"/>
                  <a:pt x="100" y="12"/>
                </a:cubicBezTo>
                <a:cubicBezTo>
                  <a:pt x="94" y="12"/>
                  <a:pt x="88" y="17"/>
                  <a:pt x="88" y="23"/>
                </a:cubicBezTo>
                <a:close/>
                <a:moveTo>
                  <a:pt x="49" y="27"/>
                </a:moveTo>
                <a:cubicBezTo>
                  <a:pt x="49" y="22"/>
                  <a:pt x="53" y="18"/>
                  <a:pt x="58" y="18"/>
                </a:cubicBezTo>
                <a:cubicBezTo>
                  <a:pt x="78" y="18"/>
                  <a:pt x="78" y="18"/>
                  <a:pt x="78" y="18"/>
                </a:cubicBezTo>
                <a:cubicBezTo>
                  <a:pt x="80" y="8"/>
                  <a:pt x="89" y="0"/>
                  <a:pt x="100" y="0"/>
                </a:cubicBezTo>
                <a:cubicBezTo>
                  <a:pt x="111" y="0"/>
                  <a:pt x="120" y="8"/>
                  <a:pt x="122" y="18"/>
                </a:cubicBezTo>
                <a:cubicBezTo>
                  <a:pt x="142" y="18"/>
                  <a:pt x="142" y="18"/>
                  <a:pt x="142" y="18"/>
                </a:cubicBezTo>
                <a:cubicBezTo>
                  <a:pt x="147" y="18"/>
                  <a:pt x="151" y="22"/>
                  <a:pt x="151" y="27"/>
                </a:cubicBezTo>
                <a:cubicBezTo>
                  <a:pt x="151" y="43"/>
                  <a:pt x="151" y="43"/>
                  <a:pt x="151" y="43"/>
                </a:cubicBezTo>
                <a:cubicBezTo>
                  <a:pt x="151" y="48"/>
                  <a:pt x="147" y="52"/>
                  <a:pt x="142" y="52"/>
                </a:cubicBezTo>
                <a:cubicBezTo>
                  <a:pt x="58" y="52"/>
                  <a:pt x="58" y="52"/>
                  <a:pt x="58" y="52"/>
                </a:cubicBezTo>
                <a:cubicBezTo>
                  <a:pt x="53" y="52"/>
                  <a:pt x="49" y="48"/>
                  <a:pt x="49" y="43"/>
                </a:cubicBezTo>
                <a:cubicBezTo>
                  <a:pt x="49" y="27"/>
                  <a:pt x="49" y="27"/>
                  <a:pt x="49" y="2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a typeface="+mn-ea"/>
              <a:cs typeface="+mn-cs"/>
            </a:endParaRPr>
          </a:p>
        </p:txBody>
      </p:sp>
      <p:pic>
        <p:nvPicPr>
          <p:cNvPr id="2" name="Picture 2">
            <a:extLst>
              <a:ext uri="{FF2B5EF4-FFF2-40B4-BE49-F238E27FC236}">
                <a16:creationId xmlns:a16="http://schemas.microsoft.com/office/drawing/2014/main" id="{DA1C6440-DDB0-2B5A-EC2B-A5C23CA10A4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E6FB9A8-82EF-E645-663D-A933F469C3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541838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en-GB" sz="2900" dirty="0"/>
              <a:t>Attitudes towards media consumption</a:t>
            </a:r>
            <a:endParaRPr lang="hu-HU" sz="2900" dirty="0"/>
          </a:p>
        </p:txBody>
      </p:sp>
      <p:graphicFrame>
        <p:nvGraphicFramePr>
          <p:cNvPr id="3" name="Táblázat 2"/>
          <p:cNvGraphicFramePr>
            <a:graphicFrameLocks noGrp="1"/>
          </p:cNvGraphicFramePr>
          <p:nvPr>
            <p:extLst>
              <p:ext uri="{D42A27DB-BD31-4B8C-83A1-F6EECF244321}">
                <p14:modId xmlns:p14="http://schemas.microsoft.com/office/powerpoint/2010/main" val="3324912810"/>
              </p:ext>
            </p:extLst>
          </p:nvPr>
        </p:nvGraphicFramePr>
        <p:xfrm>
          <a:off x="7380313" y="697222"/>
          <a:ext cx="1674837" cy="2994048"/>
        </p:xfrm>
        <a:graphic>
          <a:graphicData uri="http://schemas.openxmlformats.org/drawingml/2006/table">
            <a:tbl>
              <a:tblPr firstRow="1" bandRow="1">
                <a:tableStyleId>{5C22544A-7EE6-4342-B048-85BDC9FD1C3A}</a:tableStyleId>
              </a:tblPr>
              <a:tblGrid>
                <a:gridCol w="558279">
                  <a:extLst>
                    <a:ext uri="{9D8B030D-6E8A-4147-A177-3AD203B41FA5}">
                      <a16:colId xmlns:a16="http://schemas.microsoft.com/office/drawing/2014/main" val="1513955889"/>
                    </a:ext>
                  </a:extLst>
                </a:gridCol>
                <a:gridCol w="558279">
                  <a:extLst>
                    <a:ext uri="{9D8B030D-6E8A-4147-A177-3AD203B41FA5}">
                      <a16:colId xmlns:a16="http://schemas.microsoft.com/office/drawing/2014/main" val="1631788493"/>
                    </a:ext>
                  </a:extLst>
                </a:gridCol>
                <a:gridCol w="558279">
                  <a:extLst>
                    <a:ext uri="{9D8B030D-6E8A-4147-A177-3AD203B41FA5}">
                      <a16:colId xmlns:a16="http://schemas.microsoft.com/office/drawing/2014/main" val="1864635267"/>
                    </a:ext>
                  </a:extLst>
                </a:gridCol>
              </a:tblGrid>
              <a:tr h="374256">
                <a:tc>
                  <a:txBody>
                    <a:bodyPr/>
                    <a:lstStyle/>
                    <a:p>
                      <a:pPr algn="ctr"/>
                      <a:r>
                        <a:rPr lang="hu-HU" sz="1400" dirty="0">
                          <a:solidFill>
                            <a:srgbClr val="ED6737"/>
                          </a:solidFill>
                        </a:rPr>
                        <a:t>44%</a:t>
                      </a:r>
                    </a:p>
                  </a:txBody>
                  <a:tcPr>
                    <a:solidFill>
                      <a:schemeClr val="accent1">
                        <a:alpha val="0"/>
                      </a:schemeClr>
                    </a:solidFill>
                  </a:tcPr>
                </a:tc>
                <a:tc>
                  <a:txBody>
                    <a:bodyPr/>
                    <a:lstStyle/>
                    <a:p>
                      <a:pPr marL="0" algn="ctr" defTabSz="914378" rtl="0" eaLnBrk="1" latinLnBrk="0" hangingPunct="1"/>
                      <a:r>
                        <a:rPr lang="hu-HU" sz="1400" b="1" kern="1200" dirty="0">
                          <a:solidFill>
                            <a:schemeClr val="bg1">
                              <a:lumMod val="65000"/>
                            </a:schemeClr>
                          </a:solidFill>
                          <a:latin typeface="+mn-lt"/>
                          <a:ea typeface="+mn-ea"/>
                          <a:cs typeface="+mn-cs"/>
                        </a:rPr>
                        <a:t>49%</a:t>
                      </a:r>
                    </a:p>
                  </a:txBody>
                  <a:tcPr>
                    <a:solidFill>
                      <a:schemeClr val="accent1">
                        <a:alpha val="0"/>
                      </a:schemeClr>
                    </a:solidFill>
                  </a:tcPr>
                </a:tc>
                <a:tc>
                  <a:txBody>
                    <a:bodyPr/>
                    <a:lstStyle/>
                    <a:p>
                      <a:pPr algn="ctr"/>
                      <a:r>
                        <a:rPr lang="hu-HU" sz="1400" dirty="0">
                          <a:solidFill>
                            <a:schemeClr val="bg1">
                              <a:lumMod val="65000"/>
                            </a:schemeClr>
                          </a:solidFill>
                        </a:rPr>
                        <a:t>51%</a:t>
                      </a:r>
                    </a:p>
                  </a:txBody>
                  <a:tcPr>
                    <a:solidFill>
                      <a:schemeClr val="accent1">
                        <a:alpha val="0"/>
                      </a:schemeClr>
                    </a:solidFill>
                  </a:tcPr>
                </a:tc>
                <a:extLst>
                  <a:ext uri="{0D108BD9-81ED-4DB2-BD59-A6C34878D82A}">
                    <a16:rowId xmlns:a16="http://schemas.microsoft.com/office/drawing/2014/main" val="506009280"/>
                  </a:ext>
                </a:extLst>
              </a:tr>
              <a:tr h="374256">
                <a:tc>
                  <a:txBody>
                    <a:bodyPr/>
                    <a:lstStyle/>
                    <a:p>
                      <a:pPr algn="ctr"/>
                      <a:r>
                        <a:rPr lang="hu-HU" sz="1400" b="1" dirty="0">
                          <a:solidFill>
                            <a:srgbClr val="ED6737"/>
                          </a:solidFill>
                        </a:rPr>
                        <a:t>40%</a:t>
                      </a:r>
                    </a:p>
                  </a:txBody>
                  <a:tcPr>
                    <a:solidFill>
                      <a:schemeClr val="accent1">
                        <a:alpha val="0"/>
                      </a:schemeClr>
                    </a:solidFill>
                  </a:tcPr>
                </a:tc>
                <a:tc>
                  <a:txBody>
                    <a:bodyPr/>
                    <a:lstStyle/>
                    <a:p>
                      <a:pPr marL="0" algn="ctr" defTabSz="914378" rtl="0" eaLnBrk="1" latinLnBrk="0" hangingPunct="1"/>
                      <a:r>
                        <a:rPr lang="hu-HU" sz="1400" b="1" kern="1200" dirty="0">
                          <a:solidFill>
                            <a:schemeClr val="bg1">
                              <a:lumMod val="65000"/>
                            </a:schemeClr>
                          </a:solidFill>
                          <a:latin typeface="+mn-lt"/>
                          <a:ea typeface="+mn-ea"/>
                          <a:cs typeface="+mn-cs"/>
                        </a:rPr>
                        <a:t>38%</a:t>
                      </a:r>
                    </a:p>
                  </a:txBody>
                  <a:tcPr>
                    <a:solidFill>
                      <a:schemeClr val="accent1">
                        <a:alpha val="0"/>
                      </a:schemeClr>
                    </a:solidFill>
                  </a:tcPr>
                </a:tc>
                <a:tc>
                  <a:txBody>
                    <a:bodyPr/>
                    <a:lstStyle/>
                    <a:p>
                      <a:pPr algn="ctr"/>
                      <a:r>
                        <a:rPr lang="hu-HU" sz="1400" b="1" dirty="0">
                          <a:solidFill>
                            <a:schemeClr val="bg1">
                              <a:lumMod val="65000"/>
                            </a:schemeClr>
                          </a:solidFill>
                        </a:rPr>
                        <a:t>40%</a:t>
                      </a:r>
                    </a:p>
                  </a:txBody>
                  <a:tcPr>
                    <a:solidFill>
                      <a:schemeClr val="accent1">
                        <a:alpha val="0"/>
                      </a:schemeClr>
                    </a:solidFill>
                  </a:tcPr>
                </a:tc>
                <a:extLst>
                  <a:ext uri="{0D108BD9-81ED-4DB2-BD59-A6C34878D82A}">
                    <a16:rowId xmlns:a16="http://schemas.microsoft.com/office/drawing/2014/main" val="543521683"/>
                  </a:ext>
                </a:extLst>
              </a:tr>
              <a:tr h="374256">
                <a:tc>
                  <a:txBody>
                    <a:bodyPr/>
                    <a:lstStyle/>
                    <a:p>
                      <a:pPr algn="ctr"/>
                      <a:r>
                        <a:rPr lang="hu-HU" sz="1400" b="1" dirty="0">
                          <a:solidFill>
                            <a:srgbClr val="ED6737"/>
                          </a:solidFill>
                        </a:rPr>
                        <a:t>34%</a:t>
                      </a:r>
                    </a:p>
                  </a:txBody>
                  <a:tcPr>
                    <a:solidFill>
                      <a:schemeClr val="accent1">
                        <a:alpha val="0"/>
                      </a:schemeClr>
                    </a:solidFill>
                  </a:tcPr>
                </a:tc>
                <a:tc>
                  <a:txBody>
                    <a:bodyPr/>
                    <a:lstStyle/>
                    <a:p>
                      <a:pPr marL="0" algn="ctr" defTabSz="914378" rtl="0" eaLnBrk="1" latinLnBrk="0" hangingPunct="1"/>
                      <a:r>
                        <a:rPr lang="hu-HU" sz="1400" b="1" kern="1200" dirty="0">
                          <a:solidFill>
                            <a:schemeClr val="bg1">
                              <a:lumMod val="65000"/>
                            </a:schemeClr>
                          </a:solidFill>
                          <a:latin typeface="+mn-lt"/>
                          <a:ea typeface="+mn-ea"/>
                          <a:cs typeface="+mn-cs"/>
                        </a:rPr>
                        <a:t>45%</a:t>
                      </a:r>
                    </a:p>
                  </a:txBody>
                  <a:tcPr>
                    <a:solidFill>
                      <a:schemeClr val="accent1">
                        <a:alpha val="0"/>
                      </a:schemeClr>
                    </a:solidFill>
                  </a:tcPr>
                </a:tc>
                <a:tc>
                  <a:txBody>
                    <a:bodyPr/>
                    <a:lstStyle/>
                    <a:p>
                      <a:pPr algn="ctr"/>
                      <a:r>
                        <a:rPr lang="hu-HU" sz="1400" b="1" dirty="0">
                          <a:solidFill>
                            <a:schemeClr val="bg1">
                              <a:lumMod val="65000"/>
                            </a:schemeClr>
                          </a:solidFill>
                        </a:rPr>
                        <a:t>45%</a:t>
                      </a:r>
                    </a:p>
                  </a:txBody>
                  <a:tcPr>
                    <a:solidFill>
                      <a:schemeClr val="accent1">
                        <a:alpha val="0"/>
                      </a:schemeClr>
                    </a:solidFill>
                  </a:tcPr>
                </a:tc>
                <a:extLst>
                  <a:ext uri="{0D108BD9-81ED-4DB2-BD59-A6C34878D82A}">
                    <a16:rowId xmlns:a16="http://schemas.microsoft.com/office/drawing/2014/main" val="4101635269"/>
                  </a:ext>
                </a:extLst>
              </a:tr>
              <a:tr h="374256">
                <a:tc>
                  <a:txBody>
                    <a:bodyPr/>
                    <a:lstStyle/>
                    <a:p>
                      <a:pPr algn="ctr"/>
                      <a:r>
                        <a:rPr lang="hu-HU" sz="1400" b="1" dirty="0">
                          <a:solidFill>
                            <a:srgbClr val="ED6737"/>
                          </a:solidFill>
                        </a:rPr>
                        <a:t>33%</a:t>
                      </a:r>
                    </a:p>
                  </a:txBody>
                  <a:tcPr>
                    <a:solidFill>
                      <a:schemeClr val="accent1">
                        <a:alpha val="0"/>
                      </a:schemeClr>
                    </a:solidFill>
                  </a:tcPr>
                </a:tc>
                <a:tc>
                  <a:txBody>
                    <a:bodyPr/>
                    <a:lstStyle/>
                    <a:p>
                      <a:pPr marL="0" algn="ctr" defTabSz="914378" rtl="0" eaLnBrk="1" latinLnBrk="0" hangingPunct="1"/>
                      <a:r>
                        <a:rPr lang="hu-HU" sz="1400" b="1" kern="1200" dirty="0">
                          <a:solidFill>
                            <a:schemeClr val="bg1">
                              <a:lumMod val="65000"/>
                            </a:schemeClr>
                          </a:solidFill>
                          <a:latin typeface="+mn-lt"/>
                          <a:ea typeface="+mn-ea"/>
                          <a:cs typeface="+mn-cs"/>
                        </a:rPr>
                        <a:t>36%</a:t>
                      </a:r>
                    </a:p>
                  </a:txBody>
                  <a:tcPr>
                    <a:solidFill>
                      <a:schemeClr val="accent1">
                        <a:alpha val="0"/>
                      </a:schemeClr>
                    </a:solidFill>
                  </a:tcPr>
                </a:tc>
                <a:tc>
                  <a:txBody>
                    <a:bodyPr/>
                    <a:lstStyle/>
                    <a:p>
                      <a:pPr algn="ctr"/>
                      <a:r>
                        <a:rPr lang="hu-HU" sz="1400" b="1" dirty="0">
                          <a:solidFill>
                            <a:schemeClr val="bg1">
                              <a:lumMod val="65000"/>
                            </a:schemeClr>
                          </a:solidFill>
                        </a:rPr>
                        <a:t>38%</a:t>
                      </a:r>
                    </a:p>
                  </a:txBody>
                  <a:tcPr>
                    <a:solidFill>
                      <a:schemeClr val="accent1">
                        <a:alpha val="0"/>
                      </a:schemeClr>
                    </a:solidFill>
                  </a:tcPr>
                </a:tc>
                <a:extLst>
                  <a:ext uri="{0D108BD9-81ED-4DB2-BD59-A6C34878D82A}">
                    <a16:rowId xmlns:a16="http://schemas.microsoft.com/office/drawing/2014/main" val="3521407961"/>
                  </a:ext>
                </a:extLst>
              </a:tr>
              <a:tr h="374256">
                <a:tc>
                  <a:txBody>
                    <a:bodyPr/>
                    <a:lstStyle/>
                    <a:p>
                      <a:pPr algn="ctr"/>
                      <a:r>
                        <a:rPr lang="hu-HU" sz="1400" b="1" dirty="0">
                          <a:solidFill>
                            <a:srgbClr val="ED6737"/>
                          </a:solidFill>
                        </a:rPr>
                        <a:t>30%</a:t>
                      </a:r>
                    </a:p>
                  </a:txBody>
                  <a:tcPr>
                    <a:solidFill>
                      <a:schemeClr val="accent1">
                        <a:alpha val="0"/>
                      </a:schemeClr>
                    </a:solidFill>
                  </a:tcPr>
                </a:tc>
                <a:tc>
                  <a:txBody>
                    <a:bodyPr/>
                    <a:lstStyle/>
                    <a:p>
                      <a:pPr marL="0" algn="ctr" defTabSz="914378" rtl="0" eaLnBrk="1" latinLnBrk="0" hangingPunct="1"/>
                      <a:r>
                        <a:rPr lang="hu-HU" sz="1400" b="1" kern="1200" dirty="0">
                          <a:solidFill>
                            <a:schemeClr val="bg1">
                              <a:lumMod val="65000"/>
                            </a:schemeClr>
                          </a:solidFill>
                          <a:latin typeface="+mn-lt"/>
                          <a:ea typeface="+mn-ea"/>
                          <a:cs typeface="+mn-cs"/>
                        </a:rPr>
                        <a:t>35%</a:t>
                      </a:r>
                    </a:p>
                  </a:txBody>
                  <a:tcPr>
                    <a:solidFill>
                      <a:schemeClr val="accent1">
                        <a:alpha val="0"/>
                      </a:schemeClr>
                    </a:solidFill>
                  </a:tcPr>
                </a:tc>
                <a:tc>
                  <a:txBody>
                    <a:bodyPr/>
                    <a:lstStyle/>
                    <a:p>
                      <a:pPr algn="ctr"/>
                      <a:r>
                        <a:rPr lang="hu-HU" sz="1400" b="1" dirty="0">
                          <a:solidFill>
                            <a:schemeClr val="bg1">
                              <a:lumMod val="65000"/>
                            </a:schemeClr>
                          </a:solidFill>
                        </a:rPr>
                        <a:t>36%</a:t>
                      </a:r>
                    </a:p>
                  </a:txBody>
                  <a:tcPr>
                    <a:solidFill>
                      <a:schemeClr val="accent1">
                        <a:alpha val="0"/>
                      </a:schemeClr>
                    </a:solidFill>
                  </a:tcPr>
                </a:tc>
                <a:extLst>
                  <a:ext uri="{0D108BD9-81ED-4DB2-BD59-A6C34878D82A}">
                    <a16:rowId xmlns:a16="http://schemas.microsoft.com/office/drawing/2014/main" val="567553846"/>
                  </a:ext>
                </a:extLst>
              </a:tr>
              <a:tr h="374256">
                <a:tc>
                  <a:txBody>
                    <a:bodyPr/>
                    <a:lstStyle/>
                    <a:p>
                      <a:pPr algn="ctr"/>
                      <a:r>
                        <a:rPr lang="hu-HU" sz="1400" b="1" dirty="0">
                          <a:solidFill>
                            <a:srgbClr val="ED6737"/>
                          </a:solidFill>
                        </a:rPr>
                        <a:t>24%</a:t>
                      </a:r>
                    </a:p>
                  </a:txBody>
                  <a:tcPr>
                    <a:solidFill>
                      <a:schemeClr val="accent1">
                        <a:alpha val="0"/>
                      </a:schemeClr>
                    </a:solidFill>
                  </a:tcPr>
                </a:tc>
                <a:tc>
                  <a:txBody>
                    <a:bodyPr/>
                    <a:lstStyle/>
                    <a:p>
                      <a:pPr marL="0" algn="ctr" defTabSz="914378" rtl="0" eaLnBrk="1" latinLnBrk="0" hangingPunct="1"/>
                      <a:r>
                        <a:rPr lang="hu-HU" sz="1400" b="1" kern="1200" dirty="0">
                          <a:solidFill>
                            <a:schemeClr val="bg1">
                              <a:lumMod val="65000"/>
                            </a:schemeClr>
                          </a:solidFill>
                          <a:latin typeface="+mn-lt"/>
                          <a:ea typeface="+mn-ea"/>
                          <a:cs typeface="+mn-cs"/>
                        </a:rPr>
                        <a:t>33%</a:t>
                      </a:r>
                    </a:p>
                  </a:txBody>
                  <a:tcPr>
                    <a:solidFill>
                      <a:schemeClr val="accent1">
                        <a:alpha val="0"/>
                      </a:schemeClr>
                    </a:solidFill>
                  </a:tcPr>
                </a:tc>
                <a:tc>
                  <a:txBody>
                    <a:bodyPr/>
                    <a:lstStyle/>
                    <a:p>
                      <a:pPr algn="ctr"/>
                      <a:r>
                        <a:rPr lang="hu-HU" sz="1400" b="1" dirty="0">
                          <a:solidFill>
                            <a:schemeClr val="bg1">
                              <a:lumMod val="65000"/>
                            </a:schemeClr>
                          </a:solidFill>
                        </a:rPr>
                        <a:t>30%</a:t>
                      </a:r>
                    </a:p>
                  </a:txBody>
                  <a:tcPr>
                    <a:solidFill>
                      <a:schemeClr val="accent1">
                        <a:alpha val="0"/>
                      </a:schemeClr>
                    </a:solidFill>
                  </a:tcPr>
                </a:tc>
                <a:extLst>
                  <a:ext uri="{0D108BD9-81ED-4DB2-BD59-A6C34878D82A}">
                    <a16:rowId xmlns:a16="http://schemas.microsoft.com/office/drawing/2014/main" val="882584962"/>
                  </a:ext>
                </a:extLst>
              </a:tr>
              <a:tr h="374256">
                <a:tc>
                  <a:txBody>
                    <a:bodyPr/>
                    <a:lstStyle/>
                    <a:p>
                      <a:pPr algn="ctr"/>
                      <a:r>
                        <a:rPr lang="hu-HU" sz="1400" b="1" dirty="0">
                          <a:solidFill>
                            <a:srgbClr val="ED6737"/>
                          </a:solidFill>
                        </a:rPr>
                        <a:t>24%</a:t>
                      </a:r>
                    </a:p>
                  </a:txBody>
                  <a:tcPr>
                    <a:solidFill>
                      <a:schemeClr val="accent1">
                        <a:alpha val="0"/>
                      </a:schemeClr>
                    </a:solidFill>
                  </a:tcPr>
                </a:tc>
                <a:tc>
                  <a:txBody>
                    <a:bodyPr/>
                    <a:lstStyle/>
                    <a:p>
                      <a:pPr marL="0" algn="ctr" defTabSz="914378" rtl="0" eaLnBrk="1" latinLnBrk="0" hangingPunct="1"/>
                      <a:r>
                        <a:rPr lang="en-GB" sz="1400" b="1" kern="1200" dirty="0">
                          <a:solidFill>
                            <a:schemeClr val="bg1">
                              <a:lumMod val="65000"/>
                            </a:schemeClr>
                          </a:solidFill>
                          <a:latin typeface="+mn-lt"/>
                          <a:ea typeface="+mn-ea"/>
                          <a:cs typeface="+mn-cs"/>
                        </a:rPr>
                        <a:t>-</a:t>
                      </a:r>
                      <a:endParaRPr lang="hu-HU" sz="1400" b="1" kern="1200" dirty="0">
                        <a:solidFill>
                          <a:schemeClr val="bg1">
                            <a:lumMod val="65000"/>
                          </a:schemeClr>
                        </a:solidFill>
                        <a:latin typeface="+mn-lt"/>
                        <a:ea typeface="+mn-ea"/>
                        <a:cs typeface="+mn-cs"/>
                      </a:endParaRPr>
                    </a:p>
                  </a:txBody>
                  <a:tcPr>
                    <a:solidFill>
                      <a:schemeClr val="accent1">
                        <a:alpha val="0"/>
                      </a:schemeClr>
                    </a:solidFill>
                  </a:tcPr>
                </a:tc>
                <a:tc>
                  <a:txBody>
                    <a:bodyPr/>
                    <a:lstStyle/>
                    <a:p>
                      <a:pPr algn="ctr"/>
                      <a:r>
                        <a:rPr lang="hu-HU" sz="1400" b="1" dirty="0">
                          <a:solidFill>
                            <a:schemeClr val="bg1">
                              <a:lumMod val="65000"/>
                            </a:schemeClr>
                          </a:solidFill>
                        </a:rPr>
                        <a:t>-</a:t>
                      </a:r>
                    </a:p>
                  </a:txBody>
                  <a:tcPr>
                    <a:solidFill>
                      <a:schemeClr val="accent1">
                        <a:alpha val="0"/>
                      </a:schemeClr>
                    </a:solidFill>
                  </a:tcPr>
                </a:tc>
                <a:extLst>
                  <a:ext uri="{0D108BD9-81ED-4DB2-BD59-A6C34878D82A}">
                    <a16:rowId xmlns:a16="http://schemas.microsoft.com/office/drawing/2014/main" val="1563625386"/>
                  </a:ext>
                </a:extLst>
              </a:tr>
              <a:tr h="374256">
                <a:tc>
                  <a:txBody>
                    <a:bodyPr/>
                    <a:lstStyle/>
                    <a:p>
                      <a:pPr algn="ctr"/>
                      <a:r>
                        <a:rPr lang="hu-HU" sz="1400" b="1" dirty="0">
                          <a:solidFill>
                            <a:srgbClr val="ED6737"/>
                          </a:solidFill>
                        </a:rPr>
                        <a:t>19%</a:t>
                      </a:r>
                    </a:p>
                  </a:txBody>
                  <a:tcPr>
                    <a:solidFill>
                      <a:schemeClr val="accent1">
                        <a:alpha val="0"/>
                      </a:schemeClr>
                    </a:solidFill>
                  </a:tcPr>
                </a:tc>
                <a:tc>
                  <a:txBody>
                    <a:bodyPr/>
                    <a:lstStyle/>
                    <a:p>
                      <a:pPr marL="0" algn="ctr" defTabSz="914378" rtl="0" eaLnBrk="1" latinLnBrk="0" hangingPunct="1"/>
                      <a:r>
                        <a:rPr lang="hu-HU" sz="1400" b="1" kern="1200" dirty="0">
                          <a:solidFill>
                            <a:schemeClr val="bg1">
                              <a:lumMod val="65000"/>
                            </a:schemeClr>
                          </a:solidFill>
                          <a:latin typeface="+mn-lt"/>
                          <a:ea typeface="+mn-ea"/>
                          <a:cs typeface="+mn-cs"/>
                        </a:rPr>
                        <a:t>27%</a:t>
                      </a:r>
                    </a:p>
                  </a:txBody>
                  <a:tcPr>
                    <a:solidFill>
                      <a:schemeClr val="accent1">
                        <a:alpha val="0"/>
                      </a:schemeClr>
                    </a:solidFill>
                  </a:tcPr>
                </a:tc>
                <a:tc>
                  <a:txBody>
                    <a:bodyPr/>
                    <a:lstStyle/>
                    <a:p>
                      <a:pPr algn="ctr"/>
                      <a:r>
                        <a:rPr lang="hu-HU" sz="1400" b="1" dirty="0">
                          <a:solidFill>
                            <a:schemeClr val="bg1">
                              <a:lumMod val="65000"/>
                            </a:schemeClr>
                          </a:solidFill>
                        </a:rPr>
                        <a:t>28%</a:t>
                      </a:r>
                    </a:p>
                  </a:txBody>
                  <a:tcPr>
                    <a:solidFill>
                      <a:schemeClr val="accent1">
                        <a:alpha val="0"/>
                      </a:schemeClr>
                    </a:solidFill>
                  </a:tcPr>
                </a:tc>
                <a:extLst>
                  <a:ext uri="{0D108BD9-81ED-4DB2-BD59-A6C34878D82A}">
                    <a16:rowId xmlns:a16="http://schemas.microsoft.com/office/drawing/2014/main" val="2883930745"/>
                  </a:ext>
                </a:extLst>
              </a:tr>
            </a:tbl>
          </a:graphicData>
        </a:graphic>
      </p:graphicFrame>
      <p:graphicFrame>
        <p:nvGraphicFramePr>
          <p:cNvPr id="4" name="Táblázat 3"/>
          <p:cNvGraphicFramePr>
            <a:graphicFrameLocks noGrp="1"/>
          </p:cNvGraphicFramePr>
          <p:nvPr>
            <p:extLst>
              <p:ext uri="{D42A27DB-BD31-4B8C-83A1-F6EECF244321}">
                <p14:modId xmlns:p14="http://schemas.microsoft.com/office/powerpoint/2010/main" val="4286131448"/>
              </p:ext>
            </p:extLst>
          </p:nvPr>
        </p:nvGraphicFramePr>
        <p:xfrm>
          <a:off x="164036" y="697222"/>
          <a:ext cx="5104110" cy="2994048"/>
        </p:xfrm>
        <a:graphic>
          <a:graphicData uri="http://schemas.openxmlformats.org/drawingml/2006/table">
            <a:tbl>
              <a:tblPr firstRow="1" bandRow="1">
                <a:tableStyleId>{5C22544A-7EE6-4342-B048-85BDC9FD1C3A}</a:tableStyleId>
              </a:tblPr>
              <a:tblGrid>
                <a:gridCol w="5104110">
                  <a:extLst>
                    <a:ext uri="{9D8B030D-6E8A-4147-A177-3AD203B41FA5}">
                      <a16:colId xmlns:a16="http://schemas.microsoft.com/office/drawing/2014/main" val="4127085462"/>
                    </a:ext>
                  </a:extLst>
                </a:gridCol>
              </a:tblGrid>
              <a:tr h="374256">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sz="1050" b="0" kern="1200" baseline="0" noProof="0" dirty="0">
                          <a:solidFill>
                            <a:srgbClr val="404040"/>
                          </a:solidFill>
                          <a:latin typeface="+mn-lt"/>
                          <a:ea typeface="+mn-ea"/>
                          <a:cs typeface="+mn-cs"/>
                        </a:rPr>
                        <a:t>My smartphone is always close to me when I am sleeping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0"/>
                      </a:schemeClr>
                    </a:solidFill>
                  </a:tcPr>
                </a:tc>
                <a:extLst>
                  <a:ext uri="{0D108BD9-81ED-4DB2-BD59-A6C34878D82A}">
                    <a16:rowId xmlns:a16="http://schemas.microsoft.com/office/drawing/2014/main" val="4116475336"/>
                  </a:ext>
                </a:extLst>
              </a:tr>
              <a:tr h="374256">
                <a:tc>
                  <a:txBody>
                    <a:bodyPr/>
                    <a:lstStyle/>
                    <a:p>
                      <a:pPr marL="85725" indent="0" algn="l" fontAlgn="t"/>
                      <a:r>
                        <a:rPr lang="en-GB" sz="1050" b="0" kern="1200" baseline="0" noProof="0" dirty="0">
                          <a:solidFill>
                            <a:srgbClr val="404040"/>
                          </a:solidFill>
                          <a:latin typeface="+mn-lt"/>
                          <a:ea typeface="+mn-ea"/>
                          <a:cs typeface="+mn-cs"/>
                        </a:rPr>
                        <a:t>I could not exist without internet on my smartphone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0"/>
                      </a:schemeClr>
                    </a:solidFill>
                  </a:tcPr>
                </a:tc>
                <a:extLst>
                  <a:ext uri="{0D108BD9-81ED-4DB2-BD59-A6C34878D82A}">
                    <a16:rowId xmlns:a16="http://schemas.microsoft.com/office/drawing/2014/main" val="4033948105"/>
                  </a:ext>
                </a:extLst>
              </a:tr>
              <a:tr h="374256">
                <a:tc>
                  <a:txBody>
                    <a:bodyPr/>
                    <a:lstStyle/>
                    <a:p>
                      <a:pPr marL="85725" indent="0" algn="l" fontAlgn="t"/>
                      <a:r>
                        <a:rPr lang="en-GB" sz="1050" b="0" kern="1200" baseline="0" noProof="0" dirty="0">
                          <a:solidFill>
                            <a:srgbClr val="404040"/>
                          </a:solidFill>
                          <a:latin typeface="+mn-lt"/>
                          <a:ea typeface="+mn-ea"/>
                          <a:cs typeface="+mn-cs"/>
                        </a:rPr>
                        <a:t>I always like re-watching classic and well-known movies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0"/>
                      </a:schemeClr>
                    </a:solidFill>
                  </a:tcPr>
                </a:tc>
                <a:extLst>
                  <a:ext uri="{0D108BD9-81ED-4DB2-BD59-A6C34878D82A}">
                    <a16:rowId xmlns:a16="http://schemas.microsoft.com/office/drawing/2014/main" val="2644259959"/>
                  </a:ext>
                </a:extLst>
              </a:tr>
              <a:tr h="374256">
                <a:tc>
                  <a:txBody>
                    <a:bodyPr/>
                    <a:lstStyle/>
                    <a:p>
                      <a:pPr marL="85725" indent="0" algn="l" fontAlgn="t"/>
                      <a:r>
                        <a:rPr lang="en-GB" sz="1050" b="0" kern="1200" baseline="0" noProof="0" dirty="0">
                          <a:solidFill>
                            <a:srgbClr val="404040"/>
                          </a:solidFill>
                          <a:latin typeface="+mn-lt"/>
                          <a:ea typeface="+mn-ea"/>
                          <a:cs typeface="+mn-cs"/>
                        </a:rPr>
                        <a:t>I do not mind the screen size; I like watching videos on mobiles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0"/>
                      </a:schemeClr>
                    </a:solidFill>
                  </a:tcPr>
                </a:tc>
                <a:extLst>
                  <a:ext uri="{0D108BD9-81ED-4DB2-BD59-A6C34878D82A}">
                    <a16:rowId xmlns:a16="http://schemas.microsoft.com/office/drawing/2014/main" val="4162379301"/>
                  </a:ext>
                </a:extLst>
              </a:tr>
              <a:tr h="374256">
                <a:tc>
                  <a:txBody>
                    <a:bodyPr/>
                    <a:lstStyle/>
                    <a:p>
                      <a:pPr marL="85725" indent="0" algn="l" fontAlgn="t"/>
                      <a:r>
                        <a:rPr lang="en-GB" sz="1050" b="0" kern="1200" baseline="0" noProof="0" dirty="0">
                          <a:solidFill>
                            <a:srgbClr val="404040"/>
                          </a:solidFill>
                          <a:latin typeface="+mn-lt"/>
                          <a:ea typeface="+mn-ea"/>
                          <a:cs typeface="+mn-cs"/>
                        </a:rPr>
                        <a:t>Sometimes I watch a whole season of a series in a day or a weekend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0"/>
                      </a:schemeClr>
                    </a:solidFill>
                  </a:tcPr>
                </a:tc>
                <a:extLst>
                  <a:ext uri="{0D108BD9-81ED-4DB2-BD59-A6C34878D82A}">
                    <a16:rowId xmlns:a16="http://schemas.microsoft.com/office/drawing/2014/main" val="546503039"/>
                  </a:ext>
                </a:extLst>
              </a:tr>
              <a:tr h="374256">
                <a:tc>
                  <a:txBody>
                    <a:bodyPr/>
                    <a:lstStyle/>
                    <a:p>
                      <a:pPr marL="85725" indent="0" algn="l" fontAlgn="t"/>
                      <a:r>
                        <a:rPr lang="en-GB" sz="1050" b="0" kern="1200" baseline="0" noProof="0" dirty="0">
                          <a:solidFill>
                            <a:srgbClr val="404040"/>
                          </a:solidFill>
                          <a:latin typeface="+mn-lt"/>
                          <a:ea typeface="+mn-ea"/>
                          <a:cs typeface="+mn-cs"/>
                        </a:rPr>
                        <a:t>I enjoy films and series more in the original language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0"/>
                      </a:schemeClr>
                    </a:solidFill>
                  </a:tcPr>
                </a:tc>
                <a:extLst>
                  <a:ext uri="{0D108BD9-81ED-4DB2-BD59-A6C34878D82A}">
                    <a16:rowId xmlns:a16="http://schemas.microsoft.com/office/drawing/2014/main" val="2786538972"/>
                  </a:ext>
                </a:extLst>
              </a:tr>
              <a:tr h="374256">
                <a:tc>
                  <a:txBody>
                    <a:bodyPr/>
                    <a:lstStyle/>
                    <a:p>
                      <a:pPr marL="85725" indent="0" algn="l" fontAlgn="t"/>
                      <a:r>
                        <a:rPr lang="en-GB" sz="1050" b="0" kern="1200" baseline="0" noProof="0" dirty="0">
                          <a:solidFill>
                            <a:srgbClr val="404040"/>
                          </a:solidFill>
                          <a:latin typeface="+mn-lt"/>
                          <a:ea typeface="+mn-ea"/>
                          <a:cs typeface="+mn-cs"/>
                        </a:rPr>
                        <a:t>I watched more movies and series online this year compared to last year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0"/>
                      </a:schemeClr>
                    </a:solidFill>
                  </a:tcPr>
                </a:tc>
                <a:extLst>
                  <a:ext uri="{0D108BD9-81ED-4DB2-BD59-A6C34878D82A}">
                    <a16:rowId xmlns:a16="http://schemas.microsoft.com/office/drawing/2014/main" val="1342496226"/>
                  </a:ext>
                </a:extLst>
              </a:tr>
              <a:tr h="374256">
                <a:tc>
                  <a:txBody>
                    <a:bodyPr/>
                    <a:lstStyle/>
                    <a:p>
                      <a:pPr algn="l" fontAlgn="t"/>
                      <a:r>
                        <a:rPr lang="en-GB" sz="1050" b="0" kern="1200" baseline="0" noProof="0" dirty="0">
                          <a:solidFill>
                            <a:srgbClr val="404040"/>
                          </a:solidFill>
                          <a:latin typeface="+mn-lt"/>
                          <a:ea typeface="+mn-ea"/>
                          <a:cs typeface="+mn-cs"/>
                        </a:rPr>
                        <a:t>  I am online all day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alpha val="0"/>
                      </a:schemeClr>
                    </a:solidFill>
                  </a:tcPr>
                </a:tc>
                <a:extLst>
                  <a:ext uri="{0D108BD9-81ED-4DB2-BD59-A6C34878D82A}">
                    <a16:rowId xmlns:a16="http://schemas.microsoft.com/office/drawing/2014/main" val="1171146200"/>
                  </a:ext>
                </a:extLst>
              </a:tr>
            </a:tbl>
          </a:graphicData>
        </a:graphic>
      </p:graphicFrame>
      <p:grpSp>
        <p:nvGrpSpPr>
          <p:cNvPr id="562" name="Group 123"/>
          <p:cNvGrpSpPr/>
          <p:nvPr/>
        </p:nvGrpSpPr>
        <p:grpSpPr>
          <a:xfrm>
            <a:off x="5268146" y="768284"/>
            <a:ext cx="2056693" cy="216960"/>
            <a:chOff x="0" y="0"/>
            <a:chExt cx="3807460" cy="203200"/>
          </a:xfrm>
        </p:grpSpPr>
        <p:sp>
          <p:nvSpPr>
            <p:cNvPr id="563" name="Shape 113"/>
            <p:cNvSpPr/>
            <p:nvPr/>
          </p:nvSpPr>
          <p:spPr>
            <a:xfrm>
              <a:off x="0" y="0"/>
              <a:ext cx="381000"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4" name="Shape 114"/>
            <p:cNvSpPr/>
            <p:nvPr/>
          </p:nvSpPr>
          <p:spPr>
            <a:xfrm>
              <a:off x="380717"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5" name="Shape 115"/>
            <p:cNvSpPr/>
            <p:nvPr/>
          </p:nvSpPr>
          <p:spPr>
            <a:xfrm>
              <a:off x="761435"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6" name="Shape 116"/>
            <p:cNvSpPr/>
            <p:nvPr/>
          </p:nvSpPr>
          <p:spPr>
            <a:xfrm>
              <a:off x="1142153"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7" name="Shape 117"/>
            <p:cNvSpPr/>
            <p:nvPr/>
          </p:nvSpPr>
          <p:spPr>
            <a:xfrm>
              <a:off x="152287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8" name="Shape 118"/>
            <p:cNvSpPr/>
            <p:nvPr/>
          </p:nvSpPr>
          <p:spPr>
            <a:xfrm>
              <a:off x="1903588" y="0"/>
              <a:ext cx="381001" cy="203200"/>
            </a:xfrm>
            <a:prstGeom prst="rect">
              <a:avLst/>
            </a:prstGeom>
            <a:solidFill>
              <a:schemeClr val="bg1"/>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9" name="Shape 119"/>
            <p:cNvSpPr/>
            <p:nvPr/>
          </p:nvSpPr>
          <p:spPr>
            <a:xfrm>
              <a:off x="2284306" y="0"/>
              <a:ext cx="381001" cy="203200"/>
            </a:xfrm>
            <a:prstGeom prst="rect">
              <a:avLst/>
            </a:prstGeom>
            <a:solidFill>
              <a:schemeClr val="bg1"/>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70" name="Shape 120"/>
            <p:cNvSpPr/>
            <p:nvPr/>
          </p:nvSpPr>
          <p:spPr>
            <a:xfrm>
              <a:off x="2665024"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71" name="Shape 121"/>
            <p:cNvSpPr/>
            <p:nvPr/>
          </p:nvSpPr>
          <p:spPr>
            <a:xfrm>
              <a:off x="3045742"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72" name="Shape 122"/>
            <p:cNvSpPr/>
            <p:nvPr/>
          </p:nvSpPr>
          <p:spPr>
            <a:xfrm>
              <a:off x="342646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49" name="Group 137"/>
          <p:cNvGrpSpPr/>
          <p:nvPr/>
        </p:nvGrpSpPr>
        <p:grpSpPr>
          <a:xfrm>
            <a:off x="5268146" y="1152138"/>
            <a:ext cx="2056692" cy="216960"/>
            <a:chOff x="0" y="0"/>
            <a:chExt cx="3807460" cy="203200"/>
          </a:xfrm>
        </p:grpSpPr>
        <p:sp>
          <p:nvSpPr>
            <p:cNvPr id="550" name="Shape 127"/>
            <p:cNvSpPr/>
            <p:nvPr/>
          </p:nvSpPr>
          <p:spPr>
            <a:xfrm>
              <a:off x="0" y="0"/>
              <a:ext cx="381000"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1" name="Shape 128"/>
            <p:cNvSpPr/>
            <p:nvPr/>
          </p:nvSpPr>
          <p:spPr>
            <a:xfrm>
              <a:off x="380717"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2" name="Shape 129"/>
            <p:cNvSpPr/>
            <p:nvPr/>
          </p:nvSpPr>
          <p:spPr>
            <a:xfrm>
              <a:off x="761435"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3" name="Shape 130"/>
            <p:cNvSpPr/>
            <p:nvPr/>
          </p:nvSpPr>
          <p:spPr>
            <a:xfrm>
              <a:off x="1142153"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4" name="Shape 131"/>
            <p:cNvSpPr/>
            <p:nvPr/>
          </p:nvSpPr>
          <p:spPr>
            <a:xfrm>
              <a:off x="152287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5" name="Shape 132"/>
            <p:cNvSpPr/>
            <p:nvPr/>
          </p:nvSpPr>
          <p:spPr>
            <a:xfrm>
              <a:off x="1903588"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6" name="Shape 133"/>
            <p:cNvSpPr/>
            <p:nvPr/>
          </p:nvSpPr>
          <p:spPr>
            <a:xfrm>
              <a:off x="2284306"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7" name="Shape 134"/>
            <p:cNvSpPr/>
            <p:nvPr/>
          </p:nvSpPr>
          <p:spPr>
            <a:xfrm>
              <a:off x="2665024"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8" name="Shape 135"/>
            <p:cNvSpPr/>
            <p:nvPr/>
          </p:nvSpPr>
          <p:spPr>
            <a:xfrm>
              <a:off x="3045742"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9" name="Shape 136"/>
            <p:cNvSpPr/>
            <p:nvPr/>
          </p:nvSpPr>
          <p:spPr>
            <a:xfrm>
              <a:off x="342646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36" name="Group 151"/>
          <p:cNvGrpSpPr/>
          <p:nvPr/>
        </p:nvGrpSpPr>
        <p:grpSpPr>
          <a:xfrm>
            <a:off x="5268146" y="1498226"/>
            <a:ext cx="2056692" cy="216960"/>
            <a:chOff x="0" y="0"/>
            <a:chExt cx="3807460" cy="203200"/>
          </a:xfrm>
        </p:grpSpPr>
        <p:sp>
          <p:nvSpPr>
            <p:cNvPr id="537" name="Shape 141"/>
            <p:cNvSpPr/>
            <p:nvPr/>
          </p:nvSpPr>
          <p:spPr>
            <a:xfrm>
              <a:off x="0" y="0"/>
              <a:ext cx="381000"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8" name="Shape 142"/>
            <p:cNvSpPr/>
            <p:nvPr/>
          </p:nvSpPr>
          <p:spPr>
            <a:xfrm>
              <a:off x="380717"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9" name="Shape 143"/>
            <p:cNvSpPr/>
            <p:nvPr/>
          </p:nvSpPr>
          <p:spPr>
            <a:xfrm>
              <a:off x="761435"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0" name="Shape 144"/>
            <p:cNvSpPr/>
            <p:nvPr/>
          </p:nvSpPr>
          <p:spPr>
            <a:xfrm>
              <a:off x="1142153"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1" name="Shape 145"/>
            <p:cNvSpPr/>
            <p:nvPr/>
          </p:nvSpPr>
          <p:spPr>
            <a:xfrm>
              <a:off x="152287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2" name="Shape 146"/>
            <p:cNvSpPr/>
            <p:nvPr/>
          </p:nvSpPr>
          <p:spPr>
            <a:xfrm>
              <a:off x="1903588"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3" name="Shape 147"/>
            <p:cNvSpPr/>
            <p:nvPr/>
          </p:nvSpPr>
          <p:spPr>
            <a:xfrm>
              <a:off x="2284306"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4" name="Shape 148"/>
            <p:cNvSpPr/>
            <p:nvPr/>
          </p:nvSpPr>
          <p:spPr>
            <a:xfrm>
              <a:off x="2665024"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5" name="Shape 149"/>
            <p:cNvSpPr/>
            <p:nvPr/>
          </p:nvSpPr>
          <p:spPr>
            <a:xfrm>
              <a:off x="3045742"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6" name="Shape 150"/>
            <p:cNvSpPr/>
            <p:nvPr/>
          </p:nvSpPr>
          <p:spPr>
            <a:xfrm>
              <a:off x="342646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23" name="Group 165"/>
          <p:cNvGrpSpPr/>
          <p:nvPr/>
        </p:nvGrpSpPr>
        <p:grpSpPr>
          <a:xfrm>
            <a:off x="5268146" y="1891271"/>
            <a:ext cx="2060741" cy="216960"/>
            <a:chOff x="0" y="0"/>
            <a:chExt cx="3807460" cy="203200"/>
          </a:xfrm>
        </p:grpSpPr>
        <p:sp>
          <p:nvSpPr>
            <p:cNvPr id="524" name="Shape 155"/>
            <p:cNvSpPr/>
            <p:nvPr/>
          </p:nvSpPr>
          <p:spPr>
            <a:xfrm>
              <a:off x="0" y="0"/>
              <a:ext cx="381000"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5" name="Shape 156"/>
            <p:cNvSpPr/>
            <p:nvPr/>
          </p:nvSpPr>
          <p:spPr>
            <a:xfrm>
              <a:off x="380717"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6" name="Shape 157"/>
            <p:cNvSpPr/>
            <p:nvPr/>
          </p:nvSpPr>
          <p:spPr>
            <a:xfrm>
              <a:off x="761435"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7" name="Shape 158"/>
            <p:cNvSpPr/>
            <p:nvPr/>
          </p:nvSpPr>
          <p:spPr>
            <a:xfrm>
              <a:off x="1142153"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8" name="Shape 159"/>
            <p:cNvSpPr/>
            <p:nvPr/>
          </p:nvSpPr>
          <p:spPr>
            <a:xfrm>
              <a:off x="1522870" y="0"/>
              <a:ext cx="381001" cy="203200"/>
            </a:xfrm>
            <a:prstGeom prst="rect">
              <a:avLst/>
            </a:prstGeom>
            <a:solidFill>
              <a:schemeClr val="bg1"/>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9" name="Shape 160"/>
            <p:cNvSpPr/>
            <p:nvPr/>
          </p:nvSpPr>
          <p:spPr>
            <a:xfrm>
              <a:off x="1903588"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0" name="Shape 161"/>
            <p:cNvSpPr/>
            <p:nvPr/>
          </p:nvSpPr>
          <p:spPr>
            <a:xfrm>
              <a:off x="2284306"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1" name="Shape 162"/>
            <p:cNvSpPr/>
            <p:nvPr/>
          </p:nvSpPr>
          <p:spPr>
            <a:xfrm>
              <a:off x="2665024"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2" name="Shape 163"/>
            <p:cNvSpPr/>
            <p:nvPr/>
          </p:nvSpPr>
          <p:spPr>
            <a:xfrm>
              <a:off x="3045742"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3" name="Shape 164"/>
            <p:cNvSpPr/>
            <p:nvPr/>
          </p:nvSpPr>
          <p:spPr>
            <a:xfrm>
              <a:off x="342646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10" name="Group 179"/>
          <p:cNvGrpSpPr/>
          <p:nvPr/>
        </p:nvGrpSpPr>
        <p:grpSpPr>
          <a:xfrm>
            <a:off x="5268146" y="2256075"/>
            <a:ext cx="2056693" cy="216960"/>
            <a:chOff x="0" y="0"/>
            <a:chExt cx="3807460" cy="203200"/>
          </a:xfrm>
        </p:grpSpPr>
        <p:sp>
          <p:nvSpPr>
            <p:cNvPr id="511" name="Shape 169"/>
            <p:cNvSpPr/>
            <p:nvPr/>
          </p:nvSpPr>
          <p:spPr>
            <a:xfrm>
              <a:off x="0" y="0"/>
              <a:ext cx="381000"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2" name="Shape 170"/>
            <p:cNvSpPr/>
            <p:nvPr/>
          </p:nvSpPr>
          <p:spPr>
            <a:xfrm>
              <a:off x="380717"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3" name="Shape 171"/>
            <p:cNvSpPr/>
            <p:nvPr/>
          </p:nvSpPr>
          <p:spPr>
            <a:xfrm>
              <a:off x="761435"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4" name="Shape 172"/>
            <p:cNvSpPr/>
            <p:nvPr/>
          </p:nvSpPr>
          <p:spPr>
            <a:xfrm>
              <a:off x="1142153"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5" name="Shape 173"/>
            <p:cNvSpPr/>
            <p:nvPr/>
          </p:nvSpPr>
          <p:spPr>
            <a:xfrm>
              <a:off x="152287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6" name="Shape 174"/>
            <p:cNvSpPr/>
            <p:nvPr/>
          </p:nvSpPr>
          <p:spPr>
            <a:xfrm>
              <a:off x="1903588"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7" name="Shape 175"/>
            <p:cNvSpPr/>
            <p:nvPr/>
          </p:nvSpPr>
          <p:spPr>
            <a:xfrm>
              <a:off x="2284306"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8" name="Shape 176"/>
            <p:cNvSpPr/>
            <p:nvPr/>
          </p:nvSpPr>
          <p:spPr>
            <a:xfrm>
              <a:off x="2665024"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9" name="Shape 177"/>
            <p:cNvSpPr/>
            <p:nvPr/>
          </p:nvSpPr>
          <p:spPr>
            <a:xfrm>
              <a:off x="3045742"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0" name="Shape 178"/>
            <p:cNvSpPr/>
            <p:nvPr/>
          </p:nvSpPr>
          <p:spPr>
            <a:xfrm>
              <a:off x="342646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74" name="Group 123"/>
          <p:cNvGrpSpPr/>
          <p:nvPr/>
        </p:nvGrpSpPr>
        <p:grpSpPr>
          <a:xfrm>
            <a:off x="5260918" y="2620879"/>
            <a:ext cx="2056694" cy="216960"/>
            <a:chOff x="0" y="0"/>
            <a:chExt cx="3807460" cy="203200"/>
          </a:xfrm>
        </p:grpSpPr>
        <p:sp>
          <p:nvSpPr>
            <p:cNvPr id="619" name="Shape 113"/>
            <p:cNvSpPr/>
            <p:nvPr/>
          </p:nvSpPr>
          <p:spPr>
            <a:xfrm>
              <a:off x="0" y="0"/>
              <a:ext cx="381000"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0" name="Shape 114"/>
            <p:cNvSpPr/>
            <p:nvPr/>
          </p:nvSpPr>
          <p:spPr>
            <a:xfrm>
              <a:off x="380717"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1" name="Shape 115"/>
            <p:cNvSpPr/>
            <p:nvPr/>
          </p:nvSpPr>
          <p:spPr>
            <a:xfrm>
              <a:off x="761435"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2" name="Shape 116"/>
            <p:cNvSpPr/>
            <p:nvPr/>
          </p:nvSpPr>
          <p:spPr>
            <a:xfrm>
              <a:off x="1142153"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3" name="Shape 117"/>
            <p:cNvSpPr/>
            <p:nvPr/>
          </p:nvSpPr>
          <p:spPr>
            <a:xfrm>
              <a:off x="152287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4" name="Shape 118"/>
            <p:cNvSpPr/>
            <p:nvPr/>
          </p:nvSpPr>
          <p:spPr>
            <a:xfrm>
              <a:off x="1903588" y="0"/>
              <a:ext cx="381001" cy="203200"/>
            </a:xfrm>
            <a:prstGeom prst="rect">
              <a:avLst/>
            </a:prstGeom>
            <a:solidFill>
              <a:schemeClr val="bg1"/>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5" name="Shape 119"/>
            <p:cNvSpPr/>
            <p:nvPr/>
          </p:nvSpPr>
          <p:spPr>
            <a:xfrm>
              <a:off x="2284306" y="0"/>
              <a:ext cx="381001" cy="203200"/>
            </a:xfrm>
            <a:prstGeom prst="rect">
              <a:avLst/>
            </a:prstGeom>
            <a:solidFill>
              <a:schemeClr val="bg1"/>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6" name="Shape 120"/>
            <p:cNvSpPr/>
            <p:nvPr/>
          </p:nvSpPr>
          <p:spPr>
            <a:xfrm>
              <a:off x="2665024"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7" name="Shape 121"/>
            <p:cNvSpPr/>
            <p:nvPr/>
          </p:nvSpPr>
          <p:spPr>
            <a:xfrm>
              <a:off x="3045742"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28" name="Shape 122"/>
            <p:cNvSpPr/>
            <p:nvPr/>
          </p:nvSpPr>
          <p:spPr>
            <a:xfrm>
              <a:off x="342646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75" name="Group 137"/>
          <p:cNvGrpSpPr/>
          <p:nvPr/>
        </p:nvGrpSpPr>
        <p:grpSpPr>
          <a:xfrm>
            <a:off x="5260918" y="3004733"/>
            <a:ext cx="2056693" cy="216960"/>
            <a:chOff x="0" y="0"/>
            <a:chExt cx="3807460" cy="203200"/>
          </a:xfrm>
        </p:grpSpPr>
        <p:sp>
          <p:nvSpPr>
            <p:cNvPr id="609" name="Shape 127"/>
            <p:cNvSpPr/>
            <p:nvPr/>
          </p:nvSpPr>
          <p:spPr>
            <a:xfrm>
              <a:off x="0" y="0"/>
              <a:ext cx="381000"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0" name="Shape 128"/>
            <p:cNvSpPr/>
            <p:nvPr/>
          </p:nvSpPr>
          <p:spPr>
            <a:xfrm>
              <a:off x="380717"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1" name="Shape 129"/>
            <p:cNvSpPr/>
            <p:nvPr/>
          </p:nvSpPr>
          <p:spPr>
            <a:xfrm>
              <a:off x="761435"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2" name="Shape 130"/>
            <p:cNvSpPr/>
            <p:nvPr/>
          </p:nvSpPr>
          <p:spPr>
            <a:xfrm>
              <a:off x="1142153" y="0"/>
              <a:ext cx="381001" cy="203200"/>
            </a:xfrm>
            <a:prstGeom prst="rect">
              <a:avLst/>
            </a:prstGeom>
            <a:solidFill>
              <a:schemeClr val="bg1"/>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3" name="Shape 131"/>
            <p:cNvSpPr/>
            <p:nvPr/>
          </p:nvSpPr>
          <p:spPr>
            <a:xfrm>
              <a:off x="1522870" y="0"/>
              <a:ext cx="381001" cy="203200"/>
            </a:xfrm>
            <a:prstGeom prst="rect">
              <a:avLst/>
            </a:prstGeom>
            <a:solidFill>
              <a:schemeClr val="bg1"/>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4" name="Shape 132"/>
            <p:cNvSpPr/>
            <p:nvPr/>
          </p:nvSpPr>
          <p:spPr>
            <a:xfrm>
              <a:off x="1903588"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5" name="Shape 133"/>
            <p:cNvSpPr/>
            <p:nvPr/>
          </p:nvSpPr>
          <p:spPr>
            <a:xfrm>
              <a:off x="2284306"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6" name="Shape 134"/>
            <p:cNvSpPr/>
            <p:nvPr/>
          </p:nvSpPr>
          <p:spPr>
            <a:xfrm>
              <a:off x="2665024"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7" name="Shape 135"/>
            <p:cNvSpPr/>
            <p:nvPr/>
          </p:nvSpPr>
          <p:spPr>
            <a:xfrm>
              <a:off x="3045742"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8" name="Shape 136"/>
            <p:cNvSpPr/>
            <p:nvPr/>
          </p:nvSpPr>
          <p:spPr>
            <a:xfrm>
              <a:off x="342646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86" name="Szövegdoboz 26"/>
          <p:cNvSpPr txBox="1"/>
          <p:nvPr/>
        </p:nvSpPr>
        <p:spPr>
          <a:xfrm>
            <a:off x="247738" y="3691270"/>
            <a:ext cx="8612668" cy="1292662"/>
          </a:xfrm>
          <a:prstGeom prst="rect">
            <a:avLst/>
          </a:prstGeom>
        </p:spPr>
        <p:txBody>
          <a:bodyPr vert="horz" wrap="square" lIns="0" tIns="0" rIns="0" bIns="0" rtlCol="0">
            <a:spAutoFit/>
          </a:bodyPr>
          <a:lstStyle/>
          <a:p>
            <a:pPr marL="4763" lvl="0" algn="just" defTabSz="914400">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 attitudes of the age group in focus of the research towards media consumption have not changed significantly. A smaller proportion of respondents agree with some statements, but the priority has not changed, with the most common being that the smartphone is handy at night and that continuous internet access is important. </a:t>
            </a:r>
          </a:p>
          <a:p>
            <a:pPr marL="4763" lvl="0" algn="just" defTabSz="914400">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University/college graduates are even more likely to have a smartphone close by (54%) and to have the internet on their mobile phone (52%), while they prefer to watch series and films in their original language (36%) and to watch videos on a small screen (39%). This is also true for those living in relative affluence (51%, 48%, 35%) with the exception of those with a small screen, but with a higher proportion of binge-watching (37%). Those who rarely watch Hungarian TV content are also more likely to keep their phones close (55%), to have access to the internet (48%), to binge-watch (45%), to like re-watching classics (41%) and to watch more films or series in their original language (37%).</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grpSp>
        <p:nvGrpSpPr>
          <p:cNvPr id="88" name="Group 137">
            <a:extLst>
              <a:ext uri="{FF2B5EF4-FFF2-40B4-BE49-F238E27FC236}">
                <a16:creationId xmlns:a16="http://schemas.microsoft.com/office/drawing/2014/main" id="{D6E3DB7D-DFFB-42E9-9C6F-74BC4BDC0784}"/>
              </a:ext>
            </a:extLst>
          </p:cNvPr>
          <p:cNvGrpSpPr/>
          <p:nvPr/>
        </p:nvGrpSpPr>
        <p:grpSpPr>
          <a:xfrm>
            <a:off x="5272194" y="3341859"/>
            <a:ext cx="2056693" cy="216960"/>
            <a:chOff x="0" y="0"/>
            <a:chExt cx="3807460" cy="203200"/>
          </a:xfrm>
        </p:grpSpPr>
        <p:sp>
          <p:nvSpPr>
            <p:cNvPr id="89" name="Shape 127">
              <a:extLst>
                <a:ext uri="{FF2B5EF4-FFF2-40B4-BE49-F238E27FC236}">
                  <a16:creationId xmlns:a16="http://schemas.microsoft.com/office/drawing/2014/main" id="{92E6AEDA-E307-40AD-BF27-75CDDDA91214}"/>
                </a:ext>
              </a:extLst>
            </p:cNvPr>
            <p:cNvSpPr/>
            <p:nvPr/>
          </p:nvSpPr>
          <p:spPr>
            <a:xfrm>
              <a:off x="0" y="0"/>
              <a:ext cx="381000"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90" name="Shape 128">
              <a:extLst>
                <a:ext uri="{FF2B5EF4-FFF2-40B4-BE49-F238E27FC236}">
                  <a16:creationId xmlns:a16="http://schemas.microsoft.com/office/drawing/2014/main" id="{A6088184-DDE9-4EDD-9A78-BA6AA816835B}"/>
                </a:ext>
              </a:extLst>
            </p:cNvPr>
            <p:cNvSpPr/>
            <p:nvPr/>
          </p:nvSpPr>
          <p:spPr>
            <a:xfrm>
              <a:off x="380717" y="0"/>
              <a:ext cx="381001" cy="203200"/>
            </a:xfrm>
            <a:prstGeom prst="rect">
              <a:avLst/>
            </a:prstGeom>
            <a:solidFill>
              <a:srgbClr val="ED6737"/>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91" name="Shape 129">
              <a:extLst>
                <a:ext uri="{FF2B5EF4-FFF2-40B4-BE49-F238E27FC236}">
                  <a16:creationId xmlns:a16="http://schemas.microsoft.com/office/drawing/2014/main" id="{DE2493D4-EFB1-401D-BD60-E98C03E762AF}"/>
                </a:ext>
              </a:extLst>
            </p:cNvPr>
            <p:cNvSpPr/>
            <p:nvPr/>
          </p:nvSpPr>
          <p:spPr>
            <a:xfrm>
              <a:off x="761435"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92" name="Shape 130">
              <a:extLst>
                <a:ext uri="{FF2B5EF4-FFF2-40B4-BE49-F238E27FC236}">
                  <a16:creationId xmlns:a16="http://schemas.microsoft.com/office/drawing/2014/main" id="{D04807F9-7DA0-4CE1-8272-B637F765D3B2}"/>
                </a:ext>
              </a:extLst>
            </p:cNvPr>
            <p:cNvSpPr/>
            <p:nvPr/>
          </p:nvSpPr>
          <p:spPr>
            <a:xfrm>
              <a:off x="1142153" y="0"/>
              <a:ext cx="381001" cy="203200"/>
            </a:xfrm>
            <a:prstGeom prst="rect">
              <a:avLst/>
            </a:prstGeom>
            <a:solidFill>
              <a:schemeClr val="bg1"/>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93" name="Shape 131">
              <a:extLst>
                <a:ext uri="{FF2B5EF4-FFF2-40B4-BE49-F238E27FC236}">
                  <a16:creationId xmlns:a16="http://schemas.microsoft.com/office/drawing/2014/main" id="{E75BAFCE-D12F-4149-A161-E660C2ABD812}"/>
                </a:ext>
              </a:extLst>
            </p:cNvPr>
            <p:cNvSpPr/>
            <p:nvPr/>
          </p:nvSpPr>
          <p:spPr>
            <a:xfrm>
              <a:off x="1522870" y="0"/>
              <a:ext cx="381001" cy="203200"/>
            </a:xfrm>
            <a:prstGeom prst="rect">
              <a:avLst/>
            </a:prstGeom>
            <a:solidFill>
              <a:schemeClr val="bg1"/>
            </a:solid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94" name="Shape 132">
              <a:extLst>
                <a:ext uri="{FF2B5EF4-FFF2-40B4-BE49-F238E27FC236}">
                  <a16:creationId xmlns:a16="http://schemas.microsoft.com/office/drawing/2014/main" id="{9F370DBE-ECD2-476D-871B-98FCF3BFB183}"/>
                </a:ext>
              </a:extLst>
            </p:cNvPr>
            <p:cNvSpPr/>
            <p:nvPr/>
          </p:nvSpPr>
          <p:spPr>
            <a:xfrm>
              <a:off x="1903588"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95" name="Shape 133">
              <a:extLst>
                <a:ext uri="{FF2B5EF4-FFF2-40B4-BE49-F238E27FC236}">
                  <a16:creationId xmlns:a16="http://schemas.microsoft.com/office/drawing/2014/main" id="{3792B331-68C4-474E-91A9-A4DD369217D2}"/>
                </a:ext>
              </a:extLst>
            </p:cNvPr>
            <p:cNvSpPr/>
            <p:nvPr/>
          </p:nvSpPr>
          <p:spPr>
            <a:xfrm>
              <a:off x="2284306"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96" name="Shape 134">
              <a:extLst>
                <a:ext uri="{FF2B5EF4-FFF2-40B4-BE49-F238E27FC236}">
                  <a16:creationId xmlns:a16="http://schemas.microsoft.com/office/drawing/2014/main" id="{CBF65444-1FDB-4D1E-B76E-4812929EB2F9}"/>
                </a:ext>
              </a:extLst>
            </p:cNvPr>
            <p:cNvSpPr/>
            <p:nvPr/>
          </p:nvSpPr>
          <p:spPr>
            <a:xfrm>
              <a:off x="2665024"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97" name="Shape 135">
              <a:extLst>
                <a:ext uri="{FF2B5EF4-FFF2-40B4-BE49-F238E27FC236}">
                  <a16:creationId xmlns:a16="http://schemas.microsoft.com/office/drawing/2014/main" id="{88D729F3-D91A-4521-B4AC-781298A48623}"/>
                </a:ext>
              </a:extLst>
            </p:cNvPr>
            <p:cNvSpPr/>
            <p:nvPr/>
          </p:nvSpPr>
          <p:spPr>
            <a:xfrm>
              <a:off x="3045742"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98" name="Shape 136">
              <a:extLst>
                <a:ext uri="{FF2B5EF4-FFF2-40B4-BE49-F238E27FC236}">
                  <a16:creationId xmlns:a16="http://schemas.microsoft.com/office/drawing/2014/main" id="{C997AAF6-7598-4A51-B40C-4C97135580F6}"/>
                </a:ext>
              </a:extLst>
            </p:cNvPr>
            <p:cNvSpPr/>
            <p:nvPr/>
          </p:nvSpPr>
          <p:spPr>
            <a:xfrm>
              <a:off x="3426460" y="0"/>
              <a:ext cx="381001" cy="203200"/>
            </a:xfrm>
            <a:prstGeom prst="rect">
              <a:avLst/>
            </a:prstGeom>
            <a:noFill/>
            <a:ln w="12700" cap="flat">
              <a:solidFill>
                <a:srgbClr val="E9A3A2"/>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5" name="TextBox 4">
            <a:extLst>
              <a:ext uri="{FF2B5EF4-FFF2-40B4-BE49-F238E27FC236}">
                <a16:creationId xmlns:a16="http://schemas.microsoft.com/office/drawing/2014/main" id="{A56DE7EE-0799-4768-81C4-32F1EEB164D5}"/>
              </a:ext>
            </a:extLst>
          </p:cNvPr>
          <p:cNvSpPr txBox="1"/>
          <p:nvPr/>
        </p:nvSpPr>
        <p:spPr>
          <a:xfrm>
            <a:off x="7963287" y="411510"/>
            <a:ext cx="638765" cy="307777"/>
          </a:xfrm>
          <a:prstGeom prst="rect">
            <a:avLst/>
          </a:prstGeom>
        </p:spPr>
        <p:txBody>
          <a:bodyPr wrap="square" rtlCol="0">
            <a:spAutoFit/>
          </a:bodyPr>
          <a:lstStyle/>
          <a:p>
            <a:r>
              <a:rPr lang="hu-HU" sz="1400" b="1" u="sng" dirty="0">
                <a:solidFill>
                  <a:srgbClr val="A6A6A6"/>
                </a:solidFill>
                <a:latin typeface="Calibri" pitchFamily="34" charset="0"/>
                <a:cs typeface="Arial" pitchFamily="34" charset="0"/>
              </a:rPr>
              <a:t>2020:</a:t>
            </a:r>
            <a:endParaRPr lang="en-GB" sz="1400" b="1" u="sng" dirty="0">
              <a:solidFill>
                <a:srgbClr val="A6A6A6"/>
              </a:solidFill>
              <a:latin typeface="Calibri" pitchFamily="34" charset="0"/>
              <a:cs typeface="Arial" pitchFamily="34" charset="0"/>
            </a:endParaRPr>
          </a:p>
        </p:txBody>
      </p:sp>
      <p:sp>
        <p:nvSpPr>
          <p:cNvPr id="99" name="TextBox 98">
            <a:extLst>
              <a:ext uri="{FF2B5EF4-FFF2-40B4-BE49-F238E27FC236}">
                <a16:creationId xmlns:a16="http://schemas.microsoft.com/office/drawing/2014/main" id="{FC0959A7-2C54-4B68-A775-DD626140EF27}"/>
              </a:ext>
            </a:extLst>
          </p:cNvPr>
          <p:cNvSpPr txBox="1"/>
          <p:nvPr/>
        </p:nvSpPr>
        <p:spPr>
          <a:xfrm>
            <a:off x="8469739" y="411510"/>
            <a:ext cx="638765" cy="307777"/>
          </a:xfrm>
          <a:prstGeom prst="rect">
            <a:avLst/>
          </a:prstGeom>
        </p:spPr>
        <p:txBody>
          <a:bodyPr wrap="square" rtlCol="0">
            <a:spAutoFit/>
          </a:bodyPr>
          <a:lstStyle/>
          <a:p>
            <a:r>
              <a:rPr lang="hu-HU" sz="1400" b="1" u="sng" dirty="0">
                <a:solidFill>
                  <a:srgbClr val="A6A6A6"/>
                </a:solidFill>
                <a:latin typeface="Calibri" pitchFamily="34" charset="0"/>
                <a:cs typeface="Arial" pitchFamily="34" charset="0"/>
              </a:rPr>
              <a:t>2017:</a:t>
            </a:r>
            <a:endParaRPr lang="en-GB" sz="1400" b="1" u="sng" dirty="0">
              <a:solidFill>
                <a:srgbClr val="A6A6A6"/>
              </a:solidFill>
              <a:latin typeface="Calibri" pitchFamily="34" charset="0"/>
              <a:cs typeface="Arial" pitchFamily="34" charset="0"/>
            </a:endParaRPr>
          </a:p>
        </p:txBody>
      </p:sp>
      <p:sp>
        <p:nvSpPr>
          <p:cNvPr id="2" name="TextBox 1">
            <a:extLst>
              <a:ext uri="{FF2B5EF4-FFF2-40B4-BE49-F238E27FC236}">
                <a16:creationId xmlns:a16="http://schemas.microsoft.com/office/drawing/2014/main" id="{146E8B18-2B91-D63E-A0CC-833C37C1D921}"/>
              </a:ext>
            </a:extLst>
          </p:cNvPr>
          <p:cNvSpPr txBox="1"/>
          <p:nvPr/>
        </p:nvSpPr>
        <p:spPr>
          <a:xfrm>
            <a:off x="7389619" y="411510"/>
            <a:ext cx="638765" cy="307777"/>
          </a:xfrm>
          <a:prstGeom prst="rect">
            <a:avLst/>
          </a:prstGeom>
        </p:spPr>
        <p:txBody>
          <a:bodyPr wrap="square" rtlCol="0">
            <a:spAutoFit/>
          </a:bodyPr>
          <a:lstStyle/>
          <a:p>
            <a:r>
              <a:rPr lang="hu-HU" sz="1400" b="1" u="sng" dirty="0">
                <a:solidFill>
                  <a:srgbClr val="ED6737"/>
                </a:solidFill>
                <a:latin typeface="Calibri" pitchFamily="34" charset="0"/>
                <a:cs typeface="Arial" pitchFamily="34" charset="0"/>
              </a:rPr>
              <a:t>2023:</a:t>
            </a:r>
            <a:endParaRPr lang="en-GB" sz="1400" b="1" u="sng" dirty="0">
              <a:solidFill>
                <a:srgbClr val="ED6737"/>
              </a:solidFill>
              <a:latin typeface="Calibri" pitchFamily="34" charset="0"/>
              <a:cs typeface="Arial" pitchFamily="34" charset="0"/>
            </a:endParaRPr>
          </a:p>
        </p:txBody>
      </p:sp>
      <p:sp>
        <p:nvSpPr>
          <p:cNvPr id="6" name="Szövegdoboz 135">
            <a:extLst>
              <a:ext uri="{FF2B5EF4-FFF2-40B4-BE49-F238E27FC236}">
                <a16:creationId xmlns:a16="http://schemas.microsoft.com/office/drawing/2014/main" id="{F75CEF98-02E8-96D5-46F2-8873DCAFAF68}"/>
              </a:ext>
            </a:extLst>
          </p:cNvPr>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lang="hu-HU" sz="900" kern="0" dirty="0">
                <a:solidFill>
                  <a:srgbClr val="222223"/>
                </a:solidFill>
              </a:rPr>
              <a:t>B</a:t>
            </a:r>
            <a:r>
              <a:rPr lang="en-GB" sz="900" kern="0" dirty="0" err="1">
                <a:solidFill>
                  <a:srgbClr val="222223"/>
                </a:solidFill>
              </a:rPr>
              <a:t>ase</a:t>
            </a:r>
            <a:r>
              <a:rPr lang="hu-HU" sz="900" kern="0" dirty="0">
                <a:solidFill>
                  <a:srgbClr val="222223"/>
                </a:solidFill>
              </a:rPr>
              <a:t>: T</a:t>
            </a:r>
            <a:r>
              <a:rPr lang="en-GB" sz="900" kern="0" dirty="0" err="1">
                <a:solidFill>
                  <a:srgbClr val="222223"/>
                </a:solidFill>
              </a:rPr>
              <a:t>otal</a:t>
            </a:r>
            <a:r>
              <a:rPr lang="hu-HU" sz="900" kern="0" dirty="0">
                <a:solidFill>
                  <a:srgbClr val="222223"/>
                </a:solidFill>
              </a:rPr>
              <a:t> </a:t>
            </a:r>
            <a:r>
              <a:rPr lang="en-GB" sz="900" kern="0" dirty="0">
                <a:solidFill>
                  <a:srgbClr val="222223"/>
                </a:solidFill>
              </a:rPr>
              <a:t>sample</a:t>
            </a:r>
            <a:r>
              <a:rPr lang="hu-HU" sz="900" kern="0" dirty="0">
                <a:solidFill>
                  <a:srgbClr val="222223"/>
                </a:solidFill>
              </a:rPr>
              <a:t>: 2020, 2023</a:t>
            </a:r>
            <a:r>
              <a:rPr kumimoji="0" lang="hu-HU" sz="900" b="0" i="0" u="none" strike="noStrike" kern="0" cap="none" spc="0" normalizeH="0" baseline="0" noProof="0" dirty="0">
                <a:ln>
                  <a:noFill/>
                </a:ln>
                <a:solidFill>
                  <a:srgbClr val="222223"/>
                </a:solidFill>
                <a:effectLst/>
                <a:uLnTx/>
                <a:uFillTx/>
                <a:latin typeface="Calibri"/>
                <a:ea typeface="+mn-ea"/>
                <a:cs typeface="+mn-cs"/>
              </a:rPr>
              <a:t>: N=1000; 2017: N=1005</a:t>
            </a:r>
          </a:p>
        </p:txBody>
      </p:sp>
      <p:sp>
        <p:nvSpPr>
          <p:cNvPr id="10" name="Arrow: Down 9">
            <a:extLst>
              <a:ext uri="{FF2B5EF4-FFF2-40B4-BE49-F238E27FC236}">
                <a16:creationId xmlns:a16="http://schemas.microsoft.com/office/drawing/2014/main" id="{1B47DF5E-9099-E788-C44C-E8A3F47BA6B9}"/>
              </a:ext>
            </a:extLst>
          </p:cNvPr>
          <p:cNvSpPr/>
          <p:nvPr/>
        </p:nvSpPr>
        <p:spPr>
          <a:xfrm>
            <a:off x="7854655" y="3357749"/>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1" name="Arrow: Down 10">
            <a:extLst>
              <a:ext uri="{FF2B5EF4-FFF2-40B4-BE49-F238E27FC236}">
                <a16:creationId xmlns:a16="http://schemas.microsoft.com/office/drawing/2014/main" id="{3852A9B6-6486-8B24-116B-9A0F578EE155}"/>
              </a:ext>
            </a:extLst>
          </p:cNvPr>
          <p:cNvSpPr/>
          <p:nvPr/>
        </p:nvSpPr>
        <p:spPr>
          <a:xfrm>
            <a:off x="7854655" y="878161"/>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2" name="Arrow: Down 11">
            <a:extLst>
              <a:ext uri="{FF2B5EF4-FFF2-40B4-BE49-F238E27FC236}">
                <a16:creationId xmlns:a16="http://schemas.microsoft.com/office/drawing/2014/main" id="{F06D4F5F-7FD4-87E6-F966-FBD24A2891F6}"/>
              </a:ext>
            </a:extLst>
          </p:cNvPr>
          <p:cNvSpPr/>
          <p:nvPr/>
        </p:nvSpPr>
        <p:spPr>
          <a:xfrm>
            <a:off x="7854655" y="1514116"/>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3" name="Arrow: Down 12">
            <a:extLst>
              <a:ext uri="{FF2B5EF4-FFF2-40B4-BE49-F238E27FC236}">
                <a16:creationId xmlns:a16="http://schemas.microsoft.com/office/drawing/2014/main" id="{94FA08CA-0DDE-9C9C-761D-0F7922493E3F}"/>
              </a:ext>
            </a:extLst>
          </p:cNvPr>
          <p:cNvSpPr/>
          <p:nvPr/>
        </p:nvSpPr>
        <p:spPr>
          <a:xfrm>
            <a:off x="7854655" y="2271965"/>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4" name="Arrow: Down 13">
            <a:extLst>
              <a:ext uri="{FF2B5EF4-FFF2-40B4-BE49-F238E27FC236}">
                <a16:creationId xmlns:a16="http://schemas.microsoft.com/office/drawing/2014/main" id="{1CAF5BEE-DD81-83E1-722C-C56572C4892B}"/>
              </a:ext>
            </a:extLst>
          </p:cNvPr>
          <p:cNvSpPr/>
          <p:nvPr/>
        </p:nvSpPr>
        <p:spPr>
          <a:xfrm>
            <a:off x="7854655" y="2636769"/>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7" name="Text Placeholder 9">
            <a:extLst>
              <a:ext uri="{FF2B5EF4-FFF2-40B4-BE49-F238E27FC236}">
                <a16:creationId xmlns:a16="http://schemas.microsoft.com/office/drawing/2014/main" id="{9944C883-371C-44B6-B367-333B324739FE}"/>
              </a:ext>
            </a:extLst>
          </p:cNvPr>
          <p:cNvSpPr txBox="1">
            <a:spLocks/>
          </p:cNvSpPr>
          <p:nvPr/>
        </p:nvSpPr>
        <p:spPr>
          <a:xfrm>
            <a:off x="107504" y="392549"/>
            <a:ext cx="8690248" cy="451009"/>
          </a:xfrm>
          <a:prstGeom prst="rect">
            <a:avLst/>
          </a:prstGeom>
        </p:spPr>
        <p:txBody>
          <a:bodyPr/>
          <a:lst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Wingdings" pitchFamily="2" charset="2"/>
              <a:buNone/>
            </a:pPr>
            <a:r>
              <a:rPr lang="en-US" sz="1000" i="1">
                <a:solidFill>
                  <a:schemeClr val="bg1">
                    <a:lumMod val="50000"/>
                  </a:schemeClr>
                </a:solidFill>
              </a:rPr>
              <a:t>Which of these following statements are true for you? Top mentions</a:t>
            </a:r>
            <a:endParaRPr lang="en-US" sz="1000" i="1" dirty="0">
              <a:solidFill>
                <a:schemeClr val="bg1">
                  <a:lumMod val="50000"/>
                </a:schemeClr>
              </a:solidFill>
            </a:endParaRPr>
          </a:p>
        </p:txBody>
      </p:sp>
      <p:pic>
        <p:nvPicPr>
          <p:cNvPr id="8" name="Picture 2">
            <a:extLst>
              <a:ext uri="{FF2B5EF4-FFF2-40B4-BE49-F238E27FC236}">
                <a16:creationId xmlns:a16="http://schemas.microsoft.com/office/drawing/2014/main" id="{F833972E-18D0-703B-E8DB-5738F65D43E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E798A73-EC31-01E1-4D25-2EE05E9B31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286005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a:extLst>
              <a:ext uri="{FF2B5EF4-FFF2-40B4-BE49-F238E27FC236}">
                <a16:creationId xmlns:a16="http://schemas.microsoft.com/office/drawing/2014/main" id="{693191A5-7676-4934-B356-69025A505EDC}"/>
              </a:ext>
            </a:extLst>
          </p:cNvPr>
          <p:cNvSpPr txBox="1"/>
          <p:nvPr/>
        </p:nvSpPr>
        <p:spPr>
          <a:xfrm>
            <a:off x="7984165" y="505497"/>
            <a:ext cx="653383" cy="307777"/>
          </a:xfrm>
          <a:prstGeom prst="rect">
            <a:avLst/>
          </a:prstGeom>
        </p:spPr>
        <p:txBody>
          <a:bodyPr wrap="square" rtlCol="0">
            <a:spAutoFit/>
          </a:bodyPr>
          <a:lstStyle/>
          <a:p>
            <a:r>
              <a:rPr lang="hu-HU" sz="1400" b="1" u="sng" dirty="0">
                <a:solidFill>
                  <a:srgbClr val="A6A6A6"/>
                </a:solidFill>
                <a:latin typeface="Calibri" pitchFamily="34" charset="0"/>
                <a:cs typeface="Arial" pitchFamily="34" charset="0"/>
              </a:rPr>
              <a:t>2020:</a:t>
            </a:r>
            <a:endParaRPr lang="en-GB" sz="1400" b="1" u="sng" dirty="0">
              <a:solidFill>
                <a:srgbClr val="A6A6A6"/>
              </a:solidFill>
              <a:latin typeface="Calibri" pitchFamily="34" charset="0"/>
              <a:cs typeface="Arial" pitchFamily="34" charset="0"/>
            </a:endParaRPr>
          </a:p>
        </p:txBody>
      </p:sp>
      <p:sp>
        <p:nvSpPr>
          <p:cNvPr id="112" name="TextBox 111">
            <a:extLst>
              <a:ext uri="{FF2B5EF4-FFF2-40B4-BE49-F238E27FC236}">
                <a16:creationId xmlns:a16="http://schemas.microsoft.com/office/drawing/2014/main" id="{ADB7179F-1B3F-4D1B-BA0F-474B4967320B}"/>
              </a:ext>
            </a:extLst>
          </p:cNvPr>
          <p:cNvSpPr txBox="1"/>
          <p:nvPr/>
        </p:nvSpPr>
        <p:spPr>
          <a:xfrm>
            <a:off x="8490617" y="505497"/>
            <a:ext cx="653383" cy="307777"/>
          </a:xfrm>
          <a:prstGeom prst="rect">
            <a:avLst/>
          </a:prstGeom>
        </p:spPr>
        <p:txBody>
          <a:bodyPr wrap="square" rtlCol="0">
            <a:spAutoFit/>
          </a:bodyPr>
          <a:lstStyle/>
          <a:p>
            <a:r>
              <a:rPr lang="hu-HU" sz="1400" b="1" u="sng" dirty="0">
                <a:solidFill>
                  <a:srgbClr val="A6A6A6"/>
                </a:solidFill>
                <a:latin typeface="Calibri" pitchFamily="34" charset="0"/>
                <a:cs typeface="Arial" pitchFamily="34" charset="0"/>
              </a:rPr>
              <a:t>2017:</a:t>
            </a:r>
            <a:endParaRPr lang="en-GB" sz="1400" b="1" u="sng" dirty="0">
              <a:solidFill>
                <a:srgbClr val="A6A6A6"/>
              </a:solidFill>
              <a:latin typeface="Calibri" pitchFamily="34" charset="0"/>
              <a:cs typeface="Arial" pitchFamily="34" charset="0"/>
            </a:endParaRPr>
          </a:p>
        </p:txBody>
      </p:sp>
      <p:sp>
        <p:nvSpPr>
          <p:cNvPr id="37" name="Title 3"/>
          <p:cNvSpPr>
            <a:spLocks noGrp="1"/>
          </p:cNvSpPr>
          <p:nvPr>
            <p:ph type="title"/>
          </p:nvPr>
        </p:nvSpPr>
        <p:spPr>
          <a:xfrm>
            <a:off x="179984" y="-19088"/>
            <a:ext cx="8680422" cy="469722"/>
          </a:xfrm>
        </p:spPr>
        <p:txBody>
          <a:bodyPr>
            <a:noAutofit/>
          </a:bodyPr>
          <a:lstStyle/>
          <a:p>
            <a:r>
              <a:rPr lang="en-GB" sz="2900" dirty="0"/>
              <a:t>Attitudes towards media consumption</a:t>
            </a:r>
            <a:endParaRPr lang="hu-HU" sz="2900" dirty="0"/>
          </a:p>
        </p:txBody>
      </p:sp>
      <p:graphicFrame>
        <p:nvGraphicFramePr>
          <p:cNvPr id="4" name="Táblázat 3"/>
          <p:cNvGraphicFramePr>
            <a:graphicFrameLocks noGrp="1"/>
          </p:cNvGraphicFramePr>
          <p:nvPr>
            <p:extLst>
              <p:ext uri="{D42A27DB-BD31-4B8C-83A1-F6EECF244321}">
                <p14:modId xmlns:p14="http://schemas.microsoft.com/office/powerpoint/2010/main" val="2210862566"/>
              </p:ext>
            </p:extLst>
          </p:nvPr>
        </p:nvGraphicFramePr>
        <p:xfrm>
          <a:off x="164036" y="843558"/>
          <a:ext cx="5104110" cy="3701272"/>
        </p:xfrm>
        <a:graphic>
          <a:graphicData uri="http://schemas.openxmlformats.org/drawingml/2006/table">
            <a:tbl>
              <a:tblPr firstRow="1" bandRow="1">
                <a:tableStyleId>{5C22544A-7EE6-4342-B048-85BDC9FD1C3A}</a:tableStyleId>
              </a:tblPr>
              <a:tblGrid>
                <a:gridCol w="5104110">
                  <a:extLst>
                    <a:ext uri="{9D8B030D-6E8A-4147-A177-3AD203B41FA5}">
                      <a16:colId xmlns:a16="http://schemas.microsoft.com/office/drawing/2014/main" val="4127085462"/>
                    </a:ext>
                  </a:extLst>
                </a:gridCol>
              </a:tblGrid>
              <a:tr h="362155">
                <a:tc>
                  <a:txBody>
                    <a:bodyPr/>
                    <a:lstStyle/>
                    <a:p>
                      <a:pPr marL="85725" indent="0" algn="l" fontAlgn="t"/>
                      <a:r>
                        <a:rPr lang="en-GB" sz="1050" b="0" kern="1200" baseline="0" noProof="0" dirty="0">
                          <a:solidFill>
                            <a:srgbClr val="404040"/>
                          </a:solidFill>
                          <a:latin typeface="+mn-lt"/>
                          <a:ea typeface="+mn-ea"/>
                          <a:cs typeface="+mn-cs"/>
                        </a:rPr>
                        <a:t>With my friends and family, we often talk about TV shows</a:t>
                      </a:r>
                    </a:p>
                  </a:txBody>
                  <a:tcPr marL="9525" marR="9525" marT="9525" marB="0" anchor="ctr">
                    <a:solidFill>
                      <a:schemeClr val="accent1">
                        <a:alpha val="0"/>
                      </a:schemeClr>
                    </a:solidFill>
                  </a:tcPr>
                </a:tc>
                <a:extLst>
                  <a:ext uri="{0D108BD9-81ED-4DB2-BD59-A6C34878D82A}">
                    <a16:rowId xmlns:a16="http://schemas.microsoft.com/office/drawing/2014/main" val="4116475336"/>
                  </a:ext>
                </a:extLst>
              </a:tr>
              <a:tr h="362155">
                <a:tc>
                  <a:txBody>
                    <a:bodyPr/>
                    <a:lstStyle/>
                    <a:p>
                      <a:pPr marL="85725" indent="0" algn="l" fontAlgn="t"/>
                      <a:r>
                        <a:rPr lang="en-GB" sz="1050" b="0" kern="1200" baseline="0" noProof="0" dirty="0">
                          <a:solidFill>
                            <a:srgbClr val="404040"/>
                          </a:solidFill>
                          <a:latin typeface="+mn-lt"/>
                          <a:ea typeface="+mn-ea"/>
                          <a:cs typeface="+mn-cs"/>
                        </a:rPr>
                        <a:t>There are events (e.g. football EC final or big TV shows) that I watch with a bigger company</a:t>
                      </a:r>
                    </a:p>
                  </a:txBody>
                  <a:tcPr marL="9525" marR="9525" marT="9525" marB="0" anchor="ctr">
                    <a:solidFill>
                      <a:schemeClr val="accent1">
                        <a:alpha val="0"/>
                      </a:schemeClr>
                    </a:solidFill>
                  </a:tcPr>
                </a:tc>
                <a:extLst>
                  <a:ext uri="{0D108BD9-81ED-4DB2-BD59-A6C34878D82A}">
                    <a16:rowId xmlns:a16="http://schemas.microsoft.com/office/drawing/2014/main" val="4033948105"/>
                  </a:ext>
                </a:extLst>
              </a:tr>
              <a:tr h="362155">
                <a:tc>
                  <a:txBody>
                    <a:bodyPr/>
                    <a:lstStyle/>
                    <a:p>
                      <a:pPr marL="85725" indent="0" algn="l" fontAlgn="t"/>
                      <a:r>
                        <a:rPr lang="en-GB" sz="1050" b="0" kern="1200" baseline="0" noProof="0" dirty="0">
                          <a:solidFill>
                            <a:srgbClr val="404040"/>
                          </a:solidFill>
                          <a:latin typeface="+mn-lt"/>
                          <a:ea typeface="+mn-ea"/>
                          <a:cs typeface="+mn-cs"/>
                        </a:rPr>
                        <a:t>I often watch a show only because other members of my household like it</a:t>
                      </a:r>
                    </a:p>
                  </a:txBody>
                  <a:tcPr marL="9525" marR="9525" marT="9525" marB="0" anchor="ctr">
                    <a:solidFill>
                      <a:schemeClr val="accent1">
                        <a:alpha val="0"/>
                      </a:schemeClr>
                    </a:solidFill>
                  </a:tcPr>
                </a:tc>
                <a:extLst>
                  <a:ext uri="{0D108BD9-81ED-4DB2-BD59-A6C34878D82A}">
                    <a16:rowId xmlns:a16="http://schemas.microsoft.com/office/drawing/2014/main" val="2644259959"/>
                  </a:ext>
                </a:extLst>
              </a:tr>
              <a:tr h="362155">
                <a:tc>
                  <a:txBody>
                    <a:bodyPr/>
                    <a:lstStyle/>
                    <a:p>
                      <a:pPr marL="85725" indent="0" algn="l" fontAlgn="t"/>
                      <a:r>
                        <a:rPr lang="en-GB" sz="1050" b="0" kern="1200" baseline="0" noProof="0" dirty="0">
                          <a:solidFill>
                            <a:srgbClr val="404040"/>
                          </a:solidFill>
                          <a:latin typeface="+mn-lt"/>
                          <a:ea typeface="+mn-ea"/>
                          <a:cs typeface="+mn-cs"/>
                        </a:rPr>
                        <a:t>I often watch new movies in the cinema, I don’t have the patience to wait for the TV premiere</a:t>
                      </a:r>
                    </a:p>
                  </a:txBody>
                  <a:tcPr marL="9525" marR="9525" marT="9525" marB="0" anchor="ctr">
                    <a:solidFill>
                      <a:schemeClr val="accent1">
                        <a:alpha val="0"/>
                      </a:schemeClr>
                    </a:solidFill>
                  </a:tcPr>
                </a:tc>
                <a:extLst>
                  <a:ext uri="{0D108BD9-81ED-4DB2-BD59-A6C34878D82A}">
                    <a16:rowId xmlns:a16="http://schemas.microsoft.com/office/drawing/2014/main" val="4162379301"/>
                  </a:ext>
                </a:extLst>
              </a:tr>
              <a:tr h="392552">
                <a:tc>
                  <a:txBody>
                    <a:bodyPr/>
                    <a:lstStyle/>
                    <a:p>
                      <a:pPr marL="85725" indent="0" algn="l" fontAlgn="t"/>
                      <a:r>
                        <a:rPr lang="en-GB" sz="1050" b="0" kern="1200" baseline="0" noProof="0" dirty="0">
                          <a:solidFill>
                            <a:srgbClr val="404040"/>
                          </a:solidFill>
                          <a:latin typeface="+mn-lt"/>
                          <a:ea typeface="+mn-ea"/>
                          <a:cs typeface="+mn-cs"/>
                        </a:rPr>
                        <a:t>If I’m interested in a new movie or series, I’ll download it from a torrent right away</a:t>
                      </a:r>
                    </a:p>
                  </a:txBody>
                  <a:tcPr marL="9525" marR="9525" marT="9525" marB="0" anchor="ctr">
                    <a:solidFill>
                      <a:schemeClr val="accent1">
                        <a:alpha val="0"/>
                      </a:schemeClr>
                    </a:solidFill>
                  </a:tcPr>
                </a:tc>
                <a:extLst>
                  <a:ext uri="{0D108BD9-81ED-4DB2-BD59-A6C34878D82A}">
                    <a16:rowId xmlns:a16="http://schemas.microsoft.com/office/drawing/2014/main" val="546503039"/>
                  </a:ext>
                </a:extLst>
              </a:tr>
              <a:tr h="362155">
                <a:tc>
                  <a:txBody>
                    <a:bodyPr/>
                    <a:lstStyle/>
                    <a:p>
                      <a:pPr marL="85725" indent="0" algn="l" fontAlgn="t"/>
                      <a:r>
                        <a:rPr lang="en-GB" sz="1050" b="0" kern="1200" baseline="0" noProof="0" dirty="0">
                          <a:solidFill>
                            <a:srgbClr val="404040"/>
                          </a:solidFill>
                          <a:latin typeface="+mn-lt"/>
                          <a:ea typeface="+mn-ea"/>
                          <a:cs typeface="+mn-cs"/>
                        </a:rPr>
                        <a:t>I watched more TV (TV broadcast) this year compared to last year</a:t>
                      </a:r>
                    </a:p>
                  </a:txBody>
                  <a:tcPr marL="9525" marR="9525" marT="9525" marB="0" anchor="ctr">
                    <a:solidFill>
                      <a:schemeClr val="accent1">
                        <a:alpha val="0"/>
                      </a:schemeClr>
                    </a:solidFill>
                  </a:tcPr>
                </a:tc>
                <a:extLst>
                  <a:ext uri="{0D108BD9-81ED-4DB2-BD59-A6C34878D82A}">
                    <a16:rowId xmlns:a16="http://schemas.microsoft.com/office/drawing/2014/main" val="2786538972"/>
                  </a:ext>
                </a:extLst>
              </a:tr>
              <a:tr h="362155">
                <a:tc>
                  <a:txBody>
                    <a:bodyPr/>
                    <a:lstStyle/>
                    <a:p>
                      <a:pPr marL="85725" indent="0" algn="l" fontAlgn="t"/>
                      <a:r>
                        <a:rPr lang="en-GB" sz="1050" b="0" kern="1200" baseline="0" noProof="0" dirty="0">
                          <a:solidFill>
                            <a:srgbClr val="404040"/>
                          </a:solidFill>
                          <a:latin typeface="+mn-lt"/>
                          <a:ea typeface="+mn-ea"/>
                          <a:cs typeface="+mn-cs"/>
                        </a:rPr>
                        <a:t>Watching TV is an old-fashioned habit, it is awkward in my environment</a:t>
                      </a:r>
                    </a:p>
                  </a:txBody>
                  <a:tcPr marL="9525" marR="9525" marT="9525" marB="0" anchor="ctr">
                    <a:solidFill>
                      <a:schemeClr val="accent1">
                        <a:alpha val="0"/>
                      </a:schemeClr>
                    </a:solidFill>
                  </a:tcPr>
                </a:tc>
                <a:extLst>
                  <a:ext uri="{0D108BD9-81ED-4DB2-BD59-A6C34878D82A}">
                    <a16:rowId xmlns:a16="http://schemas.microsoft.com/office/drawing/2014/main" val="1342496226"/>
                  </a:ext>
                </a:extLst>
              </a:tr>
              <a:tr h="362155">
                <a:tc>
                  <a:txBody>
                    <a:bodyPr/>
                    <a:lstStyle/>
                    <a:p>
                      <a:r>
                        <a:rPr lang="en-GB" sz="1050" b="0" kern="1200" baseline="0" noProof="0" dirty="0">
                          <a:solidFill>
                            <a:srgbClr val="404040"/>
                          </a:solidFill>
                          <a:latin typeface="+mn-lt"/>
                          <a:ea typeface="+mn-ea"/>
                          <a:cs typeface="+mn-cs"/>
                        </a:rPr>
                        <a:t>   Whatever is not on Facebook, does not exist</a:t>
                      </a:r>
                    </a:p>
                  </a:txBody>
                  <a:tcPr marL="9525" marR="9525" marT="9525" marB="0" anchor="ctr">
                    <a:solidFill>
                      <a:schemeClr val="accent1">
                        <a:alpha val="0"/>
                      </a:schemeClr>
                    </a:solidFill>
                  </a:tcPr>
                </a:tc>
                <a:extLst>
                  <a:ext uri="{0D108BD9-81ED-4DB2-BD59-A6C34878D82A}">
                    <a16:rowId xmlns:a16="http://schemas.microsoft.com/office/drawing/2014/main" val="1596271604"/>
                  </a:ext>
                </a:extLst>
              </a:tr>
              <a:tr h="362155">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sz="1050" b="0" kern="1200" baseline="0" noProof="0" dirty="0">
                          <a:solidFill>
                            <a:srgbClr val="404040"/>
                          </a:solidFill>
                          <a:latin typeface="+mn-lt"/>
                          <a:ea typeface="+mn-ea"/>
                          <a:cs typeface="+mn-cs"/>
                        </a:rPr>
                        <a:t>I find the streaming subscription unnecessary because I get everything from a good TV package</a:t>
                      </a:r>
                    </a:p>
                  </a:txBody>
                  <a:tcPr anchor="ctr">
                    <a:solidFill>
                      <a:schemeClr val="accent1">
                        <a:alpha val="0"/>
                      </a:schemeClr>
                    </a:solidFill>
                  </a:tcPr>
                </a:tc>
                <a:extLst>
                  <a:ext uri="{0D108BD9-81ED-4DB2-BD59-A6C34878D82A}">
                    <a16:rowId xmlns:a16="http://schemas.microsoft.com/office/drawing/2014/main" val="3436078774"/>
                  </a:ext>
                </a:extLst>
              </a:tr>
              <a:tr h="362155">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sz="1050" b="0" kern="1200" baseline="0" noProof="0" dirty="0">
                          <a:solidFill>
                            <a:srgbClr val="404040"/>
                          </a:solidFill>
                          <a:latin typeface="+mn-lt"/>
                          <a:ea typeface="+mn-ea"/>
                          <a:cs typeface="+mn-cs"/>
                        </a:rPr>
                        <a:t> I feel guilty about using torrent and downloading content illegally</a:t>
                      </a:r>
                    </a:p>
                  </a:txBody>
                  <a:tcPr anchor="ctr">
                    <a:solidFill>
                      <a:schemeClr val="accent1">
                        <a:alpha val="0"/>
                      </a:schemeClr>
                    </a:solidFill>
                  </a:tcPr>
                </a:tc>
                <a:extLst>
                  <a:ext uri="{0D108BD9-81ED-4DB2-BD59-A6C34878D82A}">
                    <a16:rowId xmlns:a16="http://schemas.microsoft.com/office/drawing/2014/main" val="3260582093"/>
                  </a:ext>
                </a:extLst>
              </a:tr>
            </a:tbl>
          </a:graphicData>
        </a:graphic>
      </p:graphicFrame>
      <p:graphicFrame>
        <p:nvGraphicFramePr>
          <p:cNvPr id="111" name="Táblázat 2">
            <a:extLst>
              <a:ext uri="{FF2B5EF4-FFF2-40B4-BE49-F238E27FC236}">
                <a16:creationId xmlns:a16="http://schemas.microsoft.com/office/drawing/2014/main" id="{9EFF5C24-20D0-40CD-99AD-14B57DAB7638}"/>
              </a:ext>
            </a:extLst>
          </p:cNvPr>
          <p:cNvGraphicFramePr>
            <a:graphicFrameLocks noGrp="1"/>
          </p:cNvGraphicFramePr>
          <p:nvPr>
            <p:extLst>
              <p:ext uri="{D42A27DB-BD31-4B8C-83A1-F6EECF244321}">
                <p14:modId xmlns:p14="http://schemas.microsoft.com/office/powerpoint/2010/main" val="42571393"/>
              </p:ext>
            </p:extLst>
          </p:nvPr>
        </p:nvGraphicFramePr>
        <p:xfrm>
          <a:off x="7452320" y="843558"/>
          <a:ext cx="1584174" cy="3760410"/>
        </p:xfrm>
        <a:graphic>
          <a:graphicData uri="http://schemas.openxmlformats.org/drawingml/2006/table">
            <a:tbl>
              <a:tblPr firstRow="1" bandRow="1">
                <a:tableStyleId>{5C22544A-7EE6-4342-B048-85BDC9FD1C3A}</a:tableStyleId>
              </a:tblPr>
              <a:tblGrid>
                <a:gridCol w="528058">
                  <a:extLst>
                    <a:ext uri="{9D8B030D-6E8A-4147-A177-3AD203B41FA5}">
                      <a16:colId xmlns:a16="http://schemas.microsoft.com/office/drawing/2014/main" val="710815424"/>
                    </a:ext>
                  </a:extLst>
                </a:gridCol>
                <a:gridCol w="528058">
                  <a:extLst>
                    <a:ext uri="{9D8B030D-6E8A-4147-A177-3AD203B41FA5}">
                      <a16:colId xmlns:a16="http://schemas.microsoft.com/office/drawing/2014/main" val="2573725504"/>
                    </a:ext>
                  </a:extLst>
                </a:gridCol>
                <a:gridCol w="528058">
                  <a:extLst>
                    <a:ext uri="{9D8B030D-6E8A-4147-A177-3AD203B41FA5}">
                      <a16:colId xmlns:a16="http://schemas.microsoft.com/office/drawing/2014/main" val="1513955889"/>
                    </a:ext>
                  </a:extLst>
                </a:gridCol>
              </a:tblGrid>
              <a:tr h="376041">
                <a:tc>
                  <a:txBody>
                    <a:bodyPr/>
                    <a:lstStyle/>
                    <a:p>
                      <a:pPr algn="ctr"/>
                      <a:r>
                        <a:rPr lang="hu-HU" sz="1400" dirty="0">
                          <a:solidFill>
                            <a:srgbClr val="7F7F7F"/>
                          </a:solidFill>
                        </a:rPr>
                        <a:t>18%</a:t>
                      </a:r>
                    </a:p>
                  </a:txBody>
                  <a:tcPr>
                    <a:solidFill>
                      <a:schemeClr val="accent1">
                        <a:alpha val="0"/>
                      </a:schemeClr>
                    </a:solidFill>
                  </a:tcPr>
                </a:tc>
                <a:tc>
                  <a:txBody>
                    <a:bodyPr/>
                    <a:lstStyle/>
                    <a:p>
                      <a:pPr algn="ctr"/>
                      <a:r>
                        <a:rPr lang="hu-HU" sz="1400" dirty="0">
                          <a:solidFill>
                            <a:srgbClr val="A6A6A6"/>
                          </a:solidFill>
                        </a:rPr>
                        <a:t>24%</a:t>
                      </a:r>
                    </a:p>
                  </a:txBody>
                  <a:tcPr>
                    <a:solidFill>
                      <a:schemeClr val="accent1">
                        <a:alpha val="0"/>
                      </a:schemeClr>
                    </a:solidFill>
                  </a:tcPr>
                </a:tc>
                <a:tc>
                  <a:txBody>
                    <a:bodyPr/>
                    <a:lstStyle/>
                    <a:p>
                      <a:pPr algn="ctr"/>
                      <a:r>
                        <a:rPr lang="hu-HU" sz="1400" dirty="0">
                          <a:solidFill>
                            <a:srgbClr val="A6A6A6"/>
                          </a:solidFill>
                        </a:rPr>
                        <a:t>26%</a:t>
                      </a:r>
                    </a:p>
                  </a:txBody>
                  <a:tcPr>
                    <a:solidFill>
                      <a:schemeClr val="accent1">
                        <a:alpha val="0"/>
                      </a:schemeClr>
                    </a:solidFill>
                  </a:tcPr>
                </a:tc>
                <a:extLst>
                  <a:ext uri="{0D108BD9-81ED-4DB2-BD59-A6C34878D82A}">
                    <a16:rowId xmlns:a16="http://schemas.microsoft.com/office/drawing/2014/main" val="506009280"/>
                  </a:ext>
                </a:extLst>
              </a:tr>
              <a:tr h="376041">
                <a:tc>
                  <a:txBody>
                    <a:bodyPr/>
                    <a:lstStyle/>
                    <a:p>
                      <a:pPr algn="ctr"/>
                      <a:r>
                        <a:rPr lang="hu-HU" sz="1400" b="1" dirty="0">
                          <a:solidFill>
                            <a:srgbClr val="7F7F7F"/>
                          </a:solidFill>
                        </a:rPr>
                        <a:t>14%</a:t>
                      </a:r>
                    </a:p>
                  </a:txBody>
                  <a:tcPr>
                    <a:solidFill>
                      <a:schemeClr val="accent1">
                        <a:alpha val="0"/>
                      </a:schemeClr>
                    </a:solidFill>
                  </a:tcPr>
                </a:tc>
                <a:tc>
                  <a:txBody>
                    <a:bodyPr/>
                    <a:lstStyle/>
                    <a:p>
                      <a:pPr algn="ctr"/>
                      <a:r>
                        <a:rPr lang="hu-HU" sz="1400" b="1" dirty="0">
                          <a:solidFill>
                            <a:srgbClr val="A6A6A6"/>
                          </a:solidFill>
                        </a:rPr>
                        <a:t>19%</a:t>
                      </a:r>
                    </a:p>
                  </a:txBody>
                  <a:tcPr>
                    <a:solidFill>
                      <a:schemeClr val="accent1">
                        <a:alpha val="0"/>
                      </a:schemeClr>
                    </a:solidFill>
                  </a:tcPr>
                </a:tc>
                <a:tc>
                  <a:txBody>
                    <a:bodyPr/>
                    <a:lstStyle/>
                    <a:p>
                      <a:pPr algn="ctr"/>
                      <a:r>
                        <a:rPr lang="hu-HU" sz="1400" b="1" dirty="0">
                          <a:solidFill>
                            <a:srgbClr val="A6A6A6"/>
                          </a:solidFill>
                        </a:rPr>
                        <a:t>24%</a:t>
                      </a:r>
                    </a:p>
                  </a:txBody>
                  <a:tcPr>
                    <a:solidFill>
                      <a:schemeClr val="accent1">
                        <a:alpha val="0"/>
                      </a:schemeClr>
                    </a:solidFill>
                  </a:tcPr>
                </a:tc>
                <a:extLst>
                  <a:ext uri="{0D108BD9-81ED-4DB2-BD59-A6C34878D82A}">
                    <a16:rowId xmlns:a16="http://schemas.microsoft.com/office/drawing/2014/main" val="543521683"/>
                  </a:ext>
                </a:extLst>
              </a:tr>
              <a:tr h="376041">
                <a:tc>
                  <a:txBody>
                    <a:bodyPr/>
                    <a:lstStyle/>
                    <a:p>
                      <a:pPr algn="ctr"/>
                      <a:r>
                        <a:rPr lang="hu-HU" sz="1400" b="1" dirty="0">
                          <a:solidFill>
                            <a:srgbClr val="7F7F7F"/>
                          </a:solidFill>
                        </a:rPr>
                        <a:t>13%</a:t>
                      </a:r>
                    </a:p>
                  </a:txBody>
                  <a:tcPr>
                    <a:solidFill>
                      <a:schemeClr val="accent1">
                        <a:alpha val="0"/>
                      </a:schemeClr>
                    </a:solidFill>
                  </a:tcPr>
                </a:tc>
                <a:tc>
                  <a:txBody>
                    <a:bodyPr/>
                    <a:lstStyle/>
                    <a:p>
                      <a:pPr algn="ctr"/>
                      <a:r>
                        <a:rPr lang="hu-HU" sz="1400" b="1" dirty="0">
                          <a:solidFill>
                            <a:srgbClr val="A6A6A6"/>
                          </a:solidFill>
                        </a:rPr>
                        <a:t>16%</a:t>
                      </a:r>
                    </a:p>
                  </a:txBody>
                  <a:tcPr>
                    <a:solidFill>
                      <a:schemeClr val="accent1">
                        <a:alpha val="0"/>
                      </a:schemeClr>
                    </a:solidFill>
                  </a:tcPr>
                </a:tc>
                <a:tc>
                  <a:txBody>
                    <a:bodyPr/>
                    <a:lstStyle/>
                    <a:p>
                      <a:pPr algn="ctr"/>
                      <a:r>
                        <a:rPr lang="hu-HU" sz="1400" b="1" dirty="0">
                          <a:solidFill>
                            <a:srgbClr val="A6A6A6"/>
                          </a:solidFill>
                        </a:rPr>
                        <a:t>18%</a:t>
                      </a:r>
                    </a:p>
                  </a:txBody>
                  <a:tcPr>
                    <a:solidFill>
                      <a:schemeClr val="accent1">
                        <a:alpha val="0"/>
                      </a:schemeClr>
                    </a:solidFill>
                  </a:tcPr>
                </a:tc>
                <a:extLst>
                  <a:ext uri="{0D108BD9-81ED-4DB2-BD59-A6C34878D82A}">
                    <a16:rowId xmlns:a16="http://schemas.microsoft.com/office/drawing/2014/main" val="4101635269"/>
                  </a:ext>
                </a:extLst>
              </a:tr>
              <a:tr h="376041">
                <a:tc>
                  <a:txBody>
                    <a:bodyPr/>
                    <a:lstStyle/>
                    <a:p>
                      <a:pPr algn="ctr"/>
                      <a:r>
                        <a:rPr lang="hu-HU" sz="1400" b="1" dirty="0">
                          <a:solidFill>
                            <a:srgbClr val="7F7F7F"/>
                          </a:solidFill>
                        </a:rPr>
                        <a:t>13%</a:t>
                      </a:r>
                    </a:p>
                  </a:txBody>
                  <a:tcPr>
                    <a:solidFill>
                      <a:schemeClr val="accent1">
                        <a:alpha val="0"/>
                      </a:schemeClr>
                    </a:solidFill>
                  </a:tcPr>
                </a:tc>
                <a:tc>
                  <a:txBody>
                    <a:bodyPr/>
                    <a:lstStyle/>
                    <a:p>
                      <a:pPr algn="ctr"/>
                      <a:r>
                        <a:rPr lang="hu-HU" sz="1400" b="1" dirty="0">
                          <a:solidFill>
                            <a:srgbClr val="A6A6A6"/>
                          </a:solidFill>
                        </a:rPr>
                        <a:t>21%</a:t>
                      </a:r>
                    </a:p>
                  </a:txBody>
                  <a:tcPr>
                    <a:solidFill>
                      <a:schemeClr val="accent1">
                        <a:alpha val="0"/>
                      </a:schemeClr>
                    </a:solidFill>
                  </a:tcPr>
                </a:tc>
                <a:tc>
                  <a:txBody>
                    <a:bodyPr/>
                    <a:lstStyle/>
                    <a:p>
                      <a:pPr algn="ctr"/>
                      <a:r>
                        <a:rPr lang="hu-HU" sz="1400" b="1" dirty="0">
                          <a:solidFill>
                            <a:srgbClr val="A6A6A6"/>
                          </a:solidFill>
                        </a:rPr>
                        <a:t>25%</a:t>
                      </a:r>
                    </a:p>
                  </a:txBody>
                  <a:tcPr>
                    <a:solidFill>
                      <a:schemeClr val="accent1">
                        <a:alpha val="0"/>
                      </a:schemeClr>
                    </a:solidFill>
                  </a:tcPr>
                </a:tc>
                <a:extLst>
                  <a:ext uri="{0D108BD9-81ED-4DB2-BD59-A6C34878D82A}">
                    <a16:rowId xmlns:a16="http://schemas.microsoft.com/office/drawing/2014/main" val="3521407961"/>
                  </a:ext>
                </a:extLst>
              </a:tr>
              <a:tr h="376041">
                <a:tc>
                  <a:txBody>
                    <a:bodyPr/>
                    <a:lstStyle/>
                    <a:p>
                      <a:pPr algn="ctr"/>
                      <a:r>
                        <a:rPr lang="hu-HU" sz="1400" b="1" dirty="0">
                          <a:solidFill>
                            <a:srgbClr val="7F7F7F"/>
                          </a:solidFill>
                        </a:rPr>
                        <a:t>13%</a:t>
                      </a:r>
                    </a:p>
                  </a:txBody>
                  <a:tcPr>
                    <a:solidFill>
                      <a:schemeClr val="accent1">
                        <a:alpha val="0"/>
                      </a:schemeClr>
                    </a:solidFill>
                  </a:tcPr>
                </a:tc>
                <a:tc>
                  <a:txBody>
                    <a:bodyPr/>
                    <a:lstStyle/>
                    <a:p>
                      <a:pPr algn="ctr"/>
                      <a:r>
                        <a:rPr lang="hu-HU" sz="1400" b="1" dirty="0">
                          <a:solidFill>
                            <a:srgbClr val="A6A6A6"/>
                          </a:solidFill>
                        </a:rPr>
                        <a:t>22%</a:t>
                      </a:r>
                    </a:p>
                  </a:txBody>
                  <a:tcPr>
                    <a:solidFill>
                      <a:schemeClr val="accent1">
                        <a:alpha val="0"/>
                      </a:schemeClr>
                    </a:solidFill>
                  </a:tcPr>
                </a:tc>
                <a:tc>
                  <a:txBody>
                    <a:bodyPr/>
                    <a:lstStyle/>
                    <a:p>
                      <a:pPr algn="ctr"/>
                      <a:r>
                        <a:rPr lang="hu-HU" sz="1400" b="1" dirty="0">
                          <a:solidFill>
                            <a:srgbClr val="A6A6A6"/>
                          </a:solidFill>
                        </a:rPr>
                        <a:t>32%</a:t>
                      </a:r>
                    </a:p>
                  </a:txBody>
                  <a:tcPr>
                    <a:solidFill>
                      <a:schemeClr val="accent1">
                        <a:alpha val="0"/>
                      </a:schemeClr>
                    </a:solidFill>
                  </a:tcPr>
                </a:tc>
                <a:extLst>
                  <a:ext uri="{0D108BD9-81ED-4DB2-BD59-A6C34878D82A}">
                    <a16:rowId xmlns:a16="http://schemas.microsoft.com/office/drawing/2014/main" val="567553846"/>
                  </a:ext>
                </a:extLst>
              </a:tr>
              <a:tr h="376041">
                <a:tc>
                  <a:txBody>
                    <a:bodyPr/>
                    <a:lstStyle/>
                    <a:p>
                      <a:pPr algn="ctr"/>
                      <a:r>
                        <a:rPr lang="hu-HU" sz="1400" b="1" dirty="0">
                          <a:solidFill>
                            <a:srgbClr val="7F7F7F"/>
                          </a:solidFill>
                        </a:rPr>
                        <a:t>11%</a:t>
                      </a:r>
                    </a:p>
                  </a:txBody>
                  <a:tcPr>
                    <a:solidFill>
                      <a:schemeClr val="accent1">
                        <a:alpha val="0"/>
                      </a:schemeClr>
                    </a:solidFill>
                  </a:tcPr>
                </a:tc>
                <a:tc>
                  <a:txBody>
                    <a:bodyPr/>
                    <a:lstStyle/>
                    <a:p>
                      <a:pPr algn="ctr"/>
                      <a:r>
                        <a:rPr lang="en-GB" sz="1400" b="1" dirty="0">
                          <a:solidFill>
                            <a:srgbClr val="A6A6A6"/>
                          </a:solidFill>
                        </a:rPr>
                        <a:t>-</a:t>
                      </a:r>
                      <a:endParaRPr lang="hu-HU" sz="1400" b="1" dirty="0">
                        <a:solidFill>
                          <a:srgbClr val="A6A6A6"/>
                        </a:solidFill>
                      </a:endParaRPr>
                    </a:p>
                  </a:txBody>
                  <a:tcPr>
                    <a:solidFill>
                      <a:schemeClr val="accent1">
                        <a:alpha val="0"/>
                      </a:schemeClr>
                    </a:solidFill>
                  </a:tcPr>
                </a:tc>
                <a:tc>
                  <a:txBody>
                    <a:bodyPr/>
                    <a:lstStyle/>
                    <a:p>
                      <a:pPr algn="ctr"/>
                      <a:r>
                        <a:rPr lang="hu-HU" sz="1400" b="1" dirty="0">
                          <a:solidFill>
                            <a:srgbClr val="A6A6A6"/>
                          </a:solidFill>
                        </a:rPr>
                        <a:t>-</a:t>
                      </a:r>
                    </a:p>
                  </a:txBody>
                  <a:tcPr>
                    <a:solidFill>
                      <a:schemeClr val="accent1">
                        <a:alpha val="0"/>
                      </a:schemeClr>
                    </a:solidFill>
                  </a:tcPr>
                </a:tc>
                <a:extLst>
                  <a:ext uri="{0D108BD9-81ED-4DB2-BD59-A6C34878D82A}">
                    <a16:rowId xmlns:a16="http://schemas.microsoft.com/office/drawing/2014/main" val="882584962"/>
                  </a:ext>
                </a:extLst>
              </a:tr>
              <a:tr h="376041">
                <a:tc>
                  <a:txBody>
                    <a:bodyPr/>
                    <a:lstStyle/>
                    <a:p>
                      <a:pPr algn="ctr"/>
                      <a:r>
                        <a:rPr lang="hu-HU" sz="1400" b="1" dirty="0">
                          <a:solidFill>
                            <a:srgbClr val="7F7F7F"/>
                          </a:solidFill>
                        </a:rPr>
                        <a:t>8%</a:t>
                      </a:r>
                    </a:p>
                  </a:txBody>
                  <a:tcPr>
                    <a:solidFill>
                      <a:schemeClr val="accent1">
                        <a:alpha val="0"/>
                      </a:schemeClr>
                    </a:solidFill>
                  </a:tcPr>
                </a:tc>
                <a:tc>
                  <a:txBody>
                    <a:bodyPr/>
                    <a:lstStyle/>
                    <a:p>
                      <a:pPr algn="ctr"/>
                      <a:r>
                        <a:rPr lang="hu-HU" sz="1400" b="1" dirty="0">
                          <a:solidFill>
                            <a:srgbClr val="A6A6A6"/>
                          </a:solidFill>
                        </a:rPr>
                        <a:t>9%</a:t>
                      </a:r>
                    </a:p>
                  </a:txBody>
                  <a:tcPr>
                    <a:solidFill>
                      <a:schemeClr val="accent1">
                        <a:alpha val="0"/>
                      </a:schemeClr>
                    </a:solidFill>
                  </a:tcPr>
                </a:tc>
                <a:tc>
                  <a:txBody>
                    <a:bodyPr/>
                    <a:lstStyle/>
                    <a:p>
                      <a:pPr algn="ctr"/>
                      <a:r>
                        <a:rPr lang="hu-HU" sz="1400" b="1" dirty="0">
                          <a:solidFill>
                            <a:srgbClr val="A6A6A6"/>
                          </a:solidFill>
                        </a:rPr>
                        <a:t>7%</a:t>
                      </a:r>
                    </a:p>
                  </a:txBody>
                  <a:tcPr>
                    <a:solidFill>
                      <a:schemeClr val="accent1">
                        <a:alpha val="0"/>
                      </a:schemeClr>
                    </a:solidFill>
                  </a:tcPr>
                </a:tc>
                <a:extLst>
                  <a:ext uri="{0D108BD9-81ED-4DB2-BD59-A6C34878D82A}">
                    <a16:rowId xmlns:a16="http://schemas.microsoft.com/office/drawing/2014/main" val="1563625386"/>
                  </a:ext>
                </a:extLst>
              </a:tr>
              <a:tr h="376041">
                <a:tc>
                  <a:txBody>
                    <a:bodyPr/>
                    <a:lstStyle/>
                    <a:p>
                      <a:pPr algn="ctr"/>
                      <a:r>
                        <a:rPr lang="hu-HU" sz="1400" b="1" dirty="0">
                          <a:solidFill>
                            <a:srgbClr val="7F7F7F"/>
                          </a:solidFill>
                        </a:rPr>
                        <a:t>4%</a:t>
                      </a:r>
                    </a:p>
                  </a:txBody>
                  <a:tcPr>
                    <a:solidFill>
                      <a:schemeClr val="accent1">
                        <a:alpha val="0"/>
                      </a:schemeClr>
                    </a:solidFill>
                  </a:tcPr>
                </a:tc>
                <a:tc>
                  <a:txBody>
                    <a:bodyPr/>
                    <a:lstStyle/>
                    <a:p>
                      <a:pPr algn="ctr"/>
                      <a:r>
                        <a:rPr lang="hu-HU" sz="1400" b="1" dirty="0">
                          <a:solidFill>
                            <a:srgbClr val="A6A6A6"/>
                          </a:solidFill>
                        </a:rPr>
                        <a:t>4%</a:t>
                      </a:r>
                    </a:p>
                  </a:txBody>
                  <a:tcPr>
                    <a:solidFill>
                      <a:schemeClr val="accent1">
                        <a:alpha val="0"/>
                      </a:schemeClr>
                    </a:solidFill>
                  </a:tcPr>
                </a:tc>
                <a:tc>
                  <a:txBody>
                    <a:bodyPr/>
                    <a:lstStyle/>
                    <a:p>
                      <a:pPr algn="ctr"/>
                      <a:r>
                        <a:rPr lang="hu-HU" sz="1400" b="1" dirty="0">
                          <a:solidFill>
                            <a:srgbClr val="A6A6A6"/>
                          </a:solidFill>
                        </a:rPr>
                        <a:t>5%</a:t>
                      </a:r>
                    </a:p>
                  </a:txBody>
                  <a:tcPr>
                    <a:solidFill>
                      <a:schemeClr val="accent1">
                        <a:alpha val="0"/>
                      </a:schemeClr>
                    </a:solidFill>
                  </a:tcPr>
                </a:tc>
                <a:extLst>
                  <a:ext uri="{0D108BD9-81ED-4DB2-BD59-A6C34878D82A}">
                    <a16:rowId xmlns:a16="http://schemas.microsoft.com/office/drawing/2014/main" val="2883930745"/>
                  </a:ext>
                </a:extLst>
              </a:tr>
              <a:tr h="376041">
                <a:tc>
                  <a:txBody>
                    <a:bodyPr/>
                    <a:lstStyle/>
                    <a:p>
                      <a:pPr algn="ctr"/>
                      <a:r>
                        <a:rPr lang="hu-HU" sz="1400" b="1" dirty="0">
                          <a:solidFill>
                            <a:srgbClr val="7F7F7F"/>
                          </a:solidFill>
                        </a:rPr>
                        <a:t>4%</a:t>
                      </a:r>
                    </a:p>
                  </a:txBody>
                  <a:tcPr>
                    <a:solidFill>
                      <a:schemeClr val="accent1">
                        <a:alpha val="0"/>
                      </a:schemeClr>
                    </a:solidFill>
                  </a:tcPr>
                </a:tc>
                <a:tc>
                  <a:txBody>
                    <a:bodyPr/>
                    <a:lstStyle/>
                    <a:p>
                      <a:pPr algn="ctr"/>
                      <a:r>
                        <a:rPr lang="hu-HU" sz="1400" b="1" dirty="0">
                          <a:solidFill>
                            <a:srgbClr val="A6A6A6"/>
                          </a:solidFill>
                        </a:rPr>
                        <a:t>-</a:t>
                      </a:r>
                    </a:p>
                  </a:txBody>
                  <a:tcPr>
                    <a:solidFill>
                      <a:schemeClr val="accent1">
                        <a:alpha val="0"/>
                      </a:schemeClr>
                    </a:solidFill>
                  </a:tcPr>
                </a:tc>
                <a:tc>
                  <a:txBody>
                    <a:bodyPr/>
                    <a:lstStyle/>
                    <a:p>
                      <a:pPr algn="ctr"/>
                      <a:r>
                        <a:rPr lang="hu-HU" sz="1400" b="1" dirty="0">
                          <a:solidFill>
                            <a:srgbClr val="A6A6A6"/>
                          </a:solidFill>
                        </a:rPr>
                        <a:t>-</a:t>
                      </a:r>
                    </a:p>
                  </a:txBody>
                  <a:tcPr>
                    <a:solidFill>
                      <a:schemeClr val="accent1">
                        <a:alpha val="0"/>
                      </a:schemeClr>
                    </a:solidFill>
                  </a:tcPr>
                </a:tc>
                <a:extLst>
                  <a:ext uri="{0D108BD9-81ED-4DB2-BD59-A6C34878D82A}">
                    <a16:rowId xmlns:a16="http://schemas.microsoft.com/office/drawing/2014/main" val="3474623532"/>
                  </a:ext>
                </a:extLst>
              </a:tr>
              <a:tr h="376041">
                <a:tc>
                  <a:txBody>
                    <a:bodyPr/>
                    <a:lstStyle/>
                    <a:p>
                      <a:pPr algn="ctr"/>
                      <a:r>
                        <a:rPr lang="hu-HU" sz="1400" b="1" dirty="0">
                          <a:solidFill>
                            <a:srgbClr val="7F7F7F"/>
                          </a:solidFill>
                        </a:rPr>
                        <a:t>3%</a:t>
                      </a:r>
                    </a:p>
                  </a:txBody>
                  <a:tcPr>
                    <a:solidFill>
                      <a:schemeClr val="accent1">
                        <a:alpha val="0"/>
                      </a:schemeClr>
                    </a:solidFill>
                  </a:tcPr>
                </a:tc>
                <a:tc>
                  <a:txBody>
                    <a:bodyPr/>
                    <a:lstStyle/>
                    <a:p>
                      <a:pPr algn="ctr"/>
                      <a:r>
                        <a:rPr lang="hu-HU" sz="1400" b="1" dirty="0">
                          <a:solidFill>
                            <a:srgbClr val="A6A6A6"/>
                          </a:solidFill>
                        </a:rPr>
                        <a:t>4%</a:t>
                      </a:r>
                    </a:p>
                  </a:txBody>
                  <a:tcPr>
                    <a:solidFill>
                      <a:schemeClr val="accent1">
                        <a:alpha val="0"/>
                      </a:schemeClr>
                    </a:solidFill>
                  </a:tcPr>
                </a:tc>
                <a:tc>
                  <a:txBody>
                    <a:bodyPr/>
                    <a:lstStyle/>
                    <a:p>
                      <a:pPr algn="ctr"/>
                      <a:r>
                        <a:rPr lang="hu-HU" sz="1400" b="1" dirty="0">
                          <a:solidFill>
                            <a:srgbClr val="A6A6A6"/>
                          </a:solidFill>
                        </a:rPr>
                        <a:t>5%</a:t>
                      </a:r>
                    </a:p>
                  </a:txBody>
                  <a:tcPr>
                    <a:solidFill>
                      <a:schemeClr val="accent1">
                        <a:alpha val="0"/>
                      </a:schemeClr>
                    </a:solidFill>
                  </a:tcPr>
                </a:tc>
                <a:extLst>
                  <a:ext uri="{0D108BD9-81ED-4DB2-BD59-A6C34878D82A}">
                    <a16:rowId xmlns:a16="http://schemas.microsoft.com/office/drawing/2014/main" val="395435073"/>
                  </a:ext>
                </a:extLst>
              </a:tr>
            </a:tbl>
          </a:graphicData>
        </a:graphic>
      </p:graphicFrame>
      <p:sp>
        <p:nvSpPr>
          <p:cNvPr id="15" name="TextBox 14">
            <a:extLst>
              <a:ext uri="{FF2B5EF4-FFF2-40B4-BE49-F238E27FC236}">
                <a16:creationId xmlns:a16="http://schemas.microsoft.com/office/drawing/2014/main" id="{3E83273E-7F04-45D3-BBE3-0C665C5CB08A}"/>
              </a:ext>
            </a:extLst>
          </p:cNvPr>
          <p:cNvSpPr txBox="1"/>
          <p:nvPr/>
        </p:nvSpPr>
        <p:spPr>
          <a:xfrm>
            <a:off x="7410497" y="505497"/>
            <a:ext cx="653383" cy="307777"/>
          </a:xfrm>
          <a:prstGeom prst="rect">
            <a:avLst/>
          </a:prstGeom>
        </p:spPr>
        <p:txBody>
          <a:bodyPr wrap="square" rtlCol="0">
            <a:spAutoFit/>
          </a:bodyPr>
          <a:lstStyle/>
          <a:p>
            <a:r>
              <a:rPr lang="hu-HU" sz="1400" b="1" u="sng" dirty="0">
                <a:solidFill>
                  <a:srgbClr val="7F7F7F"/>
                </a:solidFill>
                <a:latin typeface="Calibri" pitchFamily="34" charset="0"/>
                <a:cs typeface="Arial" pitchFamily="34" charset="0"/>
              </a:rPr>
              <a:t>2023:</a:t>
            </a:r>
            <a:endParaRPr lang="en-GB" sz="1400" b="1" u="sng" dirty="0">
              <a:solidFill>
                <a:srgbClr val="7F7F7F"/>
              </a:solidFill>
              <a:latin typeface="Calibri" pitchFamily="34" charset="0"/>
              <a:cs typeface="Arial" pitchFamily="34" charset="0"/>
            </a:endParaRPr>
          </a:p>
        </p:txBody>
      </p:sp>
      <p:grpSp>
        <p:nvGrpSpPr>
          <p:cNvPr id="2" name="Group 123">
            <a:extLst>
              <a:ext uri="{FF2B5EF4-FFF2-40B4-BE49-F238E27FC236}">
                <a16:creationId xmlns:a16="http://schemas.microsoft.com/office/drawing/2014/main" id="{3F11EFBC-6527-A0C9-C753-7350EB9D76A9}"/>
              </a:ext>
            </a:extLst>
          </p:cNvPr>
          <p:cNvGrpSpPr/>
          <p:nvPr/>
        </p:nvGrpSpPr>
        <p:grpSpPr>
          <a:xfrm>
            <a:off x="5075959" y="2732440"/>
            <a:ext cx="2427127" cy="236006"/>
            <a:chOff x="0" y="0"/>
            <a:chExt cx="3807460" cy="203200"/>
          </a:xfrm>
        </p:grpSpPr>
        <p:sp>
          <p:nvSpPr>
            <p:cNvPr id="3" name="Shape 113">
              <a:extLst>
                <a:ext uri="{FF2B5EF4-FFF2-40B4-BE49-F238E27FC236}">
                  <a16:creationId xmlns:a16="http://schemas.microsoft.com/office/drawing/2014/main" id="{4ED92822-FAD7-85B7-A0C9-9F869E942795}"/>
                </a:ext>
              </a:extLst>
            </p:cNvPr>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 name="Shape 114">
              <a:extLst>
                <a:ext uri="{FF2B5EF4-FFF2-40B4-BE49-F238E27FC236}">
                  <a16:creationId xmlns:a16="http://schemas.microsoft.com/office/drawing/2014/main" id="{1DDD7119-8607-9CE5-D04B-D92C24C1561F}"/>
                </a:ext>
              </a:extLst>
            </p:cNvPr>
            <p:cNvSpPr/>
            <p:nvPr/>
          </p:nvSpPr>
          <p:spPr>
            <a:xfrm>
              <a:off x="380717"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8" name="Shape 115">
              <a:extLst>
                <a:ext uri="{FF2B5EF4-FFF2-40B4-BE49-F238E27FC236}">
                  <a16:creationId xmlns:a16="http://schemas.microsoft.com/office/drawing/2014/main" id="{D34B2FB0-BCCE-A1E0-9BA8-346D793AFCD9}"/>
                </a:ext>
              </a:extLst>
            </p:cNvPr>
            <p:cNvSpPr/>
            <p:nvPr/>
          </p:nvSpPr>
          <p:spPr>
            <a:xfrm>
              <a:off x="761435"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9" name="Shape 116">
              <a:extLst>
                <a:ext uri="{FF2B5EF4-FFF2-40B4-BE49-F238E27FC236}">
                  <a16:creationId xmlns:a16="http://schemas.microsoft.com/office/drawing/2014/main" id="{0D755A7C-CB37-C580-497A-1F75C948AA77}"/>
                </a:ext>
              </a:extLst>
            </p:cNvPr>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0" name="Shape 117">
              <a:extLst>
                <a:ext uri="{FF2B5EF4-FFF2-40B4-BE49-F238E27FC236}">
                  <a16:creationId xmlns:a16="http://schemas.microsoft.com/office/drawing/2014/main" id="{DDC1267C-B495-17DB-0038-E7B6021AC716}"/>
                </a:ext>
              </a:extLst>
            </p:cNvPr>
            <p:cNvSpPr/>
            <p:nvPr/>
          </p:nvSpPr>
          <p:spPr>
            <a:xfrm>
              <a:off x="1522870"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1" name="Shape 118">
              <a:extLst>
                <a:ext uri="{FF2B5EF4-FFF2-40B4-BE49-F238E27FC236}">
                  <a16:creationId xmlns:a16="http://schemas.microsoft.com/office/drawing/2014/main" id="{1700C209-7E98-2C04-FD57-80649BF0740B}"/>
                </a:ext>
              </a:extLst>
            </p:cNvPr>
            <p:cNvSpPr/>
            <p:nvPr/>
          </p:nvSpPr>
          <p:spPr>
            <a:xfrm>
              <a:off x="1903588"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 name="Shape 119">
              <a:extLst>
                <a:ext uri="{FF2B5EF4-FFF2-40B4-BE49-F238E27FC236}">
                  <a16:creationId xmlns:a16="http://schemas.microsoft.com/office/drawing/2014/main" id="{414EBE5A-64C0-EA32-D0AC-DC923DD61E61}"/>
                </a:ext>
              </a:extLst>
            </p:cNvPr>
            <p:cNvSpPr/>
            <p:nvPr/>
          </p:nvSpPr>
          <p:spPr>
            <a:xfrm>
              <a:off x="2284306"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3" name="Shape 120">
              <a:extLst>
                <a:ext uri="{FF2B5EF4-FFF2-40B4-BE49-F238E27FC236}">
                  <a16:creationId xmlns:a16="http://schemas.microsoft.com/office/drawing/2014/main" id="{1B9E55EF-FEEB-7EC0-320F-77FF8B0444E9}"/>
                </a:ext>
              </a:extLst>
            </p:cNvPr>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4" name="Shape 121">
              <a:extLst>
                <a:ext uri="{FF2B5EF4-FFF2-40B4-BE49-F238E27FC236}">
                  <a16:creationId xmlns:a16="http://schemas.microsoft.com/office/drawing/2014/main" id="{7B598BB4-F2FA-877C-218F-45C2A70860B4}"/>
                </a:ext>
              </a:extLst>
            </p:cNvPr>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0" name="Shape 122">
              <a:extLst>
                <a:ext uri="{FF2B5EF4-FFF2-40B4-BE49-F238E27FC236}">
                  <a16:creationId xmlns:a16="http://schemas.microsoft.com/office/drawing/2014/main" id="{561AE46E-CC94-B711-63E7-424B1399097C}"/>
                </a:ext>
              </a:extLst>
            </p:cNvPr>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11" name="Group 123">
            <a:extLst>
              <a:ext uri="{FF2B5EF4-FFF2-40B4-BE49-F238E27FC236}">
                <a16:creationId xmlns:a16="http://schemas.microsoft.com/office/drawing/2014/main" id="{53E89CB6-0072-DEF0-89FE-D0B13D6B04E6}"/>
              </a:ext>
            </a:extLst>
          </p:cNvPr>
          <p:cNvGrpSpPr/>
          <p:nvPr/>
        </p:nvGrpSpPr>
        <p:grpSpPr>
          <a:xfrm>
            <a:off x="5076056" y="3117206"/>
            <a:ext cx="2427127" cy="236006"/>
            <a:chOff x="0" y="0"/>
            <a:chExt cx="3807460" cy="203200"/>
          </a:xfrm>
        </p:grpSpPr>
        <p:sp>
          <p:nvSpPr>
            <p:cNvPr id="65" name="Shape 113">
              <a:extLst>
                <a:ext uri="{FF2B5EF4-FFF2-40B4-BE49-F238E27FC236}">
                  <a16:creationId xmlns:a16="http://schemas.microsoft.com/office/drawing/2014/main" id="{24CA2A66-B574-81A2-0829-A0B11DFF973D}"/>
                </a:ext>
              </a:extLst>
            </p:cNvPr>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6" name="Shape 114">
              <a:extLst>
                <a:ext uri="{FF2B5EF4-FFF2-40B4-BE49-F238E27FC236}">
                  <a16:creationId xmlns:a16="http://schemas.microsoft.com/office/drawing/2014/main" id="{9193C9E9-7254-BD15-BE59-A7DFFD090939}"/>
                </a:ext>
              </a:extLst>
            </p:cNvPr>
            <p:cNvSpPr/>
            <p:nvPr/>
          </p:nvSpPr>
          <p:spPr>
            <a:xfrm>
              <a:off x="380717"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7" name="Shape 115">
              <a:extLst>
                <a:ext uri="{FF2B5EF4-FFF2-40B4-BE49-F238E27FC236}">
                  <a16:creationId xmlns:a16="http://schemas.microsoft.com/office/drawing/2014/main" id="{50ADF248-1EA4-5DE0-30ED-7AE4DE55BD8A}"/>
                </a:ext>
              </a:extLst>
            </p:cNvPr>
            <p:cNvSpPr/>
            <p:nvPr/>
          </p:nvSpPr>
          <p:spPr>
            <a:xfrm>
              <a:off x="761435"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8" name="Shape 116">
              <a:extLst>
                <a:ext uri="{FF2B5EF4-FFF2-40B4-BE49-F238E27FC236}">
                  <a16:creationId xmlns:a16="http://schemas.microsoft.com/office/drawing/2014/main" id="{79C3791C-2A8D-C2A8-BEB0-1DD8899501CC}"/>
                </a:ext>
              </a:extLst>
            </p:cNvPr>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9" name="Shape 117">
              <a:extLst>
                <a:ext uri="{FF2B5EF4-FFF2-40B4-BE49-F238E27FC236}">
                  <a16:creationId xmlns:a16="http://schemas.microsoft.com/office/drawing/2014/main" id="{950D7B73-5843-471C-C5A6-319236521E77}"/>
                </a:ext>
              </a:extLst>
            </p:cNvPr>
            <p:cNvSpPr/>
            <p:nvPr/>
          </p:nvSpPr>
          <p:spPr>
            <a:xfrm>
              <a:off x="1522870"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0" name="Shape 118">
              <a:extLst>
                <a:ext uri="{FF2B5EF4-FFF2-40B4-BE49-F238E27FC236}">
                  <a16:creationId xmlns:a16="http://schemas.microsoft.com/office/drawing/2014/main" id="{03A50E9F-4A35-D4E4-39FC-E347DD5CDBF7}"/>
                </a:ext>
              </a:extLst>
            </p:cNvPr>
            <p:cNvSpPr/>
            <p:nvPr/>
          </p:nvSpPr>
          <p:spPr>
            <a:xfrm>
              <a:off x="1903588"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1" name="Shape 119">
              <a:extLst>
                <a:ext uri="{FF2B5EF4-FFF2-40B4-BE49-F238E27FC236}">
                  <a16:creationId xmlns:a16="http://schemas.microsoft.com/office/drawing/2014/main" id="{6E09FDD1-9557-15D9-AD2E-B178D28C1554}"/>
                </a:ext>
              </a:extLst>
            </p:cNvPr>
            <p:cNvSpPr/>
            <p:nvPr/>
          </p:nvSpPr>
          <p:spPr>
            <a:xfrm>
              <a:off x="2284306"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2" name="Shape 120">
              <a:extLst>
                <a:ext uri="{FF2B5EF4-FFF2-40B4-BE49-F238E27FC236}">
                  <a16:creationId xmlns:a16="http://schemas.microsoft.com/office/drawing/2014/main" id="{5C835BD2-4488-8CA4-9BB6-2175C6D225C0}"/>
                </a:ext>
              </a:extLst>
            </p:cNvPr>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3" name="Shape 121">
              <a:extLst>
                <a:ext uri="{FF2B5EF4-FFF2-40B4-BE49-F238E27FC236}">
                  <a16:creationId xmlns:a16="http://schemas.microsoft.com/office/drawing/2014/main" id="{61A22402-FE94-71A8-3A58-FADD8D858D20}"/>
                </a:ext>
              </a:extLst>
            </p:cNvPr>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4" name="Shape 122">
              <a:extLst>
                <a:ext uri="{FF2B5EF4-FFF2-40B4-BE49-F238E27FC236}">
                  <a16:creationId xmlns:a16="http://schemas.microsoft.com/office/drawing/2014/main" id="{1E46DDBF-5164-5527-B3DD-CA5804E3E1AD}"/>
                </a:ext>
              </a:extLst>
            </p:cNvPr>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75" name="Group 123">
            <a:extLst>
              <a:ext uri="{FF2B5EF4-FFF2-40B4-BE49-F238E27FC236}">
                <a16:creationId xmlns:a16="http://schemas.microsoft.com/office/drawing/2014/main" id="{51BD096E-229C-27AD-4CDC-394D9C3D54A0}"/>
              </a:ext>
            </a:extLst>
          </p:cNvPr>
          <p:cNvGrpSpPr/>
          <p:nvPr/>
        </p:nvGrpSpPr>
        <p:grpSpPr>
          <a:xfrm>
            <a:off x="5076056" y="3495373"/>
            <a:ext cx="2427127" cy="236006"/>
            <a:chOff x="0" y="0"/>
            <a:chExt cx="3807460" cy="203200"/>
          </a:xfrm>
        </p:grpSpPr>
        <p:sp>
          <p:nvSpPr>
            <p:cNvPr id="76" name="Shape 113">
              <a:extLst>
                <a:ext uri="{FF2B5EF4-FFF2-40B4-BE49-F238E27FC236}">
                  <a16:creationId xmlns:a16="http://schemas.microsoft.com/office/drawing/2014/main" id="{C5E3934D-40FF-4FD3-423F-C3CEDA05232F}"/>
                </a:ext>
              </a:extLst>
            </p:cNvPr>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7" name="Shape 114">
              <a:extLst>
                <a:ext uri="{FF2B5EF4-FFF2-40B4-BE49-F238E27FC236}">
                  <a16:creationId xmlns:a16="http://schemas.microsoft.com/office/drawing/2014/main" id="{3A6A6063-A96E-C803-072B-5776A8914A58}"/>
                </a:ext>
              </a:extLst>
            </p:cNvPr>
            <p:cNvSpPr/>
            <p:nvPr/>
          </p:nvSpPr>
          <p:spPr>
            <a:xfrm>
              <a:off x="380717"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8" name="Shape 115">
              <a:extLst>
                <a:ext uri="{FF2B5EF4-FFF2-40B4-BE49-F238E27FC236}">
                  <a16:creationId xmlns:a16="http://schemas.microsoft.com/office/drawing/2014/main" id="{18C12765-4D70-AC1E-90D0-C57FDC06F383}"/>
                </a:ext>
              </a:extLst>
            </p:cNvPr>
            <p:cNvSpPr/>
            <p:nvPr/>
          </p:nvSpPr>
          <p:spPr>
            <a:xfrm>
              <a:off x="761435"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9" name="Shape 116">
              <a:extLst>
                <a:ext uri="{FF2B5EF4-FFF2-40B4-BE49-F238E27FC236}">
                  <a16:creationId xmlns:a16="http://schemas.microsoft.com/office/drawing/2014/main" id="{D11879D9-7966-33BC-C324-B38A749C5B1E}"/>
                </a:ext>
              </a:extLst>
            </p:cNvPr>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80" name="Shape 117">
              <a:extLst>
                <a:ext uri="{FF2B5EF4-FFF2-40B4-BE49-F238E27FC236}">
                  <a16:creationId xmlns:a16="http://schemas.microsoft.com/office/drawing/2014/main" id="{CEA3C17F-0D94-ECD6-D6A9-B8D2E1E32043}"/>
                </a:ext>
              </a:extLst>
            </p:cNvPr>
            <p:cNvSpPr/>
            <p:nvPr/>
          </p:nvSpPr>
          <p:spPr>
            <a:xfrm>
              <a:off x="1522870"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81" name="Shape 118">
              <a:extLst>
                <a:ext uri="{FF2B5EF4-FFF2-40B4-BE49-F238E27FC236}">
                  <a16:creationId xmlns:a16="http://schemas.microsoft.com/office/drawing/2014/main" id="{AC0D9B05-CDF3-2CCA-6F35-D7C92D5B7AF1}"/>
                </a:ext>
              </a:extLst>
            </p:cNvPr>
            <p:cNvSpPr/>
            <p:nvPr/>
          </p:nvSpPr>
          <p:spPr>
            <a:xfrm>
              <a:off x="1903588"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82" name="Shape 119">
              <a:extLst>
                <a:ext uri="{FF2B5EF4-FFF2-40B4-BE49-F238E27FC236}">
                  <a16:creationId xmlns:a16="http://schemas.microsoft.com/office/drawing/2014/main" id="{1CF97D80-526E-879F-5165-1F083DEEF9F7}"/>
                </a:ext>
              </a:extLst>
            </p:cNvPr>
            <p:cNvSpPr/>
            <p:nvPr/>
          </p:nvSpPr>
          <p:spPr>
            <a:xfrm>
              <a:off x="2284306"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83" name="Shape 120">
              <a:extLst>
                <a:ext uri="{FF2B5EF4-FFF2-40B4-BE49-F238E27FC236}">
                  <a16:creationId xmlns:a16="http://schemas.microsoft.com/office/drawing/2014/main" id="{A597821B-CCCE-BB16-288D-CD25E727584C}"/>
                </a:ext>
              </a:extLst>
            </p:cNvPr>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84" name="Shape 121">
              <a:extLst>
                <a:ext uri="{FF2B5EF4-FFF2-40B4-BE49-F238E27FC236}">
                  <a16:creationId xmlns:a16="http://schemas.microsoft.com/office/drawing/2014/main" id="{07C35407-9AB9-BD00-7565-0FC2E3B60107}"/>
                </a:ext>
              </a:extLst>
            </p:cNvPr>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85" name="Shape 122">
              <a:extLst>
                <a:ext uri="{FF2B5EF4-FFF2-40B4-BE49-F238E27FC236}">
                  <a16:creationId xmlns:a16="http://schemas.microsoft.com/office/drawing/2014/main" id="{DEBF9850-26C2-1F57-AC13-81FD1B1A5253}"/>
                </a:ext>
              </a:extLst>
            </p:cNvPr>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86" name="Group 123">
            <a:extLst>
              <a:ext uri="{FF2B5EF4-FFF2-40B4-BE49-F238E27FC236}">
                <a16:creationId xmlns:a16="http://schemas.microsoft.com/office/drawing/2014/main" id="{1F758A1D-E814-397B-1733-C25DF8C017ED}"/>
              </a:ext>
            </a:extLst>
          </p:cNvPr>
          <p:cNvGrpSpPr/>
          <p:nvPr/>
        </p:nvGrpSpPr>
        <p:grpSpPr>
          <a:xfrm>
            <a:off x="5076056" y="3863616"/>
            <a:ext cx="2427127" cy="236006"/>
            <a:chOff x="0" y="0"/>
            <a:chExt cx="3807460" cy="203200"/>
          </a:xfrm>
        </p:grpSpPr>
        <p:sp>
          <p:nvSpPr>
            <p:cNvPr id="88" name="Shape 113">
              <a:extLst>
                <a:ext uri="{FF2B5EF4-FFF2-40B4-BE49-F238E27FC236}">
                  <a16:creationId xmlns:a16="http://schemas.microsoft.com/office/drawing/2014/main" id="{0118D774-A219-83BB-1AC5-9C45C29D220E}"/>
                </a:ext>
              </a:extLst>
            </p:cNvPr>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89" name="Shape 114">
              <a:extLst>
                <a:ext uri="{FF2B5EF4-FFF2-40B4-BE49-F238E27FC236}">
                  <a16:creationId xmlns:a16="http://schemas.microsoft.com/office/drawing/2014/main" id="{0BEE2DE0-3B95-8F6F-3E53-E737FF8CCEA6}"/>
                </a:ext>
              </a:extLst>
            </p:cNvPr>
            <p:cNvSpPr/>
            <p:nvPr/>
          </p:nvSpPr>
          <p:spPr>
            <a:xfrm>
              <a:off x="380717"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90" name="Shape 115">
              <a:extLst>
                <a:ext uri="{FF2B5EF4-FFF2-40B4-BE49-F238E27FC236}">
                  <a16:creationId xmlns:a16="http://schemas.microsoft.com/office/drawing/2014/main" id="{CEC58BC6-818A-5987-7272-A009CB016AAF}"/>
                </a:ext>
              </a:extLst>
            </p:cNvPr>
            <p:cNvSpPr/>
            <p:nvPr/>
          </p:nvSpPr>
          <p:spPr>
            <a:xfrm>
              <a:off x="761435"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99" name="Shape 116">
              <a:extLst>
                <a:ext uri="{FF2B5EF4-FFF2-40B4-BE49-F238E27FC236}">
                  <a16:creationId xmlns:a16="http://schemas.microsoft.com/office/drawing/2014/main" id="{92918108-EDB0-D21A-BB51-1E8A49C6469A}"/>
                </a:ext>
              </a:extLst>
            </p:cNvPr>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00" name="Shape 117">
              <a:extLst>
                <a:ext uri="{FF2B5EF4-FFF2-40B4-BE49-F238E27FC236}">
                  <a16:creationId xmlns:a16="http://schemas.microsoft.com/office/drawing/2014/main" id="{881DF9D5-0A54-F2D0-406D-80CEDC9C1824}"/>
                </a:ext>
              </a:extLst>
            </p:cNvPr>
            <p:cNvSpPr/>
            <p:nvPr/>
          </p:nvSpPr>
          <p:spPr>
            <a:xfrm>
              <a:off x="1522870"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01" name="Shape 118">
              <a:extLst>
                <a:ext uri="{FF2B5EF4-FFF2-40B4-BE49-F238E27FC236}">
                  <a16:creationId xmlns:a16="http://schemas.microsoft.com/office/drawing/2014/main" id="{92252B6F-AC69-0CD6-52E9-BCEED73DE994}"/>
                </a:ext>
              </a:extLst>
            </p:cNvPr>
            <p:cNvSpPr/>
            <p:nvPr/>
          </p:nvSpPr>
          <p:spPr>
            <a:xfrm>
              <a:off x="1903588"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02" name="Shape 119">
              <a:extLst>
                <a:ext uri="{FF2B5EF4-FFF2-40B4-BE49-F238E27FC236}">
                  <a16:creationId xmlns:a16="http://schemas.microsoft.com/office/drawing/2014/main" id="{A1D3ED14-B3A9-DE37-8EE4-554BEF318951}"/>
                </a:ext>
              </a:extLst>
            </p:cNvPr>
            <p:cNvSpPr/>
            <p:nvPr/>
          </p:nvSpPr>
          <p:spPr>
            <a:xfrm>
              <a:off x="2284306"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03" name="Shape 120">
              <a:extLst>
                <a:ext uri="{FF2B5EF4-FFF2-40B4-BE49-F238E27FC236}">
                  <a16:creationId xmlns:a16="http://schemas.microsoft.com/office/drawing/2014/main" id="{CA065C26-9135-5F8D-8FCB-840E86B5930E}"/>
                </a:ext>
              </a:extLst>
            </p:cNvPr>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04" name="Shape 121">
              <a:extLst>
                <a:ext uri="{FF2B5EF4-FFF2-40B4-BE49-F238E27FC236}">
                  <a16:creationId xmlns:a16="http://schemas.microsoft.com/office/drawing/2014/main" id="{D78AED6C-F852-81DA-899D-30A0F61DCDEB}"/>
                </a:ext>
              </a:extLst>
            </p:cNvPr>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05" name="Shape 122">
              <a:extLst>
                <a:ext uri="{FF2B5EF4-FFF2-40B4-BE49-F238E27FC236}">
                  <a16:creationId xmlns:a16="http://schemas.microsoft.com/office/drawing/2014/main" id="{7BEE381D-9493-D2B1-44DB-42E0F35830A2}"/>
                </a:ext>
              </a:extLst>
            </p:cNvPr>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106" name="Group 123">
            <a:extLst>
              <a:ext uri="{FF2B5EF4-FFF2-40B4-BE49-F238E27FC236}">
                <a16:creationId xmlns:a16="http://schemas.microsoft.com/office/drawing/2014/main" id="{32E7EB45-8A2A-160F-E0FD-8AC76439B115}"/>
              </a:ext>
            </a:extLst>
          </p:cNvPr>
          <p:cNvGrpSpPr/>
          <p:nvPr/>
        </p:nvGrpSpPr>
        <p:grpSpPr>
          <a:xfrm>
            <a:off x="5082135" y="4264677"/>
            <a:ext cx="2427127" cy="236006"/>
            <a:chOff x="0" y="0"/>
            <a:chExt cx="3807460" cy="203200"/>
          </a:xfrm>
        </p:grpSpPr>
        <p:sp>
          <p:nvSpPr>
            <p:cNvPr id="107" name="Shape 113">
              <a:extLst>
                <a:ext uri="{FF2B5EF4-FFF2-40B4-BE49-F238E27FC236}">
                  <a16:creationId xmlns:a16="http://schemas.microsoft.com/office/drawing/2014/main" id="{96596749-01C1-E436-67D9-F594A558E862}"/>
                </a:ext>
              </a:extLst>
            </p:cNvPr>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08" name="Shape 114">
              <a:extLst>
                <a:ext uri="{FF2B5EF4-FFF2-40B4-BE49-F238E27FC236}">
                  <a16:creationId xmlns:a16="http://schemas.microsoft.com/office/drawing/2014/main" id="{837D02DB-83FD-012B-4DB7-4B90ED24CCAA}"/>
                </a:ext>
              </a:extLst>
            </p:cNvPr>
            <p:cNvSpPr/>
            <p:nvPr/>
          </p:nvSpPr>
          <p:spPr>
            <a:xfrm>
              <a:off x="380717"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09" name="Shape 115">
              <a:extLst>
                <a:ext uri="{FF2B5EF4-FFF2-40B4-BE49-F238E27FC236}">
                  <a16:creationId xmlns:a16="http://schemas.microsoft.com/office/drawing/2014/main" id="{84ACF660-F768-14A8-F2B1-99DF6304FB60}"/>
                </a:ext>
              </a:extLst>
            </p:cNvPr>
            <p:cNvSpPr/>
            <p:nvPr/>
          </p:nvSpPr>
          <p:spPr>
            <a:xfrm>
              <a:off x="761435"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13" name="Shape 116">
              <a:extLst>
                <a:ext uri="{FF2B5EF4-FFF2-40B4-BE49-F238E27FC236}">
                  <a16:creationId xmlns:a16="http://schemas.microsoft.com/office/drawing/2014/main" id="{DAFC34A7-8CDE-C107-A6DE-918DE9923C1C}"/>
                </a:ext>
              </a:extLst>
            </p:cNvPr>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14" name="Shape 117">
              <a:extLst>
                <a:ext uri="{FF2B5EF4-FFF2-40B4-BE49-F238E27FC236}">
                  <a16:creationId xmlns:a16="http://schemas.microsoft.com/office/drawing/2014/main" id="{FF2FE84C-2E90-BFEC-6F01-798F304D18B1}"/>
                </a:ext>
              </a:extLst>
            </p:cNvPr>
            <p:cNvSpPr/>
            <p:nvPr/>
          </p:nvSpPr>
          <p:spPr>
            <a:xfrm>
              <a:off x="1522870"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15" name="Shape 118">
              <a:extLst>
                <a:ext uri="{FF2B5EF4-FFF2-40B4-BE49-F238E27FC236}">
                  <a16:creationId xmlns:a16="http://schemas.microsoft.com/office/drawing/2014/main" id="{CD86E5DA-A66E-0F6C-DD81-F472FFFCA929}"/>
                </a:ext>
              </a:extLst>
            </p:cNvPr>
            <p:cNvSpPr/>
            <p:nvPr/>
          </p:nvSpPr>
          <p:spPr>
            <a:xfrm>
              <a:off x="1903588"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16" name="Shape 119">
              <a:extLst>
                <a:ext uri="{FF2B5EF4-FFF2-40B4-BE49-F238E27FC236}">
                  <a16:creationId xmlns:a16="http://schemas.microsoft.com/office/drawing/2014/main" id="{8FDDF804-7402-4A3F-70D6-6E5C044325F8}"/>
                </a:ext>
              </a:extLst>
            </p:cNvPr>
            <p:cNvSpPr/>
            <p:nvPr/>
          </p:nvSpPr>
          <p:spPr>
            <a:xfrm>
              <a:off x="2284306"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17" name="Shape 120">
              <a:extLst>
                <a:ext uri="{FF2B5EF4-FFF2-40B4-BE49-F238E27FC236}">
                  <a16:creationId xmlns:a16="http://schemas.microsoft.com/office/drawing/2014/main" id="{7A3113BF-14BC-B500-69D2-CC74DD2D847C}"/>
                </a:ext>
              </a:extLst>
            </p:cNvPr>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18" name="Shape 121">
              <a:extLst>
                <a:ext uri="{FF2B5EF4-FFF2-40B4-BE49-F238E27FC236}">
                  <a16:creationId xmlns:a16="http://schemas.microsoft.com/office/drawing/2014/main" id="{5C2474D5-A6FB-3EAF-AF0C-4E61BC0D73E7}"/>
                </a:ext>
              </a:extLst>
            </p:cNvPr>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19" name="Shape 122">
              <a:extLst>
                <a:ext uri="{FF2B5EF4-FFF2-40B4-BE49-F238E27FC236}">
                  <a16:creationId xmlns:a16="http://schemas.microsoft.com/office/drawing/2014/main" id="{51275F86-AF21-9576-5A3E-A04D9BDDC039}"/>
                </a:ext>
              </a:extLst>
            </p:cNvPr>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120" name="Group 123">
            <a:extLst>
              <a:ext uri="{FF2B5EF4-FFF2-40B4-BE49-F238E27FC236}">
                <a16:creationId xmlns:a16="http://schemas.microsoft.com/office/drawing/2014/main" id="{331AA0D3-31D9-5AE8-3D90-942EA1A03BAD}"/>
              </a:ext>
            </a:extLst>
          </p:cNvPr>
          <p:cNvGrpSpPr/>
          <p:nvPr/>
        </p:nvGrpSpPr>
        <p:grpSpPr>
          <a:xfrm>
            <a:off x="5075862" y="2366165"/>
            <a:ext cx="2427127" cy="236006"/>
            <a:chOff x="0" y="0"/>
            <a:chExt cx="3807460" cy="203200"/>
          </a:xfrm>
        </p:grpSpPr>
        <p:sp>
          <p:nvSpPr>
            <p:cNvPr id="121" name="Shape 113">
              <a:extLst>
                <a:ext uri="{FF2B5EF4-FFF2-40B4-BE49-F238E27FC236}">
                  <a16:creationId xmlns:a16="http://schemas.microsoft.com/office/drawing/2014/main" id="{58A24E7D-BA53-EFC4-A47A-FDE85C3E2E0F}"/>
                </a:ext>
              </a:extLst>
            </p:cNvPr>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2" name="Shape 114">
              <a:extLst>
                <a:ext uri="{FF2B5EF4-FFF2-40B4-BE49-F238E27FC236}">
                  <a16:creationId xmlns:a16="http://schemas.microsoft.com/office/drawing/2014/main" id="{16AB3E13-BCD6-FD15-9625-CC01D7381B36}"/>
                </a:ext>
              </a:extLst>
            </p:cNvPr>
            <p:cNvSpPr/>
            <p:nvPr/>
          </p:nvSpPr>
          <p:spPr>
            <a:xfrm>
              <a:off x="380717"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3" name="Shape 115">
              <a:extLst>
                <a:ext uri="{FF2B5EF4-FFF2-40B4-BE49-F238E27FC236}">
                  <a16:creationId xmlns:a16="http://schemas.microsoft.com/office/drawing/2014/main" id="{2A7C9553-F01C-8931-022F-65EE055DED0B}"/>
                </a:ext>
              </a:extLst>
            </p:cNvPr>
            <p:cNvSpPr/>
            <p:nvPr/>
          </p:nvSpPr>
          <p:spPr>
            <a:xfrm>
              <a:off x="761435"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4" name="Shape 116">
              <a:extLst>
                <a:ext uri="{FF2B5EF4-FFF2-40B4-BE49-F238E27FC236}">
                  <a16:creationId xmlns:a16="http://schemas.microsoft.com/office/drawing/2014/main" id="{468C6043-5273-A956-82BF-66AF362C923A}"/>
                </a:ext>
              </a:extLst>
            </p:cNvPr>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5" name="Shape 117">
              <a:extLst>
                <a:ext uri="{FF2B5EF4-FFF2-40B4-BE49-F238E27FC236}">
                  <a16:creationId xmlns:a16="http://schemas.microsoft.com/office/drawing/2014/main" id="{9E8DE909-15F2-D664-4B34-4763999CA544}"/>
                </a:ext>
              </a:extLst>
            </p:cNvPr>
            <p:cNvSpPr/>
            <p:nvPr/>
          </p:nvSpPr>
          <p:spPr>
            <a:xfrm>
              <a:off x="1522870"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6" name="Shape 118">
              <a:extLst>
                <a:ext uri="{FF2B5EF4-FFF2-40B4-BE49-F238E27FC236}">
                  <a16:creationId xmlns:a16="http://schemas.microsoft.com/office/drawing/2014/main" id="{6CF4F695-24A2-9078-9933-587DBB70DD9C}"/>
                </a:ext>
              </a:extLst>
            </p:cNvPr>
            <p:cNvSpPr/>
            <p:nvPr/>
          </p:nvSpPr>
          <p:spPr>
            <a:xfrm>
              <a:off x="1903588"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127" name="Shape 119">
              <a:extLst>
                <a:ext uri="{FF2B5EF4-FFF2-40B4-BE49-F238E27FC236}">
                  <a16:creationId xmlns:a16="http://schemas.microsoft.com/office/drawing/2014/main" id="{3FD5EC0B-95CB-888A-562B-88D69E34DCF2}"/>
                </a:ext>
              </a:extLst>
            </p:cNvPr>
            <p:cNvSpPr/>
            <p:nvPr/>
          </p:nvSpPr>
          <p:spPr>
            <a:xfrm>
              <a:off x="2284306"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2" name="Shape 120">
              <a:extLst>
                <a:ext uri="{FF2B5EF4-FFF2-40B4-BE49-F238E27FC236}">
                  <a16:creationId xmlns:a16="http://schemas.microsoft.com/office/drawing/2014/main" id="{CCC40196-D813-D8D2-E610-560DEA719AC8}"/>
                </a:ext>
              </a:extLst>
            </p:cNvPr>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3" name="Shape 121">
              <a:extLst>
                <a:ext uri="{FF2B5EF4-FFF2-40B4-BE49-F238E27FC236}">
                  <a16:creationId xmlns:a16="http://schemas.microsoft.com/office/drawing/2014/main" id="{53310B5B-0D8D-377E-29EF-9EBB5F0BFB2E}"/>
                </a:ext>
              </a:extLst>
            </p:cNvPr>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4" name="Shape 122">
              <a:extLst>
                <a:ext uri="{FF2B5EF4-FFF2-40B4-BE49-F238E27FC236}">
                  <a16:creationId xmlns:a16="http://schemas.microsoft.com/office/drawing/2014/main" id="{F9F5FBFF-DF53-5932-F810-FD82A9D296DA}"/>
                </a:ext>
              </a:extLst>
            </p:cNvPr>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15" name="Group 123">
            <a:extLst>
              <a:ext uri="{FF2B5EF4-FFF2-40B4-BE49-F238E27FC236}">
                <a16:creationId xmlns:a16="http://schemas.microsoft.com/office/drawing/2014/main" id="{BAE0ACA6-383A-36E6-3AD8-51D98CC639E7}"/>
              </a:ext>
            </a:extLst>
          </p:cNvPr>
          <p:cNvGrpSpPr/>
          <p:nvPr/>
        </p:nvGrpSpPr>
        <p:grpSpPr>
          <a:xfrm>
            <a:off x="5082229" y="2011532"/>
            <a:ext cx="2427127" cy="236006"/>
            <a:chOff x="0" y="0"/>
            <a:chExt cx="3807460" cy="203200"/>
          </a:xfrm>
        </p:grpSpPr>
        <p:sp>
          <p:nvSpPr>
            <p:cNvPr id="516" name="Shape 113">
              <a:extLst>
                <a:ext uri="{FF2B5EF4-FFF2-40B4-BE49-F238E27FC236}">
                  <a16:creationId xmlns:a16="http://schemas.microsoft.com/office/drawing/2014/main" id="{E20330AC-3138-3721-D3CC-331310C36680}"/>
                </a:ext>
              </a:extLst>
            </p:cNvPr>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7" name="Shape 114">
              <a:extLst>
                <a:ext uri="{FF2B5EF4-FFF2-40B4-BE49-F238E27FC236}">
                  <a16:creationId xmlns:a16="http://schemas.microsoft.com/office/drawing/2014/main" id="{B40EA6AE-4BAB-D0B3-75DB-E37C7C308D17}"/>
                </a:ext>
              </a:extLst>
            </p:cNvPr>
            <p:cNvSpPr/>
            <p:nvPr/>
          </p:nvSpPr>
          <p:spPr>
            <a:xfrm>
              <a:off x="380717"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8" name="Shape 115">
              <a:extLst>
                <a:ext uri="{FF2B5EF4-FFF2-40B4-BE49-F238E27FC236}">
                  <a16:creationId xmlns:a16="http://schemas.microsoft.com/office/drawing/2014/main" id="{FB8C66D6-B9DE-F5EE-4446-44AB30738FB3}"/>
                </a:ext>
              </a:extLst>
            </p:cNvPr>
            <p:cNvSpPr/>
            <p:nvPr/>
          </p:nvSpPr>
          <p:spPr>
            <a:xfrm>
              <a:off x="761435"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19" name="Shape 116">
              <a:extLst>
                <a:ext uri="{FF2B5EF4-FFF2-40B4-BE49-F238E27FC236}">
                  <a16:creationId xmlns:a16="http://schemas.microsoft.com/office/drawing/2014/main" id="{AA3845D8-C351-AC1A-E93F-CE05F63A9309}"/>
                </a:ext>
              </a:extLst>
            </p:cNvPr>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0" name="Shape 117">
              <a:extLst>
                <a:ext uri="{FF2B5EF4-FFF2-40B4-BE49-F238E27FC236}">
                  <a16:creationId xmlns:a16="http://schemas.microsoft.com/office/drawing/2014/main" id="{AFE2AF43-6824-46B5-ADD6-AB726EE11F9C}"/>
                </a:ext>
              </a:extLst>
            </p:cNvPr>
            <p:cNvSpPr/>
            <p:nvPr/>
          </p:nvSpPr>
          <p:spPr>
            <a:xfrm>
              <a:off x="1522870"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3" name="Shape 118">
              <a:extLst>
                <a:ext uri="{FF2B5EF4-FFF2-40B4-BE49-F238E27FC236}">
                  <a16:creationId xmlns:a16="http://schemas.microsoft.com/office/drawing/2014/main" id="{C8936605-EEBE-5C6C-14C6-6C7AD8BA99F8}"/>
                </a:ext>
              </a:extLst>
            </p:cNvPr>
            <p:cNvSpPr/>
            <p:nvPr/>
          </p:nvSpPr>
          <p:spPr>
            <a:xfrm>
              <a:off x="1903588"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4" name="Shape 119">
              <a:extLst>
                <a:ext uri="{FF2B5EF4-FFF2-40B4-BE49-F238E27FC236}">
                  <a16:creationId xmlns:a16="http://schemas.microsoft.com/office/drawing/2014/main" id="{B3F118DB-0DEA-1F60-49F3-4D646CBD9E8B}"/>
                </a:ext>
              </a:extLst>
            </p:cNvPr>
            <p:cNvSpPr/>
            <p:nvPr/>
          </p:nvSpPr>
          <p:spPr>
            <a:xfrm>
              <a:off x="2284306"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5" name="Shape 120">
              <a:extLst>
                <a:ext uri="{FF2B5EF4-FFF2-40B4-BE49-F238E27FC236}">
                  <a16:creationId xmlns:a16="http://schemas.microsoft.com/office/drawing/2014/main" id="{B45087EE-77AF-E41F-2868-D7FA5F23B827}"/>
                </a:ext>
              </a:extLst>
            </p:cNvPr>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6" name="Shape 121">
              <a:extLst>
                <a:ext uri="{FF2B5EF4-FFF2-40B4-BE49-F238E27FC236}">
                  <a16:creationId xmlns:a16="http://schemas.microsoft.com/office/drawing/2014/main" id="{3C8E28FB-B4F9-6981-6008-149634223A5E}"/>
                </a:ext>
              </a:extLst>
            </p:cNvPr>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27" name="Shape 122">
              <a:extLst>
                <a:ext uri="{FF2B5EF4-FFF2-40B4-BE49-F238E27FC236}">
                  <a16:creationId xmlns:a16="http://schemas.microsoft.com/office/drawing/2014/main" id="{E83822AF-B021-D3EA-FFC8-CBB11EE793AD}"/>
                </a:ext>
              </a:extLst>
            </p:cNvPr>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28" name="Group 123">
            <a:extLst>
              <a:ext uri="{FF2B5EF4-FFF2-40B4-BE49-F238E27FC236}">
                <a16:creationId xmlns:a16="http://schemas.microsoft.com/office/drawing/2014/main" id="{E09F53CB-AA6F-D432-15EA-A4A795E5C612}"/>
              </a:ext>
            </a:extLst>
          </p:cNvPr>
          <p:cNvGrpSpPr/>
          <p:nvPr/>
        </p:nvGrpSpPr>
        <p:grpSpPr>
          <a:xfrm>
            <a:off x="5068829" y="1621894"/>
            <a:ext cx="2427127" cy="236006"/>
            <a:chOff x="0" y="0"/>
            <a:chExt cx="3807460" cy="203200"/>
          </a:xfrm>
        </p:grpSpPr>
        <p:sp>
          <p:nvSpPr>
            <p:cNvPr id="529" name="Shape 113">
              <a:extLst>
                <a:ext uri="{FF2B5EF4-FFF2-40B4-BE49-F238E27FC236}">
                  <a16:creationId xmlns:a16="http://schemas.microsoft.com/office/drawing/2014/main" id="{B8688301-B8D2-3992-6C18-25BA27B07F1D}"/>
                </a:ext>
              </a:extLst>
            </p:cNvPr>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0" name="Shape 114">
              <a:extLst>
                <a:ext uri="{FF2B5EF4-FFF2-40B4-BE49-F238E27FC236}">
                  <a16:creationId xmlns:a16="http://schemas.microsoft.com/office/drawing/2014/main" id="{E344BB4B-9FFC-8C43-89F9-CE518450409E}"/>
                </a:ext>
              </a:extLst>
            </p:cNvPr>
            <p:cNvSpPr/>
            <p:nvPr/>
          </p:nvSpPr>
          <p:spPr>
            <a:xfrm>
              <a:off x="380717"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1" name="Shape 115">
              <a:extLst>
                <a:ext uri="{FF2B5EF4-FFF2-40B4-BE49-F238E27FC236}">
                  <a16:creationId xmlns:a16="http://schemas.microsoft.com/office/drawing/2014/main" id="{B9DB07DC-ACB8-8289-5869-8320E2738101}"/>
                </a:ext>
              </a:extLst>
            </p:cNvPr>
            <p:cNvSpPr/>
            <p:nvPr/>
          </p:nvSpPr>
          <p:spPr>
            <a:xfrm>
              <a:off x="761435"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2" name="Shape 116">
              <a:extLst>
                <a:ext uri="{FF2B5EF4-FFF2-40B4-BE49-F238E27FC236}">
                  <a16:creationId xmlns:a16="http://schemas.microsoft.com/office/drawing/2014/main" id="{0B356668-B4A0-8F8A-5F69-95501E9CFCC4}"/>
                </a:ext>
              </a:extLst>
            </p:cNvPr>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3" name="Shape 117">
              <a:extLst>
                <a:ext uri="{FF2B5EF4-FFF2-40B4-BE49-F238E27FC236}">
                  <a16:creationId xmlns:a16="http://schemas.microsoft.com/office/drawing/2014/main" id="{5EBBA111-B4D1-2888-C781-C6765229870A}"/>
                </a:ext>
              </a:extLst>
            </p:cNvPr>
            <p:cNvSpPr/>
            <p:nvPr/>
          </p:nvSpPr>
          <p:spPr>
            <a:xfrm>
              <a:off x="1522870"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6" name="Shape 118">
              <a:extLst>
                <a:ext uri="{FF2B5EF4-FFF2-40B4-BE49-F238E27FC236}">
                  <a16:creationId xmlns:a16="http://schemas.microsoft.com/office/drawing/2014/main" id="{A304740F-7868-B054-D671-9633FCD8EE3E}"/>
                </a:ext>
              </a:extLst>
            </p:cNvPr>
            <p:cNvSpPr/>
            <p:nvPr/>
          </p:nvSpPr>
          <p:spPr>
            <a:xfrm>
              <a:off x="1903588"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7" name="Shape 119">
              <a:extLst>
                <a:ext uri="{FF2B5EF4-FFF2-40B4-BE49-F238E27FC236}">
                  <a16:creationId xmlns:a16="http://schemas.microsoft.com/office/drawing/2014/main" id="{B38D7FDE-0D5F-D493-2391-2F35AE64CE60}"/>
                </a:ext>
              </a:extLst>
            </p:cNvPr>
            <p:cNvSpPr/>
            <p:nvPr/>
          </p:nvSpPr>
          <p:spPr>
            <a:xfrm>
              <a:off x="2284306"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8" name="Shape 120">
              <a:extLst>
                <a:ext uri="{FF2B5EF4-FFF2-40B4-BE49-F238E27FC236}">
                  <a16:creationId xmlns:a16="http://schemas.microsoft.com/office/drawing/2014/main" id="{7D11095B-8358-0ED6-3C71-A16FB6E002BC}"/>
                </a:ext>
              </a:extLst>
            </p:cNvPr>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9" name="Shape 121">
              <a:extLst>
                <a:ext uri="{FF2B5EF4-FFF2-40B4-BE49-F238E27FC236}">
                  <a16:creationId xmlns:a16="http://schemas.microsoft.com/office/drawing/2014/main" id="{094AA530-63AE-0FAF-D576-44444A1830FA}"/>
                </a:ext>
              </a:extLst>
            </p:cNvPr>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0" name="Shape 122">
              <a:extLst>
                <a:ext uri="{FF2B5EF4-FFF2-40B4-BE49-F238E27FC236}">
                  <a16:creationId xmlns:a16="http://schemas.microsoft.com/office/drawing/2014/main" id="{128A9B5C-BB5A-A0E3-89DA-27C7003DE207}"/>
                </a:ext>
              </a:extLst>
            </p:cNvPr>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41" name="Group 123">
            <a:extLst>
              <a:ext uri="{FF2B5EF4-FFF2-40B4-BE49-F238E27FC236}">
                <a16:creationId xmlns:a16="http://schemas.microsoft.com/office/drawing/2014/main" id="{9D775320-FD7C-16C0-C777-5441981C6107}"/>
              </a:ext>
            </a:extLst>
          </p:cNvPr>
          <p:cNvGrpSpPr/>
          <p:nvPr/>
        </p:nvGrpSpPr>
        <p:grpSpPr>
          <a:xfrm>
            <a:off x="5075862" y="1206530"/>
            <a:ext cx="2427127" cy="236006"/>
            <a:chOff x="0" y="0"/>
            <a:chExt cx="3807460" cy="203200"/>
          </a:xfrm>
        </p:grpSpPr>
        <p:sp>
          <p:nvSpPr>
            <p:cNvPr id="542" name="Shape 113">
              <a:extLst>
                <a:ext uri="{FF2B5EF4-FFF2-40B4-BE49-F238E27FC236}">
                  <a16:creationId xmlns:a16="http://schemas.microsoft.com/office/drawing/2014/main" id="{462A643F-01A6-74E0-6C09-F2194D92D147}"/>
                </a:ext>
              </a:extLst>
            </p:cNvPr>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3" name="Shape 114">
              <a:extLst>
                <a:ext uri="{FF2B5EF4-FFF2-40B4-BE49-F238E27FC236}">
                  <a16:creationId xmlns:a16="http://schemas.microsoft.com/office/drawing/2014/main" id="{4B3AC6F3-18DE-5136-BBF8-582EA15F1275}"/>
                </a:ext>
              </a:extLst>
            </p:cNvPr>
            <p:cNvSpPr/>
            <p:nvPr/>
          </p:nvSpPr>
          <p:spPr>
            <a:xfrm>
              <a:off x="380717"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4" name="Shape 115">
              <a:extLst>
                <a:ext uri="{FF2B5EF4-FFF2-40B4-BE49-F238E27FC236}">
                  <a16:creationId xmlns:a16="http://schemas.microsoft.com/office/drawing/2014/main" id="{7B16C9E5-AD37-F058-DE09-1149CEE56176}"/>
                </a:ext>
              </a:extLst>
            </p:cNvPr>
            <p:cNvSpPr/>
            <p:nvPr/>
          </p:nvSpPr>
          <p:spPr>
            <a:xfrm>
              <a:off x="761435"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5" name="Shape 116">
              <a:extLst>
                <a:ext uri="{FF2B5EF4-FFF2-40B4-BE49-F238E27FC236}">
                  <a16:creationId xmlns:a16="http://schemas.microsoft.com/office/drawing/2014/main" id="{1727B4A7-F86C-A35F-B996-079B8FE128D6}"/>
                </a:ext>
              </a:extLst>
            </p:cNvPr>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6" name="Shape 117">
              <a:extLst>
                <a:ext uri="{FF2B5EF4-FFF2-40B4-BE49-F238E27FC236}">
                  <a16:creationId xmlns:a16="http://schemas.microsoft.com/office/drawing/2014/main" id="{5666187D-722F-AE7D-4FDF-E68C4695AB75}"/>
                </a:ext>
              </a:extLst>
            </p:cNvPr>
            <p:cNvSpPr/>
            <p:nvPr/>
          </p:nvSpPr>
          <p:spPr>
            <a:xfrm>
              <a:off x="1522870"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49" name="Shape 118">
              <a:extLst>
                <a:ext uri="{FF2B5EF4-FFF2-40B4-BE49-F238E27FC236}">
                  <a16:creationId xmlns:a16="http://schemas.microsoft.com/office/drawing/2014/main" id="{0FB9066C-769D-7F36-2A2F-BB2755D6A27F}"/>
                </a:ext>
              </a:extLst>
            </p:cNvPr>
            <p:cNvSpPr/>
            <p:nvPr/>
          </p:nvSpPr>
          <p:spPr>
            <a:xfrm>
              <a:off x="1903588"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0" name="Shape 119">
              <a:extLst>
                <a:ext uri="{FF2B5EF4-FFF2-40B4-BE49-F238E27FC236}">
                  <a16:creationId xmlns:a16="http://schemas.microsoft.com/office/drawing/2014/main" id="{7937387C-7644-09AE-C30C-7AAA259EB60C}"/>
                </a:ext>
              </a:extLst>
            </p:cNvPr>
            <p:cNvSpPr/>
            <p:nvPr/>
          </p:nvSpPr>
          <p:spPr>
            <a:xfrm>
              <a:off x="2284306"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1" name="Shape 120">
              <a:extLst>
                <a:ext uri="{FF2B5EF4-FFF2-40B4-BE49-F238E27FC236}">
                  <a16:creationId xmlns:a16="http://schemas.microsoft.com/office/drawing/2014/main" id="{143E2B23-1B57-0E8B-3940-CB9A89C271DE}"/>
                </a:ext>
              </a:extLst>
            </p:cNvPr>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2" name="Shape 121">
              <a:extLst>
                <a:ext uri="{FF2B5EF4-FFF2-40B4-BE49-F238E27FC236}">
                  <a16:creationId xmlns:a16="http://schemas.microsoft.com/office/drawing/2014/main" id="{F91E20BF-D2A5-EA2C-492E-88D25ED18D6C}"/>
                </a:ext>
              </a:extLst>
            </p:cNvPr>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3" name="Shape 122">
              <a:extLst>
                <a:ext uri="{FF2B5EF4-FFF2-40B4-BE49-F238E27FC236}">
                  <a16:creationId xmlns:a16="http://schemas.microsoft.com/office/drawing/2014/main" id="{49380E26-4D09-24DF-CED8-0BE50AEFC7C7}"/>
                </a:ext>
              </a:extLst>
            </p:cNvPr>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grpSp>
        <p:nvGrpSpPr>
          <p:cNvPr id="554" name="Group 123">
            <a:extLst>
              <a:ext uri="{FF2B5EF4-FFF2-40B4-BE49-F238E27FC236}">
                <a16:creationId xmlns:a16="http://schemas.microsoft.com/office/drawing/2014/main" id="{7527D01D-9B8A-2B17-BFAC-60FE19C34270}"/>
              </a:ext>
            </a:extLst>
          </p:cNvPr>
          <p:cNvGrpSpPr/>
          <p:nvPr/>
        </p:nvGrpSpPr>
        <p:grpSpPr>
          <a:xfrm>
            <a:off x="5078441" y="853533"/>
            <a:ext cx="2427127" cy="236006"/>
            <a:chOff x="0" y="0"/>
            <a:chExt cx="3807460" cy="203200"/>
          </a:xfrm>
        </p:grpSpPr>
        <p:sp>
          <p:nvSpPr>
            <p:cNvPr id="555" name="Shape 113">
              <a:extLst>
                <a:ext uri="{FF2B5EF4-FFF2-40B4-BE49-F238E27FC236}">
                  <a16:creationId xmlns:a16="http://schemas.microsoft.com/office/drawing/2014/main" id="{45DE65E9-72AD-BD10-A1B7-3ACF5F2047D9}"/>
                </a:ext>
              </a:extLst>
            </p:cNvPr>
            <p:cNvSpPr/>
            <p:nvPr/>
          </p:nvSpPr>
          <p:spPr>
            <a:xfrm>
              <a:off x="0" y="0"/>
              <a:ext cx="381000"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6" name="Shape 114">
              <a:extLst>
                <a:ext uri="{FF2B5EF4-FFF2-40B4-BE49-F238E27FC236}">
                  <a16:creationId xmlns:a16="http://schemas.microsoft.com/office/drawing/2014/main" id="{7598EA7F-01E1-F96E-4DB1-0B1F8CDC35CB}"/>
                </a:ext>
              </a:extLst>
            </p:cNvPr>
            <p:cNvSpPr/>
            <p:nvPr/>
          </p:nvSpPr>
          <p:spPr>
            <a:xfrm>
              <a:off x="380717" y="0"/>
              <a:ext cx="381001" cy="203200"/>
            </a:xfrm>
            <a:prstGeom prst="rect">
              <a:avLst/>
            </a:prstGeom>
            <a:solidFill>
              <a:schemeClr val="bg1">
                <a:lumMod val="50000"/>
              </a:schemeClr>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7" name="Shape 115">
              <a:extLst>
                <a:ext uri="{FF2B5EF4-FFF2-40B4-BE49-F238E27FC236}">
                  <a16:creationId xmlns:a16="http://schemas.microsoft.com/office/drawing/2014/main" id="{0A44606B-0AAC-2EE4-A519-1E8EA873DF62}"/>
                </a:ext>
              </a:extLst>
            </p:cNvPr>
            <p:cNvSpPr/>
            <p:nvPr/>
          </p:nvSpPr>
          <p:spPr>
            <a:xfrm>
              <a:off x="761435"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8" name="Shape 116">
              <a:extLst>
                <a:ext uri="{FF2B5EF4-FFF2-40B4-BE49-F238E27FC236}">
                  <a16:creationId xmlns:a16="http://schemas.microsoft.com/office/drawing/2014/main" id="{3C0EF8BD-0657-3D86-09C5-3F2958CEECF0}"/>
                </a:ext>
              </a:extLst>
            </p:cNvPr>
            <p:cNvSpPr/>
            <p:nvPr/>
          </p:nvSpPr>
          <p:spPr>
            <a:xfrm>
              <a:off x="1142153"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59" name="Shape 117">
              <a:extLst>
                <a:ext uri="{FF2B5EF4-FFF2-40B4-BE49-F238E27FC236}">
                  <a16:creationId xmlns:a16="http://schemas.microsoft.com/office/drawing/2014/main" id="{6FD0010E-0E1D-F2E7-2421-C721D1F9044C}"/>
                </a:ext>
              </a:extLst>
            </p:cNvPr>
            <p:cNvSpPr/>
            <p:nvPr/>
          </p:nvSpPr>
          <p:spPr>
            <a:xfrm>
              <a:off x="1522870"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2" name="Shape 118">
              <a:extLst>
                <a:ext uri="{FF2B5EF4-FFF2-40B4-BE49-F238E27FC236}">
                  <a16:creationId xmlns:a16="http://schemas.microsoft.com/office/drawing/2014/main" id="{610C788C-18AA-7976-D3C5-F8C38865A4EC}"/>
                </a:ext>
              </a:extLst>
            </p:cNvPr>
            <p:cNvSpPr/>
            <p:nvPr/>
          </p:nvSpPr>
          <p:spPr>
            <a:xfrm>
              <a:off x="1903588"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3" name="Shape 119">
              <a:extLst>
                <a:ext uri="{FF2B5EF4-FFF2-40B4-BE49-F238E27FC236}">
                  <a16:creationId xmlns:a16="http://schemas.microsoft.com/office/drawing/2014/main" id="{83F433B9-376C-DD73-47BC-CBB2B28697E3}"/>
                </a:ext>
              </a:extLst>
            </p:cNvPr>
            <p:cNvSpPr/>
            <p:nvPr/>
          </p:nvSpPr>
          <p:spPr>
            <a:xfrm>
              <a:off x="2284306" y="0"/>
              <a:ext cx="381001" cy="203200"/>
            </a:xfrm>
            <a:prstGeom prst="rect">
              <a:avLst/>
            </a:prstGeom>
            <a:solidFill>
              <a:schemeClr val="bg1"/>
            </a:solid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4" name="Shape 120">
              <a:extLst>
                <a:ext uri="{FF2B5EF4-FFF2-40B4-BE49-F238E27FC236}">
                  <a16:creationId xmlns:a16="http://schemas.microsoft.com/office/drawing/2014/main" id="{5DFF8506-DB5B-99C8-4002-553DFB2E3E1D}"/>
                </a:ext>
              </a:extLst>
            </p:cNvPr>
            <p:cNvSpPr/>
            <p:nvPr/>
          </p:nvSpPr>
          <p:spPr>
            <a:xfrm>
              <a:off x="2665024"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5" name="Shape 121">
              <a:extLst>
                <a:ext uri="{FF2B5EF4-FFF2-40B4-BE49-F238E27FC236}">
                  <a16:creationId xmlns:a16="http://schemas.microsoft.com/office/drawing/2014/main" id="{7CC69415-C08B-86D5-9F16-20AC5890BDCB}"/>
                </a:ext>
              </a:extLst>
            </p:cNvPr>
            <p:cNvSpPr/>
            <p:nvPr/>
          </p:nvSpPr>
          <p:spPr>
            <a:xfrm>
              <a:off x="3045742"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66" name="Shape 122">
              <a:extLst>
                <a:ext uri="{FF2B5EF4-FFF2-40B4-BE49-F238E27FC236}">
                  <a16:creationId xmlns:a16="http://schemas.microsoft.com/office/drawing/2014/main" id="{2448852D-E992-178A-B49E-92790C49FE1D}"/>
                </a:ext>
              </a:extLst>
            </p:cNvPr>
            <p:cNvSpPr/>
            <p:nvPr/>
          </p:nvSpPr>
          <p:spPr>
            <a:xfrm>
              <a:off x="3426460" y="0"/>
              <a:ext cx="381001" cy="203200"/>
            </a:xfrm>
            <a:prstGeom prst="rect">
              <a:avLst/>
            </a:prstGeom>
            <a:noFill/>
            <a:ln w="12700" cap="flat">
              <a:solidFill>
                <a:schemeClr val="bg1">
                  <a:lumMod val="6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D53A37"/>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D53A37"/>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567" name="Szövegdoboz 135">
            <a:extLst>
              <a:ext uri="{FF2B5EF4-FFF2-40B4-BE49-F238E27FC236}">
                <a16:creationId xmlns:a16="http://schemas.microsoft.com/office/drawing/2014/main" id="{97FD44C2-A111-C976-7815-B2CDDEFB2C9C}"/>
              </a:ext>
            </a:extLst>
          </p:cNvPr>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lang="hu-HU" sz="900" kern="0" dirty="0">
                <a:solidFill>
                  <a:srgbClr val="222223"/>
                </a:solidFill>
              </a:rPr>
              <a:t>B</a:t>
            </a:r>
            <a:r>
              <a:rPr lang="en-GB" sz="900" kern="0" dirty="0" err="1">
                <a:solidFill>
                  <a:srgbClr val="222223"/>
                </a:solidFill>
              </a:rPr>
              <a:t>ase</a:t>
            </a:r>
            <a:r>
              <a:rPr lang="hu-HU" sz="900" kern="0" dirty="0">
                <a:solidFill>
                  <a:srgbClr val="222223"/>
                </a:solidFill>
              </a:rPr>
              <a:t>: T</a:t>
            </a:r>
            <a:r>
              <a:rPr lang="en-GB" sz="900" kern="0" dirty="0" err="1">
                <a:solidFill>
                  <a:srgbClr val="222223"/>
                </a:solidFill>
              </a:rPr>
              <a:t>otal</a:t>
            </a:r>
            <a:r>
              <a:rPr lang="hu-HU" sz="900" kern="0" dirty="0">
                <a:solidFill>
                  <a:srgbClr val="222223"/>
                </a:solidFill>
              </a:rPr>
              <a:t> </a:t>
            </a:r>
            <a:r>
              <a:rPr lang="en-GB" sz="900" kern="0" dirty="0">
                <a:solidFill>
                  <a:srgbClr val="222223"/>
                </a:solidFill>
              </a:rPr>
              <a:t>sample</a:t>
            </a:r>
            <a:r>
              <a:rPr lang="hu-HU" sz="900" kern="0" dirty="0">
                <a:solidFill>
                  <a:srgbClr val="222223"/>
                </a:solidFill>
              </a:rPr>
              <a:t>: 2020, 2023</a:t>
            </a:r>
            <a:r>
              <a:rPr kumimoji="0" lang="hu-HU" sz="900" b="0" i="0" u="none" strike="noStrike" kern="0" cap="none" spc="0" normalizeH="0" baseline="0" noProof="0" dirty="0">
                <a:ln>
                  <a:noFill/>
                </a:ln>
                <a:solidFill>
                  <a:srgbClr val="222223"/>
                </a:solidFill>
                <a:effectLst/>
                <a:uLnTx/>
                <a:uFillTx/>
                <a:latin typeface="Calibri"/>
                <a:ea typeface="+mn-ea"/>
                <a:cs typeface="+mn-cs"/>
              </a:rPr>
              <a:t>: N=1000; 2017: N=1005</a:t>
            </a:r>
          </a:p>
        </p:txBody>
      </p:sp>
      <p:sp>
        <p:nvSpPr>
          <p:cNvPr id="17" name="Arrow: Down 16">
            <a:extLst>
              <a:ext uri="{FF2B5EF4-FFF2-40B4-BE49-F238E27FC236}">
                <a16:creationId xmlns:a16="http://schemas.microsoft.com/office/drawing/2014/main" id="{2194AE6B-ACE3-A3B4-5D2F-12EF61E1D811}"/>
              </a:ext>
            </a:extLst>
          </p:cNvPr>
          <p:cNvSpPr/>
          <p:nvPr/>
        </p:nvSpPr>
        <p:spPr>
          <a:xfrm>
            <a:off x="7894461" y="888469"/>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8" name="Arrow: Down 17">
            <a:extLst>
              <a:ext uri="{FF2B5EF4-FFF2-40B4-BE49-F238E27FC236}">
                <a16:creationId xmlns:a16="http://schemas.microsoft.com/office/drawing/2014/main" id="{86B04198-560E-9EEC-0B7A-77C1871E3994}"/>
              </a:ext>
            </a:extLst>
          </p:cNvPr>
          <p:cNvSpPr/>
          <p:nvPr/>
        </p:nvSpPr>
        <p:spPr>
          <a:xfrm>
            <a:off x="7894461" y="2401101"/>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9" name="Arrow: Down 18">
            <a:extLst>
              <a:ext uri="{FF2B5EF4-FFF2-40B4-BE49-F238E27FC236}">
                <a16:creationId xmlns:a16="http://schemas.microsoft.com/office/drawing/2014/main" id="{D87C8533-B602-4CDC-DDC3-65C466AE5E26}"/>
              </a:ext>
            </a:extLst>
          </p:cNvPr>
          <p:cNvSpPr/>
          <p:nvPr/>
        </p:nvSpPr>
        <p:spPr>
          <a:xfrm>
            <a:off x="7894461" y="1241466"/>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20" name="Arrow: Down 19">
            <a:extLst>
              <a:ext uri="{FF2B5EF4-FFF2-40B4-BE49-F238E27FC236}">
                <a16:creationId xmlns:a16="http://schemas.microsoft.com/office/drawing/2014/main" id="{AC3ABD8F-9472-E5D6-E2FD-722569CE2D48}"/>
              </a:ext>
            </a:extLst>
          </p:cNvPr>
          <p:cNvSpPr/>
          <p:nvPr/>
        </p:nvSpPr>
        <p:spPr>
          <a:xfrm>
            <a:off x="7894461" y="2046468"/>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5" name="Text Placeholder 9">
            <a:extLst>
              <a:ext uri="{FF2B5EF4-FFF2-40B4-BE49-F238E27FC236}">
                <a16:creationId xmlns:a16="http://schemas.microsoft.com/office/drawing/2014/main" id="{BDA84356-6C0C-D3F1-3A66-AF3221E96376}"/>
              </a:ext>
            </a:extLst>
          </p:cNvPr>
          <p:cNvSpPr txBox="1">
            <a:spLocks/>
          </p:cNvSpPr>
          <p:nvPr/>
        </p:nvSpPr>
        <p:spPr>
          <a:xfrm>
            <a:off x="107504" y="392549"/>
            <a:ext cx="8690248" cy="451009"/>
          </a:xfrm>
          <a:prstGeom prst="rect">
            <a:avLst/>
          </a:prstGeom>
        </p:spPr>
        <p:txBody>
          <a:bodyPr/>
          <a:lst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Wingdings" pitchFamily="2" charset="2"/>
              <a:buNone/>
            </a:pPr>
            <a:r>
              <a:rPr lang="hu-HU" sz="1000" i="1">
                <a:solidFill>
                  <a:schemeClr val="bg1">
                    <a:lumMod val="50000"/>
                  </a:schemeClr>
                </a:solidFill>
              </a:rPr>
              <a:t>Which of the following statements are true of you? Bottom mentions</a:t>
            </a:r>
            <a:endParaRPr lang="hu-HU" sz="1000" i="1" dirty="0">
              <a:solidFill>
                <a:schemeClr val="bg1">
                  <a:lumMod val="50000"/>
                </a:schemeClr>
              </a:solidFill>
            </a:endParaRPr>
          </a:p>
        </p:txBody>
      </p:sp>
      <p:pic>
        <p:nvPicPr>
          <p:cNvPr id="6" name="Picture 2">
            <a:extLst>
              <a:ext uri="{FF2B5EF4-FFF2-40B4-BE49-F238E27FC236}">
                <a16:creationId xmlns:a16="http://schemas.microsoft.com/office/drawing/2014/main" id="{EF1FCD0C-C17A-BEEE-1A05-C83231C6952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A0454ED-1165-D43B-E5E4-DCB0012E6D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493621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3"/>
          <p:cNvSpPr>
            <a:spLocks noGrp="1"/>
          </p:cNvSpPr>
          <p:nvPr>
            <p:ph type="title"/>
          </p:nvPr>
        </p:nvSpPr>
        <p:spPr>
          <a:xfrm>
            <a:off x="179984" y="-19088"/>
            <a:ext cx="8680422" cy="469722"/>
          </a:xfrm>
        </p:spPr>
        <p:txBody>
          <a:bodyPr>
            <a:noAutofit/>
          </a:bodyPr>
          <a:lstStyle/>
          <a:p>
            <a:r>
              <a:rPr lang="hu-HU" sz="2900" dirty="0" err="1"/>
              <a:t>Affinity</a:t>
            </a:r>
            <a:r>
              <a:rPr lang="hu-HU" sz="2900" dirty="0"/>
              <a:t> </a:t>
            </a:r>
            <a:r>
              <a:rPr lang="hu-HU" sz="2900" dirty="0" err="1"/>
              <a:t>indicators</a:t>
            </a:r>
            <a:r>
              <a:rPr lang="hu-HU" sz="2900" dirty="0"/>
              <a:t>: </a:t>
            </a:r>
            <a:r>
              <a:rPr lang="hu-HU" sz="2900" dirty="0" err="1"/>
              <a:t>age</a:t>
            </a:r>
            <a:r>
              <a:rPr lang="hu-HU" sz="2900" dirty="0"/>
              <a:t> and gender</a:t>
            </a:r>
          </a:p>
        </p:txBody>
      </p:sp>
      <p:graphicFrame>
        <p:nvGraphicFramePr>
          <p:cNvPr id="23" name="Chart 44"/>
          <p:cNvGraphicFramePr/>
          <p:nvPr>
            <p:extLst>
              <p:ext uri="{D42A27DB-BD31-4B8C-83A1-F6EECF244321}">
                <p14:modId xmlns:p14="http://schemas.microsoft.com/office/powerpoint/2010/main" val="797510018"/>
              </p:ext>
            </p:extLst>
          </p:nvPr>
        </p:nvGraphicFramePr>
        <p:xfrm>
          <a:off x="252222" y="479145"/>
          <a:ext cx="3960440" cy="4432391"/>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2051621" y="617089"/>
            <a:ext cx="648072" cy="523220"/>
          </a:xfrm>
          <a:prstGeom prst="rect">
            <a:avLst/>
          </a:prstGeom>
        </p:spPr>
        <p:txBody>
          <a:bodyPr wrap="square" rtlCol="0">
            <a:spAutoFit/>
          </a:bodyPr>
          <a:lstStyle/>
          <a:p>
            <a:pPr algn="ctr"/>
            <a:r>
              <a:rPr lang="hu-HU" sz="1400" b="1" dirty="0">
                <a:solidFill>
                  <a:srgbClr val="00B7C0"/>
                </a:solidFill>
                <a:latin typeface="Calibri" pitchFamily="34" charset="0"/>
                <a:cs typeface="Arial" pitchFamily="34" charset="0"/>
              </a:rPr>
              <a:t>Férfi</a:t>
            </a:r>
          </a:p>
          <a:p>
            <a:pPr algn="ctr"/>
            <a:r>
              <a:rPr lang="hu-HU" sz="1400" b="1" dirty="0">
                <a:solidFill>
                  <a:srgbClr val="FF4343"/>
                </a:solidFill>
                <a:latin typeface="Calibri" pitchFamily="34" charset="0"/>
                <a:cs typeface="Arial" pitchFamily="34" charset="0"/>
              </a:rPr>
              <a:t>Nő</a:t>
            </a:r>
          </a:p>
        </p:txBody>
      </p:sp>
      <p:sp>
        <p:nvSpPr>
          <p:cNvPr id="30" name="TextBox 29"/>
          <p:cNvSpPr txBox="1">
            <a:spLocks/>
          </p:cNvSpPr>
          <p:nvPr/>
        </p:nvSpPr>
        <p:spPr>
          <a:xfrm>
            <a:off x="647114" y="583809"/>
            <a:ext cx="648072" cy="4276578"/>
          </a:xfrm>
          <a:prstGeom prst="rect">
            <a:avLst/>
          </a:prstGeom>
          <a:solidFill>
            <a:srgbClr val="FF4343">
              <a:alpha val="5000"/>
            </a:srgbClr>
          </a:solidFill>
        </p:spPr>
        <p:txBody>
          <a:bodyPr wrap="square" rtlCol="0">
            <a:noAutofit/>
          </a:bodyPr>
          <a:lstStyle/>
          <a:p>
            <a:r>
              <a:rPr lang="en-GB" sz="900" dirty="0">
                <a:solidFill>
                  <a:srgbClr val="404040"/>
                </a:solidFill>
                <a:latin typeface="Calibri" pitchFamily="34" charset="0"/>
                <a:cs typeface="Arial" pitchFamily="34" charset="0"/>
              </a:rPr>
              <a:t>Women</a:t>
            </a:r>
            <a:r>
              <a:rPr lang="hu-HU" sz="900" dirty="0">
                <a:solidFill>
                  <a:srgbClr val="404040"/>
                </a:solidFill>
                <a:latin typeface="Calibri" pitchFamily="34" charset="0"/>
                <a:cs typeface="Arial" pitchFamily="34" charset="0"/>
              </a:rPr>
              <a:t> </a:t>
            </a:r>
            <a:r>
              <a:rPr lang="hu-HU" sz="900" dirty="0" err="1">
                <a:solidFill>
                  <a:srgbClr val="404040"/>
                </a:solidFill>
                <a:latin typeface="Calibri" pitchFamily="34" charset="0"/>
                <a:cs typeface="Arial" pitchFamily="34" charset="0"/>
              </a:rPr>
              <a:t>attit</a:t>
            </a:r>
            <a:r>
              <a:rPr lang="en-GB" sz="900" dirty="0" err="1">
                <a:solidFill>
                  <a:srgbClr val="404040"/>
                </a:solidFill>
                <a:latin typeface="Calibri" pitchFamily="34" charset="0"/>
                <a:cs typeface="Arial" pitchFamily="34" charset="0"/>
              </a:rPr>
              <a:t>ude</a:t>
            </a:r>
            <a:endParaRPr lang="hu-HU" sz="900" dirty="0">
              <a:solidFill>
                <a:srgbClr val="404040"/>
              </a:solidFill>
              <a:latin typeface="Calibri" pitchFamily="34" charset="0"/>
              <a:cs typeface="Arial" pitchFamily="34" charset="0"/>
            </a:endParaRPr>
          </a:p>
        </p:txBody>
      </p:sp>
      <p:sp>
        <p:nvSpPr>
          <p:cNvPr id="31" name="TextBox 30"/>
          <p:cNvSpPr txBox="1">
            <a:spLocks/>
          </p:cNvSpPr>
          <p:nvPr/>
        </p:nvSpPr>
        <p:spPr>
          <a:xfrm>
            <a:off x="3023378" y="583808"/>
            <a:ext cx="1051353" cy="4276579"/>
          </a:xfrm>
          <a:prstGeom prst="rect">
            <a:avLst/>
          </a:prstGeom>
          <a:solidFill>
            <a:srgbClr val="00B7C0">
              <a:alpha val="5000"/>
            </a:srgbClr>
          </a:solidFill>
        </p:spPr>
        <p:txBody>
          <a:bodyPr wrap="square" rtlCol="0">
            <a:noAutofit/>
          </a:bodyPr>
          <a:lstStyle/>
          <a:p>
            <a:pPr algn="r"/>
            <a:r>
              <a:rPr lang="en-GB" sz="900" dirty="0">
                <a:solidFill>
                  <a:srgbClr val="404040"/>
                </a:solidFill>
                <a:latin typeface="Calibri" pitchFamily="34" charset="0"/>
                <a:cs typeface="Arial" pitchFamily="34" charset="0"/>
              </a:rPr>
              <a:t>Men</a:t>
            </a:r>
            <a:r>
              <a:rPr lang="hu-HU" sz="900" dirty="0">
                <a:solidFill>
                  <a:srgbClr val="404040"/>
                </a:solidFill>
                <a:latin typeface="Calibri" pitchFamily="34" charset="0"/>
                <a:cs typeface="Arial" pitchFamily="34" charset="0"/>
              </a:rPr>
              <a:t> </a:t>
            </a:r>
            <a:r>
              <a:rPr lang="hu-HU" sz="900" dirty="0" err="1">
                <a:solidFill>
                  <a:srgbClr val="404040"/>
                </a:solidFill>
                <a:latin typeface="Calibri" pitchFamily="34" charset="0"/>
                <a:cs typeface="Arial" pitchFamily="34" charset="0"/>
              </a:rPr>
              <a:t>attit</a:t>
            </a:r>
            <a:r>
              <a:rPr lang="en-GB" sz="900" dirty="0" err="1">
                <a:solidFill>
                  <a:srgbClr val="404040"/>
                </a:solidFill>
                <a:latin typeface="Calibri" pitchFamily="34" charset="0"/>
                <a:cs typeface="Arial" pitchFamily="34" charset="0"/>
              </a:rPr>
              <a:t>ude</a:t>
            </a:r>
            <a:endParaRPr lang="hu-HU" sz="900" dirty="0">
              <a:solidFill>
                <a:srgbClr val="404040"/>
              </a:solidFill>
              <a:latin typeface="Calibri" pitchFamily="34" charset="0"/>
              <a:cs typeface="Arial" pitchFamily="34" charset="0"/>
            </a:endParaRPr>
          </a:p>
        </p:txBody>
      </p:sp>
      <p:graphicFrame>
        <p:nvGraphicFramePr>
          <p:cNvPr id="32" name="Chart 44"/>
          <p:cNvGraphicFramePr/>
          <p:nvPr>
            <p:extLst>
              <p:ext uri="{D42A27DB-BD31-4B8C-83A1-F6EECF244321}">
                <p14:modId xmlns:p14="http://schemas.microsoft.com/office/powerpoint/2010/main" val="311986704"/>
              </p:ext>
            </p:extLst>
          </p:nvPr>
        </p:nvGraphicFramePr>
        <p:xfrm>
          <a:off x="4860032" y="482260"/>
          <a:ext cx="3960440" cy="4432391"/>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p:cNvSpPr txBox="1"/>
          <p:nvPr/>
        </p:nvSpPr>
        <p:spPr>
          <a:xfrm>
            <a:off x="6588224" y="603853"/>
            <a:ext cx="648072" cy="523220"/>
          </a:xfrm>
          <a:prstGeom prst="rect">
            <a:avLst/>
          </a:prstGeom>
        </p:spPr>
        <p:txBody>
          <a:bodyPr wrap="square" rtlCol="0">
            <a:spAutoFit/>
          </a:bodyPr>
          <a:lstStyle/>
          <a:p>
            <a:pPr algn="ctr"/>
            <a:r>
              <a:rPr lang="hu-HU" sz="1400" b="1" dirty="0">
                <a:solidFill>
                  <a:srgbClr val="00B7C0"/>
                </a:solidFill>
                <a:latin typeface="Calibri" pitchFamily="34" charset="0"/>
                <a:cs typeface="Arial" pitchFamily="34" charset="0"/>
              </a:rPr>
              <a:t>21-27</a:t>
            </a:r>
          </a:p>
          <a:p>
            <a:pPr algn="ctr"/>
            <a:r>
              <a:rPr lang="hu-HU" sz="1400" b="1" dirty="0">
                <a:solidFill>
                  <a:srgbClr val="FF4343"/>
                </a:solidFill>
                <a:latin typeface="Calibri" pitchFamily="34" charset="0"/>
                <a:cs typeface="Arial" pitchFamily="34" charset="0"/>
              </a:rPr>
              <a:t>28-35</a:t>
            </a:r>
          </a:p>
        </p:txBody>
      </p:sp>
      <p:sp>
        <p:nvSpPr>
          <p:cNvPr id="34" name="TextBox 33"/>
          <p:cNvSpPr txBox="1">
            <a:spLocks/>
          </p:cNvSpPr>
          <p:nvPr/>
        </p:nvSpPr>
        <p:spPr>
          <a:xfrm>
            <a:off x="7668344" y="622454"/>
            <a:ext cx="1124367" cy="4276578"/>
          </a:xfrm>
          <a:prstGeom prst="rect">
            <a:avLst/>
          </a:prstGeom>
          <a:solidFill>
            <a:srgbClr val="00B7C0">
              <a:alpha val="5000"/>
            </a:srgbClr>
          </a:solidFill>
        </p:spPr>
        <p:txBody>
          <a:bodyPr wrap="square" rtlCol="0">
            <a:noAutofit/>
          </a:bodyPr>
          <a:lstStyle/>
          <a:p>
            <a:pPr algn="r"/>
            <a:r>
              <a:rPr lang="hu-HU" sz="900" dirty="0">
                <a:solidFill>
                  <a:srgbClr val="404040"/>
                </a:solidFill>
                <a:latin typeface="Calibri" pitchFamily="34" charset="0"/>
                <a:cs typeface="Arial" pitchFamily="34" charset="0"/>
              </a:rPr>
              <a:t>Z </a:t>
            </a:r>
            <a:r>
              <a:rPr lang="hu-HU" sz="900" dirty="0" err="1">
                <a:solidFill>
                  <a:srgbClr val="404040"/>
                </a:solidFill>
                <a:latin typeface="Calibri" pitchFamily="34" charset="0"/>
                <a:cs typeface="Arial" pitchFamily="34" charset="0"/>
              </a:rPr>
              <a:t>attit</a:t>
            </a:r>
            <a:r>
              <a:rPr lang="en-GB" sz="900" dirty="0" err="1">
                <a:solidFill>
                  <a:srgbClr val="404040"/>
                </a:solidFill>
                <a:latin typeface="Calibri" pitchFamily="34" charset="0"/>
                <a:cs typeface="Arial" pitchFamily="34" charset="0"/>
              </a:rPr>
              <a:t>ude</a:t>
            </a:r>
            <a:endParaRPr lang="hu-HU" sz="900" dirty="0">
              <a:solidFill>
                <a:srgbClr val="404040"/>
              </a:solidFill>
              <a:latin typeface="Calibri" pitchFamily="34" charset="0"/>
              <a:cs typeface="Arial" pitchFamily="34" charset="0"/>
            </a:endParaRPr>
          </a:p>
        </p:txBody>
      </p:sp>
      <p:sp>
        <p:nvSpPr>
          <p:cNvPr id="4" name="Szövegdoboz 135">
            <a:extLst>
              <a:ext uri="{FF2B5EF4-FFF2-40B4-BE49-F238E27FC236}">
                <a16:creationId xmlns:a16="http://schemas.microsoft.com/office/drawing/2014/main" id="{AF4935BC-B9B9-D09B-A1E1-6B1E024C81A1}"/>
              </a:ext>
            </a:extLst>
          </p:cNvPr>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N=1000 | </a:t>
            </a:r>
            <a:r>
              <a:rPr lang="hu-HU" sz="900" kern="0" dirty="0">
                <a:solidFill>
                  <a:srgbClr val="222223"/>
                </a:solidFill>
              </a:rPr>
              <a:t>B</a:t>
            </a:r>
            <a:r>
              <a:rPr lang="en-GB" sz="900" kern="0" dirty="0" err="1">
                <a:solidFill>
                  <a:srgbClr val="222223"/>
                </a:solidFill>
              </a:rPr>
              <a:t>ase</a:t>
            </a:r>
            <a:r>
              <a:rPr lang="hu-HU" sz="900" kern="0" dirty="0">
                <a:solidFill>
                  <a:srgbClr val="222223"/>
                </a:solidFill>
              </a:rPr>
              <a:t>: </a:t>
            </a:r>
            <a:r>
              <a:rPr lang="en-GB" sz="900" kern="0" dirty="0">
                <a:solidFill>
                  <a:srgbClr val="222223"/>
                </a:solidFill>
              </a:rPr>
              <a:t>Total</a:t>
            </a:r>
            <a:r>
              <a:rPr lang="hu-HU" sz="900" kern="0" dirty="0">
                <a:solidFill>
                  <a:srgbClr val="222223"/>
                </a:solidFill>
              </a:rPr>
              <a:t> </a:t>
            </a:r>
            <a:r>
              <a:rPr lang="en-GB" sz="900" kern="0" dirty="0">
                <a:solidFill>
                  <a:srgbClr val="222223"/>
                </a:solidFill>
              </a:rPr>
              <a:t>sample</a:t>
            </a:r>
            <a:r>
              <a:rPr lang="hu-HU" sz="900" kern="0" dirty="0">
                <a:solidFill>
                  <a:srgbClr val="222223"/>
                </a:solidFill>
              </a:rPr>
              <a:t>; </a:t>
            </a:r>
            <a:r>
              <a:rPr lang="en-GB" sz="900" kern="0" dirty="0">
                <a:solidFill>
                  <a:srgbClr val="222223"/>
                </a:solidFill>
              </a:rPr>
              <a:t>Men</a:t>
            </a:r>
            <a:r>
              <a:rPr lang="hu-HU" sz="900" kern="0" dirty="0">
                <a:solidFill>
                  <a:srgbClr val="222223"/>
                </a:solidFill>
              </a:rPr>
              <a:t> n=510, </a:t>
            </a:r>
            <a:r>
              <a:rPr lang="en-GB" sz="900" kern="0" dirty="0">
                <a:solidFill>
                  <a:srgbClr val="222223"/>
                </a:solidFill>
              </a:rPr>
              <a:t>Women</a:t>
            </a:r>
            <a:r>
              <a:rPr lang="hu-HU" sz="900" kern="0" dirty="0">
                <a:solidFill>
                  <a:srgbClr val="222223"/>
                </a:solidFill>
              </a:rPr>
              <a:t> n=490; </a:t>
            </a:r>
            <a:r>
              <a:rPr lang="en-GB" sz="900" kern="0" dirty="0">
                <a:solidFill>
                  <a:srgbClr val="222223"/>
                </a:solidFill>
              </a:rPr>
              <a:t>age group </a:t>
            </a:r>
            <a:r>
              <a:rPr lang="hu-HU" sz="900" kern="0" dirty="0">
                <a:solidFill>
                  <a:srgbClr val="222223"/>
                </a:solidFill>
              </a:rPr>
              <a:t>21-27 n=430, </a:t>
            </a:r>
            <a:r>
              <a:rPr lang="en-GB" sz="900" kern="0" dirty="0">
                <a:solidFill>
                  <a:srgbClr val="222223"/>
                </a:solidFill>
              </a:rPr>
              <a:t>age group </a:t>
            </a:r>
            <a:r>
              <a:rPr lang="hu-HU" sz="900" kern="0" dirty="0">
                <a:solidFill>
                  <a:srgbClr val="222223"/>
                </a:solidFill>
              </a:rPr>
              <a:t>28-35 n=570 </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5" name="TextBox 4">
            <a:extLst>
              <a:ext uri="{FF2B5EF4-FFF2-40B4-BE49-F238E27FC236}">
                <a16:creationId xmlns:a16="http://schemas.microsoft.com/office/drawing/2014/main" id="{97372C2D-55E5-7053-154B-B8A0771DBC91}"/>
              </a:ext>
            </a:extLst>
          </p:cNvPr>
          <p:cNvSpPr txBox="1">
            <a:spLocks/>
          </p:cNvSpPr>
          <p:nvPr/>
        </p:nvSpPr>
        <p:spPr>
          <a:xfrm>
            <a:off x="5274855" y="617089"/>
            <a:ext cx="449273" cy="4276578"/>
          </a:xfrm>
          <a:prstGeom prst="rect">
            <a:avLst/>
          </a:prstGeom>
          <a:solidFill>
            <a:srgbClr val="FF4343">
              <a:alpha val="5000"/>
            </a:srgbClr>
          </a:solidFill>
        </p:spPr>
        <p:txBody>
          <a:bodyPr wrap="square" rtlCol="0">
            <a:noAutofit/>
          </a:bodyPr>
          <a:lstStyle/>
          <a:p>
            <a:r>
              <a:rPr lang="en-GB" sz="900" dirty="0">
                <a:solidFill>
                  <a:srgbClr val="404040"/>
                </a:solidFill>
                <a:latin typeface="Calibri" pitchFamily="34" charset="0"/>
                <a:cs typeface="Arial" pitchFamily="34" charset="0"/>
              </a:rPr>
              <a:t>Y </a:t>
            </a:r>
            <a:r>
              <a:rPr lang="hu-HU" sz="900" dirty="0" err="1">
                <a:solidFill>
                  <a:srgbClr val="404040"/>
                </a:solidFill>
                <a:latin typeface="Calibri" pitchFamily="34" charset="0"/>
                <a:cs typeface="Arial" pitchFamily="34" charset="0"/>
              </a:rPr>
              <a:t>attit</a:t>
            </a:r>
            <a:r>
              <a:rPr lang="en-GB" sz="900" dirty="0" err="1">
                <a:solidFill>
                  <a:srgbClr val="404040"/>
                </a:solidFill>
                <a:latin typeface="Calibri" pitchFamily="34" charset="0"/>
                <a:cs typeface="Arial" pitchFamily="34" charset="0"/>
              </a:rPr>
              <a:t>ude</a:t>
            </a:r>
            <a:endParaRPr lang="hu-HU" sz="900" dirty="0">
              <a:solidFill>
                <a:srgbClr val="404040"/>
              </a:solidFill>
              <a:latin typeface="Calibri" pitchFamily="34" charset="0"/>
              <a:cs typeface="Arial" pitchFamily="34" charset="0"/>
            </a:endParaRPr>
          </a:p>
        </p:txBody>
      </p:sp>
      <p:pic>
        <p:nvPicPr>
          <p:cNvPr id="2" name="Picture 2">
            <a:extLst>
              <a:ext uri="{FF2B5EF4-FFF2-40B4-BE49-F238E27FC236}">
                <a16:creationId xmlns:a16="http://schemas.microsoft.com/office/drawing/2014/main" id="{930D925F-579D-0C9F-835D-16842796333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D676FB1-4F97-873C-FD2D-92BAD1FDA5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684858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9E4297-2B61-A250-66B6-CD58365DD630}"/>
              </a:ext>
            </a:extLst>
          </p:cNvPr>
          <p:cNvSpPr txBox="1">
            <a:spLocks/>
          </p:cNvSpPr>
          <p:nvPr/>
        </p:nvSpPr>
        <p:spPr>
          <a:xfrm>
            <a:off x="647114" y="583809"/>
            <a:ext cx="1212274" cy="4276578"/>
          </a:xfrm>
          <a:prstGeom prst="rect">
            <a:avLst/>
          </a:prstGeom>
          <a:solidFill>
            <a:srgbClr val="FF4343">
              <a:alpha val="5000"/>
            </a:srgbClr>
          </a:solidFill>
        </p:spPr>
        <p:txBody>
          <a:bodyPr wrap="square" rtlCol="0">
            <a:noAutofit/>
          </a:bodyPr>
          <a:lstStyle/>
          <a:p>
            <a:r>
              <a:rPr lang="en-GB" sz="900" dirty="0">
                <a:solidFill>
                  <a:srgbClr val="404040"/>
                </a:solidFill>
                <a:latin typeface="Calibri" pitchFamily="34" charset="0"/>
                <a:cs typeface="Arial" pitchFamily="34" charset="0"/>
              </a:rPr>
              <a:t>Not parent</a:t>
            </a:r>
            <a:endParaRPr lang="hu-HU" sz="900" dirty="0">
              <a:solidFill>
                <a:srgbClr val="404040"/>
              </a:solidFill>
              <a:latin typeface="Calibri" pitchFamily="34" charset="0"/>
              <a:cs typeface="Arial" pitchFamily="34" charset="0"/>
            </a:endParaRPr>
          </a:p>
        </p:txBody>
      </p:sp>
      <p:sp>
        <p:nvSpPr>
          <p:cNvPr id="170" name="Title 3"/>
          <p:cNvSpPr>
            <a:spLocks noGrp="1"/>
          </p:cNvSpPr>
          <p:nvPr>
            <p:ph type="title"/>
          </p:nvPr>
        </p:nvSpPr>
        <p:spPr>
          <a:xfrm>
            <a:off x="179984" y="-19088"/>
            <a:ext cx="8680422" cy="469722"/>
          </a:xfrm>
        </p:spPr>
        <p:txBody>
          <a:bodyPr>
            <a:noAutofit/>
          </a:bodyPr>
          <a:lstStyle/>
          <a:p>
            <a:r>
              <a:rPr lang="hu-HU" sz="2900" dirty="0" err="1"/>
              <a:t>Affinity</a:t>
            </a:r>
            <a:r>
              <a:rPr lang="hu-HU" sz="2900" dirty="0"/>
              <a:t> </a:t>
            </a:r>
            <a:r>
              <a:rPr lang="hu-HU" sz="2900" dirty="0" err="1"/>
              <a:t>indicators</a:t>
            </a:r>
            <a:r>
              <a:rPr lang="hu-HU" sz="2900" dirty="0"/>
              <a:t>: </a:t>
            </a:r>
            <a:r>
              <a:rPr lang="hu-HU" sz="2900" dirty="0" err="1"/>
              <a:t>parenthood</a:t>
            </a:r>
            <a:r>
              <a:rPr lang="hu-HU" sz="2900" dirty="0"/>
              <a:t> and standard of life</a:t>
            </a:r>
          </a:p>
        </p:txBody>
      </p:sp>
      <p:graphicFrame>
        <p:nvGraphicFramePr>
          <p:cNvPr id="13" name="Chart 44"/>
          <p:cNvGraphicFramePr/>
          <p:nvPr>
            <p:extLst>
              <p:ext uri="{D42A27DB-BD31-4B8C-83A1-F6EECF244321}">
                <p14:modId xmlns:p14="http://schemas.microsoft.com/office/powerpoint/2010/main" val="679671702"/>
              </p:ext>
            </p:extLst>
          </p:nvPr>
        </p:nvGraphicFramePr>
        <p:xfrm>
          <a:off x="252222" y="479145"/>
          <a:ext cx="3960440" cy="443239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859388" y="595730"/>
            <a:ext cx="914509" cy="461665"/>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B7C0"/>
                </a:solidFill>
                <a:effectLst/>
                <a:uLnTx/>
                <a:uFillTx/>
                <a:latin typeface="Calibri" pitchFamily="34" charset="0"/>
                <a:ea typeface="+mn-ea"/>
                <a:cs typeface="Arial" pitchFamily="34" charset="0"/>
              </a:rPr>
              <a:t>Parent</a:t>
            </a:r>
            <a:endParaRPr kumimoji="0" lang="hu-HU" sz="1200" b="1" i="0" u="none" strike="noStrike" kern="1200" cap="none" spc="0" normalizeH="0" baseline="0" noProof="0" dirty="0">
              <a:ln>
                <a:noFill/>
              </a:ln>
              <a:solidFill>
                <a:srgbClr val="00B7C0"/>
              </a:solidFill>
              <a:effectLst/>
              <a:uLnTx/>
              <a:uFillTx/>
              <a:latin typeface="Calibri" pitchFamily="34" charset="0"/>
              <a:ea typeface="+mn-ea"/>
              <a:cs typeface="Arial" pitchFamily="34" charset="0"/>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4343"/>
                </a:solidFill>
                <a:effectLst/>
                <a:uLnTx/>
                <a:uFillTx/>
                <a:latin typeface="Calibri" pitchFamily="34" charset="0"/>
                <a:ea typeface="+mn-ea"/>
                <a:cs typeface="Arial" pitchFamily="34" charset="0"/>
              </a:rPr>
              <a:t>N</a:t>
            </a:r>
            <a:r>
              <a:rPr kumimoji="0" lang="en-GB" sz="1200" b="1" i="0" u="none" strike="noStrike" kern="1200" cap="none" spc="0" normalizeH="0" baseline="0" noProof="0" dirty="0" err="1">
                <a:ln>
                  <a:noFill/>
                </a:ln>
                <a:solidFill>
                  <a:srgbClr val="FF4343"/>
                </a:solidFill>
                <a:effectLst/>
                <a:uLnTx/>
                <a:uFillTx/>
                <a:latin typeface="Calibri" pitchFamily="34" charset="0"/>
                <a:ea typeface="+mn-ea"/>
                <a:cs typeface="Arial" pitchFamily="34" charset="0"/>
              </a:rPr>
              <a:t>ot</a:t>
            </a:r>
            <a:r>
              <a:rPr kumimoji="0" lang="en-GB" sz="1200" b="1" i="0" u="none" strike="noStrike" kern="1200" cap="none" spc="0" normalizeH="0" baseline="0" noProof="0" dirty="0">
                <a:ln>
                  <a:noFill/>
                </a:ln>
                <a:solidFill>
                  <a:srgbClr val="FF4343"/>
                </a:solidFill>
                <a:effectLst/>
                <a:uLnTx/>
                <a:uFillTx/>
                <a:latin typeface="Calibri" pitchFamily="34" charset="0"/>
                <a:ea typeface="+mn-ea"/>
                <a:cs typeface="Arial" pitchFamily="34" charset="0"/>
              </a:rPr>
              <a:t> parent</a:t>
            </a:r>
            <a:endParaRPr kumimoji="0" lang="hu-HU" sz="1200" b="1" i="0" u="none" strike="noStrike" kern="1200" cap="none" spc="0" normalizeH="0" baseline="0" noProof="0" dirty="0">
              <a:ln>
                <a:noFill/>
              </a:ln>
              <a:solidFill>
                <a:srgbClr val="FF4343"/>
              </a:solidFill>
              <a:effectLst/>
              <a:uLnTx/>
              <a:uFillTx/>
              <a:latin typeface="Calibri" pitchFamily="34" charset="0"/>
              <a:ea typeface="+mn-ea"/>
              <a:cs typeface="Arial" pitchFamily="34" charset="0"/>
            </a:endParaRPr>
          </a:p>
        </p:txBody>
      </p:sp>
      <p:graphicFrame>
        <p:nvGraphicFramePr>
          <p:cNvPr id="24" name="Chart 44"/>
          <p:cNvGraphicFramePr/>
          <p:nvPr>
            <p:extLst>
              <p:ext uri="{D42A27DB-BD31-4B8C-83A1-F6EECF244321}">
                <p14:modId xmlns:p14="http://schemas.microsoft.com/office/powerpoint/2010/main" val="2215227658"/>
              </p:ext>
            </p:extLst>
          </p:nvPr>
        </p:nvGraphicFramePr>
        <p:xfrm>
          <a:off x="4860032" y="507962"/>
          <a:ext cx="3960440" cy="4406689"/>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6333588" y="619871"/>
            <a:ext cx="1152128" cy="646331"/>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GB" sz="1200" b="1" dirty="0">
                <a:solidFill>
                  <a:srgbClr val="00B7C0"/>
                </a:solidFill>
                <a:latin typeface="Calibri" pitchFamily="34" charset="0"/>
                <a:cs typeface="Arial" pitchFamily="34" charset="0"/>
              </a:rPr>
              <a:t>Good standard of life</a:t>
            </a:r>
            <a:endParaRPr kumimoji="0" lang="hu-HU" sz="1200" b="1" i="0" u="none" strike="noStrike" kern="1200" cap="none" spc="0" normalizeH="0" baseline="0" noProof="0" dirty="0">
              <a:ln>
                <a:noFill/>
              </a:ln>
              <a:solidFill>
                <a:srgbClr val="00B7C0"/>
              </a:solidFill>
              <a:effectLst/>
              <a:uLnTx/>
              <a:uFillTx/>
              <a:latin typeface="Calibri" pitchFamily="34" charset="0"/>
              <a:ea typeface="+mn-ea"/>
              <a:cs typeface="Arial" pitchFamily="34" charset="0"/>
            </a:endParaRPr>
          </a:p>
          <a:p>
            <a:pPr marL="0" marR="0" lvl="0" indent="0" algn="ctr" defTabSz="914378" rtl="0" eaLnBrk="1" fontAlgn="auto" latinLnBrk="0" hangingPunct="1">
              <a:lnSpc>
                <a:spcPct val="100000"/>
              </a:lnSpc>
              <a:spcBef>
                <a:spcPts val="0"/>
              </a:spcBef>
              <a:spcAft>
                <a:spcPts val="0"/>
              </a:spcAft>
              <a:buClrTx/>
              <a:buSzTx/>
              <a:buFontTx/>
              <a:buNone/>
              <a:tabLst/>
              <a:defRPr/>
            </a:pPr>
            <a:r>
              <a:rPr lang="en-GB" sz="1200" b="1" dirty="0">
                <a:solidFill>
                  <a:srgbClr val="FF4343"/>
                </a:solidFill>
                <a:latin typeface="Calibri" pitchFamily="34" charset="0"/>
                <a:cs typeface="Arial" pitchFamily="34" charset="0"/>
              </a:rPr>
              <a:t>Indigent</a:t>
            </a:r>
            <a:endParaRPr kumimoji="0" lang="hu-HU" sz="1200" b="1" i="0" u="none" strike="noStrike" kern="1200" cap="none" spc="0" normalizeH="0" baseline="0" noProof="0" dirty="0">
              <a:ln>
                <a:noFill/>
              </a:ln>
              <a:solidFill>
                <a:srgbClr val="FF4343"/>
              </a:solidFill>
              <a:effectLst/>
              <a:uLnTx/>
              <a:uFillTx/>
              <a:latin typeface="Calibri" pitchFamily="34" charset="0"/>
              <a:ea typeface="+mn-ea"/>
              <a:cs typeface="Arial" pitchFamily="34" charset="0"/>
            </a:endParaRPr>
          </a:p>
        </p:txBody>
      </p:sp>
      <p:sp>
        <p:nvSpPr>
          <p:cNvPr id="27" name="TextBox 26"/>
          <p:cNvSpPr txBox="1">
            <a:spLocks/>
          </p:cNvSpPr>
          <p:nvPr/>
        </p:nvSpPr>
        <p:spPr>
          <a:xfrm>
            <a:off x="3851920" y="612698"/>
            <a:ext cx="232708" cy="4276579"/>
          </a:xfrm>
          <a:prstGeom prst="rect">
            <a:avLst/>
          </a:prstGeom>
          <a:solidFill>
            <a:srgbClr val="00B7C0">
              <a:alpha val="5000"/>
            </a:srgbClr>
          </a:solidFill>
        </p:spPr>
        <p:txBody>
          <a:bodyPr wrap="square" rtlCol="0">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8" name="TextBox 27"/>
          <p:cNvSpPr txBox="1">
            <a:spLocks/>
          </p:cNvSpPr>
          <p:nvPr/>
        </p:nvSpPr>
        <p:spPr>
          <a:xfrm>
            <a:off x="7380312" y="619871"/>
            <a:ext cx="1297388" cy="4276578"/>
          </a:xfrm>
          <a:prstGeom prst="rect">
            <a:avLst/>
          </a:prstGeom>
          <a:solidFill>
            <a:srgbClr val="00B7C0">
              <a:alpha val="5000"/>
            </a:srgbClr>
          </a:solidFill>
        </p:spPr>
        <p:txBody>
          <a:bodyPr wrap="square" rtlCol="0">
            <a:no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lang="en-GB" sz="900" dirty="0">
                <a:solidFill>
                  <a:srgbClr val="404040"/>
                </a:solidFill>
                <a:latin typeface="Calibri" pitchFamily="34" charset="0"/>
                <a:cs typeface="Arial" pitchFamily="34" charset="0"/>
              </a:rPr>
              <a:t>Good standard of life</a:t>
            </a:r>
            <a:endPar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5" name="Szövegdoboz 135">
            <a:extLst>
              <a:ext uri="{FF2B5EF4-FFF2-40B4-BE49-F238E27FC236}">
                <a16:creationId xmlns:a16="http://schemas.microsoft.com/office/drawing/2014/main" id="{92145ECE-F92D-F8AE-ABD0-F4AFD740AA4B}"/>
              </a:ext>
            </a:extLst>
          </p:cNvPr>
          <p:cNvSpPr txBox="1"/>
          <p:nvPr/>
        </p:nvSpPr>
        <p:spPr>
          <a:xfrm>
            <a:off x="279237" y="5001186"/>
            <a:ext cx="8084344" cy="138499"/>
          </a:xfrm>
          <a:prstGeom prst="rect">
            <a:avLst/>
          </a:prstGeom>
        </p:spPr>
        <p:txBody>
          <a:bodyPr vert="horz" wrap="square" lIns="0" tIns="0" rIns="0" bIns="0" rtlCol="0">
            <a:spAutoFit/>
          </a:bodyPr>
          <a:lstStyle/>
          <a:p>
            <a:pPr marL="4763" lvl="0" defTabSz="914400">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N=1000 | </a:t>
            </a:r>
            <a:r>
              <a:rPr lang="hu-HU" sz="900" kern="0" dirty="0">
                <a:solidFill>
                  <a:srgbClr val="222223"/>
                </a:solidFill>
              </a:rPr>
              <a:t>B</a:t>
            </a:r>
            <a:r>
              <a:rPr lang="en-GB" sz="900" kern="0" dirty="0" err="1">
                <a:solidFill>
                  <a:srgbClr val="222223"/>
                </a:solidFill>
              </a:rPr>
              <a:t>ase</a:t>
            </a:r>
            <a:r>
              <a:rPr lang="hu-HU" sz="900" kern="0" dirty="0">
                <a:solidFill>
                  <a:srgbClr val="222223"/>
                </a:solidFill>
              </a:rPr>
              <a:t>: </a:t>
            </a:r>
            <a:r>
              <a:rPr lang="en-GB" sz="900" kern="0" dirty="0">
                <a:solidFill>
                  <a:srgbClr val="222223"/>
                </a:solidFill>
              </a:rPr>
              <a:t>Total sample</a:t>
            </a:r>
            <a:r>
              <a:rPr lang="hu-HU" sz="900" kern="0" dirty="0">
                <a:solidFill>
                  <a:srgbClr val="222223"/>
                </a:solidFill>
              </a:rPr>
              <a:t>; </a:t>
            </a:r>
            <a:r>
              <a:rPr lang="en-GB" sz="900" kern="0" dirty="0">
                <a:solidFill>
                  <a:srgbClr val="222223"/>
                </a:solidFill>
              </a:rPr>
              <a:t>Parent</a:t>
            </a:r>
            <a:r>
              <a:rPr lang="hu-HU" sz="900" kern="0" dirty="0">
                <a:solidFill>
                  <a:srgbClr val="222223"/>
                </a:solidFill>
              </a:rPr>
              <a:t> n=342, N</a:t>
            </a:r>
            <a:r>
              <a:rPr lang="en-GB" sz="900" kern="0" dirty="0" err="1">
                <a:solidFill>
                  <a:srgbClr val="222223"/>
                </a:solidFill>
              </a:rPr>
              <a:t>ot</a:t>
            </a:r>
            <a:r>
              <a:rPr lang="en-GB" sz="900" kern="0" dirty="0">
                <a:solidFill>
                  <a:srgbClr val="222223"/>
                </a:solidFill>
              </a:rPr>
              <a:t> parent</a:t>
            </a:r>
            <a:r>
              <a:rPr lang="hu-HU" sz="900" kern="0" dirty="0">
                <a:solidFill>
                  <a:srgbClr val="222223"/>
                </a:solidFill>
              </a:rPr>
              <a:t> n=658; </a:t>
            </a:r>
            <a:r>
              <a:rPr lang="en-GB" sz="900" kern="0" dirty="0">
                <a:solidFill>
                  <a:srgbClr val="222223"/>
                </a:solidFill>
              </a:rPr>
              <a:t>Good standard of life</a:t>
            </a:r>
            <a:r>
              <a:rPr lang="hu-HU" sz="900" kern="0" dirty="0">
                <a:solidFill>
                  <a:srgbClr val="222223"/>
                </a:solidFill>
              </a:rPr>
              <a:t> n=324, </a:t>
            </a:r>
            <a:r>
              <a:rPr lang="en-GB" sz="900" kern="0" dirty="0">
                <a:solidFill>
                  <a:srgbClr val="222223"/>
                </a:solidFill>
              </a:rPr>
              <a:t>Indigent</a:t>
            </a:r>
            <a:r>
              <a:rPr lang="hu-HU" sz="900" kern="0" dirty="0">
                <a:solidFill>
                  <a:srgbClr val="222223"/>
                </a:solidFill>
              </a:rPr>
              <a:t> n=659</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6" name="TextBox 5">
            <a:extLst>
              <a:ext uri="{FF2B5EF4-FFF2-40B4-BE49-F238E27FC236}">
                <a16:creationId xmlns:a16="http://schemas.microsoft.com/office/drawing/2014/main" id="{952A1676-418E-97DC-FE9B-DE3F11A96E0C}"/>
              </a:ext>
            </a:extLst>
          </p:cNvPr>
          <p:cNvSpPr txBox="1">
            <a:spLocks/>
          </p:cNvSpPr>
          <p:nvPr/>
        </p:nvSpPr>
        <p:spPr>
          <a:xfrm>
            <a:off x="5270513" y="595730"/>
            <a:ext cx="652594" cy="4276578"/>
          </a:xfrm>
          <a:prstGeom prst="rect">
            <a:avLst/>
          </a:prstGeom>
          <a:solidFill>
            <a:srgbClr val="FF4343">
              <a:alpha val="5000"/>
            </a:srgbClr>
          </a:solidFill>
        </p:spPr>
        <p:txBody>
          <a:bodyPr wrap="square" rtlCol="0">
            <a:noAutofit/>
          </a:bodyPr>
          <a:lstStyle/>
          <a:p>
            <a:r>
              <a:rPr lang="en-GB" sz="900" dirty="0">
                <a:solidFill>
                  <a:srgbClr val="404040"/>
                </a:solidFill>
                <a:latin typeface="Calibri" pitchFamily="34" charset="0"/>
                <a:cs typeface="Arial" pitchFamily="34" charset="0"/>
              </a:rPr>
              <a:t>Indigent</a:t>
            </a:r>
            <a:endParaRPr lang="hu-HU" sz="900" dirty="0">
              <a:solidFill>
                <a:srgbClr val="404040"/>
              </a:solidFill>
              <a:latin typeface="Calibri" pitchFamily="34" charset="0"/>
              <a:cs typeface="Arial" pitchFamily="34" charset="0"/>
            </a:endParaRPr>
          </a:p>
        </p:txBody>
      </p:sp>
      <p:pic>
        <p:nvPicPr>
          <p:cNvPr id="4" name="Picture 2">
            <a:extLst>
              <a:ext uri="{FF2B5EF4-FFF2-40B4-BE49-F238E27FC236}">
                <a16:creationId xmlns:a16="http://schemas.microsoft.com/office/drawing/2014/main" id="{3ED4B6D4-5DD3-BDAD-BB20-7DA7187FC17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5BE1249-EA53-6E18-7AE5-3C8CFB2B3D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075181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3"/>
          <p:cNvSpPr>
            <a:spLocks noGrp="1"/>
          </p:cNvSpPr>
          <p:nvPr>
            <p:ph type="title"/>
          </p:nvPr>
        </p:nvSpPr>
        <p:spPr>
          <a:xfrm>
            <a:off x="179984" y="-19088"/>
            <a:ext cx="8680422" cy="469722"/>
          </a:xfrm>
        </p:spPr>
        <p:txBody>
          <a:bodyPr>
            <a:noAutofit/>
          </a:bodyPr>
          <a:lstStyle/>
          <a:p>
            <a:r>
              <a:rPr lang="en-GB" sz="2900" dirty="0"/>
              <a:t>Affinity indicators: study cohort vs. older people</a:t>
            </a:r>
            <a:endParaRPr lang="hu-HU" sz="2900" dirty="0"/>
          </a:p>
        </p:txBody>
      </p:sp>
      <p:graphicFrame>
        <p:nvGraphicFramePr>
          <p:cNvPr id="23" name="Chart 44"/>
          <p:cNvGraphicFramePr/>
          <p:nvPr>
            <p:extLst>
              <p:ext uri="{D42A27DB-BD31-4B8C-83A1-F6EECF244321}">
                <p14:modId xmlns:p14="http://schemas.microsoft.com/office/powerpoint/2010/main" val="2265540759"/>
              </p:ext>
            </p:extLst>
          </p:nvPr>
        </p:nvGraphicFramePr>
        <p:xfrm>
          <a:off x="252222" y="479145"/>
          <a:ext cx="3960440" cy="4432391"/>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p:cNvSpPr txBox="1">
            <a:spLocks/>
          </p:cNvSpPr>
          <p:nvPr/>
        </p:nvSpPr>
        <p:spPr>
          <a:xfrm>
            <a:off x="647114" y="583809"/>
            <a:ext cx="396494" cy="4276578"/>
          </a:xfrm>
          <a:prstGeom prst="rect">
            <a:avLst/>
          </a:prstGeom>
          <a:solidFill>
            <a:srgbClr val="FF4343">
              <a:alpha val="5000"/>
            </a:srgbClr>
          </a:solidFill>
        </p:spPr>
        <p:txBody>
          <a:bodyPr wrap="square" rtlCol="0">
            <a:noAutofit/>
          </a:bodyPr>
          <a:lstStyle/>
          <a:p>
            <a:r>
              <a:rPr lang="en-GB" sz="800" dirty="0">
                <a:solidFill>
                  <a:srgbClr val="404040"/>
                </a:solidFill>
                <a:latin typeface="Calibri" pitchFamily="34" charset="0"/>
                <a:cs typeface="Arial" pitchFamily="34" charset="0"/>
              </a:rPr>
              <a:t>36-59</a:t>
            </a:r>
            <a:endParaRPr lang="hu-HU" sz="800" dirty="0">
              <a:solidFill>
                <a:srgbClr val="404040"/>
              </a:solidFill>
              <a:latin typeface="Calibri" pitchFamily="34" charset="0"/>
              <a:cs typeface="Arial" pitchFamily="34" charset="0"/>
            </a:endParaRPr>
          </a:p>
          <a:p>
            <a:r>
              <a:rPr lang="hu-HU" sz="800" dirty="0" err="1">
                <a:solidFill>
                  <a:srgbClr val="404040"/>
                </a:solidFill>
                <a:latin typeface="Calibri" pitchFamily="34" charset="0"/>
                <a:cs typeface="Arial" pitchFamily="34" charset="0"/>
              </a:rPr>
              <a:t>atti</a:t>
            </a:r>
            <a:r>
              <a:rPr lang="en-GB" sz="800" dirty="0" err="1">
                <a:solidFill>
                  <a:srgbClr val="404040"/>
                </a:solidFill>
                <a:latin typeface="Calibri" pitchFamily="34" charset="0"/>
                <a:cs typeface="Arial" pitchFamily="34" charset="0"/>
              </a:rPr>
              <a:t>tude</a:t>
            </a:r>
            <a:endParaRPr lang="hu-HU" sz="800" dirty="0">
              <a:solidFill>
                <a:srgbClr val="404040"/>
              </a:solidFill>
              <a:latin typeface="Calibri" pitchFamily="34" charset="0"/>
              <a:cs typeface="Arial" pitchFamily="34" charset="0"/>
            </a:endParaRPr>
          </a:p>
        </p:txBody>
      </p:sp>
      <p:sp>
        <p:nvSpPr>
          <p:cNvPr id="31" name="TextBox 30"/>
          <p:cNvSpPr txBox="1">
            <a:spLocks/>
          </p:cNvSpPr>
          <p:nvPr/>
        </p:nvSpPr>
        <p:spPr>
          <a:xfrm>
            <a:off x="1908406" y="583808"/>
            <a:ext cx="2166325" cy="4276579"/>
          </a:xfrm>
          <a:prstGeom prst="rect">
            <a:avLst/>
          </a:prstGeom>
          <a:solidFill>
            <a:srgbClr val="00B7C0">
              <a:alpha val="5000"/>
            </a:srgbClr>
          </a:solidFill>
        </p:spPr>
        <p:txBody>
          <a:bodyPr wrap="square" rtlCol="0">
            <a:noAutofit/>
          </a:bodyPr>
          <a:lstStyle/>
          <a:p>
            <a:pPr algn="r"/>
            <a:r>
              <a:rPr lang="en-GB" sz="900" dirty="0">
                <a:solidFill>
                  <a:srgbClr val="404040"/>
                </a:solidFill>
                <a:latin typeface="Calibri" pitchFamily="34" charset="0"/>
                <a:cs typeface="Arial" pitchFamily="34" charset="0"/>
              </a:rPr>
              <a:t>21-35</a:t>
            </a:r>
            <a:r>
              <a:rPr lang="hu-HU" sz="900" dirty="0">
                <a:solidFill>
                  <a:srgbClr val="404040"/>
                </a:solidFill>
                <a:latin typeface="Calibri" pitchFamily="34" charset="0"/>
                <a:cs typeface="Arial" pitchFamily="34" charset="0"/>
              </a:rPr>
              <a:t> </a:t>
            </a:r>
            <a:r>
              <a:rPr lang="hu-HU" sz="900" dirty="0" err="1">
                <a:solidFill>
                  <a:srgbClr val="404040"/>
                </a:solidFill>
                <a:latin typeface="Calibri" pitchFamily="34" charset="0"/>
                <a:cs typeface="Arial" pitchFamily="34" charset="0"/>
              </a:rPr>
              <a:t>attit</a:t>
            </a:r>
            <a:r>
              <a:rPr lang="en-GB" sz="900" dirty="0" err="1">
                <a:solidFill>
                  <a:srgbClr val="404040"/>
                </a:solidFill>
                <a:latin typeface="Calibri" pitchFamily="34" charset="0"/>
                <a:cs typeface="Arial" pitchFamily="34" charset="0"/>
              </a:rPr>
              <a:t>ude</a:t>
            </a:r>
            <a:endParaRPr lang="hu-HU" sz="900" dirty="0">
              <a:solidFill>
                <a:srgbClr val="404040"/>
              </a:solidFill>
              <a:latin typeface="Calibri" pitchFamily="34" charset="0"/>
              <a:cs typeface="Arial" pitchFamily="34" charset="0"/>
            </a:endParaRPr>
          </a:p>
        </p:txBody>
      </p:sp>
      <p:graphicFrame>
        <p:nvGraphicFramePr>
          <p:cNvPr id="32" name="Chart 44"/>
          <p:cNvGraphicFramePr/>
          <p:nvPr>
            <p:extLst>
              <p:ext uri="{D42A27DB-BD31-4B8C-83A1-F6EECF244321}">
                <p14:modId xmlns:p14="http://schemas.microsoft.com/office/powerpoint/2010/main" val="3730169127"/>
              </p:ext>
            </p:extLst>
          </p:nvPr>
        </p:nvGraphicFramePr>
        <p:xfrm>
          <a:off x="4860032" y="482260"/>
          <a:ext cx="3960440" cy="4432391"/>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p:cNvSpPr txBox="1">
            <a:spLocks/>
          </p:cNvSpPr>
          <p:nvPr/>
        </p:nvSpPr>
        <p:spPr>
          <a:xfrm>
            <a:off x="7020272" y="622454"/>
            <a:ext cx="1772439" cy="4276578"/>
          </a:xfrm>
          <a:prstGeom prst="rect">
            <a:avLst/>
          </a:prstGeom>
          <a:solidFill>
            <a:srgbClr val="00B7C0">
              <a:alpha val="5000"/>
            </a:srgbClr>
          </a:solidFill>
        </p:spPr>
        <p:txBody>
          <a:bodyPr wrap="square" rtlCol="0">
            <a:noAutofit/>
          </a:bodyPr>
          <a:lstStyle/>
          <a:p>
            <a:pPr algn="r"/>
            <a:r>
              <a:rPr lang="en-GB" sz="900" dirty="0">
                <a:solidFill>
                  <a:srgbClr val="404040"/>
                </a:solidFill>
                <a:latin typeface="Calibri" pitchFamily="34" charset="0"/>
                <a:cs typeface="Arial" pitchFamily="34" charset="0"/>
              </a:rPr>
              <a:t>21-35 </a:t>
            </a:r>
            <a:r>
              <a:rPr lang="hu-HU" sz="900" dirty="0" err="1">
                <a:solidFill>
                  <a:srgbClr val="404040"/>
                </a:solidFill>
                <a:latin typeface="Calibri" pitchFamily="34" charset="0"/>
                <a:cs typeface="Arial" pitchFamily="34" charset="0"/>
              </a:rPr>
              <a:t>attit</a:t>
            </a:r>
            <a:r>
              <a:rPr lang="en-GB" sz="900" dirty="0" err="1">
                <a:solidFill>
                  <a:srgbClr val="404040"/>
                </a:solidFill>
                <a:latin typeface="Calibri" pitchFamily="34" charset="0"/>
                <a:cs typeface="Arial" pitchFamily="34" charset="0"/>
              </a:rPr>
              <a:t>ude</a:t>
            </a:r>
            <a:endParaRPr lang="hu-HU" sz="900" dirty="0">
              <a:solidFill>
                <a:srgbClr val="404040"/>
              </a:solidFill>
              <a:latin typeface="Calibri" pitchFamily="34" charset="0"/>
              <a:cs typeface="Arial" pitchFamily="34" charset="0"/>
            </a:endParaRPr>
          </a:p>
        </p:txBody>
      </p:sp>
      <p:sp>
        <p:nvSpPr>
          <p:cNvPr id="4" name="Szövegdoboz 135">
            <a:extLst>
              <a:ext uri="{FF2B5EF4-FFF2-40B4-BE49-F238E27FC236}">
                <a16:creationId xmlns:a16="http://schemas.microsoft.com/office/drawing/2014/main" id="{AF4935BC-B9B9-D09B-A1E1-6B1E024C81A1}"/>
              </a:ext>
            </a:extLst>
          </p:cNvPr>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N=1000 | </a:t>
            </a:r>
            <a:r>
              <a:rPr lang="hu-HU" sz="900" kern="0" dirty="0">
                <a:solidFill>
                  <a:srgbClr val="222223"/>
                </a:solidFill>
              </a:rPr>
              <a:t>B</a:t>
            </a:r>
            <a:r>
              <a:rPr lang="en-GB" sz="900" kern="0" dirty="0" err="1">
                <a:solidFill>
                  <a:srgbClr val="222223"/>
                </a:solidFill>
              </a:rPr>
              <a:t>ase</a:t>
            </a:r>
            <a:r>
              <a:rPr lang="hu-HU" sz="900" kern="0" dirty="0">
                <a:solidFill>
                  <a:srgbClr val="222223"/>
                </a:solidFill>
              </a:rPr>
              <a:t>: </a:t>
            </a:r>
            <a:r>
              <a:rPr lang="en-GB" sz="900" kern="0" dirty="0">
                <a:solidFill>
                  <a:srgbClr val="222223"/>
                </a:solidFill>
              </a:rPr>
              <a:t>Total sample</a:t>
            </a:r>
            <a:r>
              <a:rPr lang="hu-HU" sz="900" kern="0" dirty="0">
                <a:solidFill>
                  <a:srgbClr val="222223"/>
                </a:solidFill>
              </a:rPr>
              <a:t>; </a:t>
            </a:r>
            <a:r>
              <a:rPr lang="en-GB" sz="900" kern="0" dirty="0">
                <a:solidFill>
                  <a:srgbClr val="222223"/>
                </a:solidFill>
              </a:rPr>
              <a:t>age group </a:t>
            </a:r>
            <a:r>
              <a:rPr lang="hu-HU" sz="900" kern="0" dirty="0">
                <a:solidFill>
                  <a:srgbClr val="222223"/>
                </a:solidFill>
              </a:rPr>
              <a:t>21-</a:t>
            </a:r>
            <a:r>
              <a:rPr lang="en-GB" sz="900" kern="0" dirty="0">
                <a:solidFill>
                  <a:srgbClr val="222223"/>
                </a:solidFill>
              </a:rPr>
              <a:t>35</a:t>
            </a:r>
            <a:r>
              <a:rPr lang="hu-HU" sz="900" kern="0" dirty="0">
                <a:solidFill>
                  <a:srgbClr val="222223"/>
                </a:solidFill>
              </a:rPr>
              <a:t> n=430, </a:t>
            </a:r>
            <a:r>
              <a:rPr lang="en-GB" sz="900" kern="0" dirty="0">
                <a:solidFill>
                  <a:srgbClr val="222223"/>
                </a:solidFill>
              </a:rPr>
              <a:t>age group 36-59</a:t>
            </a:r>
            <a:r>
              <a:rPr lang="hu-HU" sz="900" kern="0" dirty="0">
                <a:solidFill>
                  <a:srgbClr val="222223"/>
                </a:solidFill>
              </a:rPr>
              <a:t> n=</a:t>
            </a:r>
            <a:r>
              <a:rPr lang="en-GB" sz="900" kern="0" dirty="0">
                <a:solidFill>
                  <a:srgbClr val="222223"/>
                </a:solidFill>
              </a:rPr>
              <a:t>409, age group 60+ n=282</a:t>
            </a:r>
            <a:r>
              <a:rPr lang="hu-HU" sz="900" kern="0" dirty="0">
                <a:solidFill>
                  <a:srgbClr val="222223"/>
                </a:solidFill>
              </a:rPr>
              <a:t> </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3" name="TextBox 2">
            <a:extLst>
              <a:ext uri="{FF2B5EF4-FFF2-40B4-BE49-F238E27FC236}">
                <a16:creationId xmlns:a16="http://schemas.microsoft.com/office/drawing/2014/main" id="{BF4FC9A7-D7F6-E89A-AB36-764C7DA2DC24}"/>
              </a:ext>
            </a:extLst>
          </p:cNvPr>
          <p:cNvSpPr txBox="1"/>
          <p:nvPr/>
        </p:nvSpPr>
        <p:spPr>
          <a:xfrm>
            <a:off x="1908406" y="595416"/>
            <a:ext cx="648072" cy="523220"/>
          </a:xfrm>
          <a:prstGeom prst="rect">
            <a:avLst/>
          </a:prstGeom>
        </p:spPr>
        <p:txBody>
          <a:bodyPr wrap="square" rtlCol="0">
            <a:spAutoFit/>
          </a:bodyPr>
          <a:lstStyle/>
          <a:p>
            <a:pPr algn="ctr"/>
            <a:r>
              <a:rPr lang="hu-HU" sz="1400" b="1" dirty="0">
                <a:solidFill>
                  <a:srgbClr val="00B7C0"/>
                </a:solidFill>
                <a:latin typeface="Calibri" pitchFamily="34" charset="0"/>
                <a:cs typeface="Arial" pitchFamily="34" charset="0"/>
              </a:rPr>
              <a:t>21-35</a:t>
            </a:r>
          </a:p>
          <a:p>
            <a:pPr algn="ctr"/>
            <a:r>
              <a:rPr lang="hu-HU" sz="1400" b="1" dirty="0">
                <a:solidFill>
                  <a:srgbClr val="FF4343"/>
                </a:solidFill>
                <a:latin typeface="Calibri" pitchFamily="34" charset="0"/>
                <a:cs typeface="Arial" pitchFamily="34" charset="0"/>
              </a:rPr>
              <a:t>36-59</a:t>
            </a:r>
          </a:p>
        </p:txBody>
      </p:sp>
      <p:sp>
        <p:nvSpPr>
          <p:cNvPr id="6" name="TextBox 5">
            <a:extLst>
              <a:ext uri="{FF2B5EF4-FFF2-40B4-BE49-F238E27FC236}">
                <a16:creationId xmlns:a16="http://schemas.microsoft.com/office/drawing/2014/main" id="{08DCF9DD-A44D-9319-EDA9-804DC5625F0D}"/>
              </a:ext>
            </a:extLst>
          </p:cNvPr>
          <p:cNvSpPr txBox="1"/>
          <p:nvPr/>
        </p:nvSpPr>
        <p:spPr>
          <a:xfrm>
            <a:off x="6516216" y="595416"/>
            <a:ext cx="648072" cy="523220"/>
          </a:xfrm>
          <a:prstGeom prst="rect">
            <a:avLst/>
          </a:prstGeom>
        </p:spPr>
        <p:txBody>
          <a:bodyPr wrap="square" rtlCol="0">
            <a:spAutoFit/>
          </a:bodyPr>
          <a:lstStyle/>
          <a:p>
            <a:pPr algn="ctr"/>
            <a:r>
              <a:rPr lang="hu-HU" sz="1400" b="1" dirty="0">
                <a:solidFill>
                  <a:srgbClr val="00B7C0"/>
                </a:solidFill>
                <a:latin typeface="Calibri" pitchFamily="34" charset="0"/>
                <a:cs typeface="Arial" pitchFamily="34" charset="0"/>
              </a:rPr>
              <a:t>21-35</a:t>
            </a:r>
          </a:p>
          <a:p>
            <a:pPr algn="ctr"/>
            <a:r>
              <a:rPr lang="hu-HU" sz="1400" b="1" dirty="0">
                <a:solidFill>
                  <a:srgbClr val="FF4343"/>
                </a:solidFill>
                <a:latin typeface="Calibri" pitchFamily="34" charset="0"/>
                <a:cs typeface="Arial" pitchFamily="34" charset="0"/>
              </a:rPr>
              <a:t>60+</a:t>
            </a:r>
          </a:p>
        </p:txBody>
      </p:sp>
      <p:sp>
        <p:nvSpPr>
          <p:cNvPr id="7" name="TextBox 6">
            <a:extLst>
              <a:ext uri="{FF2B5EF4-FFF2-40B4-BE49-F238E27FC236}">
                <a16:creationId xmlns:a16="http://schemas.microsoft.com/office/drawing/2014/main" id="{29225C30-C163-A933-A841-533A3BE7BA81}"/>
              </a:ext>
            </a:extLst>
          </p:cNvPr>
          <p:cNvSpPr txBox="1">
            <a:spLocks/>
          </p:cNvSpPr>
          <p:nvPr/>
        </p:nvSpPr>
        <p:spPr>
          <a:xfrm>
            <a:off x="5264744" y="622433"/>
            <a:ext cx="466171" cy="4276578"/>
          </a:xfrm>
          <a:prstGeom prst="rect">
            <a:avLst/>
          </a:prstGeom>
          <a:solidFill>
            <a:srgbClr val="FF4343">
              <a:alpha val="5000"/>
            </a:srgbClr>
          </a:solidFill>
        </p:spPr>
        <p:txBody>
          <a:bodyPr wrap="square" rtlCol="0">
            <a:noAutofit/>
          </a:bodyPr>
          <a:lstStyle/>
          <a:p>
            <a:r>
              <a:rPr lang="en-GB" sz="900" dirty="0">
                <a:solidFill>
                  <a:srgbClr val="404040"/>
                </a:solidFill>
                <a:latin typeface="Calibri" pitchFamily="34" charset="0"/>
                <a:cs typeface="Arial" pitchFamily="34" charset="0"/>
              </a:rPr>
              <a:t>60+</a:t>
            </a:r>
            <a:r>
              <a:rPr lang="hu-HU" sz="900" dirty="0">
                <a:solidFill>
                  <a:srgbClr val="404040"/>
                </a:solidFill>
                <a:latin typeface="Calibri" pitchFamily="34" charset="0"/>
                <a:cs typeface="Arial" pitchFamily="34" charset="0"/>
              </a:rPr>
              <a:t> </a:t>
            </a:r>
            <a:r>
              <a:rPr lang="hu-HU" sz="900" dirty="0" err="1">
                <a:solidFill>
                  <a:srgbClr val="404040"/>
                </a:solidFill>
                <a:latin typeface="Calibri" pitchFamily="34" charset="0"/>
                <a:cs typeface="Arial" pitchFamily="34" charset="0"/>
              </a:rPr>
              <a:t>atti</a:t>
            </a:r>
            <a:r>
              <a:rPr lang="en-GB" sz="900" dirty="0" err="1">
                <a:solidFill>
                  <a:srgbClr val="404040"/>
                </a:solidFill>
                <a:latin typeface="Calibri" pitchFamily="34" charset="0"/>
                <a:cs typeface="Arial" pitchFamily="34" charset="0"/>
              </a:rPr>
              <a:t>tude</a:t>
            </a:r>
            <a:endParaRPr lang="hu-HU" sz="900" dirty="0">
              <a:solidFill>
                <a:srgbClr val="404040"/>
              </a:solidFill>
              <a:latin typeface="Calibri" pitchFamily="34" charset="0"/>
              <a:cs typeface="Arial" pitchFamily="34" charset="0"/>
            </a:endParaRPr>
          </a:p>
        </p:txBody>
      </p:sp>
      <p:sp>
        <p:nvSpPr>
          <p:cNvPr id="9" name="TextBox 8">
            <a:extLst>
              <a:ext uri="{FF2B5EF4-FFF2-40B4-BE49-F238E27FC236}">
                <a16:creationId xmlns:a16="http://schemas.microsoft.com/office/drawing/2014/main" id="{4FA6D000-9B10-9DDD-B873-2EA115205208}"/>
              </a:ext>
            </a:extLst>
          </p:cNvPr>
          <p:cNvSpPr txBox="1"/>
          <p:nvPr/>
        </p:nvSpPr>
        <p:spPr>
          <a:xfrm>
            <a:off x="8099920" y="68765"/>
            <a:ext cx="1044080" cy="52322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err="1">
                <a:ln>
                  <a:noFill/>
                </a:ln>
                <a:solidFill>
                  <a:srgbClr val="008E94"/>
                </a:solidFill>
                <a:effectLst/>
                <a:uLnTx/>
                <a:uFillTx/>
                <a:latin typeface="Calibri" pitchFamily="34" charset="0"/>
                <a:ea typeface="+mn-ea"/>
                <a:cs typeface="Arial" pitchFamily="34" charset="0"/>
              </a:rPr>
              <a:t>Omnibus</a:t>
            </a:r>
            <a:endParaRPr kumimoji="0" lang="hu-HU" sz="14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data</a:t>
            </a:r>
            <a:endParaRPr kumimoji="0" lang="hu-HU" sz="14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sp>
        <p:nvSpPr>
          <p:cNvPr id="10" name="TextBox 9">
            <a:extLst>
              <a:ext uri="{FF2B5EF4-FFF2-40B4-BE49-F238E27FC236}">
                <a16:creationId xmlns:a16="http://schemas.microsoft.com/office/drawing/2014/main" id="{D8C88B76-C6AA-1428-56E8-FD496F4A2DD2}"/>
              </a:ext>
            </a:extLst>
          </p:cNvPr>
          <p:cNvSpPr txBox="1"/>
          <p:nvPr/>
        </p:nvSpPr>
        <p:spPr>
          <a:xfrm>
            <a:off x="7843112" y="-92546"/>
            <a:ext cx="256807" cy="83099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a:t>
            </a:r>
            <a:endParaRPr kumimoji="0" lang="hu-HU" sz="48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pic>
        <p:nvPicPr>
          <p:cNvPr id="2" name="Picture 2">
            <a:extLst>
              <a:ext uri="{FF2B5EF4-FFF2-40B4-BE49-F238E27FC236}">
                <a16:creationId xmlns:a16="http://schemas.microsoft.com/office/drawing/2014/main" id="{706FE5A8-6F3A-7F86-2AEE-0B997A7AE51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BAFE90B-11DF-9B4A-8102-33E5FC783B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031070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83968" y="1447814"/>
            <a:ext cx="4824536" cy="2247851"/>
          </a:xfrm>
        </p:spPr>
        <p:txBody>
          <a:bodyPr/>
          <a:lstStyle/>
          <a:p>
            <a:r>
              <a:rPr lang="hu-HU" dirty="0">
                <a:effectLst>
                  <a:outerShdw blurRad="38100" dist="38100" dir="2700000" algn="tl">
                    <a:srgbClr val="000000">
                      <a:alpha val="43137"/>
                    </a:srgbClr>
                  </a:outerShdw>
                </a:effectLst>
              </a:rPr>
              <a:t>TV </a:t>
            </a:r>
            <a:r>
              <a:rPr lang="en-GB" dirty="0">
                <a:effectLst>
                  <a:outerShdw blurRad="38100" dist="38100" dir="2700000" algn="tl">
                    <a:srgbClr val="000000">
                      <a:alpha val="43137"/>
                    </a:srgbClr>
                  </a:outerShdw>
                </a:effectLst>
              </a:rPr>
              <a:t>SUBSCRIPTION</a:t>
            </a:r>
            <a:endParaRPr lang="hu-HU" sz="2000" dirty="0">
              <a:effectLst>
                <a:outerShdw blurRad="38100" dist="38100" dir="2700000" algn="tl">
                  <a:srgbClr val="000000">
                    <a:alpha val="43137"/>
                  </a:srgbClr>
                </a:outerShdw>
              </a:effectLst>
            </a:endParaRPr>
          </a:p>
        </p:txBody>
      </p:sp>
      <p:pic>
        <p:nvPicPr>
          <p:cNvPr id="12" name="Picture Placeholder 11"/>
          <p:cNvPicPr>
            <a:picLocks noGrp="1" noChangeAspect="1"/>
          </p:cNvPicPr>
          <p:nvPr>
            <p:ph type="pic" sz="quarter" idx="15"/>
          </p:nvPr>
        </p:nvPicPr>
        <p:blipFill rotWithShape="1">
          <a:blip r:embed="rId2" cstate="email">
            <a:extLst>
              <a:ext uri="{28A0092B-C50C-407E-A947-70E740481C1C}">
                <a14:useLocalDpi xmlns:a14="http://schemas.microsoft.com/office/drawing/2010/main" val="0"/>
              </a:ext>
            </a:extLst>
          </a:blip>
          <a:srcRect/>
          <a:stretch/>
        </p:blipFill>
        <p:spPr/>
      </p:pic>
      <p:pic>
        <p:nvPicPr>
          <p:cNvPr id="3" name="Picture 2">
            <a:extLst>
              <a:ext uri="{FF2B5EF4-FFF2-40B4-BE49-F238E27FC236}">
                <a16:creationId xmlns:a16="http://schemas.microsoft.com/office/drawing/2014/main" id="{4F2B9E17-020B-5A5B-2710-6E02879FFE1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D57C51-4318-AC7D-DDCC-61F43C7309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4142642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Conclusions</a:t>
            </a:r>
            <a:r>
              <a:rPr lang="hu-HU" sz="2900" dirty="0"/>
              <a:t> </a:t>
            </a:r>
            <a:r>
              <a:rPr lang="hu-HU" sz="2900" dirty="0" err="1"/>
              <a:t>from</a:t>
            </a:r>
            <a:r>
              <a:rPr lang="hu-HU" sz="2900" dirty="0"/>
              <a:t> </a:t>
            </a:r>
            <a:r>
              <a:rPr lang="hu-HU" sz="2900" dirty="0" err="1"/>
              <a:t>this</a:t>
            </a:r>
            <a:r>
              <a:rPr lang="hu-HU" sz="2900" dirty="0"/>
              <a:t> </a:t>
            </a:r>
            <a:r>
              <a:rPr lang="hu-HU" sz="2900" dirty="0" err="1"/>
              <a:t>chapter</a:t>
            </a:r>
            <a:endParaRPr lang="hu-HU" sz="2900" dirty="0"/>
          </a:p>
        </p:txBody>
      </p:sp>
      <p:sp>
        <p:nvSpPr>
          <p:cNvPr id="79" name="Szövegdoboz 30"/>
          <p:cNvSpPr txBox="1"/>
          <p:nvPr/>
        </p:nvSpPr>
        <p:spPr>
          <a:xfrm>
            <a:off x="179984" y="1419622"/>
            <a:ext cx="3959968" cy="23544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 vast majority of households have a TV subscription, stable compared to 3 years ago.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2/3 of households of 21–35-year-olds subscribe to a package that includes internet. The decision to do so is now clearly taken by young people with their partner or alone, due to the change in their age situation, with a small proportion of family or parents.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Price, choice of channels and reliability are still the most important factors in the decision, with the second two weighing almost equally.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As expected, SVOD subscriptions increased significantly in the surveyed households, from 38% to 61%. Subscribers were mainly higher status (university degree, relatively better financial situation) and those living with a partner but without children.</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graphicFrame>
        <p:nvGraphicFramePr>
          <p:cNvPr id="4" name="Chart 4"/>
          <p:cNvGraphicFramePr>
            <a:graphicFrameLocks noChangeAspect="1"/>
          </p:cNvGraphicFramePr>
          <p:nvPr>
            <p:extLst>
              <p:ext uri="{D42A27DB-BD31-4B8C-83A1-F6EECF244321}">
                <p14:modId xmlns:p14="http://schemas.microsoft.com/office/powerpoint/2010/main" val="2983554889"/>
              </p:ext>
            </p:extLst>
          </p:nvPr>
        </p:nvGraphicFramePr>
        <p:xfrm>
          <a:off x="4139952" y="411510"/>
          <a:ext cx="4523516" cy="4481462"/>
        </p:xfrm>
        <a:graphic>
          <a:graphicData uri="http://schemas.openxmlformats.org/drawingml/2006/chart">
            <c:chart xmlns:c="http://schemas.openxmlformats.org/drawingml/2006/chart" xmlns:r="http://schemas.openxmlformats.org/officeDocument/2006/relationships" r:id="rId2"/>
          </a:graphicData>
        </a:graphic>
      </p:graphicFrame>
      <p:sp>
        <p:nvSpPr>
          <p:cNvPr id="5" name="Szövegdoboz 81"/>
          <p:cNvSpPr txBox="1"/>
          <p:nvPr/>
        </p:nvSpPr>
        <p:spPr>
          <a:xfrm>
            <a:off x="4932040" y="2388825"/>
            <a:ext cx="33110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2000" b="1" i="0" u="none" strike="noStrike" kern="0" cap="none" spc="0" normalizeH="0" baseline="0" noProof="0" dirty="0">
                <a:ln>
                  <a:noFill/>
                </a:ln>
                <a:solidFill>
                  <a:srgbClr val="A1C46B"/>
                </a:solidFill>
                <a:effectLst/>
                <a:uLnTx/>
                <a:uFillTx/>
                <a:latin typeface="Calibri"/>
                <a:ea typeface="+mn-ea"/>
                <a:cs typeface="+mn-cs"/>
              </a:rPr>
              <a:t>Internet + TV</a:t>
            </a:r>
            <a:br>
              <a:rPr kumimoji="0" lang="hu-HU" sz="2000" b="1" i="0" u="none" strike="noStrike" kern="0" cap="none" spc="0" normalizeH="0" baseline="0" noProof="0" dirty="0">
                <a:ln>
                  <a:noFill/>
                </a:ln>
                <a:solidFill>
                  <a:srgbClr val="A1C46B"/>
                </a:solidFill>
                <a:effectLst/>
                <a:uLnTx/>
                <a:uFillTx/>
                <a:latin typeface="Calibri"/>
                <a:ea typeface="+mn-ea"/>
                <a:cs typeface="+mn-cs"/>
              </a:rPr>
            </a:br>
            <a:r>
              <a:rPr kumimoji="0" lang="hu-HU" sz="2800" b="1" i="0" u="none" strike="noStrike" kern="0" cap="none" spc="0" normalizeH="0" baseline="0" noProof="0" dirty="0">
                <a:ln>
                  <a:noFill/>
                </a:ln>
                <a:solidFill>
                  <a:srgbClr val="A1C46B"/>
                </a:solidFill>
                <a:effectLst/>
                <a:uLnTx/>
                <a:uFillTx/>
                <a:latin typeface="Calibri"/>
                <a:ea typeface="+mn-ea"/>
                <a:cs typeface="+mn-cs"/>
              </a:rPr>
              <a:t>67%</a:t>
            </a:r>
            <a:endParaRPr kumimoji="0" lang="hu-HU" sz="2000" b="1" i="0" u="none" strike="noStrike" kern="0" cap="none" spc="0" normalizeH="0" baseline="0" noProof="0" dirty="0">
              <a:ln>
                <a:noFill/>
              </a:ln>
              <a:solidFill>
                <a:srgbClr val="A1C46B"/>
              </a:solidFill>
              <a:effectLst/>
              <a:uLnTx/>
              <a:uFillTx/>
              <a:latin typeface="Calibri"/>
              <a:ea typeface="+mn-ea"/>
              <a:cs typeface="+mn-cs"/>
            </a:endParaRPr>
          </a:p>
        </p:txBody>
      </p:sp>
      <p:pic>
        <p:nvPicPr>
          <p:cNvPr id="2" name="Picture 2">
            <a:extLst>
              <a:ext uri="{FF2B5EF4-FFF2-40B4-BE49-F238E27FC236}">
                <a16:creationId xmlns:a16="http://schemas.microsoft.com/office/drawing/2014/main" id="{FA845DBE-E1C1-5F8F-8655-999A45FDA1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C94EBED-FF1F-C0C0-8669-015644396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72806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en-GB" sz="2900" dirty="0"/>
              <a:t>Types of </a:t>
            </a:r>
            <a:r>
              <a:rPr lang="hu-HU" sz="2900" dirty="0"/>
              <a:t>TV </a:t>
            </a:r>
            <a:r>
              <a:rPr lang="en-GB" sz="2900" dirty="0"/>
              <a:t>subscriptions</a:t>
            </a:r>
            <a:endParaRPr lang="hu-HU" sz="2900" dirty="0"/>
          </a:p>
        </p:txBody>
      </p:sp>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N=1000 (2023; 2020); 1005 (2017) | 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Total sample and</a:t>
            </a:r>
            <a:r>
              <a:rPr kumimoji="0" lang="hu-HU" sz="900" b="0" i="0" u="none" strike="noStrike" kern="0" cap="none" spc="0" normalizeH="0" baseline="0" noProof="0" dirty="0">
                <a:ln>
                  <a:noFill/>
                </a:ln>
                <a:solidFill>
                  <a:srgbClr val="222223"/>
                </a:solidFill>
                <a:effectLst/>
                <a:uLnTx/>
                <a:uFillTx/>
                <a:latin typeface="Calibri"/>
                <a:ea typeface="+mn-ea"/>
                <a:cs typeface="+mn-cs"/>
              </a:rPr>
              <a:t> N=748 (2023); 778 (2020); 823 (2017) | 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whoever has a TV subscription</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sp>
        <p:nvSpPr>
          <p:cNvPr id="5" name="Szövegdoboz 30"/>
          <p:cNvSpPr txBox="1"/>
          <p:nvPr/>
        </p:nvSpPr>
        <p:spPr>
          <a:xfrm>
            <a:off x="5282417" y="699542"/>
            <a:ext cx="16658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TYPE OF SUBSCRIPTION</a:t>
            </a:r>
            <a:endParaRPr kumimoji="0" lang="hu-HU" sz="105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graphicFrame>
        <p:nvGraphicFramePr>
          <p:cNvPr id="6" name="Chart 20"/>
          <p:cNvGraphicFramePr>
            <a:graphicFrameLocks noChangeAspect="1"/>
          </p:cNvGraphicFramePr>
          <p:nvPr/>
        </p:nvGraphicFramePr>
        <p:xfrm>
          <a:off x="375613" y="1243612"/>
          <a:ext cx="2011742" cy="1993042"/>
        </p:xfrm>
        <a:graphic>
          <a:graphicData uri="http://schemas.openxmlformats.org/drawingml/2006/chart">
            <c:chart xmlns:c="http://schemas.openxmlformats.org/drawingml/2006/chart" xmlns:r="http://schemas.openxmlformats.org/officeDocument/2006/relationships" r:id="rId2"/>
          </a:graphicData>
        </a:graphic>
      </p:graphicFrame>
      <p:sp>
        <p:nvSpPr>
          <p:cNvPr id="7" name="Szövegdoboz 30"/>
          <p:cNvSpPr txBox="1"/>
          <p:nvPr/>
        </p:nvSpPr>
        <p:spPr>
          <a:xfrm>
            <a:off x="539552" y="915566"/>
            <a:ext cx="16658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HAS SUBSCRIPTION</a:t>
            </a:r>
            <a:endParaRPr kumimoji="0" lang="hu-HU" sz="105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grpSp>
        <p:nvGrpSpPr>
          <p:cNvPr id="8" name="Group 360"/>
          <p:cNvGrpSpPr>
            <a:grpSpLocks noChangeAspect="1"/>
          </p:cNvGrpSpPr>
          <p:nvPr/>
        </p:nvGrpSpPr>
        <p:grpSpPr>
          <a:xfrm>
            <a:off x="1153459" y="1897376"/>
            <a:ext cx="456050" cy="358393"/>
            <a:chOff x="7969250" y="2316163"/>
            <a:chExt cx="763588" cy="600075"/>
          </a:xfrm>
        </p:grpSpPr>
        <p:sp>
          <p:nvSpPr>
            <p:cNvPr id="9" name="Oval 8"/>
            <p:cNvSpPr>
              <a:spLocks noChangeArrowheads="1"/>
            </p:cNvSpPr>
            <p:nvPr/>
          </p:nvSpPr>
          <p:spPr bwMode="auto">
            <a:xfrm>
              <a:off x="8115300" y="2881313"/>
              <a:ext cx="484188" cy="34925"/>
            </a:xfrm>
            <a:prstGeom prst="ellipse">
              <a:avLst/>
            </a:prstGeom>
            <a:solidFill>
              <a:srgbClr val="C8C9C7"/>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 name="Freeform 69"/>
            <p:cNvSpPr>
              <a:spLocks/>
            </p:cNvSpPr>
            <p:nvPr/>
          </p:nvSpPr>
          <p:spPr bwMode="auto">
            <a:xfrm>
              <a:off x="7969250" y="2316163"/>
              <a:ext cx="763588" cy="487363"/>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solidFill>
              <a:srgbClr val="C8C9C7"/>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 name="Rectangle 10"/>
            <p:cNvSpPr>
              <a:spLocks noChangeArrowheads="1"/>
            </p:cNvSpPr>
            <p:nvPr/>
          </p:nvSpPr>
          <p:spPr bwMode="auto">
            <a:xfrm>
              <a:off x="8020050" y="2355850"/>
              <a:ext cx="660400" cy="368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 name="Freeform 71"/>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Rectangle 12"/>
            <p:cNvSpPr>
              <a:spLocks noChangeArrowheads="1"/>
            </p:cNvSpPr>
            <p:nvPr/>
          </p:nvSpPr>
          <p:spPr bwMode="auto">
            <a:xfrm>
              <a:off x="8004175" y="2355850"/>
              <a:ext cx="693738" cy="371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 name="Freeform 73"/>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solidFill>
              <a:srgbClr val="C8C9C7"/>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 name="Freeform 74"/>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 name="Rectangle 15"/>
            <p:cNvSpPr>
              <a:spLocks noChangeArrowheads="1"/>
            </p:cNvSpPr>
            <p:nvPr/>
          </p:nvSpPr>
          <p:spPr bwMode="auto">
            <a:xfrm>
              <a:off x="8572500" y="2757488"/>
              <a:ext cx="41275" cy="206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 name="Freeform 76"/>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18" name="Rectangle 23"/>
          <p:cNvSpPr/>
          <p:nvPr/>
        </p:nvSpPr>
        <p:spPr>
          <a:xfrm>
            <a:off x="928566" y="2824903"/>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FBB040"/>
                </a:solidFill>
                <a:effectLst/>
                <a:uLnTx/>
                <a:uFillTx/>
                <a:latin typeface="Calibri"/>
                <a:ea typeface="+mn-ea"/>
                <a:cs typeface="Arial" panose="020B0604020202020204" pitchFamily="34" charset="0"/>
              </a:rPr>
              <a:t>75</a:t>
            </a:r>
            <a:r>
              <a:rPr kumimoji="0" lang="en-GB" sz="1800" b="1" i="0" u="none" strike="noStrike" kern="0" cap="none" spc="0" normalizeH="0" baseline="0" noProof="0" dirty="0">
                <a:ln>
                  <a:noFill/>
                </a:ln>
                <a:solidFill>
                  <a:srgbClr val="FBB040"/>
                </a:solidFill>
                <a:effectLst/>
                <a:uLnTx/>
                <a:uFillTx/>
                <a:latin typeface="Calibri"/>
                <a:ea typeface="+mn-ea"/>
                <a:cs typeface="Arial" panose="020B0604020202020204" pitchFamily="34" charset="0"/>
              </a:rPr>
              <a:t>%</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cxnSp>
        <p:nvCxnSpPr>
          <p:cNvPr id="19" name="Straight Arrow Connector 18"/>
          <p:cNvCxnSpPr/>
          <p:nvPr/>
        </p:nvCxnSpPr>
        <p:spPr>
          <a:xfrm>
            <a:off x="2267744" y="2031062"/>
            <a:ext cx="1037445" cy="0"/>
          </a:xfrm>
          <a:prstGeom prst="straightConnector1">
            <a:avLst/>
          </a:prstGeom>
          <a:ln w="12700">
            <a:solidFill>
              <a:srgbClr val="58595B"/>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Chart 20"/>
          <p:cNvGraphicFramePr>
            <a:graphicFrameLocks noChangeAspect="1"/>
          </p:cNvGraphicFramePr>
          <p:nvPr/>
        </p:nvGraphicFramePr>
        <p:xfrm>
          <a:off x="4113876" y="846743"/>
          <a:ext cx="1168541" cy="1157679"/>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3"/>
          <p:cNvSpPr/>
          <p:nvPr/>
        </p:nvSpPr>
        <p:spPr>
          <a:xfrm>
            <a:off x="4245228" y="1760112"/>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a:ea typeface="+mn-ea"/>
                <a:cs typeface="+mn-cs"/>
              </a:rPr>
              <a:t>TRIPLE PLAY</a:t>
            </a: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23" name="Rectangle 23"/>
          <p:cNvSpPr/>
          <p:nvPr/>
        </p:nvSpPr>
        <p:spPr>
          <a:xfrm>
            <a:off x="4245228" y="1243066"/>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23</a:t>
            </a:r>
            <a:r>
              <a:rPr kumimoji="0" lang="en-GB" sz="16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6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p:txBody>
      </p:sp>
      <p:graphicFrame>
        <p:nvGraphicFramePr>
          <p:cNvPr id="43" name="Chart 42"/>
          <p:cNvGraphicFramePr>
            <a:graphicFrameLocks noChangeAspect="1"/>
          </p:cNvGraphicFramePr>
          <p:nvPr/>
        </p:nvGraphicFramePr>
        <p:xfrm>
          <a:off x="5049981" y="843558"/>
          <a:ext cx="1168541" cy="1157679"/>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23"/>
          <p:cNvSpPr/>
          <p:nvPr/>
        </p:nvSpPr>
        <p:spPr>
          <a:xfrm>
            <a:off x="5181333" y="1756927"/>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a:ea typeface="+mn-ea"/>
                <a:cs typeface="+mn-cs"/>
              </a:rPr>
              <a:t>TV + INTERNET</a:t>
            </a: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45" name="Rectangle 23"/>
          <p:cNvSpPr/>
          <p:nvPr/>
        </p:nvSpPr>
        <p:spPr>
          <a:xfrm>
            <a:off x="5181333" y="1228881"/>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44</a:t>
            </a:r>
            <a:r>
              <a:rPr kumimoji="0" lang="en-GB" sz="16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6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p:txBody>
      </p:sp>
      <p:graphicFrame>
        <p:nvGraphicFramePr>
          <p:cNvPr id="46" name="Chart 45"/>
          <p:cNvGraphicFramePr>
            <a:graphicFrameLocks noChangeAspect="1"/>
          </p:cNvGraphicFramePr>
          <p:nvPr/>
        </p:nvGraphicFramePr>
        <p:xfrm>
          <a:off x="5957730" y="851409"/>
          <a:ext cx="1168541" cy="1157679"/>
        </p:xfrm>
        <a:graphic>
          <a:graphicData uri="http://schemas.openxmlformats.org/drawingml/2006/chart">
            <c:chart xmlns:c="http://schemas.openxmlformats.org/drawingml/2006/chart" xmlns:r="http://schemas.openxmlformats.org/officeDocument/2006/relationships" r:id="rId5"/>
          </a:graphicData>
        </a:graphic>
      </p:graphicFrame>
      <p:sp>
        <p:nvSpPr>
          <p:cNvPr id="47" name="Rectangle 23"/>
          <p:cNvSpPr/>
          <p:nvPr/>
        </p:nvSpPr>
        <p:spPr>
          <a:xfrm>
            <a:off x="6089082" y="1764778"/>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a:ea typeface="+mn-ea"/>
                <a:cs typeface="+mn-cs"/>
              </a:rPr>
              <a:t>SOLO</a:t>
            </a: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48" name="Rectangle 23"/>
          <p:cNvSpPr/>
          <p:nvPr/>
        </p:nvSpPr>
        <p:spPr>
          <a:xfrm>
            <a:off x="6089082" y="1247732"/>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18</a:t>
            </a:r>
            <a:r>
              <a:rPr kumimoji="0" lang="en-GB" sz="16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6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p:txBody>
      </p:sp>
      <p:graphicFrame>
        <p:nvGraphicFramePr>
          <p:cNvPr id="49" name="Chart 48"/>
          <p:cNvGraphicFramePr>
            <a:graphicFrameLocks noChangeAspect="1"/>
          </p:cNvGraphicFramePr>
          <p:nvPr/>
        </p:nvGraphicFramePr>
        <p:xfrm>
          <a:off x="6893835" y="848224"/>
          <a:ext cx="1168541" cy="1157679"/>
        </p:xfrm>
        <a:graphic>
          <a:graphicData uri="http://schemas.openxmlformats.org/drawingml/2006/chart">
            <c:chart xmlns:c="http://schemas.openxmlformats.org/drawingml/2006/chart" xmlns:r="http://schemas.openxmlformats.org/officeDocument/2006/relationships" r:id="rId6"/>
          </a:graphicData>
        </a:graphic>
      </p:graphicFrame>
      <p:sp>
        <p:nvSpPr>
          <p:cNvPr id="50" name="Rectangle 23"/>
          <p:cNvSpPr/>
          <p:nvPr/>
        </p:nvSpPr>
        <p:spPr>
          <a:xfrm>
            <a:off x="7025187" y="1761593"/>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a:ea typeface="+mn-ea"/>
                <a:cs typeface="+mn-cs"/>
              </a:rPr>
              <a:t>TV + TELE</a:t>
            </a:r>
            <a:r>
              <a:rPr kumimoji="0" lang="en-GB" sz="1000" b="0" i="0" u="none" strike="noStrike" kern="0" cap="none" spc="0" normalizeH="0" baseline="0" noProof="0" dirty="0">
                <a:ln>
                  <a:noFill/>
                </a:ln>
                <a:solidFill>
                  <a:srgbClr val="404040"/>
                </a:solidFill>
                <a:effectLst/>
                <a:uLnTx/>
                <a:uFillTx/>
                <a:latin typeface="Calibri"/>
                <a:ea typeface="+mn-ea"/>
                <a:cs typeface="+mn-cs"/>
              </a:rPr>
              <a:t>PHONE</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51" name="Rectangle 23"/>
          <p:cNvSpPr/>
          <p:nvPr/>
        </p:nvSpPr>
        <p:spPr>
          <a:xfrm>
            <a:off x="7025187" y="1244547"/>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9</a:t>
            </a:r>
            <a:r>
              <a:rPr kumimoji="0" lang="en-GB" sz="16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6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p:txBody>
      </p:sp>
      <p:graphicFrame>
        <p:nvGraphicFramePr>
          <p:cNvPr id="54" name="Chart 53"/>
          <p:cNvGraphicFramePr>
            <a:graphicFrameLocks noChangeAspect="1"/>
          </p:cNvGraphicFramePr>
          <p:nvPr/>
        </p:nvGraphicFramePr>
        <p:xfrm>
          <a:off x="5049981" y="2502927"/>
          <a:ext cx="1168541" cy="1157679"/>
        </p:xfrm>
        <a:graphic>
          <a:graphicData uri="http://schemas.openxmlformats.org/drawingml/2006/chart">
            <c:chart xmlns:c="http://schemas.openxmlformats.org/drawingml/2006/chart" xmlns:r="http://schemas.openxmlformats.org/officeDocument/2006/relationships" r:id="rId7"/>
          </a:graphicData>
        </a:graphic>
      </p:graphicFrame>
      <p:sp>
        <p:nvSpPr>
          <p:cNvPr id="55" name="Rectangle 23"/>
          <p:cNvSpPr/>
          <p:nvPr/>
        </p:nvSpPr>
        <p:spPr>
          <a:xfrm>
            <a:off x="5218397" y="3434328"/>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04040"/>
                </a:solidFill>
                <a:effectLst/>
                <a:uLnTx/>
                <a:uFillTx/>
                <a:latin typeface="Calibri"/>
                <a:ea typeface="+mn-ea"/>
                <a:cs typeface="+mn-cs"/>
              </a:rPr>
              <a:t>OTHER</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56" name="Rectangle 23"/>
          <p:cNvSpPr/>
          <p:nvPr/>
        </p:nvSpPr>
        <p:spPr>
          <a:xfrm>
            <a:off x="5181333" y="2899250"/>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1</a:t>
            </a:r>
            <a:r>
              <a:rPr kumimoji="0" lang="en-GB" sz="16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6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p:txBody>
      </p:sp>
      <p:graphicFrame>
        <p:nvGraphicFramePr>
          <p:cNvPr id="57" name="Chart 56"/>
          <p:cNvGraphicFramePr>
            <a:graphicFrameLocks noChangeAspect="1"/>
          </p:cNvGraphicFramePr>
          <p:nvPr/>
        </p:nvGraphicFramePr>
        <p:xfrm>
          <a:off x="5986086" y="2499742"/>
          <a:ext cx="1168541" cy="1157679"/>
        </p:xfrm>
        <a:graphic>
          <a:graphicData uri="http://schemas.openxmlformats.org/drawingml/2006/chart">
            <c:chart xmlns:c="http://schemas.openxmlformats.org/drawingml/2006/chart" xmlns:r="http://schemas.openxmlformats.org/officeDocument/2006/relationships" r:id="rId8"/>
          </a:graphicData>
        </a:graphic>
      </p:graphicFrame>
      <p:sp>
        <p:nvSpPr>
          <p:cNvPr id="58" name="Rectangle 23"/>
          <p:cNvSpPr/>
          <p:nvPr/>
        </p:nvSpPr>
        <p:spPr>
          <a:xfrm>
            <a:off x="6154502" y="3442854"/>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04040"/>
                </a:solidFill>
                <a:effectLst/>
                <a:uLnTx/>
                <a:uFillTx/>
                <a:latin typeface="Calibri"/>
                <a:ea typeface="+mn-ea"/>
                <a:cs typeface="+mn-cs"/>
              </a:rPr>
              <a:t>I DO NOT KNOW</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59" name="Rectangle 23"/>
          <p:cNvSpPr/>
          <p:nvPr/>
        </p:nvSpPr>
        <p:spPr>
          <a:xfrm>
            <a:off x="6117438" y="2896065"/>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BABABA">
                    <a:lumMod val="75000"/>
                  </a:srgbClr>
                </a:solidFill>
                <a:effectLst/>
                <a:uLnTx/>
                <a:uFillTx/>
                <a:latin typeface="Calibri"/>
                <a:ea typeface="+mn-ea"/>
                <a:cs typeface="Arial" panose="020B0604020202020204" pitchFamily="34" charset="0"/>
              </a:rPr>
              <a:t>5</a:t>
            </a:r>
            <a:r>
              <a:rPr kumimoji="0" lang="en-GB" sz="1600" b="1" i="0" u="none" strike="noStrike" kern="0" cap="none" spc="0" normalizeH="0" baseline="0" noProof="0" dirty="0">
                <a:ln>
                  <a:noFill/>
                </a:ln>
                <a:solidFill>
                  <a:srgbClr val="BABABA">
                    <a:lumMod val="75000"/>
                  </a:srgbClr>
                </a:solidFill>
                <a:effectLst/>
                <a:uLnTx/>
                <a:uFillTx/>
                <a:latin typeface="Calibri"/>
                <a:ea typeface="+mn-ea"/>
                <a:cs typeface="Arial" panose="020B0604020202020204" pitchFamily="34" charset="0"/>
              </a:rPr>
              <a:t>%</a:t>
            </a:r>
            <a:endParaRPr kumimoji="0" lang="hu-HU" sz="1600" b="1" i="0" u="none" strike="noStrike" kern="0" cap="none" spc="0" normalizeH="0" baseline="0" noProof="0" dirty="0">
              <a:ln>
                <a:noFill/>
              </a:ln>
              <a:solidFill>
                <a:srgbClr val="BABABA">
                  <a:lumMod val="75000"/>
                </a:srgbClr>
              </a:solidFill>
              <a:effectLst/>
              <a:uLnTx/>
              <a:uFillTx/>
              <a:latin typeface="Calibri"/>
              <a:ea typeface="+mn-ea"/>
              <a:cs typeface="Arial" panose="020B0604020202020204" pitchFamily="34" charset="0"/>
            </a:endParaRPr>
          </a:p>
        </p:txBody>
      </p:sp>
      <p:sp>
        <p:nvSpPr>
          <p:cNvPr id="40" name="TextBox 39">
            <a:extLst>
              <a:ext uri="{FF2B5EF4-FFF2-40B4-BE49-F238E27FC236}">
                <a16:creationId xmlns:a16="http://schemas.microsoft.com/office/drawing/2014/main" id="{E62ED0F3-47EE-4EC5-B2E9-3B3AF6D2B28A}"/>
              </a:ext>
            </a:extLst>
          </p:cNvPr>
          <p:cNvSpPr txBox="1"/>
          <p:nvPr/>
        </p:nvSpPr>
        <p:spPr>
          <a:xfrm>
            <a:off x="3669696" y="1928744"/>
            <a:ext cx="609880"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2020:</a:t>
            </a:r>
            <a:endParaRPr kumimoji="0" lang="en-GB" sz="14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1" name="TextBox 40">
            <a:extLst>
              <a:ext uri="{FF2B5EF4-FFF2-40B4-BE49-F238E27FC236}">
                <a16:creationId xmlns:a16="http://schemas.microsoft.com/office/drawing/2014/main" id="{59866569-85BB-40E4-BF58-9F758214EB08}"/>
              </a:ext>
            </a:extLst>
          </p:cNvPr>
          <p:cNvSpPr txBox="1"/>
          <p:nvPr/>
        </p:nvSpPr>
        <p:spPr>
          <a:xfrm>
            <a:off x="4653755" y="3586478"/>
            <a:ext cx="609880"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2020:</a:t>
            </a:r>
            <a:endParaRPr kumimoji="0" lang="en-GB" sz="14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graphicFrame>
        <p:nvGraphicFramePr>
          <p:cNvPr id="42" name="Table 5">
            <a:extLst>
              <a:ext uri="{FF2B5EF4-FFF2-40B4-BE49-F238E27FC236}">
                <a16:creationId xmlns:a16="http://schemas.microsoft.com/office/drawing/2014/main" id="{E09FBA34-A3A5-4EE7-8673-5390753413F7}"/>
              </a:ext>
            </a:extLst>
          </p:cNvPr>
          <p:cNvGraphicFramePr>
            <a:graphicFrameLocks noGrp="1"/>
          </p:cNvGraphicFramePr>
          <p:nvPr/>
        </p:nvGraphicFramePr>
        <p:xfrm>
          <a:off x="4222959" y="1931721"/>
          <a:ext cx="3680356" cy="304800"/>
        </p:xfrm>
        <a:graphic>
          <a:graphicData uri="http://schemas.openxmlformats.org/drawingml/2006/table">
            <a:tbl>
              <a:tblPr firstRow="1" bandRow="1">
                <a:tableStyleId>{5C22544A-7EE6-4342-B048-85BDC9FD1C3A}</a:tableStyleId>
              </a:tblPr>
              <a:tblGrid>
                <a:gridCol w="920089">
                  <a:extLst>
                    <a:ext uri="{9D8B030D-6E8A-4147-A177-3AD203B41FA5}">
                      <a16:colId xmlns:a16="http://schemas.microsoft.com/office/drawing/2014/main" val="388351978"/>
                    </a:ext>
                  </a:extLst>
                </a:gridCol>
                <a:gridCol w="920089">
                  <a:extLst>
                    <a:ext uri="{9D8B030D-6E8A-4147-A177-3AD203B41FA5}">
                      <a16:colId xmlns:a16="http://schemas.microsoft.com/office/drawing/2014/main" val="2456270683"/>
                    </a:ext>
                  </a:extLst>
                </a:gridCol>
                <a:gridCol w="920089">
                  <a:extLst>
                    <a:ext uri="{9D8B030D-6E8A-4147-A177-3AD203B41FA5}">
                      <a16:colId xmlns:a16="http://schemas.microsoft.com/office/drawing/2014/main" val="340046534"/>
                    </a:ext>
                  </a:extLst>
                </a:gridCol>
                <a:gridCol w="920089">
                  <a:extLst>
                    <a:ext uri="{9D8B030D-6E8A-4147-A177-3AD203B41FA5}">
                      <a16:colId xmlns:a16="http://schemas.microsoft.com/office/drawing/2014/main" val="501654123"/>
                    </a:ext>
                  </a:extLst>
                </a:gridCol>
              </a:tblGrid>
              <a:tr h="270782">
                <a:tc>
                  <a:txBody>
                    <a:bodyPr/>
                    <a:lstStyle/>
                    <a:p>
                      <a:pPr algn="ctr"/>
                      <a:r>
                        <a:rPr lang="hu-HU" sz="1400" b="1" dirty="0">
                          <a:solidFill>
                            <a:schemeClr val="bg2">
                              <a:lumMod val="75000"/>
                            </a:schemeClr>
                          </a:solidFill>
                        </a:rPr>
                        <a:t>30%</a:t>
                      </a:r>
                      <a:endParaRPr lang="en-GB" sz="1400" b="1" dirty="0">
                        <a:solidFill>
                          <a:schemeClr val="bg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sz="1400" b="1" dirty="0">
                          <a:solidFill>
                            <a:schemeClr val="bg2">
                              <a:lumMod val="75000"/>
                            </a:schemeClr>
                          </a:solidFill>
                        </a:rPr>
                        <a:t>37%</a:t>
                      </a:r>
                      <a:endParaRPr lang="en-GB" sz="1400" b="1" dirty="0">
                        <a:solidFill>
                          <a:schemeClr val="bg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sz="1400" b="1" dirty="0">
                          <a:solidFill>
                            <a:schemeClr val="bg2">
                              <a:lumMod val="75000"/>
                            </a:schemeClr>
                          </a:solidFill>
                        </a:rPr>
                        <a:t>21%</a:t>
                      </a:r>
                      <a:endParaRPr lang="en-GB" sz="1400" b="1" dirty="0">
                        <a:solidFill>
                          <a:schemeClr val="bg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sz="1400" b="1" dirty="0">
                          <a:solidFill>
                            <a:schemeClr val="bg2">
                              <a:lumMod val="75000"/>
                            </a:schemeClr>
                          </a:solidFill>
                        </a:rPr>
                        <a:t>6%</a:t>
                      </a:r>
                      <a:endParaRPr lang="en-GB" sz="1400" b="1" dirty="0">
                        <a:solidFill>
                          <a:schemeClr val="bg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5611357"/>
                  </a:ext>
                </a:extLst>
              </a:tr>
            </a:tbl>
          </a:graphicData>
        </a:graphic>
      </p:graphicFrame>
      <p:graphicFrame>
        <p:nvGraphicFramePr>
          <p:cNvPr id="60" name="Table 5">
            <a:extLst>
              <a:ext uri="{FF2B5EF4-FFF2-40B4-BE49-F238E27FC236}">
                <a16:creationId xmlns:a16="http://schemas.microsoft.com/office/drawing/2014/main" id="{8B4DCC5D-4505-44F7-9E9B-83668BD53E7C}"/>
              </a:ext>
            </a:extLst>
          </p:cNvPr>
          <p:cNvGraphicFramePr>
            <a:graphicFrameLocks noGrp="1"/>
          </p:cNvGraphicFramePr>
          <p:nvPr/>
        </p:nvGraphicFramePr>
        <p:xfrm>
          <a:off x="5180094" y="3589455"/>
          <a:ext cx="1840178" cy="304800"/>
        </p:xfrm>
        <a:graphic>
          <a:graphicData uri="http://schemas.openxmlformats.org/drawingml/2006/table">
            <a:tbl>
              <a:tblPr firstRow="1" bandRow="1">
                <a:tableStyleId>{5C22544A-7EE6-4342-B048-85BDC9FD1C3A}</a:tableStyleId>
              </a:tblPr>
              <a:tblGrid>
                <a:gridCol w="920089">
                  <a:extLst>
                    <a:ext uri="{9D8B030D-6E8A-4147-A177-3AD203B41FA5}">
                      <a16:colId xmlns:a16="http://schemas.microsoft.com/office/drawing/2014/main" val="2456270683"/>
                    </a:ext>
                  </a:extLst>
                </a:gridCol>
                <a:gridCol w="920089">
                  <a:extLst>
                    <a:ext uri="{9D8B030D-6E8A-4147-A177-3AD203B41FA5}">
                      <a16:colId xmlns:a16="http://schemas.microsoft.com/office/drawing/2014/main" val="340046534"/>
                    </a:ext>
                  </a:extLst>
                </a:gridCol>
              </a:tblGrid>
              <a:tr h="270782">
                <a:tc>
                  <a:txBody>
                    <a:bodyPr/>
                    <a:lstStyle/>
                    <a:p>
                      <a:pPr algn="ctr"/>
                      <a:r>
                        <a:rPr lang="hu-HU" sz="1400" b="1" dirty="0">
                          <a:solidFill>
                            <a:schemeClr val="bg2">
                              <a:lumMod val="75000"/>
                            </a:schemeClr>
                          </a:solidFill>
                        </a:rPr>
                        <a:t>1%</a:t>
                      </a:r>
                      <a:endParaRPr lang="en-GB" sz="1400" b="1" dirty="0">
                        <a:solidFill>
                          <a:schemeClr val="bg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sz="1400" b="1" dirty="0">
                          <a:solidFill>
                            <a:schemeClr val="bg2">
                              <a:lumMod val="75000"/>
                            </a:schemeClr>
                          </a:solidFill>
                        </a:rPr>
                        <a:t>5%</a:t>
                      </a:r>
                      <a:endParaRPr lang="en-GB" sz="1400" b="1" dirty="0">
                        <a:solidFill>
                          <a:schemeClr val="bg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5611357"/>
                  </a:ext>
                </a:extLst>
              </a:tr>
            </a:tbl>
          </a:graphicData>
        </a:graphic>
      </p:graphicFrame>
      <p:sp>
        <p:nvSpPr>
          <p:cNvPr id="62" name="TextBox 61">
            <a:extLst>
              <a:ext uri="{FF2B5EF4-FFF2-40B4-BE49-F238E27FC236}">
                <a16:creationId xmlns:a16="http://schemas.microsoft.com/office/drawing/2014/main" id="{D9E53759-F4CE-4A02-9898-640EAE641B37}"/>
              </a:ext>
            </a:extLst>
          </p:cNvPr>
          <p:cNvSpPr txBox="1"/>
          <p:nvPr/>
        </p:nvSpPr>
        <p:spPr>
          <a:xfrm>
            <a:off x="412713" y="3195439"/>
            <a:ext cx="740745"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sng" strike="noStrike" kern="1200" cap="none" spc="0" normalizeH="0" baseline="0" noProof="0" dirty="0">
                <a:ln>
                  <a:noFill/>
                </a:ln>
                <a:solidFill>
                  <a:srgbClr val="B9B9B9"/>
                </a:solidFill>
                <a:effectLst/>
                <a:uLnTx/>
                <a:uFillTx/>
                <a:latin typeface="Calibri" pitchFamily="34" charset="0"/>
                <a:ea typeface="+mn-ea"/>
                <a:cs typeface="Arial" pitchFamily="34" charset="0"/>
              </a:rPr>
              <a:t>2020:</a:t>
            </a:r>
            <a:endParaRPr kumimoji="0" lang="en-GB" sz="1600" b="1" i="0" u="sng" strike="noStrike" kern="1200" cap="none" spc="0" normalizeH="0" baseline="0" noProof="0" dirty="0">
              <a:ln>
                <a:noFill/>
              </a:ln>
              <a:solidFill>
                <a:srgbClr val="B9B9B9"/>
              </a:solidFill>
              <a:effectLst/>
              <a:uLnTx/>
              <a:uFillTx/>
              <a:latin typeface="Calibri" pitchFamily="34" charset="0"/>
              <a:ea typeface="+mn-ea"/>
              <a:cs typeface="Arial" pitchFamily="34" charset="0"/>
            </a:endParaRPr>
          </a:p>
        </p:txBody>
      </p:sp>
      <p:sp>
        <p:nvSpPr>
          <p:cNvPr id="63" name="Rectangle 23">
            <a:extLst>
              <a:ext uri="{FF2B5EF4-FFF2-40B4-BE49-F238E27FC236}">
                <a16:creationId xmlns:a16="http://schemas.microsoft.com/office/drawing/2014/main" id="{CC550034-C1EC-46F7-A9CF-B153BBDDDA86}"/>
              </a:ext>
            </a:extLst>
          </p:cNvPr>
          <p:cNvSpPr/>
          <p:nvPr/>
        </p:nvSpPr>
        <p:spPr>
          <a:xfrm>
            <a:off x="915767" y="3273460"/>
            <a:ext cx="905835" cy="260533"/>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B9B9B9"/>
                </a:solidFill>
                <a:effectLst/>
                <a:uLnTx/>
                <a:uFillTx/>
                <a:latin typeface="Calibri"/>
                <a:ea typeface="+mn-ea"/>
                <a:cs typeface="Arial" panose="020B0604020202020204" pitchFamily="34" charset="0"/>
              </a:rPr>
              <a:t>78</a:t>
            </a:r>
            <a:r>
              <a:rPr kumimoji="0" lang="en-GB" sz="1600" b="1" i="0" u="none" strike="noStrike" kern="0" cap="none" spc="0" normalizeH="0" baseline="0" noProof="0" dirty="0">
                <a:ln>
                  <a:noFill/>
                </a:ln>
                <a:solidFill>
                  <a:srgbClr val="B9B9B9"/>
                </a:solidFill>
                <a:effectLst/>
                <a:uLnTx/>
                <a:uFillTx/>
                <a:latin typeface="Calibri"/>
                <a:ea typeface="+mn-ea"/>
                <a:cs typeface="Arial" panose="020B0604020202020204" pitchFamily="34" charset="0"/>
              </a:rPr>
              <a:t>%</a:t>
            </a:r>
            <a:endParaRPr kumimoji="0" lang="hu-HU" sz="900" b="0" i="0" u="none" strike="noStrike" kern="0" cap="none" spc="0" normalizeH="0" baseline="0" noProof="0" dirty="0">
              <a:ln>
                <a:noFill/>
              </a:ln>
              <a:solidFill>
                <a:srgbClr val="B9B9B9"/>
              </a:solidFill>
              <a:effectLst/>
              <a:uLnTx/>
              <a:uFillTx/>
              <a:latin typeface="Calibri"/>
              <a:ea typeface="+mn-ea"/>
              <a:cs typeface="+mn-cs"/>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B9B9B9"/>
              </a:solidFill>
              <a:effectLst/>
              <a:uLnTx/>
              <a:uFillTx/>
              <a:latin typeface="Calibri"/>
              <a:ea typeface="+mn-ea"/>
              <a:cs typeface="Arial" panose="020B0604020202020204" pitchFamily="34" charset="0"/>
            </a:endParaRPr>
          </a:p>
        </p:txBody>
      </p:sp>
      <p:sp>
        <p:nvSpPr>
          <p:cNvPr id="2" name="TextBox 1">
            <a:extLst>
              <a:ext uri="{FF2B5EF4-FFF2-40B4-BE49-F238E27FC236}">
                <a16:creationId xmlns:a16="http://schemas.microsoft.com/office/drawing/2014/main" id="{A2EAB924-EC16-8B18-1A75-A02A65150A39}"/>
              </a:ext>
            </a:extLst>
          </p:cNvPr>
          <p:cNvSpPr txBox="1"/>
          <p:nvPr/>
        </p:nvSpPr>
        <p:spPr>
          <a:xfrm>
            <a:off x="412713" y="3413936"/>
            <a:ext cx="740745"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sng" strike="noStrike" kern="1200" cap="none" spc="0" normalizeH="0" baseline="0" noProof="0" dirty="0">
                <a:ln>
                  <a:noFill/>
                </a:ln>
                <a:solidFill>
                  <a:srgbClr val="B9B9B9"/>
                </a:solidFill>
                <a:effectLst/>
                <a:uLnTx/>
                <a:uFillTx/>
                <a:latin typeface="Calibri" pitchFamily="34" charset="0"/>
                <a:ea typeface="+mn-ea"/>
                <a:cs typeface="Arial" pitchFamily="34" charset="0"/>
              </a:rPr>
              <a:t>2017:</a:t>
            </a:r>
            <a:endParaRPr kumimoji="0" lang="en-GB" sz="1600" b="1" i="0" u="sng" strike="noStrike" kern="1200" cap="none" spc="0" normalizeH="0" baseline="0" noProof="0" dirty="0">
              <a:ln>
                <a:noFill/>
              </a:ln>
              <a:solidFill>
                <a:srgbClr val="B9B9B9"/>
              </a:solidFill>
              <a:effectLst/>
              <a:uLnTx/>
              <a:uFillTx/>
              <a:latin typeface="Calibri" pitchFamily="34" charset="0"/>
              <a:ea typeface="+mn-ea"/>
              <a:cs typeface="Arial" pitchFamily="34" charset="0"/>
            </a:endParaRPr>
          </a:p>
        </p:txBody>
      </p:sp>
      <p:sp>
        <p:nvSpPr>
          <p:cNvPr id="24" name="Rectangle 23">
            <a:extLst>
              <a:ext uri="{FF2B5EF4-FFF2-40B4-BE49-F238E27FC236}">
                <a16:creationId xmlns:a16="http://schemas.microsoft.com/office/drawing/2014/main" id="{6C2F76E6-1F67-B009-34FE-79060B7A4E8E}"/>
              </a:ext>
            </a:extLst>
          </p:cNvPr>
          <p:cNvSpPr/>
          <p:nvPr/>
        </p:nvSpPr>
        <p:spPr>
          <a:xfrm>
            <a:off x="915767" y="3491957"/>
            <a:ext cx="905835" cy="260533"/>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B9B9B9"/>
                </a:solidFill>
                <a:effectLst/>
                <a:uLnTx/>
                <a:uFillTx/>
                <a:latin typeface="Calibri"/>
                <a:ea typeface="+mn-ea"/>
                <a:cs typeface="Arial" panose="020B0604020202020204" pitchFamily="34" charset="0"/>
              </a:rPr>
              <a:t>82</a:t>
            </a:r>
            <a:r>
              <a:rPr kumimoji="0" lang="en-GB" sz="1600" b="1" i="0" u="none" strike="noStrike" kern="0" cap="none" spc="0" normalizeH="0" baseline="0" noProof="0" dirty="0">
                <a:ln>
                  <a:noFill/>
                </a:ln>
                <a:solidFill>
                  <a:srgbClr val="B9B9B9"/>
                </a:solidFill>
                <a:effectLst/>
                <a:uLnTx/>
                <a:uFillTx/>
                <a:latin typeface="Calibri"/>
                <a:ea typeface="+mn-ea"/>
                <a:cs typeface="Arial" panose="020B0604020202020204" pitchFamily="34" charset="0"/>
              </a:rPr>
              <a:t>%</a:t>
            </a:r>
            <a:endParaRPr kumimoji="0" lang="hu-HU" sz="900" b="0" i="0" u="none" strike="noStrike" kern="0" cap="none" spc="0" normalizeH="0" baseline="0" noProof="0" dirty="0">
              <a:ln>
                <a:noFill/>
              </a:ln>
              <a:solidFill>
                <a:srgbClr val="B9B9B9"/>
              </a:solidFill>
              <a:effectLst/>
              <a:uLnTx/>
              <a:uFillTx/>
              <a:latin typeface="Calibri"/>
              <a:ea typeface="+mn-ea"/>
              <a:cs typeface="+mn-cs"/>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200" b="1" i="0" u="none" strike="noStrike" kern="0" cap="none" spc="0" normalizeH="0" baseline="0" noProof="0" dirty="0">
              <a:ln>
                <a:noFill/>
              </a:ln>
              <a:solidFill>
                <a:srgbClr val="B9B9B9"/>
              </a:solidFill>
              <a:effectLst/>
              <a:uLnTx/>
              <a:uFillTx/>
              <a:latin typeface="Calibri"/>
              <a:ea typeface="+mn-ea"/>
              <a:cs typeface="Arial" panose="020B0604020202020204" pitchFamily="34" charset="0"/>
            </a:endParaRPr>
          </a:p>
        </p:txBody>
      </p:sp>
      <p:sp>
        <p:nvSpPr>
          <p:cNvPr id="25" name="TextBox 24">
            <a:extLst>
              <a:ext uri="{FF2B5EF4-FFF2-40B4-BE49-F238E27FC236}">
                <a16:creationId xmlns:a16="http://schemas.microsoft.com/office/drawing/2014/main" id="{42B095D7-C586-8F11-C0A0-5BC9A2514127}"/>
              </a:ext>
            </a:extLst>
          </p:cNvPr>
          <p:cNvSpPr txBox="1"/>
          <p:nvPr/>
        </p:nvSpPr>
        <p:spPr>
          <a:xfrm>
            <a:off x="3669696" y="2222743"/>
            <a:ext cx="609880"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2017:</a:t>
            </a:r>
            <a:endParaRPr kumimoji="0" lang="en-GB" sz="14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graphicFrame>
        <p:nvGraphicFramePr>
          <p:cNvPr id="26" name="Table 5">
            <a:extLst>
              <a:ext uri="{FF2B5EF4-FFF2-40B4-BE49-F238E27FC236}">
                <a16:creationId xmlns:a16="http://schemas.microsoft.com/office/drawing/2014/main" id="{EFA31C05-2EB6-4055-0EEC-505C0885F0D5}"/>
              </a:ext>
            </a:extLst>
          </p:cNvPr>
          <p:cNvGraphicFramePr>
            <a:graphicFrameLocks noGrp="1"/>
          </p:cNvGraphicFramePr>
          <p:nvPr/>
        </p:nvGraphicFramePr>
        <p:xfrm>
          <a:off x="4222959" y="2225720"/>
          <a:ext cx="3680356" cy="304800"/>
        </p:xfrm>
        <a:graphic>
          <a:graphicData uri="http://schemas.openxmlformats.org/drawingml/2006/table">
            <a:tbl>
              <a:tblPr firstRow="1" bandRow="1">
                <a:tableStyleId>{5C22544A-7EE6-4342-B048-85BDC9FD1C3A}</a:tableStyleId>
              </a:tblPr>
              <a:tblGrid>
                <a:gridCol w="920089">
                  <a:extLst>
                    <a:ext uri="{9D8B030D-6E8A-4147-A177-3AD203B41FA5}">
                      <a16:colId xmlns:a16="http://schemas.microsoft.com/office/drawing/2014/main" val="388351978"/>
                    </a:ext>
                  </a:extLst>
                </a:gridCol>
                <a:gridCol w="920089">
                  <a:extLst>
                    <a:ext uri="{9D8B030D-6E8A-4147-A177-3AD203B41FA5}">
                      <a16:colId xmlns:a16="http://schemas.microsoft.com/office/drawing/2014/main" val="2456270683"/>
                    </a:ext>
                  </a:extLst>
                </a:gridCol>
                <a:gridCol w="920089">
                  <a:extLst>
                    <a:ext uri="{9D8B030D-6E8A-4147-A177-3AD203B41FA5}">
                      <a16:colId xmlns:a16="http://schemas.microsoft.com/office/drawing/2014/main" val="340046534"/>
                    </a:ext>
                  </a:extLst>
                </a:gridCol>
                <a:gridCol w="920089">
                  <a:extLst>
                    <a:ext uri="{9D8B030D-6E8A-4147-A177-3AD203B41FA5}">
                      <a16:colId xmlns:a16="http://schemas.microsoft.com/office/drawing/2014/main" val="501654123"/>
                    </a:ext>
                  </a:extLst>
                </a:gridCol>
              </a:tblGrid>
              <a:tr h="270782">
                <a:tc>
                  <a:txBody>
                    <a:bodyPr/>
                    <a:lstStyle/>
                    <a:p>
                      <a:pPr algn="ctr"/>
                      <a:r>
                        <a:rPr lang="hu-HU" sz="1400" b="1" dirty="0">
                          <a:solidFill>
                            <a:schemeClr val="bg2">
                              <a:lumMod val="75000"/>
                            </a:schemeClr>
                          </a:solidFill>
                        </a:rPr>
                        <a:t>37%</a:t>
                      </a:r>
                      <a:endParaRPr lang="en-GB" sz="1400" b="1" dirty="0">
                        <a:solidFill>
                          <a:schemeClr val="bg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sz="1400" b="1" dirty="0">
                          <a:solidFill>
                            <a:schemeClr val="bg2">
                              <a:lumMod val="75000"/>
                            </a:schemeClr>
                          </a:solidFill>
                        </a:rPr>
                        <a:t>34%</a:t>
                      </a:r>
                      <a:endParaRPr lang="en-GB" sz="1400" b="1" dirty="0">
                        <a:solidFill>
                          <a:schemeClr val="bg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sz="1400" b="1" dirty="0">
                          <a:solidFill>
                            <a:schemeClr val="bg2">
                              <a:lumMod val="75000"/>
                            </a:schemeClr>
                          </a:solidFill>
                        </a:rPr>
                        <a:t>21%</a:t>
                      </a:r>
                      <a:endParaRPr lang="en-GB" sz="1400" b="1" dirty="0">
                        <a:solidFill>
                          <a:schemeClr val="bg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sz="1400" b="1" dirty="0">
                          <a:solidFill>
                            <a:schemeClr val="bg2">
                              <a:lumMod val="75000"/>
                            </a:schemeClr>
                          </a:solidFill>
                        </a:rPr>
                        <a:t>4%</a:t>
                      </a:r>
                      <a:endParaRPr lang="en-GB" sz="1400" b="1" dirty="0">
                        <a:solidFill>
                          <a:schemeClr val="bg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5611357"/>
                  </a:ext>
                </a:extLst>
              </a:tr>
            </a:tbl>
          </a:graphicData>
        </a:graphic>
      </p:graphicFrame>
      <p:sp>
        <p:nvSpPr>
          <p:cNvPr id="28" name="TextBox 27">
            <a:extLst>
              <a:ext uri="{FF2B5EF4-FFF2-40B4-BE49-F238E27FC236}">
                <a16:creationId xmlns:a16="http://schemas.microsoft.com/office/drawing/2014/main" id="{58CC8032-E52A-397A-2841-8EA435F73F9E}"/>
              </a:ext>
            </a:extLst>
          </p:cNvPr>
          <p:cNvSpPr txBox="1"/>
          <p:nvPr/>
        </p:nvSpPr>
        <p:spPr>
          <a:xfrm>
            <a:off x="4653755" y="3823687"/>
            <a:ext cx="609880"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2017:</a:t>
            </a:r>
            <a:endParaRPr kumimoji="0" lang="en-GB" sz="14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graphicFrame>
        <p:nvGraphicFramePr>
          <p:cNvPr id="29" name="Table 5">
            <a:extLst>
              <a:ext uri="{FF2B5EF4-FFF2-40B4-BE49-F238E27FC236}">
                <a16:creationId xmlns:a16="http://schemas.microsoft.com/office/drawing/2014/main" id="{9742FD0B-D1A5-02AB-F36E-323C8130712B}"/>
              </a:ext>
            </a:extLst>
          </p:cNvPr>
          <p:cNvGraphicFramePr>
            <a:graphicFrameLocks noGrp="1"/>
          </p:cNvGraphicFramePr>
          <p:nvPr/>
        </p:nvGraphicFramePr>
        <p:xfrm>
          <a:off x="5180094" y="3826664"/>
          <a:ext cx="1840178" cy="304800"/>
        </p:xfrm>
        <a:graphic>
          <a:graphicData uri="http://schemas.openxmlformats.org/drawingml/2006/table">
            <a:tbl>
              <a:tblPr firstRow="1" bandRow="1">
                <a:tableStyleId>{5C22544A-7EE6-4342-B048-85BDC9FD1C3A}</a:tableStyleId>
              </a:tblPr>
              <a:tblGrid>
                <a:gridCol w="920089">
                  <a:extLst>
                    <a:ext uri="{9D8B030D-6E8A-4147-A177-3AD203B41FA5}">
                      <a16:colId xmlns:a16="http://schemas.microsoft.com/office/drawing/2014/main" val="2456270683"/>
                    </a:ext>
                  </a:extLst>
                </a:gridCol>
                <a:gridCol w="920089">
                  <a:extLst>
                    <a:ext uri="{9D8B030D-6E8A-4147-A177-3AD203B41FA5}">
                      <a16:colId xmlns:a16="http://schemas.microsoft.com/office/drawing/2014/main" val="340046534"/>
                    </a:ext>
                  </a:extLst>
                </a:gridCol>
              </a:tblGrid>
              <a:tr h="270782">
                <a:tc>
                  <a:txBody>
                    <a:bodyPr/>
                    <a:lstStyle/>
                    <a:p>
                      <a:pPr algn="ctr"/>
                      <a:r>
                        <a:rPr lang="hu-HU" sz="1400" b="1" dirty="0">
                          <a:solidFill>
                            <a:schemeClr val="bg2">
                              <a:lumMod val="75000"/>
                            </a:schemeClr>
                          </a:solidFill>
                        </a:rPr>
                        <a:t>1%</a:t>
                      </a:r>
                      <a:endParaRPr lang="en-GB" sz="1400" b="1" dirty="0">
                        <a:solidFill>
                          <a:schemeClr val="bg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hu-HU" sz="1400" b="1" dirty="0">
                          <a:solidFill>
                            <a:schemeClr val="bg2">
                              <a:lumMod val="75000"/>
                            </a:schemeClr>
                          </a:solidFill>
                        </a:rPr>
                        <a:t>3%</a:t>
                      </a:r>
                      <a:endParaRPr lang="en-GB" sz="1400" b="1" dirty="0">
                        <a:solidFill>
                          <a:schemeClr val="bg2">
                            <a:lumMod val="75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5611357"/>
                  </a:ext>
                </a:extLst>
              </a:tr>
            </a:tbl>
          </a:graphicData>
        </a:graphic>
      </p:graphicFrame>
      <p:sp>
        <p:nvSpPr>
          <p:cNvPr id="34" name="Arrow: Down 33">
            <a:extLst>
              <a:ext uri="{FF2B5EF4-FFF2-40B4-BE49-F238E27FC236}">
                <a16:creationId xmlns:a16="http://schemas.microsoft.com/office/drawing/2014/main" id="{D1184030-88C7-062A-D9FC-8C7E17227377}"/>
              </a:ext>
            </a:extLst>
          </p:cNvPr>
          <p:cNvSpPr/>
          <p:nvPr/>
        </p:nvSpPr>
        <p:spPr>
          <a:xfrm rot="10800000">
            <a:off x="5802878" y="1228882"/>
            <a:ext cx="139717" cy="201070"/>
          </a:xfrm>
          <a:prstGeom prst="downArrow">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 name="Arrow: Down 3">
            <a:extLst>
              <a:ext uri="{FF2B5EF4-FFF2-40B4-BE49-F238E27FC236}">
                <a16:creationId xmlns:a16="http://schemas.microsoft.com/office/drawing/2014/main" id="{35739357-40C5-4F53-2F2B-E41D5D2B33AA}"/>
              </a:ext>
            </a:extLst>
          </p:cNvPr>
          <p:cNvSpPr/>
          <p:nvPr/>
        </p:nvSpPr>
        <p:spPr>
          <a:xfrm>
            <a:off x="4866773" y="1261236"/>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7" name="Szövegdoboz 30">
            <a:extLst>
              <a:ext uri="{FF2B5EF4-FFF2-40B4-BE49-F238E27FC236}">
                <a16:creationId xmlns:a16="http://schemas.microsoft.com/office/drawing/2014/main" id="{7BFAA8C9-2F4D-B30A-D100-C0693C24B79A}"/>
              </a:ext>
            </a:extLst>
          </p:cNvPr>
          <p:cNvSpPr txBox="1"/>
          <p:nvPr/>
        </p:nvSpPr>
        <p:spPr>
          <a:xfrm>
            <a:off x="297736" y="4071489"/>
            <a:ext cx="8385020"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Households in the cohort surveyed stopped the decline in TV subscriptions seen earlier. As in the past, it is even lower among those living in Budapest (63%), as well as among those living alone (57%), while it is higher among parents (83%).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At the same time, the process of replacing triple play by TV+ internet subscription, which has been visible for 3 years, has continued. This was visible in all subgroups.</a:t>
            </a:r>
            <a:endParaRPr kumimoji="0" lang="hu-HU" sz="1050" b="0" i="0" u="none" strike="noStrike" kern="0" cap="none" spc="0" normalizeH="0" baseline="0" noProof="0" dirty="0">
              <a:ln>
                <a:noFill/>
              </a:ln>
              <a:solidFill>
                <a:srgbClr val="FF0000"/>
              </a:solidFill>
              <a:effectLst/>
              <a:uLnTx/>
              <a:uFillTx/>
              <a:latin typeface="Calibri"/>
              <a:ea typeface="+mn-ea"/>
              <a:cs typeface="+mn-cs"/>
            </a:endParaRPr>
          </a:p>
        </p:txBody>
      </p:sp>
      <p:sp>
        <p:nvSpPr>
          <p:cNvPr id="3" name="Text Placeholder 9">
            <a:extLst>
              <a:ext uri="{FF2B5EF4-FFF2-40B4-BE49-F238E27FC236}">
                <a16:creationId xmlns:a16="http://schemas.microsoft.com/office/drawing/2014/main" id="{F85DC1AC-151B-D0C3-34DC-E65E8AC096EA}"/>
              </a:ext>
            </a:extLst>
          </p:cNvPr>
          <p:cNvSpPr txBox="1">
            <a:spLocks/>
          </p:cNvSpPr>
          <p:nvPr/>
        </p:nvSpPr>
        <p:spPr>
          <a:xfrm>
            <a:off x="170158" y="402993"/>
            <a:ext cx="8690248" cy="451009"/>
          </a:xfrm>
          <a:prstGeom prst="rect">
            <a:avLst/>
          </a:prstGeom>
        </p:spPr>
        <p:txBody>
          <a:bodyPr/>
          <a:lst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 typeface="Wingdings" pitchFamily="2" charset="2"/>
              <a:buNone/>
              <a:tabLst/>
              <a:defRPr/>
            </a:pPr>
            <a:r>
              <a:rPr kumimoji="0" lang="en-US" sz="1000" b="0" i="1" u="none" strike="noStrike" kern="1200" cap="none" spc="0" normalizeH="0" baseline="0" noProof="0">
                <a:ln>
                  <a:noFill/>
                </a:ln>
                <a:solidFill>
                  <a:srgbClr val="FFFFFF">
                    <a:lumMod val="50000"/>
                  </a:srgbClr>
                </a:solidFill>
                <a:effectLst/>
                <a:uLnTx/>
                <a:uFillTx/>
                <a:latin typeface="Calibri" pitchFamily="34" charset="0"/>
                <a:ea typeface="+mn-ea"/>
                <a:cs typeface="Arial" pitchFamily="34" charset="0"/>
              </a:rPr>
              <a:t>Does your household pay a monthly fee for the service? </a:t>
            </a:r>
          </a:p>
          <a:p>
            <a:pPr marL="0" marR="0" lvl="0" indent="0" algn="l" defTabSz="914378" rtl="0" eaLnBrk="1" fontAlgn="auto" latinLnBrk="0" hangingPunct="1">
              <a:lnSpc>
                <a:spcPct val="100000"/>
              </a:lnSpc>
              <a:spcBef>
                <a:spcPts val="0"/>
              </a:spcBef>
              <a:spcAft>
                <a:spcPts val="0"/>
              </a:spcAft>
              <a:buClrTx/>
              <a:buSzTx/>
              <a:buFont typeface="Wingdings" pitchFamily="2" charset="2"/>
              <a:buNone/>
              <a:tabLst/>
              <a:defRPr/>
            </a:pPr>
            <a:r>
              <a:rPr kumimoji="0" lang="en-US" sz="1000" b="0" i="1" u="none" strike="noStrike" kern="1200" cap="none" spc="0" normalizeH="0" baseline="0" noProof="0">
                <a:ln>
                  <a:noFill/>
                </a:ln>
                <a:solidFill>
                  <a:srgbClr val="FFFFFF">
                    <a:lumMod val="50000"/>
                  </a:srgbClr>
                </a:solidFill>
                <a:effectLst/>
                <a:uLnTx/>
                <a:uFillTx/>
                <a:latin typeface="Calibri" pitchFamily="34" charset="0"/>
                <a:ea typeface="+mn-ea"/>
                <a:cs typeface="Arial" pitchFamily="34" charset="0"/>
              </a:rPr>
              <a:t>Does your TV subscription inculde other services apart from TV? </a:t>
            </a:r>
            <a:endParaRPr kumimoji="0" lang="en-US" sz="1000" b="0" i="1"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endParaRPr>
          </a:p>
        </p:txBody>
      </p:sp>
      <p:pic>
        <p:nvPicPr>
          <p:cNvPr id="20" name="Picture 2">
            <a:extLst>
              <a:ext uri="{FF2B5EF4-FFF2-40B4-BE49-F238E27FC236}">
                <a16:creationId xmlns:a16="http://schemas.microsoft.com/office/drawing/2014/main" id="{27E27796-F927-D300-BF6B-F36628F9CBEB}"/>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6BFB734-A35B-F244-9BB5-BB55A394B4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893485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en-GB" sz="2900" dirty="0"/>
              <a:t>Decision-makers</a:t>
            </a:r>
            <a:endParaRPr lang="hu-HU" sz="2900" dirty="0"/>
          </a:p>
        </p:txBody>
      </p:sp>
      <p:sp>
        <p:nvSpPr>
          <p:cNvPr id="5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N=748 (2023); 778 (2020); 823 (2017) | 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whoever has a TV subscription</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grpSp>
        <p:nvGrpSpPr>
          <p:cNvPr id="42" name="Group 41"/>
          <p:cNvGrpSpPr/>
          <p:nvPr/>
        </p:nvGrpSpPr>
        <p:grpSpPr>
          <a:xfrm>
            <a:off x="2026665" y="898873"/>
            <a:ext cx="846093" cy="981927"/>
            <a:chOff x="425473" y="2073751"/>
            <a:chExt cx="1238764" cy="1080120"/>
          </a:xfrm>
        </p:grpSpPr>
        <p:graphicFrame>
          <p:nvGraphicFramePr>
            <p:cNvPr id="60"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2"/>
            </a:graphicData>
          </a:graphic>
        </p:graphicFrame>
        <p:sp>
          <p:nvSpPr>
            <p:cNvPr id="61" name="Chord 60"/>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900" b="1" i="0" u="none" strike="noStrike" kern="1200" cap="none" spc="0" normalizeH="0" baseline="0" noProof="0" dirty="0">
                  <a:ln>
                    <a:noFill/>
                  </a:ln>
                  <a:solidFill>
                    <a:sysClr val="window" lastClr="FFFFFF"/>
                  </a:solidFill>
                  <a:effectLst/>
                  <a:uLnTx/>
                  <a:uFillTx/>
                  <a:latin typeface="Calibri"/>
                  <a:ea typeface="+mn-ea"/>
                  <a:cs typeface="+mn-cs"/>
                </a:rPr>
                <a:t>43</a:t>
              </a:r>
              <a:r>
                <a:rPr kumimoji="0" lang="en-GB" sz="9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62" name="Rectangle 23"/>
          <p:cNvSpPr/>
          <p:nvPr/>
        </p:nvSpPr>
        <p:spPr>
          <a:xfrm>
            <a:off x="2026665" y="1488917"/>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04040"/>
                </a:solidFill>
                <a:effectLst/>
                <a:uLnTx/>
                <a:uFillTx/>
                <a:latin typeface="Calibri"/>
                <a:ea typeface="+mn-ea"/>
                <a:cs typeface="+mn-cs"/>
              </a:rPr>
              <a:t>With partner</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p:txBody>
      </p:sp>
      <p:grpSp>
        <p:nvGrpSpPr>
          <p:cNvPr id="63" name="Group 62"/>
          <p:cNvGrpSpPr/>
          <p:nvPr/>
        </p:nvGrpSpPr>
        <p:grpSpPr>
          <a:xfrm>
            <a:off x="1331640" y="2630148"/>
            <a:ext cx="846093" cy="981927"/>
            <a:chOff x="425473" y="2073751"/>
            <a:chExt cx="1238764" cy="1080120"/>
          </a:xfrm>
        </p:grpSpPr>
        <p:graphicFrame>
          <p:nvGraphicFramePr>
            <p:cNvPr id="64"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3"/>
            </a:graphicData>
          </a:graphic>
        </p:graphicFrame>
        <p:sp>
          <p:nvSpPr>
            <p:cNvPr id="65" name="Chord 64"/>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900" b="1" i="0" u="none" strike="noStrike" kern="1200" cap="none" spc="0" normalizeH="0" baseline="0" noProof="0" dirty="0">
                  <a:ln>
                    <a:noFill/>
                  </a:ln>
                  <a:solidFill>
                    <a:sysClr val="window" lastClr="FFFFFF"/>
                  </a:solidFill>
                  <a:effectLst/>
                  <a:uLnTx/>
                  <a:uFillTx/>
                  <a:latin typeface="Calibri"/>
                  <a:ea typeface="+mn-ea"/>
                  <a:cs typeface="+mn-cs"/>
                </a:rPr>
                <a:t>14</a:t>
              </a:r>
              <a:r>
                <a:rPr kumimoji="0" lang="en-GB" sz="9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66" name="Rectangle 23"/>
          <p:cNvSpPr/>
          <p:nvPr/>
        </p:nvSpPr>
        <p:spPr>
          <a:xfrm>
            <a:off x="1331640" y="3220192"/>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04040"/>
                </a:solidFill>
                <a:effectLst/>
                <a:uLnTx/>
                <a:uFillTx/>
                <a:latin typeface="Calibri"/>
                <a:ea typeface="+mn-ea"/>
                <a:cs typeface="+mn-cs"/>
              </a:rPr>
              <a:t>Family together</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p:txBody>
      </p:sp>
      <p:grpSp>
        <p:nvGrpSpPr>
          <p:cNvPr id="67" name="Group 66"/>
          <p:cNvGrpSpPr/>
          <p:nvPr/>
        </p:nvGrpSpPr>
        <p:grpSpPr>
          <a:xfrm>
            <a:off x="2005948" y="1704805"/>
            <a:ext cx="846093" cy="981927"/>
            <a:chOff x="425473" y="2073751"/>
            <a:chExt cx="1238764" cy="1080120"/>
          </a:xfrm>
        </p:grpSpPr>
        <p:graphicFrame>
          <p:nvGraphicFramePr>
            <p:cNvPr id="68"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4"/>
            </a:graphicData>
          </a:graphic>
        </p:graphicFrame>
        <p:sp>
          <p:nvSpPr>
            <p:cNvPr id="69" name="Chord 68"/>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900" b="1" i="0" u="none" strike="noStrike" kern="1200" cap="none" spc="0" normalizeH="0" baseline="0" noProof="0" dirty="0">
                  <a:ln>
                    <a:noFill/>
                  </a:ln>
                  <a:solidFill>
                    <a:sysClr val="window" lastClr="FFFFFF"/>
                  </a:solidFill>
                  <a:effectLst/>
                  <a:uLnTx/>
                  <a:uFillTx/>
                  <a:latin typeface="Calibri"/>
                  <a:ea typeface="+mn-ea"/>
                  <a:cs typeface="+mn-cs"/>
                </a:rPr>
                <a:t>23</a:t>
              </a:r>
              <a:r>
                <a:rPr kumimoji="0" lang="en-GB" sz="9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70" name="Rectangle 23"/>
          <p:cNvSpPr/>
          <p:nvPr/>
        </p:nvSpPr>
        <p:spPr>
          <a:xfrm>
            <a:off x="2009981" y="2294849"/>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04040"/>
                </a:solidFill>
                <a:effectLst/>
                <a:uLnTx/>
                <a:uFillTx/>
                <a:latin typeface="Calibri"/>
                <a:ea typeface="+mn-ea"/>
                <a:cs typeface="+mn-cs"/>
              </a:rPr>
              <a:t>Alone</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p:txBody>
      </p:sp>
      <p:grpSp>
        <p:nvGrpSpPr>
          <p:cNvPr id="71" name="Group 70"/>
          <p:cNvGrpSpPr/>
          <p:nvPr/>
        </p:nvGrpSpPr>
        <p:grpSpPr>
          <a:xfrm>
            <a:off x="465491" y="3533081"/>
            <a:ext cx="846093" cy="981927"/>
            <a:chOff x="425473" y="2073751"/>
            <a:chExt cx="1238764" cy="1080120"/>
          </a:xfrm>
        </p:grpSpPr>
        <p:graphicFrame>
          <p:nvGraphicFramePr>
            <p:cNvPr id="72"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73" name="Chord 72"/>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900" b="1" i="0" u="none" strike="noStrike" kern="1200" cap="none" spc="0" normalizeH="0" baseline="0" noProof="0" dirty="0">
                  <a:ln>
                    <a:noFill/>
                  </a:ln>
                  <a:solidFill>
                    <a:sysClr val="window" lastClr="FFFFFF"/>
                  </a:solidFill>
                  <a:effectLst/>
                  <a:uLnTx/>
                  <a:uFillTx/>
                  <a:latin typeface="Calibri"/>
                  <a:ea typeface="+mn-ea"/>
                  <a:cs typeface="+mn-cs"/>
                </a:rPr>
                <a:t>5</a:t>
              </a:r>
              <a:r>
                <a:rPr kumimoji="0" lang="en-GB" sz="9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74" name="Rectangle 23"/>
          <p:cNvSpPr/>
          <p:nvPr/>
        </p:nvSpPr>
        <p:spPr>
          <a:xfrm>
            <a:off x="465491" y="4123125"/>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a:ea typeface="+mn-ea"/>
                <a:cs typeface="+mn-cs"/>
              </a:rPr>
              <a:t>Partner</a:t>
            </a:r>
          </a:p>
        </p:txBody>
      </p:sp>
      <p:grpSp>
        <p:nvGrpSpPr>
          <p:cNvPr id="75" name="Group 74"/>
          <p:cNvGrpSpPr/>
          <p:nvPr/>
        </p:nvGrpSpPr>
        <p:grpSpPr>
          <a:xfrm>
            <a:off x="1495115" y="3534039"/>
            <a:ext cx="846093" cy="981927"/>
            <a:chOff x="425473" y="2073751"/>
            <a:chExt cx="1238764" cy="1080120"/>
          </a:xfrm>
        </p:grpSpPr>
        <p:graphicFrame>
          <p:nvGraphicFramePr>
            <p:cNvPr id="76"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6"/>
            </a:graphicData>
          </a:graphic>
        </p:graphicFrame>
        <p:sp>
          <p:nvSpPr>
            <p:cNvPr id="77" name="Chord 76"/>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900" b="1" i="0" u="none" strike="noStrike" kern="1200" cap="none" spc="0" normalizeH="0" baseline="0" noProof="0" dirty="0">
                  <a:ln>
                    <a:noFill/>
                  </a:ln>
                  <a:solidFill>
                    <a:sysClr val="window" lastClr="FFFFFF"/>
                  </a:solidFill>
                  <a:effectLst/>
                  <a:uLnTx/>
                  <a:uFillTx/>
                  <a:latin typeface="Calibri"/>
                  <a:ea typeface="+mn-ea"/>
                  <a:cs typeface="+mn-cs"/>
                </a:rPr>
                <a:t>1</a:t>
              </a:r>
              <a:r>
                <a:rPr kumimoji="0" lang="en-GB" sz="9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78" name="Rectangle 23"/>
          <p:cNvSpPr/>
          <p:nvPr/>
        </p:nvSpPr>
        <p:spPr>
          <a:xfrm>
            <a:off x="1495115" y="4124083"/>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04040"/>
                </a:solidFill>
                <a:effectLst/>
                <a:uLnTx/>
                <a:uFillTx/>
                <a:latin typeface="Calibri"/>
                <a:ea typeface="+mn-ea"/>
                <a:cs typeface="+mn-cs"/>
              </a:rPr>
              <a:t>Flatmates</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p:txBody>
      </p:sp>
      <p:grpSp>
        <p:nvGrpSpPr>
          <p:cNvPr id="79" name="Group 78"/>
          <p:cNvGrpSpPr/>
          <p:nvPr/>
        </p:nvGrpSpPr>
        <p:grpSpPr>
          <a:xfrm>
            <a:off x="2555776" y="3533081"/>
            <a:ext cx="846093" cy="981927"/>
            <a:chOff x="425473" y="2073751"/>
            <a:chExt cx="1238764" cy="1080120"/>
          </a:xfrm>
        </p:grpSpPr>
        <p:graphicFrame>
          <p:nvGraphicFramePr>
            <p:cNvPr id="80"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7"/>
            </a:graphicData>
          </a:graphic>
        </p:graphicFrame>
        <p:sp>
          <p:nvSpPr>
            <p:cNvPr id="81" name="Chord 80"/>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900" b="1" i="0" u="none" strike="noStrike" kern="1200" cap="none" spc="0" normalizeH="0" baseline="0" noProof="0" dirty="0">
                  <a:ln>
                    <a:noFill/>
                  </a:ln>
                  <a:solidFill>
                    <a:sysClr val="window" lastClr="FFFFFF"/>
                  </a:solidFill>
                  <a:effectLst/>
                  <a:uLnTx/>
                  <a:uFillTx/>
                  <a:latin typeface="Calibri"/>
                  <a:ea typeface="+mn-ea"/>
                  <a:cs typeface="+mn-cs"/>
                </a:rPr>
                <a:t>1</a:t>
              </a:r>
              <a:r>
                <a:rPr kumimoji="0" lang="en-GB" sz="9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82" name="Rectangle 23"/>
          <p:cNvSpPr/>
          <p:nvPr/>
        </p:nvSpPr>
        <p:spPr>
          <a:xfrm>
            <a:off x="2555776" y="4123125"/>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04040"/>
                </a:solidFill>
                <a:effectLst/>
                <a:uLnTx/>
                <a:uFillTx/>
                <a:latin typeface="Calibri"/>
                <a:ea typeface="+mn-ea"/>
                <a:cs typeface="+mn-cs"/>
              </a:rPr>
              <a:t>Landlord</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p:txBody>
      </p:sp>
      <p:grpSp>
        <p:nvGrpSpPr>
          <p:cNvPr id="83" name="Group 82"/>
          <p:cNvGrpSpPr/>
          <p:nvPr/>
        </p:nvGrpSpPr>
        <p:grpSpPr>
          <a:xfrm>
            <a:off x="3585400" y="3534039"/>
            <a:ext cx="846093" cy="981927"/>
            <a:chOff x="425473" y="2073751"/>
            <a:chExt cx="1238764" cy="1080120"/>
          </a:xfrm>
        </p:grpSpPr>
        <p:graphicFrame>
          <p:nvGraphicFramePr>
            <p:cNvPr id="84"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8"/>
            </a:graphicData>
          </a:graphic>
        </p:graphicFrame>
        <p:sp>
          <p:nvSpPr>
            <p:cNvPr id="85" name="Chord 84"/>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900" b="1" i="0" u="none" strike="noStrike" kern="1200" cap="none" spc="0" normalizeH="0" baseline="0" noProof="0" dirty="0">
                  <a:ln>
                    <a:noFill/>
                  </a:ln>
                  <a:solidFill>
                    <a:sysClr val="window" lastClr="FFFFFF"/>
                  </a:solidFill>
                  <a:effectLst/>
                  <a:uLnTx/>
                  <a:uFillTx/>
                  <a:latin typeface="Calibri"/>
                  <a:ea typeface="+mn-ea"/>
                  <a:cs typeface="+mn-cs"/>
                </a:rPr>
                <a:t>1</a:t>
              </a:r>
              <a:r>
                <a:rPr kumimoji="0" lang="en-GB" sz="9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86" name="Rectangle 23"/>
          <p:cNvSpPr/>
          <p:nvPr/>
        </p:nvSpPr>
        <p:spPr>
          <a:xfrm>
            <a:off x="3585400" y="4124083"/>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04040"/>
                </a:solidFill>
                <a:effectLst/>
                <a:uLnTx/>
                <a:uFillTx/>
                <a:latin typeface="Calibri"/>
                <a:ea typeface="+mn-ea"/>
                <a:cs typeface="+mn-cs"/>
              </a:rPr>
              <a:t>Other</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p:txBody>
      </p:sp>
      <p:sp>
        <p:nvSpPr>
          <p:cNvPr id="87" name="Szövegdoboz 30"/>
          <p:cNvSpPr txBox="1"/>
          <p:nvPr/>
        </p:nvSpPr>
        <p:spPr>
          <a:xfrm>
            <a:off x="4932040" y="1275606"/>
            <a:ext cx="3816424" cy="25160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Changes in the life situation of the age group observed in the research series are also reflected in the way decisions are made about subscriptions. Thus, the tendency for decisions made with parents or family to be replaced by decisions made with a couple or independently continued.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Among 21–27-year-olds, the proportion of people who decide with their parents is even higher (16%), but they mostly decide with their partner or alone. Among men, the highest proportion of single parents (31%) is the most typical, while a higher proportion of women decide with their partner (57%).</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Similar to 3 years ago, those who choose to live with and decide to live with their partner, whether they are households with children (63%) or without children (68%), jump out in this respect.</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6DA5BC9F-D413-4420-BAA8-FEC7DFF41C39}"/>
              </a:ext>
            </a:extLst>
          </p:cNvPr>
          <p:cNvSpPr txBox="1"/>
          <p:nvPr/>
        </p:nvSpPr>
        <p:spPr>
          <a:xfrm>
            <a:off x="3055949" y="911213"/>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26%</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5" name="TextBox 44">
            <a:extLst>
              <a:ext uri="{FF2B5EF4-FFF2-40B4-BE49-F238E27FC236}">
                <a16:creationId xmlns:a16="http://schemas.microsoft.com/office/drawing/2014/main" id="{833C156F-03BA-4A83-8C0D-44C035A74899}"/>
              </a:ext>
            </a:extLst>
          </p:cNvPr>
          <p:cNvSpPr txBox="1"/>
          <p:nvPr/>
        </p:nvSpPr>
        <p:spPr>
          <a:xfrm>
            <a:off x="2255117" y="2627199"/>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23%</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6" name="TextBox 45">
            <a:extLst>
              <a:ext uri="{FF2B5EF4-FFF2-40B4-BE49-F238E27FC236}">
                <a16:creationId xmlns:a16="http://schemas.microsoft.com/office/drawing/2014/main" id="{1F65F8A2-1735-4BC3-B469-1D9A36CAB174}"/>
              </a:ext>
            </a:extLst>
          </p:cNvPr>
          <p:cNvSpPr txBox="1"/>
          <p:nvPr/>
        </p:nvSpPr>
        <p:spPr>
          <a:xfrm>
            <a:off x="2898994" y="1722827"/>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12%</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7" name="TextBox 46">
            <a:extLst>
              <a:ext uri="{FF2B5EF4-FFF2-40B4-BE49-F238E27FC236}">
                <a16:creationId xmlns:a16="http://schemas.microsoft.com/office/drawing/2014/main" id="{E861629E-09AA-46EF-8AA3-3ABD9876FABC}"/>
              </a:ext>
            </a:extLst>
          </p:cNvPr>
          <p:cNvSpPr txBox="1"/>
          <p:nvPr/>
        </p:nvSpPr>
        <p:spPr>
          <a:xfrm>
            <a:off x="1313548" y="3513370"/>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3%</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8" name="TextBox 47">
            <a:extLst>
              <a:ext uri="{FF2B5EF4-FFF2-40B4-BE49-F238E27FC236}">
                <a16:creationId xmlns:a16="http://schemas.microsoft.com/office/drawing/2014/main" id="{A2FA8873-2599-44AF-94DD-44E5EDCDD530}"/>
              </a:ext>
            </a:extLst>
          </p:cNvPr>
          <p:cNvSpPr txBox="1"/>
          <p:nvPr/>
        </p:nvSpPr>
        <p:spPr>
          <a:xfrm>
            <a:off x="2325452" y="3516799"/>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9" name="TextBox 48">
            <a:extLst>
              <a:ext uri="{FF2B5EF4-FFF2-40B4-BE49-F238E27FC236}">
                <a16:creationId xmlns:a16="http://schemas.microsoft.com/office/drawing/2014/main" id="{000286B5-70D6-4F74-B8AC-441AECD9AEAC}"/>
              </a:ext>
            </a:extLst>
          </p:cNvPr>
          <p:cNvSpPr txBox="1"/>
          <p:nvPr/>
        </p:nvSpPr>
        <p:spPr>
          <a:xfrm>
            <a:off x="3385311" y="3514236"/>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50" name="TextBox 49">
            <a:extLst>
              <a:ext uri="{FF2B5EF4-FFF2-40B4-BE49-F238E27FC236}">
                <a16:creationId xmlns:a16="http://schemas.microsoft.com/office/drawing/2014/main" id="{4922CBCE-E9E3-4770-B0DA-79885A2BA9C3}"/>
              </a:ext>
            </a:extLst>
          </p:cNvPr>
          <p:cNvSpPr txBox="1"/>
          <p:nvPr/>
        </p:nvSpPr>
        <p:spPr>
          <a:xfrm>
            <a:off x="4456934" y="3513370"/>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54" name="TextBox 53">
            <a:extLst>
              <a:ext uri="{FF2B5EF4-FFF2-40B4-BE49-F238E27FC236}">
                <a16:creationId xmlns:a16="http://schemas.microsoft.com/office/drawing/2014/main" id="{56F079A9-8FE7-4924-AC65-87E073D80138}"/>
              </a:ext>
            </a:extLst>
          </p:cNvPr>
          <p:cNvSpPr txBox="1"/>
          <p:nvPr/>
        </p:nvSpPr>
        <p:spPr>
          <a:xfrm>
            <a:off x="3033092" y="716806"/>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7" name="TextBox 6">
            <a:extLst>
              <a:ext uri="{FF2B5EF4-FFF2-40B4-BE49-F238E27FC236}">
                <a16:creationId xmlns:a16="http://schemas.microsoft.com/office/drawing/2014/main" id="{ECD3EB41-0D48-F382-298E-A7B29FFA5243}"/>
              </a:ext>
            </a:extLst>
          </p:cNvPr>
          <p:cNvSpPr txBox="1"/>
          <p:nvPr/>
        </p:nvSpPr>
        <p:spPr>
          <a:xfrm>
            <a:off x="2683622" y="897019"/>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32%</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8" name="TextBox 7">
            <a:extLst>
              <a:ext uri="{FF2B5EF4-FFF2-40B4-BE49-F238E27FC236}">
                <a16:creationId xmlns:a16="http://schemas.microsoft.com/office/drawing/2014/main" id="{B7CC2D74-8F33-5F42-2D9D-B10924EA8707}"/>
              </a:ext>
            </a:extLst>
          </p:cNvPr>
          <p:cNvSpPr txBox="1"/>
          <p:nvPr/>
        </p:nvSpPr>
        <p:spPr>
          <a:xfrm>
            <a:off x="1967085" y="2629287"/>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9" name="TextBox 8">
            <a:extLst>
              <a:ext uri="{FF2B5EF4-FFF2-40B4-BE49-F238E27FC236}">
                <a16:creationId xmlns:a16="http://schemas.microsoft.com/office/drawing/2014/main" id="{2C91DBAD-D458-08FB-83EF-310103CEA56E}"/>
              </a:ext>
            </a:extLst>
          </p:cNvPr>
          <p:cNvSpPr txBox="1"/>
          <p:nvPr/>
        </p:nvSpPr>
        <p:spPr>
          <a:xfrm>
            <a:off x="2615979" y="1724915"/>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0" name="TextBox 9">
            <a:extLst>
              <a:ext uri="{FF2B5EF4-FFF2-40B4-BE49-F238E27FC236}">
                <a16:creationId xmlns:a16="http://schemas.microsoft.com/office/drawing/2014/main" id="{EC2C1E71-3026-6BFE-BE40-873570B1F9BE}"/>
              </a:ext>
            </a:extLst>
          </p:cNvPr>
          <p:cNvSpPr txBox="1"/>
          <p:nvPr/>
        </p:nvSpPr>
        <p:spPr>
          <a:xfrm>
            <a:off x="1115616" y="3515458"/>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3%</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1" name="TextBox 10">
            <a:extLst>
              <a:ext uri="{FF2B5EF4-FFF2-40B4-BE49-F238E27FC236}">
                <a16:creationId xmlns:a16="http://schemas.microsoft.com/office/drawing/2014/main" id="{08FBC8A4-FA7D-887A-A936-AF84F3884F22}"/>
              </a:ext>
            </a:extLst>
          </p:cNvPr>
          <p:cNvSpPr txBox="1"/>
          <p:nvPr/>
        </p:nvSpPr>
        <p:spPr>
          <a:xfrm>
            <a:off x="2127520" y="3518887"/>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2" name="TextBox 11">
            <a:extLst>
              <a:ext uri="{FF2B5EF4-FFF2-40B4-BE49-F238E27FC236}">
                <a16:creationId xmlns:a16="http://schemas.microsoft.com/office/drawing/2014/main" id="{42E41308-2867-F522-06CF-DF8AC2194178}"/>
              </a:ext>
            </a:extLst>
          </p:cNvPr>
          <p:cNvSpPr txBox="1"/>
          <p:nvPr/>
        </p:nvSpPr>
        <p:spPr>
          <a:xfrm>
            <a:off x="3187379" y="3516324"/>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3" name="TextBox 12">
            <a:extLst>
              <a:ext uri="{FF2B5EF4-FFF2-40B4-BE49-F238E27FC236}">
                <a16:creationId xmlns:a16="http://schemas.microsoft.com/office/drawing/2014/main" id="{FA98DB17-A437-FA6E-D990-59911802908D}"/>
              </a:ext>
            </a:extLst>
          </p:cNvPr>
          <p:cNvSpPr txBox="1"/>
          <p:nvPr/>
        </p:nvSpPr>
        <p:spPr>
          <a:xfrm>
            <a:off x="4259002" y="3515458"/>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0%</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4" name="TextBox 13">
            <a:extLst>
              <a:ext uri="{FF2B5EF4-FFF2-40B4-BE49-F238E27FC236}">
                <a16:creationId xmlns:a16="http://schemas.microsoft.com/office/drawing/2014/main" id="{31E49C52-F478-A3AE-90DF-A0113101A979}"/>
              </a:ext>
            </a:extLst>
          </p:cNvPr>
          <p:cNvSpPr txBox="1"/>
          <p:nvPr/>
        </p:nvSpPr>
        <p:spPr>
          <a:xfrm>
            <a:off x="2645340" y="716806"/>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7" name="Arrow: Down 16">
            <a:extLst>
              <a:ext uri="{FF2B5EF4-FFF2-40B4-BE49-F238E27FC236}">
                <a16:creationId xmlns:a16="http://schemas.microsoft.com/office/drawing/2014/main" id="{113D4225-7981-53DE-43E2-3AA17C63BF96}"/>
              </a:ext>
            </a:extLst>
          </p:cNvPr>
          <p:cNvSpPr/>
          <p:nvPr/>
        </p:nvSpPr>
        <p:spPr>
          <a:xfrm rot="10800000">
            <a:off x="2546120" y="1996349"/>
            <a:ext cx="139717" cy="201070"/>
          </a:xfrm>
          <a:prstGeom prst="downArrow">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8" name="Arrow: Down 17">
            <a:extLst>
              <a:ext uri="{FF2B5EF4-FFF2-40B4-BE49-F238E27FC236}">
                <a16:creationId xmlns:a16="http://schemas.microsoft.com/office/drawing/2014/main" id="{ECAD6DFF-F0C5-938B-403B-CD0C2A5DD76A}"/>
              </a:ext>
            </a:extLst>
          </p:cNvPr>
          <p:cNvSpPr/>
          <p:nvPr/>
        </p:nvSpPr>
        <p:spPr>
          <a:xfrm rot="10800000">
            <a:off x="975899" y="3819435"/>
            <a:ext cx="139717" cy="201070"/>
          </a:xfrm>
          <a:prstGeom prst="downArrow">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9" name="Arrow: Down 18">
            <a:extLst>
              <a:ext uri="{FF2B5EF4-FFF2-40B4-BE49-F238E27FC236}">
                <a16:creationId xmlns:a16="http://schemas.microsoft.com/office/drawing/2014/main" id="{B12EBB41-763F-7AA4-127F-E96464E83D7A}"/>
              </a:ext>
            </a:extLst>
          </p:cNvPr>
          <p:cNvSpPr/>
          <p:nvPr/>
        </p:nvSpPr>
        <p:spPr>
          <a:xfrm rot="10800000">
            <a:off x="2558594" y="1183658"/>
            <a:ext cx="139717" cy="201070"/>
          </a:xfrm>
          <a:prstGeom prst="downArrow">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1" name="Arrow: Down 20">
            <a:extLst>
              <a:ext uri="{FF2B5EF4-FFF2-40B4-BE49-F238E27FC236}">
                <a16:creationId xmlns:a16="http://schemas.microsoft.com/office/drawing/2014/main" id="{C751F6D5-BAEC-38AC-C2EB-276CD474410A}"/>
              </a:ext>
            </a:extLst>
          </p:cNvPr>
          <p:cNvSpPr/>
          <p:nvPr/>
        </p:nvSpPr>
        <p:spPr>
          <a:xfrm>
            <a:off x="1868383" y="2920480"/>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grpSp>
        <p:nvGrpSpPr>
          <p:cNvPr id="3" name="Group 2">
            <a:extLst>
              <a:ext uri="{FF2B5EF4-FFF2-40B4-BE49-F238E27FC236}">
                <a16:creationId xmlns:a16="http://schemas.microsoft.com/office/drawing/2014/main" id="{850D3218-B3AE-7994-5C3B-29FD6D12A5EB}"/>
              </a:ext>
            </a:extLst>
          </p:cNvPr>
          <p:cNvGrpSpPr/>
          <p:nvPr/>
        </p:nvGrpSpPr>
        <p:grpSpPr>
          <a:xfrm>
            <a:off x="2668183" y="2652827"/>
            <a:ext cx="846093" cy="981927"/>
            <a:chOff x="425473" y="2073751"/>
            <a:chExt cx="1238764" cy="1080120"/>
          </a:xfrm>
        </p:grpSpPr>
        <p:graphicFrame>
          <p:nvGraphicFramePr>
            <p:cNvPr id="4" name="Object 5">
              <a:extLst>
                <a:ext uri="{FF2B5EF4-FFF2-40B4-BE49-F238E27FC236}">
                  <a16:creationId xmlns:a16="http://schemas.microsoft.com/office/drawing/2014/main" id="{24ABF565-9626-0A3F-E6B9-A1A5E3B72E7E}"/>
                </a:ext>
              </a:extLst>
            </p:cNvPr>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9"/>
            </a:graphicData>
          </a:graphic>
        </p:graphicFrame>
        <p:sp>
          <p:nvSpPr>
            <p:cNvPr id="5" name="Chord 4">
              <a:extLst>
                <a:ext uri="{FF2B5EF4-FFF2-40B4-BE49-F238E27FC236}">
                  <a16:creationId xmlns:a16="http://schemas.microsoft.com/office/drawing/2014/main" id="{71EBDEB7-1933-3C67-7932-EEA70B71A7B4}"/>
                </a:ext>
              </a:extLst>
            </p:cNvPr>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900" b="1" i="0" u="none" strike="noStrike" kern="1200" cap="none" spc="0" normalizeH="0" baseline="0" noProof="0" dirty="0">
                  <a:ln>
                    <a:noFill/>
                  </a:ln>
                  <a:solidFill>
                    <a:sysClr val="window" lastClr="FFFFFF"/>
                  </a:solidFill>
                  <a:effectLst/>
                  <a:uLnTx/>
                  <a:uFillTx/>
                  <a:latin typeface="Calibri"/>
                  <a:ea typeface="+mn-ea"/>
                  <a:cs typeface="+mn-cs"/>
                </a:rPr>
                <a:t>11</a:t>
              </a:r>
              <a:r>
                <a:rPr kumimoji="0" lang="en-GB" sz="9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6" name="Rectangle 23">
            <a:extLst>
              <a:ext uri="{FF2B5EF4-FFF2-40B4-BE49-F238E27FC236}">
                <a16:creationId xmlns:a16="http://schemas.microsoft.com/office/drawing/2014/main" id="{71C84E50-A9C7-37AD-5127-9B958414DF0D}"/>
              </a:ext>
            </a:extLst>
          </p:cNvPr>
          <p:cNvSpPr/>
          <p:nvPr/>
        </p:nvSpPr>
        <p:spPr>
          <a:xfrm>
            <a:off x="2668183" y="3242871"/>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04040"/>
                </a:solidFill>
                <a:effectLst/>
                <a:uLnTx/>
                <a:uFillTx/>
                <a:latin typeface="Calibri"/>
                <a:ea typeface="+mn-ea"/>
                <a:cs typeface="+mn-cs"/>
              </a:rPr>
              <a:t>Parents</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4A67031B-F9B9-FD3F-6F3F-6AB74A60D462}"/>
              </a:ext>
            </a:extLst>
          </p:cNvPr>
          <p:cNvSpPr txBox="1"/>
          <p:nvPr/>
        </p:nvSpPr>
        <p:spPr>
          <a:xfrm>
            <a:off x="3563888" y="2635204"/>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31%</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22" name="TextBox 21">
            <a:extLst>
              <a:ext uri="{FF2B5EF4-FFF2-40B4-BE49-F238E27FC236}">
                <a16:creationId xmlns:a16="http://schemas.microsoft.com/office/drawing/2014/main" id="{BE5810D5-015F-D2B0-09E3-1FA3380E1495}"/>
              </a:ext>
            </a:extLst>
          </p:cNvPr>
          <p:cNvSpPr txBox="1"/>
          <p:nvPr/>
        </p:nvSpPr>
        <p:spPr>
          <a:xfrm>
            <a:off x="3278214" y="2635204"/>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23" name="Arrow: Down 22">
            <a:extLst>
              <a:ext uri="{FF2B5EF4-FFF2-40B4-BE49-F238E27FC236}">
                <a16:creationId xmlns:a16="http://schemas.microsoft.com/office/drawing/2014/main" id="{B5A8FDC1-CB03-6D8A-82BD-A148BBC1CB5B}"/>
              </a:ext>
            </a:extLst>
          </p:cNvPr>
          <p:cNvSpPr/>
          <p:nvPr/>
        </p:nvSpPr>
        <p:spPr>
          <a:xfrm>
            <a:off x="3198295" y="2934854"/>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 name="Text Placeholder 9">
            <a:extLst>
              <a:ext uri="{FF2B5EF4-FFF2-40B4-BE49-F238E27FC236}">
                <a16:creationId xmlns:a16="http://schemas.microsoft.com/office/drawing/2014/main" id="{A5FE418C-7F67-3FE2-732B-A6DC4C1EFCD1}"/>
              </a:ext>
            </a:extLst>
          </p:cNvPr>
          <p:cNvSpPr txBox="1">
            <a:spLocks/>
          </p:cNvSpPr>
          <p:nvPr/>
        </p:nvSpPr>
        <p:spPr>
          <a:xfrm>
            <a:off x="170158" y="402993"/>
            <a:ext cx="8690248" cy="451009"/>
          </a:xfrm>
          <a:prstGeom prst="rect">
            <a:avLst/>
          </a:prstGeom>
        </p:spPr>
        <p:txBody>
          <a:bodyPr/>
          <a:lst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 typeface="Wingdings" pitchFamily="2" charset="2"/>
              <a:buNone/>
              <a:tabLst/>
              <a:defRPr/>
            </a:pPr>
            <a:r>
              <a:rPr kumimoji="0" lang="hu-HU" sz="1000" b="0" i="1" u="none" strike="noStrike" kern="1200" cap="none" spc="0" normalizeH="0" baseline="0" noProof="0">
                <a:ln>
                  <a:noFill/>
                </a:ln>
                <a:solidFill>
                  <a:srgbClr val="FFFFFF">
                    <a:lumMod val="50000"/>
                  </a:srgbClr>
                </a:solidFill>
                <a:effectLst/>
                <a:uLnTx/>
                <a:uFillTx/>
                <a:latin typeface="Calibri" pitchFamily="34" charset="0"/>
                <a:ea typeface="+mn-ea"/>
                <a:cs typeface="Arial" pitchFamily="34" charset="0"/>
              </a:rPr>
              <a:t>Who decides about TV subscriptions in your household? </a:t>
            </a:r>
            <a:endParaRPr kumimoji="0" lang="hu-HU" sz="1000" b="0" i="1"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endParaRPr>
          </a:p>
        </p:txBody>
      </p:sp>
      <p:pic>
        <p:nvPicPr>
          <p:cNvPr id="15" name="Picture 2">
            <a:extLst>
              <a:ext uri="{FF2B5EF4-FFF2-40B4-BE49-F238E27FC236}">
                <a16:creationId xmlns:a16="http://schemas.microsoft.com/office/drawing/2014/main" id="{BB9D0388-D472-0767-2250-3FA098C14DC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B0FD63BE-6C43-5631-6D85-2924FEF584B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85849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en-GB" sz="2900" dirty="0"/>
              <a:t>Aspects of the decision</a:t>
            </a:r>
            <a:endParaRPr lang="hu-HU" sz="2900" dirty="0"/>
          </a:p>
        </p:txBody>
      </p:sp>
      <p:graphicFrame>
        <p:nvGraphicFramePr>
          <p:cNvPr id="19" name="Chart 18"/>
          <p:cNvGraphicFramePr/>
          <p:nvPr/>
        </p:nvGraphicFramePr>
        <p:xfrm>
          <a:off x="170158" y="915566"/>
          <a:ext cx="4156609" cy="3805980"/>
        </p:xfrm>
        <a:graphic>
          <a:graphicData uri="http://schemas.openxmlformats.org/drawingml/2006/chart">
            <c:chart xmlns:c="http://schemas.openxmlformats.org/drawingml/2006/chart" xmlns:r="http://schemas.openxmlformats.org/officeDocument/2006/relationships" r:id="rId2"/>
          </a:graphicData>
        </a:graphic>
      </p:graphicFrame>
      <p:sp>
        <p:nvSpPr>
          <p:cNvPr id="20" name="Szövegdoboz 30"/>
          <p:cNvSpPr txBox="1"/>
          <p:nvPr/>
        </p:nvSpPr>
        <p:spPr>
          <a:xfrm>
            <a:off x="4860032" y="1101320"/>
            <a:ext cx="3816424" cy="25160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As in the past, the price of the service remains the most important consideration when deciding on a subscription, regardless of the age, gender or situation of the respondents in the cohort.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Similarly, for nearly half of the sample, the channels available were a determining factor, with no group standing out or falling short. Likewise, the issue of reliability, which was considered important by nearly half of the cohort when choosing a subscription, did not differ significantly between subgroups.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Also, as broadband becomes more common, the exact bandwidth itself is less important, although it still ranks fourth. However, the range of online services provided shows increasing importance, while maintaining its 5th place in the list. There is no difference between the sub-groups in these aspects either.</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8" name="Arrow: Down 7">
            <a:extLst>
              <a:ext uri="{FF2B5EF4-FFF2-40B4-BE49-F238E27FC236}">
                <a16:creationId xmlns:a16="http://schemas.microsoft.com/office/drawing/2014/main" id="{EBC1CF7D-AD5A-4C2B-BA20-CA6167AA34BB}"/>
              </a:ext>
            </a:extLst>
          </p:cNvPr>
          <p:cNvSpPr/>
          <p:nvPr/>
        </p:nvSpPr>
        <p:spPr>
          <a:xfrm rot="10800000">
            <a:off x="1979712" y="2773527"/>
            <a:ext cx="88453" cy="137905"/>
          </a:xfrm>
          <a:prstGeom prst="downArrow">
            <a:avLst/>
          </a:prstGeom>
          <a:solidFill>
            <a:srgbClr val="7CA24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0" name="Szövegdoboz 135">
            <a:extLst>
              <a:ext uri="{FF2B5EF4-FFF2-40B4-BE49-F238E27FC236}">
                <a16:creationId xmlns:a16="http://schemas.microsoft.com/office/drawing/2014/main" id="{98A6F2B7-AD32-45C6-8DEC-593863D097A8}"/>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whoever has a TV subscription </a:t>
            </a:r>
            <a:r>
              <a:rPr kumimoji="0" lang="hu-HU" sz="900" b="0" i="0" u="none" strike="noStrike" kern="0" cap="none" spc="0" normalizeH="0" baseline="0" noProof="0" dirty="0">
                <a:ln>
                  <a:noFill/>
                </a:ln>
                <a:solidFill>
                  <a:srgbClr val="222223"/>
                </a:solidFill>
                <a:effectLst/>
                <a:uLnTx/>
                <a:uFillTx/>
                <a:latin typeface="Calibri"/>
                <a:ea typeface="+mn-ea"/>
                <a:cs typeface="+mn-cs"/>
              </a:rPr>
              <a:t>2017: n= 823; 2020: n=778; 2023: n=748</a:t>
            </a:r>
          </a:p>
        </p:txBody>
      </p:sp>
      <p:sp>
        <p:nvSpPr>
          <p:cNvPr id="5" name="Arrow: Down 4">
            <a:extLst>
              <a:ext uri="{FF2B5EF4-FFF2-40B4-BE49-F238E27FC236}">
                <a16:creationId xmlns:a16="http://schemas.microsoft.com/office/drawing/2014/main" id="{F787DA90-1969-C1A7-9558-5D89C4165E14}"/>
              </a:ext>
            </a:extLst>
          </p:cNvPr>
          <p:cNvSpPr/>
          <p:nvPr/>
        </p:nvSpPr>
        <p:spPr>
          <a:xfrm>
            <a:off x="2258807" y="2370680"/>
            <a:ext cx="90000" cy="13680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7" name="Arrow: Down 6">
            <a:extLst>
              <a:ext uri="{FF2B5EF4-FFF2-40B4-BE49-F238E27FC236}">
                <a16:creationId xmlns:a16="http://schemas.microsoft.com/office/drawing/2014/main" id="{0977D68A-9903-5C45-6C66-302D27936346}"/>
              </a:ext>
            </a:extLst>
          </p:cNvPr>
          <p:cNvSpPr/>
          <p:nvPr/>
        </p:nvSpPr>
        <p:spPr>
          <a:xfrm>
            <a:off x="1619672" y="3867894"/>
            <a:ext cx="90000" cy="13680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 name="Text Placeholder 9">
            <a:extLst>
              <a:ext uri="{FF2B5EF4-FFF2-40B4-BE49-F238E27FC236}">
                <a16:creationId xmlns:a16="http://schemas.microsoft.com/office/drawing/2014/main" id="{1E99030E-C0C2-C747-B69F-27DF8D16BBDC}"/>
              </a:ext>
            </a:extLst>
          </p:cNvPr>
          <p:cNvSpPr txBox="1">
            <a:spLocks/>
          </p:cNvSpPr>
          <p:nvPr/>
        </p:nvSpPr>
        <p:spPr>
          <a:xfrm>
            <a:off x="170158" y="402993"/>
            <a:ext cx="8690248" cy="451009"/>
          </a:xfrm>
          <a:prstGeom prst="rect">
            <a:avLst/>
          </a:prstGeom>
        </p:spPr>
        <p:txBody>
          <a:bodyPr/>
          <a:lst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 typeface="Wingdings" pitchFamily="2" charset="2"/>
              <a:buNone/>
              <a:tabLst/>
              <a:defRPr/>
            </a:pPr>
            <a:r>
              <a:rPr kumimoji="0" lang="hu-HU" sz="1000" b="0" i="1" u="none" strike="noStrike" kern="1200" cap="none" spc="0" normalizeH="0" baseline="0" noProof="0">
                <a:ln>
                  <a:noFill/>
                </a:ln>
                <a:solidFill>
                  <a:srgbClr val="FFFFFF">
                    <a:lumMod val="50000"/>
                  </a:srgbClr>
                </a:solidFill>
                <a:effectLst/>
                <a:uLnTx/>
                <a:uFillTx/>
                <a:latin typeface="Calibri" pitchFamily="34" charset="0"/>
                <a:ea typeface="+mn-ea"/>
                <a:cs typeface="Arial" pitchFamily="34" charset="0"/>
              </a:rPr>
              <a:t>What are the most important aspects of choosing subscription?</a:t>
            </a:r>
            <a:endParaRPr kumimoji="0" lang="hu-HU" sz="1000" b="0" i="1"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endParaRPr>
          </a:p>
        </p:txBody>
      </p:sp>
      <p:pic>
        <p:nvPicPr>
          <p:cNvPr id="3" name="Picture 2">
            <a:extLst>
              <a:ext uri="{FF2B5EF4-FFF2-40B4-BE49-F238E27FC236}">
                <a16:creationId xmlns:a16="http://schemas.microsoft.com/office/drawing/2014/main" id="{528A1003-047A-2C93-F251-0F217B9FC99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A7A96CA-72E7-512A-AF01-7D47870E8A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04568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hu-HU" dirty="0">
                <a:effectLst>
                  <a:outerShdw blurRad="38100" dist="38100" dir="2700000" algn="tl">
                    <a:srgbClr val="000000">
                      <a:alpha val="43137"/>
                    </a:srgbClr>
                  </a:outerShdw>
                </a:effectLst>
              </a:rPr>
              <a:t>D</a:t>
            </a:r>
            <a:r>
              <a:rPr lang="en-GB" dirty="0">
                <a:effectLst>
                  <a:outerShdw blurRad="38100" dist="38100" dir="2700000" algn="tl">
                    <a:srgbClr val="000000">
                      <a:alpha val="43137"/>
                    </a:srgbClr>
                  </a:outerShdw>
                </a:effectLst>
              </a:rPr>
              <a:t>EMOGRAPHICS</a:t>
            </a:r>
            <a:endParaRPr lang="hu-HU" sz="2000" dirty="0">
              <a:effectLst>
                <a:outerShdw blurRad="38100" dist="38100" dir="2700000" algn="tl">
                  <a:srgbClr val="000000">
                    <a:alpha val="43137"/>
                  </a:srgbClr>
                </a:outerShdw>
              </a:effectLst>
            </a:endParaRPr>
          </a:p>
        </p:txBody>
      </p:sp>
      <p:pic>
        <p:nvPicPr>
          <p:cNvPr id="5" name="Kép helye 4"/>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a:stretch>
            <a:fillRect/>
          </a:stretch>
        </p:blipFill>
        <p:spPr/>
      </p:pic>
      <p:pic>
        <p:nvPicPr>
          <p:cNvPr id="3" name="Picture 2">
            <a:extLst>
              <a:ext uri="{FF2B5EF4-FFF2-40B4-BE49-F238E27FC236}">
                <a16:creationId xmlns:a16="http://schemas.microsoft.com/office/drawing/2014/main" id="{D920B3CA-F613-A1B1-71B9-A3FB32B7E14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3A7FE4C-2444-DFBB-6F28-863ECD79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166331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GB" sz="2900" dirty="0"/>
              <a:t>Reasons for not subscribing</a:t>
            </a:r>
            <a:endParaRPr lang="en-US" sz="2900" dirty="0"/>
          </a:p>
        </p:txBody>
      </p:sp>
      <p:grpSp>
        <p:nvGrpSpPr>
          <p:cNvPr id="7" name="Group 47"/>
          <p:cNvGrpSpPr/>
          <p:nvPr/>
        </p:nvGrpSpPr>
        <p:grpSpPr>
          <a:xfrm>
            <a:off x="1155784" y="1205505"/>
            <a:ext cx="971096" cy="965905"/>
            <a:chOff x="0" y="0"/>
            <a:chExt cx="1600202" cy="1600200"/>
          </a:xfrm>
        </p:grpSpPr>
        <p:sp>
          <p:nvSpPr>
            <p:cNvPr id="8"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6"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9"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0"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1"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2"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3"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4"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5"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6"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7"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28"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sp>
        <p:nvSpPr>
          <p:cNvPr id="30" name="Rectangle 23"/>
          <p:cNvSpPr/>
          <p:nvPr/>
        </p:nvSpPr>
        <p:spPr>
          <a:xfrm>
            <a:off x="2351476" y="2305688"/>
            <a:ext cx="1326234"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404040"/>
                </a:solidFill>
                <a:effectLst/>
                <a:uLnTx/>
                <a:uFillTx/>
                <a:latin typeface="Calibri"/>
                <a:ea typeface="+mn-ea"/>
                <a:cs typeface="+mn-cs"/>
              </a:rPr>
              <a:t>We</a:t>
            </a:r>
            <a:r>
              <a:rPr kumimoji="0" lang="hu-HU" sz="1000" b="0" i="0" u="none" strike="noStrike" kern="0" cap="none" spc="0" normalizeH="0" baseline="0" noProof="0" dirty="0">
                <a:ln>
                  <a:noFill/>
                </a:ln>
                <a:solidFill>
                  <a:srgbClr val="404040"/>
                </a:solidFill>
                <a:effectLst/>
                <a:uLnTx/>
                <a:uFillTx/>
                <a:latin typeface="Calibri"/>
                <a:ea typeface="+mn-ea"/>
                <a:cs typeface="+mn-cs"/>
              </a:rPr>
              <a:t> </a:t>
            </a:r>
            <a:r>
              <a:rPr kumimoji="0" lang="hu-HU" sz="1000" b="0" i="0" u="none" strike="noStrike" kern="0" cap="none" spc="0" normalizeH="0" baseline="0" noProof="0" dirty="0" err="1">
                <a:ln>
                  <a:noFill/>
                </a:ln>
                <a:solidFill>
                  <a:srgbClr val="404040"/>
                </a:solidFill>
                <a:effectLst/>
                <a:uLnTx/>
                <a:uFillTx/>
                <a:latin typeface="Calibri"/>
                <a:ea typeface="+mn-ea"/>
                <a:cs typeface="+mn-cs"/>
              </a:rPr>
              <a:t>have</a:t>
            </a:r>
            <a:r>
              <a:rPr kumimoji="0" lang="hu-HU" sz="1000" b="0" i="0" u="none" strike="noStrike" kern="0" cap="none" spc="0" normalizeH="0" baseline="0" noProof="0" dirty="0">
                <a:ln>
                  <a:noFill/>
                </a:ln>
                <a:solidFill>
                  <a:srgbClr val="404040"/>
                </a:solidFill>
                <a:effectLst/>
                <a:uLnTx/>
                <a:uFillTx/>
                <a:latin typeface="Calibri"/>
                <a:ea typeface="+mn-ea"/>
                <a:cs typeface="+mn-cs"/>
              </a:rPr>
              <a:t> free reception</a:t>
            </a:r>
          </a:p>
        </p:txBody>
      </p:sp>
      <p:grpSp>
        <p:nvGrpSpPr>
          <p:cNvPr id="31" name="Group 47"/>
          <p:cNvGrpSpPr/>
          <p:nvPr/>
        </p:nvGrpSpPr>
        <p:grpSpPr>
          <a:xfrm>
            <a:off x="2551771" y="1211416"/>
            <a:ext cx="971096" cy="965905"/>
            <a:chOff x="0" y="0"/>
            <a:chExt cx="1600202" cy="1600200"/>
          </a:xfrm>
        </p:grpSpPr>
        <p:sp>
          <p:nvSpPr>
            <p:cNvPr id="32"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33"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34"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35"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36"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37"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dirty="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38"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39"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0"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1"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2"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3"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4"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5"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6"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7"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8"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9"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0"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1"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grpSp>
        <p:nvGrpSpPr>
          <p:cNvPr id="53" name="Group 47"/>
          <p:cNvGrpSpPr/>
          <p:nvPr/>
        </p:nvGrpSpPr>
        <p:grpSpPr>
          <a:xfrm>
            <a:off x="3947729" y="1216845"/>
            <a:ext cx="971096" cy="965905"/>
            <a:chOff x="0" y="0"/>
            <a:chExt cx="1600202" cy="1600200"/>
          </a:xfrm>
        </p:grpSpPr>
        <p:sp>
          <p:nvSpPr>
            <p:cNvPr id="54"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5"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6"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7"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8"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9"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0"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1"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rgbClr val="A1C46B"/>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2"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3"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4"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5"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6"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A1C46B"/>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7"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8"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9"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0"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1"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2"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3"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grpSp>
        <p:nvGrpSpPr>
          <p:cNvPr id="75" name="Group 47"/>
          <p:cNvGrpSpPr/>
          <p:nvPr/>
        </p:nvGrpSpPr>
        <p:grpSpPr>
          <a:xfrm>
            <a:off x="5332273" y="1215068"/>
            <a:ext cx="971096" cy="965905"/>
            <a:chOff x="0" y="0"/>
            <a:chExt cx="1600202" cy="1600200"/>
          </a:xfrm>
        </p:grpSpPr>
        <p:sp>
          <p:nvSpPr>
            <p:cNvPr id="76"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7"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8"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9"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0"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1"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2"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3"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4"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5"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6"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7"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8"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9"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0"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1"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2"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3"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4"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5"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grpSp>
        <p:nvGrpSpPr>
          <p:cNvPr id="97" name="Group 47"/>
          <p:cNvGrpSpPr/>
          <p:nvPr/>
        </p:nvGrpSpPr>
        <p:grpSpPr>
          <a:xfrm>
            <a:off x="6728260" y="1220979"/>
            <a:ext cx="971096" cy="965905"/>
            <a:chOff x="0" y="0"/>
            <a:chExt cx="1600202" cy="1600200"/>
          </a:xfrm>
        </p:grpSpPr>
        <p:sp>
          <p:nvSpPr>
            <p:cNvPr id="98"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9"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0"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1"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2"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3"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4"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5"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6"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7"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8"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9"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0"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1"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2"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3"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4"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5"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6"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7"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sp>
        <p:nvSpPr>
          <p:cNvPr id="120" name="Rectangle 23"/>
          <p:cNvSpPr/>
          <p:nvPr/>
        </p:nvSpPr>
        <p:spPr>
          <a:xfrm>
            <a:off x="1217662" y="1588367"/>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43</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21" name="Rectangle 23"/>
          <p:cNvSpPr/>
          <p:nvPr/>
        </p:nvSpPr>
        <p:spPr>
          <a:xfrm>
            <a:off x="2615631" y="1591522"/>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12</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22" name="Rectangle 23"/>
          <p:cNvSpPr/>
          <p:nvPr/>
        </p:nvSpPr>
        <p:spPr>
          <a:xfrm>
            <a:off x="4012406" y="1573902"/>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37</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23" name="Rectangle 23"/>
          <p:cNvSpPr/>
          <p:nvPr/>
        </p:nvSpPr>
        <p:spPr>
          <a:xfrm>
            <a:off x="5399921" y="1584526"/>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11</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24" name="Rectangle 23"/>
          <p:cNvSpPr/>
          <p:nvPr/>
        </p:nvSpPr>
        <p:spPr>
          <a:xfrm>
            <a:off x="6791538" y="1596216"/>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2</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25" name="Rectangle 23"/>
          <p:cNvSpPr/>
          <p:nvPr/>
        </p:nvSpPr>
        <p:spPr>
          <a:xfrm>
            <a:off x="1043608" y="2313584"/>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404040"/>
                </a:solidFill>
                <a:effectLst/>
                <a:uLnTx/>
                <a:uFillTx/>
                <a:latin typeface="Calibri"/>
                <a:ea typeface="+mn-ea"/>
                <a:cs typeface="+mn-cs"/>
              </a:rPr>
              <a:t>We</a:t>
            </a:r>
            <a:r>
              <a:rPr kumimoji="0" lang="hu-HU" sz="1000" b="0" i="0" u="none" strike="noStrike" kern="0" cap="none" spc="0" normalizeH="0" baseline="0" noProof="0" dirty="0">
                <a:ln>
                  <a:noFill/>
                </a:ln>
                <a:solidFill>
                  <a:srgbClr val="404040"/>
                </a:solidFill>
                <a:effectLst/>
                <a:uLnTx/>
                <a:uFillTx/>
                <a:latin typeface="Calibri"/>
                <a:ea typeface="+mn-ea"/>
                <a:cs typeface="+mn-cs"/>
              </a:rPr>
              <a:t> </a:t>
            </a:r>
            <a:r>
              <a:rPr kumimoji="0" lang="hu-HU" sz="1000" b="0" i="0" u="none" strike="noStrike" kern="0" cap="none" spc="0" normalizeH="0" baseline="0" noProof="0" dirty="0" err="1">
                <a:ln>
                  <a:noFill/>
                </a:ln>
                <a:solidFill>
                  <a:srgbClr val="404040"/>
                </a:solidFill>
                <a:effectLst/>
                <a:uLnTx/>
                <a:uFillTx/>
                <a:latin typeface="Calibri"/>
                <a:ea typeface="+mn-ea"/>
                <a:cs typeface="+mn-cs"/>
              </a:rPr>
              <a:t>consume</a:t>
            </a:r>
            <a:r>
              <a:rPr kumimoji="0" lang="hu-HU" sz="1000" b="0" i="0" u="none" strike="noStrike" kern="0" cap="none" spc="0" normalizeH="0" baseline="0" noProof="0" dirty="0">
                <a:ln>
                  <a:noFill/>
                </a:ln>
                <a:solidFill>
                  <a:srgbClr val="404040"/>
                </a:solidFill>
                <a:effectLst/>
                <a:uLnTx/>
                <a:uFillTx/>
                <a:latin typeface="Calibri"/>
                <a:ea typeface="+mn-ea"/>
                <a:cs typeface="+mn-cs"/>
              </a:rPr>
              <a:t> free </a:t>
            </a:r>
            <a:r>
              <a:rPr kumimoji="0" lang="hu-HU" sz="1000" b="0" i="0" u="none" strike="noStrike" kern="0" cap="none" spc="0" normalizeH="0" baseline="0" noProof="0" dirty="0" err="1">
                <a:ln>
                  <a:noFill/>
                </a:ln>
                <a:solidFill>
                  <a:srgbClr val="404040"/>
                </a:solidFill>
                <a:effectLst/>
                <a:uLnTx/>
                <a:uFillTx/>
                <a:latin typeface="Calibri"/>
                <a:ea typeface="+mn-ea"/>
                <a:cs typeface="+mn-cs"/>
              </a:rPr>
              <a:t>content</a:t>
            </a:r>
            <a:r>
              <a:rPr kumimoji="0" lang="hu-HU" sz="1000" b="0" i="0" u="none" strike="noStrike" kern="0" cap="none" spc="0" normalizeH="0" baseline="0" noProof="0" dirty="0">
                <a:ln>
                  <a:noFill/>
                </a:ln>
                <a:solidFill>
                  <a:srgbClr val="404040"/>
                </a:solidFill>
                <a:effectLst/>
                <a:uLnTx/>
                <a:uFillTx/>
                <a:latin typeface="Calibri"/>
                <a:ea typeface="+mn-ea"/>
                <a:cs typeface="+mn-cs"/>
              </a:rPr>
              <a:t> </a:t>
            </a:r>
            <a:r>
              <a:rPr kumimoji="0" lang="hu-HU" sz="1000" b="0" i="0" u="none" strike="noStrike" kern="0" cap="none" spc="0" normalizeH="0" baseline="0" noProof="0" dirty="0" err="1">
                <a:ln>
                  <a:noFill/>
                </a:ln>
                <a:solidFill>
                  <a:srgbClr val="404040"/>
                </a:solidFill>
                <a:effectLst/>
                <a:uLnTx/>
                <a:uFillTx/>
                <a:latin typeface="Calibri"/>
                <a:ea typeface="+mn-ea"/>
                <a:cs typeface="+mn-cs"/>
              </a:rPr>
              <a:t>on</a:t>
            </a:r>
            <a:r>
              <a:rPr kumimoji="0" lang="hu-HU" sz="1000" b="0" i="0" u="none" strike="noStrike" kern="0" cap="none" spc="0" normalizeH="0" baseline="0" noProof="0" dirty="0">
                <a:ln>
                  <a:noFill/>
                </a:ln>
                <a:solidFill>
                  <a:srgbClr val="404040"/>
                </a:solidFill>
                <a:effectLst/>
                <a:uLnTx/>
                <a:uFillTx/>
                <a:latin typeface="Calibri"/>
                <a:ea typeface="+mn-ea"/>
                <a:cs typeface="+mn-cs"/>
              </a:rPr>
              <a:t>line</a:t>
            </a:r>
          </a:p>
        </p:txBody>
      </p:sp>
      <p:sp>
        <p:nvSpPr>
          <p:cNvPr id="126" name="Rectangle 23"/>
          <p:cNvSpPr/>
          <p:nvPr/>
        </p:nvSpPr>
        <p:spPr>
          <a:xfrm>
            <a:off x="3830443" y="2308429"/>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a:ea typeface="+mn-ea"/>
                <a:cs typeface="+mn-cs"/>
              </a:rPr>
              <a:t>I </a:t>
            </a:r>
            <a:r>
              <a:rPr kumimoji="0" lang="hu-HU" sz="1000" b="0" i="0" u="none" strike="noStrike" kern="0" cap="none" spc="0" normalizeH="0" baseline="0" noProof="0" dirty="0" err="1">
                <a:ln>
                  <a:noFill/>
                </a:ln>
                <a:solidFill>
                  <a:srgbClr val="404040"/>
                </a:solidFill>
                <a:effectLst/>
                <a:uLnTx/>
                <a:uFillTx/>
                <a:latin typeface="Calibri"/>
                <a:ea typeface="+mn-ea"/>
                <a:cs typeface="+mn-cs"/>
              </a:rPr>
              <a:t>do</a:t>
            </a:r>
            <a:r>
              <a:rPr kumimoji="0" lang="hu-HU" sz="1000" b="0" i="0" u="none" strike="noStrike" kern="0" cap="none" spc="0" normalizeH="0" baseline="0" noProof="0" dirty="0">
                <a:ln>
                  <a:noFill/>
                </a:ln>
                <a:solidFill>
                  <a:srgbClr val="404040"/>
                </a:solidFill>
                <a:effectLst/>
                <a:uLnTx/>
                <a:uFillTx/>
                <a:latin typeface="Calibri"/>
                <a:ea typeface="+mn-ea"/>
                <a:cs typeface="+mn-cs"/>
              </a:rPr>
              <a:t> </a:t>
            </a:r>
            <a:r>
              <a:rPr kumimoji="0" lang="hu-HU" sz="1000" b="0" i="0" u="none" strike="noStrike" kern="0" cap="none" spc="0" normalizeH="0" baseline="0" noProof="0" dirty="0" err="1">
                <a:ln>
                  <a:noFill/>
                </a:ln>
                <a:solidFill>
                  <a:srgbClr val="404040"/>
                </a:solidFill>
                <a:effectLst/>
                <a:uLnTx/>
                <a:uFillTx/>
                <a:latin typeface="Calibri"/>
                <a:ea typeface="+mn-ea"/>
                <a:cs typeface="+mn-cs"/>
              </a:rPr>
              <a:t>not</a:t>
            </a:r>
            <a:r>
              <a:rPr kumimoji="0" lang="hu-HU" sz="1000" b="0" i="0" u="none" strike="noStrike" kern="0" cap="none" spc="0" normalizeH="0" baseline="0" noProof="0" dirty="0">
                <a:ln>
                  <a:noFill/>
                </a:ln>
                <a:solidFill>
                  <a:srgbClr val="404040"/>
                </a:solidFill>
                <a:effectLst/>
                <a:uLnTx/>
                <a:uFillTx/>
                <a:latin typeface="Calibri"/>
                <a:ea typeface="+mn-ea"/>
                <a:cs typeface="+mn-cs"/>
              </a:rPr>
              <a:t> </a:t>
            </a:r>
            <a:r>
              <a:rPr kumimoji="0" lang="hu-HU" sz="1000" b="0" i="0" u="none" strike="noStrike" kern="0" cap="none" spc="0" normalizeH="0" baseline="0" noProof="0" dirty="0" err="1">
                <a:ln>
                  <a:noFill/>
                </a:ln>
                <a:solidFill>
                  <a:srgbClr val="404040"/>
                </a:solidFill>
                <a:effectLst/>
                <a:uLnTx/>
                <a:uFillTx/>
                <a:latin typeface="Calibri"/>
                <a:ea typeface="+mn-ea"/>
                <a:cs typeface="+mn-cs"/>
              </a:rPr>
              <a:t>watch</a:t>
            </a:r>
            <a:r>
              <a:rPr kumimoji="0" lang="hu-HU" sz="1000" b="0" i="0" u="none" strike="noStrike" kern="0" cap="none" spc="0" normalizeH="0" baseline="0" noProof="0" dirty="0">
                <a:ln>
                  <a:noFill/>
                </a:ln>
                <a:solidFill>
                  <a:srgbClr val="404040"/>
                </a:solidFill>
                <a:effectLst/>
                <a:uLnTx/>
                <a:uFillTx/>
                <a:latin typeface="Calibri"/>
                <a:ea typeface="+mn-ea"/>
                <a:cs typeface="+mn-cs"/>
              </a:rPr>
              <a:t> TV </a:t>
            </a:r>
            <a:r>
              <a:rPr kumimoji="0" lang="hu-HU" sz="1000" b="0" i="0" u="none" strike="noStrike" kern="0" cap="none" spc="0" normalizeH="0" baseline="0" noProof="0" dirty="0" err="1">
                <a:ln>
                  <a:noFill/>
                </a:ln>
                <a:solidFill>
                  <a:srgbClr val="404040"/>
                </a:solidFill>
                <a:effectLst/>
                <a:uLnTx/>
                <a:uFillTx/>
                <a:latin typeface="Calibri"/>
                <a:ea typeface="+mn-ea"/>
                <a:cs typeface="+mn-cs"/>
              </a:rPr>
              <a:t>content</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p:txBody>
      </p:sp>
      <p:sp>
        <p:nvSpPr>
          <p:cNvPr id="127" name="Rectangle 23"/>
          <p:cNvSpPr/>
          <p:nvPr/>
        </p:nvSpPr>
        <p:spPr>
          <a:xfrm>
            <a:off x="5242918" y="2298335"/>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04040"/>
                </a:solidFill>
                <a:effectLst/>
                <a:uLnTx/>
                <a:uFillTx/>
                <a:latin typeface="Calibri"/>
                <a:ea typeface="+mn-ea"/>
                <a:cs typeface="+mn-cs"/>
              </a:rPr>
              <a:t>Other</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p:txBody>
      </p:sp>
      <p:sp>
        <p:nvSpPr>
          <p:cNvPr id="128" name="Rectangle 23"/>
          <p:cNvSpPr/>
          <p:nvPr/>
        </p:nvSpPr>
        <p:spPr>
          <a:xfrm>
            <a:off x="6606693" y="2305688"/>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04040"/>
                </a:solidFill>
                <a:effectLst/>
                <a:uLnTx/>
                <a:uFillTx/>
                <a:latin typeface="Calibri"/>
                <a:ea typeface="+mn-ea"/>
                <a:cs typeface="+mn-cs"/>
              </a:rPr>
              <a:t>I do not know</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p:txBody>
      </p:sp>
      <p:sp>
        <p:nvSpPr>
          <p:cNvPr id="239"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whoever does not have a TV subscription </a:t>
            </a:r>
            <a:r>
              <a:rPr kumimoji="0" lang="hu-HU" sz="900" b="0" i="0" u="none" strike="noStrike" kern="0" cap="none" spc="0" normalizeH="0" baseline="0" noProof="0" dirty="0">
                <a:ln>
                  <a:noFill/>
                </a:ln>
                <a:solidFill>
                  <a:srgbClr val="222223"/>
                </a:solidFill>
                <a:effectLst/>
                <a:uLnTx/>
                <a:uFillTx/>
                <a:latin typeface="Calibri"/>
                <a:ea typeface="+mn-ea"/>
                <a:cs typeface="+mn-cs"/>
              </a:rPr>
              <a:t>2017: n=148; 2020: n=193; 2023: n=231</a:t>
            </a:r>
          </a:p>
        </p:txBody>
      </p:sp>
      <p:sp>
        <p:nvSpPr>
          <p:cNvPr id="147" name="Szövegdoboz 30"/>
          <p:cNvSpPr txBox="1"/>
          <p:nvPr/>
        </p:nvSpPr>
        <p:spPr>
          <a:xfrm>
            <a:off x="1033504" y="3553431"/>
            <a:ext cx="6922871"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 number of people without a TV subscription was stable compared to 3 years ago, but there seems to be some change in the reasons behind this. The proportion of people who do not watch any TV content at all has continued to increase compared to before, while the use of free-to-air reception has continued to decline in the returning cohort. Both trends are generalised by gender and age group, and among those with a high school or university degree.</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129" name="TextBox 128">
            <a:extLst>
              <a:ext uri="{FF2B5EF4-FFF2-40B4-BE49-F238E27FC236}">
                <a16:creationId xmlns:a16="http://schemas.microsoft.com/office/drawing/2014/main" id="{499B9872-2C86-4A69-85B0-62D052E4A66D}"/>
              </a:ext>
            </a:extLst>
          </p:cNvPr>
          <p:cNvSpPr txBox="1"/>
          <p:nvPr/>
        </p:nvSpPr>
        <p:spPr>
          <a:xfrm>
            <a:off x="427694" y="2751346"/>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30" name="TextBox 129">
            <a:extLst>
              <a:ext uri="{FF2B5EF4-FFF2-40B4-BE49-F238E27FC236}">
                <a16:creationId xmlns:a16="http://schemas.microsoft.com/office/drawing/2014/main" id="{CAF7C439-27CB-40A2-9579-FB211DB06364}"/>
              </a:ext>
            </a:extLst>
          </p:cNvPr>
          <p:cNvSpPr txBox="1"/>
          <p:nvPr/>
        </p:nvSpPr>
        <p:spPr>
          <a:xfrm>
            <a:off x="1443149" y="2751345"/>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47%</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31" name="TextBox 130">
            <a:extLst>
              <a:ext uri="{FF2B5EF4-FFF2-40B4-BE49-F238E27FC236}">
                <a16:creationId xmlns:a16="http://schemas.microsoft.com/office/drawing/2014/main" id="{3D82248F-D184-4846-9A2D-2526568BA5AD}"/>
              </a:ext>
            </a:extLst>
          </p:cNvPr>
          <p:cNvSpPr txBox="1"/>
          <p:nvPr/>
        </p:nvSpPr>
        <p:spPr>
          <a:xfrm>
            <a:off x="2802306" y="2753802"/>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22%</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32" name="TextBox 131">
            <a:extLst>
              <a:ext uri="{FF2B5EF4-FFF2-40B4-BE49-F238E27FC236}">
                <a16:creationId xmlns:a16="http://schemas.microsoft.com/office/drawing/2014/main" id="{4232214C-9936-4B59-A0B5-886653A1F62B}"/>
              </a:ext>
            </a:extLst>
          </p:cNvPr>
          <p:cNvSpPr txBox="1"/>
          <p:nvPr/>
        </p:nvSpPr>
        <p:spPr>
          <a:xfrm>
            <a:off x="4201379" y="2752658"/>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23%</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33" name="TextBox 132">
            <a:extLst>
              <a:ext uri="{FF2B5EF4-FFF2-40B4-BE49-F238E27FC236}">
                <a16:creationId xmlns:a16="http://schemas.microsoft.com/office/drawing/2014/main" id="{28C8A902-12AC-49BE-B828-BE1E83F1B7E1}"/>
              </a:ext>
            </a:extLst>
          </p:cNvPr>
          <p:cNvSpPr txBox="1"/>
          <p:nvPr/>
        </p:nvSpPr>
        <p:spPr>
          <a:xfrm>
            <a:off x="5615285" y="2755448"/>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10%</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34" name="TextBox 133">
            <a:extLst>
              <a:ext uri="{FF2B5EF4-FFF2-40B4-BE49-F238E27FC236}">
                <a16:creationId xmlns:a16="http://schemas.microsoft.com/office/drawing/2014/main" id="{9CD8B17A-C1A1-475F-BB4C-9696EC8F7A7A}"/>
              </a:ext>
            </a:extLst>
          </p:cNvPr>
          <p:cNvSpPr txBox="1"/>
          <p:nvPr/>
        </p:nvSpPr>
        <p:spPr>
          <a:xfrm>
            <a:off x="7015625" y="2749481"/>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5%</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3" name="TextBox 2">
            <a:extLst>
              <a:ext uri="{FF2B5EF4-FFF2-40B4-BE49-F238E27FC236}">
                <a16:creationId xmlns:a16="http://schemas.microsoft.com/office/drawing/2014/main" id="{C520EF98-9E46-C7A4-D1BD-3F75CFF9C427}"/>
              </a:ext>
            </a:extLst>
          </p:cNvPr>
          <p:cNvSpPr txBox="1"/>
          <p:nvPr/>
        </p:nvSpPr>
        <p:spPr>
          <a:xfrm>
            <a:off x="427694" y="3004764"/>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5" name="TextBox 4">
            <a:extLst>
              <a:ext uri="{FF2B5EF4-FFF2-40B4-BE49-F238E27FC236}">
                <a16:creationId xmlns:a16="http://schemas.microsoft.com/office/drawing/2014/main" id="{04B5052A-39B8-9816-AAA7-F47556366FAF}"/>
              </a:ext>
            </a:extLst>
          </p:cNvPr>
          <p:cNvSpPr txBox="1"/>
          <p:nvPr/>
        </p:nvSpPr>
        <p:spPr>
          <a:xfrm>
            <a:off x="1443149" y="3004763"/>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43%</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6" name="TextBox 5">
            <a:extLst>
              <a:ext uri="{FF2B5EF4-FFF2-40B4-BE49-F238E27FC236}">
                <a16:creationId xmlns:a16="http://schemas.microsoft.com/office/drawing/2014/main" id="{6B19A942-13D9-4E80-C7FA-50940BBC8371}"/>
              </a:ext>
            </a:extLst>
          </p:cNvPr>
          <p:cNvSpPr txBox="1"/>
          <p:nvPr/>
        </p:nvSpPr>
        <p:spPr>
          <a:xfrm>
            <a:off x="2802306" y="3007220"/>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33%</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29" name="TextBox 28">
            <a:extLst>
              <a:ext uri="{FF2B5EF4-FFF2-40B4-BE49-F238E27FC236}">
                <a16:creationId xmlns:a16="http://schemas.microsoft.com/office/drawing/2014/main" id="{ED5EAA89-D273-793D-9FB4-E91E017B952B}"/>
              </a:ext>
            </a:extLst>
          </p:cNvPr>
          <p:cNvSpPr txBox="1"/>
          <p:nvPr/>
        </p:nvSpPr>
        <p:spPr>
          <a:xfrm>
            <a:off x="4201379" y="3006076"/>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18%</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52" name="TextBox 51">
            <a:extLst>
              <a:ext uri="{FF2B5EF4-FFF2-40B4-BE49-F238E27FC236}">
                <a16:creationId xmlns:a16="http://schemas.microsoft.com/office/drawing/2014/main" id="{E4697DF5-AEE6-4877-81AE-88AE23A3D807}"/>
              </a:ext>
            </a:extLst>
          </p:cNvPr>
          <p:cNvSpPr txBox="1"/>
          <p:nvPr/>
        </p:nvSpPr>
        <p:spPr>
          <a:xfrm>
            <a:off x="5615285" y="3008866"/>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10%</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74" name="TextBox 73">
            <a:extLst>
              <a:ext uri="{FF2B5EF4-FFF2-40B4-BE49-F238E27FC236}">
                <a16:creationId xmlns:a16="http://schemas.microsoft.com/office/drawing/2014/main" id="{7C94E5D9-5BB5-3935-28D2-B244A3D0265A}"/>
              </a:ext>
            </a:extLst>
          </p:cNvPr>
          <p:cNvSpPr txBox="1"/>
          <p:nvPr/>
        </p:nvSpPr>
        <p:spPr>
          <a:xfrm>
            <a:off x="7015625" y="3002899"/>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8%</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 name="Arrow: Down 3">
            <a:extLst>
              <a:ext uri="{FF2B5EF4-FFF2-40B4-BE49-F238E27FC236}">
                <a16:creationId xmlns:a16="http://schemas.microsoft.com/office/drawing/2014/main" id="{27058B39-6906-8005-849E-52E689EBB933}"/>
              </a:ext>
            </a:extLst>
          </p:cNvPr>
          <p:cNvSpPr/>
          <p:nvPr/>
        </p:nvSpPr>
        <p:spPr>
          <a:xfrm rot="10800000">
            <a:off x="4660787" y="1573902"/>
            <a:ext cx="139717" cy="201070"/>
          </a:xfrm>
          <a:prstGeom prst="downArrow">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19" name="Arrow: Down 118">
            <a:extLst>
              <a:ext uri="{FF2B5EF4-FFF2-40B4-BE49-F238E27FC236}">
                <a16:creationId xmlns:a16="http://schemas.microsoft.com/office/drawing/2014/main" id="{0A8157C5-60AB-686C-9A9F-06F44DB9D276}"/>
              </a:ext>
            </a:extLst>
          </p:cNvPr>
          <p:cNvSpPr/>
          <p:nvPr/>
        </p:nvSpPr>
        <p:spPr>
          <a:xfrm>
            <a:off x="3273444" y="1591522"/>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2" name="Picture 2">
            <a:extLst>
              <a:ext uri="{FF2B5EF4-FFF2-40B4-BE49-F238E27FC236}">
                <a16:creationId xmlns:a16="http://schemas.microsoft.com/office/drawing/2014/main" id="{C964E0E9-FD68-74BC-725B-6CF938B848D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a:extLst>
              <a:ext uri="{FF2B5EF4-FFF2-40B4-BE49-F238E27FC236}">
                <a16:creationId xmlns:a16="http://schemas.microsoft.com/office/drawing/2014/main" id="{05DFFB17-BCD6-120D-2886-0DEFF77C35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484870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a:t>SVOD </a:t>
            </a:r>
            <a:r>
              <a:rPr lang="en-GB" sz="2900" dirty="0"/>
              <a:t>subscription</a:t>
            </a:r>
            <a:endParaRPr lang="hu-HU" sz="2900" dirty="0"/>
          </a:p>
        </p:txBody>
      </p:sp>
      <p:sp>
        <p:nvSpPr>
          <p:cNvPr id="60" name="Szövegdoboz 30"/>
          <p:cNvSpPr txBox="1"/>
          <p:nvPr/>
        </p:nvSpPr>
        <p:spPr>
          <a:xfrm>
            <a:off x="319514" y="1563638"/>
            <a:ext cx="3816424" cy="15465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 number of subscribers to SVOD services has also increased significantly among the respondent cohort, with 2 out of 3 households having SVOD services. The increase is observed in all subgroups measured.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Subscriptions are typical among those living in the county (72%), those with a university or college degree (67%), those living with a partner but without children (71%), and those in a relatively better financial position (68%).</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grpSp>
        <p:nvGrpSpPr>
          <p:cNvPr id="14" name="Group 23"/>
          <p:cNvGrpSpPr/>
          <p:nvPr/>
        </p:nvGrpSpPr>
        <p:grpSpPr>
          <a:xfrm>
            <a:off x="5220072" y="1492820"/>
            <a:ext cx="2535079" cy="2223833"/>
            <a:chOff x="-1" y="677408"/>
            <a:chExt cx="4082768" cy="3581502"/>
          </a:xfrm>
        </p:grpSpPr>
        <p:sp>
          <p:nvSpPr>
            <p:cNvPr id="24" name="Shape 6"/>
            <p:cNvSpPr/>
            <p:nvPr/>
          </p:nvSpPr>
          <p:spPr>
            <a:xfrm>
              <a:off x="111677" y="1047924"/>
              <a:ext cx="3850572" cy="11112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99999"/>
            </a:solidFill>
            <a:ln w="12700" cap="flat">
              <a:noFill/>
              <a:miter lim="400000"/>
            </a:ln>
            <a:effectLst/>
          </p:spPr>
          <p:txBody>
            <a:bodyPr wrap="square" lIns="0" tIns="0" rIns="0" bIns="0" numCol="1" anchor="t">
              <a:noAutofit/>
            </a:bodyPr>
            <a:lstStyle/>
            <a:p>
              <a:pPr marL="0" marR="0" lvl="0" indent="0" algn="ctr" defTabSz="457200" rtl="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ea typeface="+mn-ea"/>
                <a:cs typeface="+mn-cs"/>
                <a:sym typeface="Helvetica Neue Thin"/>
              </a:endParaRPr>
            </a:p>
          </p:txBody>
        </p:sp>
        <p:grpSp>
          <p:nvGrpSpPr>
            <p:cNvPr id="25" name="Group 12"/>
            <p:cNvGrpSpPr/>
            <p:nvPr/>
          </p:nvGrpSpPr>
          <p:grpSpPr>
            <a:xfrm>
              <a:off x="351036" y="1091131"/>
              <a:ext cx="3369725" cy="1397000"/>
              <a:chOff x="-57049" y="-63501"/>
              <a:chExt cx="3369724" cy="1396999"/>
            </a:xfrm>
          </p:grpSpPr>
          <p:sp>
            <p:nvSpPr>
              <p:cNvPr id="45" name="Shape 8"/>
              <p:cNvSpPr/>
              <p:nvPr/>
            </p:nvSpPr>
            <p:spPr>
              <a:xfrm>
                <a:off x="2423674" y="28859"/>
                <a:ext cx="889001" cy="8890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0800" tIns="50800" rIns="50800" bIns="50800" numCol="1" anchor="ctr">
                <a:noAutofit/>
              </a:bodyPr>
              <a:lstStyle/>
              <a:p>
                <a:pPr marL="0" marR="0" lvl="0" indent="0" algn="ctr" defTabSz="457200" rtl="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ea typeface="+mn-ea"/>
                  <a:cs typeface="+mn-cs"/>
                  <a:sym typeface="Helvetica Neue Thin"/>
                </a:endParaRPr>
              </a:p>
            </p:txBody>
          </p:sp>
          <p:sp>
            <p:nvSpPr>
              <p:cNvPr id="44" name="Shape 11"/>
              <p:cNvSpPr/>
              <p:nvPr/>
            </p:nvSpPr>
            <p:spPr>
              <a:xfrm>
                <a:off x="1212650" y="-63501"/>
                <a:ext cx="1397000" cy="1396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CD1FF"/>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ts val="0"/>
                  </a:spcBef>
                  <a:spcAft>
                    <a:spcPts val="0"/>
                  </a:spcAft>
                  <a:buClrTx/>
                  <a:buSzTx/>
                  <a:buFontTx/>
                  <a:buNone/>
                  <a:tabLst/>
                  <a:defRPr sz="1800" cap="none">
                    <a:solidFill>
                      <a:srgbClr val="000000"/>
                    </a:solidFill>
                  </a:defRPr>
                </a:pPr>
                <a:endParaRPr kumimoji="0" sz="1800" b="0" i="0" u="none" strike="noStrike" kern="0" cap="none" spc="0" normalizeH="0" baseline="0" noProof="0" dirty="0">
                  <a:ln>
                    <a:noFill/>
                  </a:ln>
                  <a:solidFill>
                    <a:srgbClr val="000000"/>
                  </a:solidFill>
                  <a:effectLst/>
                  <a:uLnTx/>
                  <a:uFillTx/>
                  <a:latin typeface="Helvetica Neue"/>
                  <a:sym typeface="Helvetica Neue"/>
                </a:endParaRPr>
              </a:p>
            </p:txBody>
          </p:sp>
          <p:sp>
            <p:nvSpPr>
              <p:cNvPr id="36" name="Shape 7"/>
              <p:cNvSpPr/>
              <p:nvPr/>
            </p:nvSpPr>
            <p:spPr>
              <a:xfrm>
                <a:off x="-57049" y="71977"/>
                <a:ext cx="1255073" cy="12550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8767C"/>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ts val="0"/>
                  </a:spcBef>
                  <a:spcAft>
                    <a:spcPts val="0"/>
                  </a:spcAft>
                  <a:buClrTx/>
                  <a:buSzTx/>
                  <a:buFontTx/>
                  <a:buNone/>
                  <a:tabLst/>
                  <a:defRPr sz="1800" cap="none">
                    <a:solidFill>
                      <a:srgbClr val="000000"/>
                    </a:solidFill>
                  </a:defRPr>
                </a:pPr>
                <a:endParaRPr kumimoji="0" sz="1800" b="0" i="0" u="none" strike="noStrike" kern="0" cap="none" spc="0" normalizeH="0" baseline="0" noProof="0" dirty="0">
                  <a:ln>
                    <a:noFill/>
                  </a:ln>
                  <a:solidFill>
                    <a:srgbClr val="000000"/>
                  </a:solidFill>
                  <a:effectLst/>
                  <a:uLnTx/>
                  <a:uFillTx/>
                  <a:latin typeface="Helvetica Neue"/>
                  <a:sym typeface="Helvetica Neue"/>
                </a:endParaRPr>
              </a:p>
            </p:txBody>
          </p:sp>
        </p:grpSp>
        <p:sp>
          <p:nvSpPr>
            <p:cNvPr id="26" name="Shape 13"/>
            <p:cNvSpPr/>
            <p:nvPr/>
          </p:nvSpPr>
          <p:spPr>
            <a:xfrm>
              <a:off x="28830" y="1715337"/>
              <a:ext cx="3929460" cy="25435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 y="7"/>
                    <a:pt x="7" y="13"/>
                    <a:pt x="11" y="20"/>
                  </a:cubicBezTo>
                  <a:cubicBezTo>
                    <a:pt x="8" y="13"/>
                    <a:pt x="7" y="7"/>
                    <a:pt x="4" y="0"/>
                  </a:cubicBezTo>
                  <a:lnTo>
                    <a:pt x="0" y="0"/>
                  </a:lnTo>
                  <a:close/>
                  <a:moveTo>
                    <a:pt x="473" y="873"/>
                  </a:moveTo>
                  <a:cubicBezTo>
                    <a:pt x="691" y="1276"/>
                    <a:pt x="907" y="1681"/>
                    <a:pt x="1128" y="2079"/>
                  </a:cubicBezTo>
                  <a:cubicBezTo>
                    <a:pt x="3415" y="6207"/>
                    <a:pt x="5877" y="10096"/>
                    <a:pt x="8497" y="13720"/>
                  </a:cubicBezTo>
                  <a:lnTo>
                    <a:pt x="8497" y="20717"/>
                  </a:lnTo>
                  <a:cubicBezTo>
                    <a:pt x="8497" y="20961"/>
                    <a:pt x="8562" y="21181"/>
                    <a:pt x="8665" y="21340"/>
                  </a:cubicBezTo>
                  <a:cubicBezTo>
                    <a:pt x="8769" y="21500"/>
                    <a:pt x="8911" y="21600"/>
                    <a:pt x="9069" y="21600"/>
                  </a:cubicBezTo>
                  <a:lnTo>
                    <a:pt x="13057" y="21600"/>
                  </a:lnTo>
                  <a:cubicBezTo>
                    <a:pt x="13215" y="21600"/>
                    <a:pt x="13357" y="21500"/>
                    <a:pt x="13460" y="21340"/>
                  </a:cubicBezTo>
                  <a:cubicBezTo>
                    <a:pt x="13564" y="21181"/>
                    <a:pt x="13628" y="20961"/>
                    <a:pt x="13628" y="20717"/>
                  </a:cubicBezTo>
                  <a:lnTo>
                    <a:pt x="13628" y="13720"/>
                  </a:lnTo>
                  <a:cubicBezTo>
                    <a:pt x="16272" y="10132"/>
                    <a:pt x="18737" y="6239"/>
                    <a:pt x="21000" y="2076"/>
                  </a:cubicBezTo>
                  <a:cubicBezTo>
                    <a:pt x="21203" y="1702"/>
                    <a:pt x="21400" y="1322"/>
                    <a:pt x="21600" y="944"/>
                  </a:cubicBezTo>
                  <a:cubicBezTo>
                    <a:pt x="21057" y="1663"/>
                    <a:pt x="20198" y="2342"/>
                    <a:pt x="18997" y="2919"/>
                  </a:cubicBezTo>
                  <a:cubicBezTo>
                    <a:pt x="14615" y="5025"/>
                    <a:pt x="7511" y="5025"/>
                    <a:pt x="3128" y="2919"/>
                  </a:cubicBezTo>
                  <a:cubicBezTo>
                    <a:pt x="1888" y="2323"/>
                    <a:pt x="1012" y="1619"/>
                    <a:pt x="473" y="873"/>
                  </a:cubicBezTo>
                  <a:close/>
                </a:path>
              </a:pathLst>
            </a:custGeom>
            <a:solidFill>
              <a:srgbClr val="B9B9B9"/>
            </a:solidFill>
            <a:ln w="12700" cap="flat">
              <a:noFill/>
              <a:miter lim="400000"/>
            </a:ln>
            <a:effectLst/>
          </p:spPr>
          <p:txBody>
            <a:bodyPr wrap="square" lIns="0" tIns="0" rIns="0" bIns="0" numCol="1" anchor="t">
              <a:noAutofit/>
            </a:bodyPr>
            <a:lstStyle/>
            <a:p>
              <a:pPr marL="0" marR="0" lvl="0" indent="0" algn="ctr" defTabSz="457200" rtl="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ea typeface="+mn-ea"/>
                <a:cs typeface="+mn-cs"/>
                <a:sym typeface="Helvetica Neue Thin"/>
              </a:endParaRPr>
            </a:p>
          </p:txBody>
        </p:sp>
        <p:sp>
          <p:nvSpPr>
            <p:cNvPr id="27" name="Shape 14"/>
            <p:cNvSpPr/>
            <p:nvPr/>
          </p:nvSpPr>
          <p:spPr>
            <a:xfrm>
              <a:off x="-1" y="987468"/>
              <a:ext cx="4082768" cy="1270251"/>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8"/>
                    <a:pt x="2882" y="3018"/>
                  </a:cubicBezTo>
                  <a:cubicBezTo>
                    <a:pt x="-961" y="7038"/>
                    <a:pt x="-961" y="13559"/>
                    <a:pt x="2882" y="17579"/>
                  </a:cubicBezTo>
                  <a:cubicBezTo>
                    <a:pt x="6725" y="21600"/>
                    <a:pt x="12953" y="21600"/>
                    <a:pt x="16796" y="17579"/>
                  </a:cubicBezTo>
                  <a:cubicBezTo>
                    <a:pt x="20639" y="13559"/>
                    <a:pt x="20639" y="7038"/>
                    <a:pt x="16796" y="3018"/>
                  </a:cubicBezTo>
                  <a:cubicBezTo>
                    <a:pt x="14875" y="1008"/>
                    <a:pt x="12357" y="0"/>
                    <a:pt x="9839" y="0"/>
                  </a:cubicBezTo>
                  <a:close/>
                  <a:moveTo>
                    <a:pt x="9818" y="978"/>
                  </a:moveTo>
                  <a:cubicBezTo>
                    <a:pt x="12193" y="978"/>
                    <a:pt x="14567" y="1852"/>
                    <a:pt x="16379" y="3591"/>
                  </a:cubicBezTo>
                  <a:cubicBezTo>
                    <a:pt x="20003" y="7068"/>
                    <a:pt x="20003" y="12705"/>
                    <a:pt x="16379" y="16183"/>
                  </a:cubicBezTo>
                  <a:cubicBezTo>
                    <a:pt x="12755" y="19661"/>
                    <a:pt x="6881" y="19661"/>
                    <a:pt x="3257" y="16183"/>
                  </a:cubicBezTo>
                  <a:cubicBezTo>
                    <a:pt x="-367" y="12705"/>
                    <a:pt x="-367" y="7068"/>
                    <a:pt x="3257" y="3591"/>
                  </a:cubicBezTo>
                  <a:cubicBezTo>
                    <a:pt x="5069" y="1852"/>
                    <a:pt x="7443" y="978"/>
                    <a:pt x="9818" y="978"/>
                  </a:cubicBezTo>
                  <a:close/>
                </a:path>
              </a:pathLst>
            </a:custGeom>
            <a:solidFill>
              <a:srgbClr val="E5E5E5"/>
            </a:solidFill>
            <a:ln w="12700" cap="flat">
              <a:noFill/>
              <a:miter lim="400000"/>
            </a:ln>
            <a:effectLst/>
          </p:spPr>
          <p:txBody>
            <a:bodyPr wrap="square" lIns="0" tIns="0" rIns="0" bIns="0" numCol="1" anchor="t">
              <a:noAutofit/>
            </a:bodyPr>
            <a:lstStyle/>
            <a:p>
              <a:pPr marL="0" marR="0" lvl="0" indent="0" algn="ctr" defTabSz="457200" rtl="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ea typeface="+mn-ea"/>
                <a:cs typeface="+mn-cs"/>
                <a:sym typeface="Helvetica Neue Thin"/>
              </a:endParaRPr>
            </a:p>
          </p:txBody>
        </p:sp>
        <p:grpSp>
          <p:nvGrpSpPr>
            <p:cNvPr id="31" name="Group 21"/>
            <p:cNvGrpSpPr/>
            <p:nvPr/>
          </p:nvGrpSpPr>
          <p:grpSpPr>
            <a:xfrm>
              <a:off x="1147962" y="677408"/>
              <a:ext cx="889001" cy="889002"/>
              <a:chOff x="0" y="0"/>
              <a:chExt cx="889000" cy="889000"/>
            </a:xfrm>
          </p:grpSpPr>
          <p:sp>
            <p:nvSpPr>
              <p:cNvPr id="32" name="Shape 19"/>
              <p:cNvSpPr/>
              <p:nvPr/>
            </p:nvSpPr>
            <p:spPr>
              <a:xfrm>
                <a:off x="0" y="0"/>
                <a:ext cx="889000" cy="889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7C0"/>
              </a:solidFill>
              <a:ln w="12700" cap="flat">
                <a:noFill/>
                <a:miter lim="400000"/>
              </a:ln>
              <a:effectLst/>
            </p:spPr>
            <p:txBody>
              <a:bodyPr wrap="square" lIns="50800" tIns="50800" rIns="50800" bIns="50800" numCol="1" anchor="ctr">
                <a:noAutofit/>
              </a:bodyPr>
              <a:lstStyle/>
              <a:p>
                <a:pPr marL="0" marR="0" lvl="0" indent="0" algn="ctr"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0" cap="all"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33" name="Shape 20"/>
              <p:cNvSpPr/>
              <p:nvPr/>
            </p:nvSpPr>
            <p:spPr>
              <a:xfrm>
                <a:off x="266699" y="260588"/>
                <a:ext cx="355602" cy="367824"/>
              </a:xfrm>
              <a:custGeom>
                <a:avLst/>
                <a:gdLst/>
                <a:ahLst/>
                <a:cxnLst>
                  <a:cxn ang="0">
                    <a:pos x="wd2" y="hd2"/>
                  </a:cxn>
                  <a:cxn ang="5400000">
                    <a:pos x="wd2" y="hd2"/>
                  </a:cxn>
                  <a:cxn ang="10800000">
                    <a:pos x="wd2" y="hd2"/>
                  </a:cxn>
                  <a:cxn ang="16200000">
                    <a:pos x="wd2" y="hd2"/>
                  </a:cxn>
                </a:cxnLst>
                <a:rect l="0" t="0" r="r" b="b"/>
                <a:pathLst>
                  <a:path w="21600" h="21600" extrusionOk="0">
                    <a:moveTo>
                      <a:pt x="3645" y="0"/>
                    </a:moveTo>
                    <a:cubicBezTo>
                      <a:pt x="2654" y="0"/>
                      <a:pt x="1839" y="771"/>
                      <a:pt x="1839" y="1729"/>
                    </a:cubicBezTo>
                    <a:cubicBezTo>
                      <a:pt x="1839" y="2688"/>
                      <a:pt x="2654" y="3459"/>
                      <a:pt x="3645" y="3459"/>
                    </a:cubicBezTo>
                    <a:cubicBezTo>
                      <a:pt x="4636" y="3459"/>
                      <a:pt x="5434" y="2688"/>
                      <a:pt x="5434" y="1729"/>
                    </a:cubicBezTo>
                    <a:cubicBezTo>
                      <a:pt x="5434" y="771"/>
                      <a:pt x="4636" y="0"/>
                      <a:pt x="3645" y="0"/>
                    </a:cubicBezTo>
                    <a:close/>
                    <a:moveTo>
                      <a:pt x="17955" y="0"/>
                    </a:moveTo>
                    <a:cubicBezTo>
                      <a:pt x="16964" y="0"/>
                      <a:pt x="16166" y="771"/>
                      <a:pt x="16166" y="1729"/>
                    </a:cubicBezTo>
                    <a:cubicBezTo>
                      <a:pt x="16166" y="2688"/>
                      <a:pt x="16964" y="3459"/>
                      <a:pt x="17955" y="3459"/>
                    </a:cubicBezTo>
                    <a:cubicBezTo>
                      <a:pt x="18946" y="3459"/>
                      <a:pt x="19761" y="2688"/>
                      <a:pt x="19761" y="1729"/>
                    </a:cubicBezTo>
                    <a:cubicBezTo>
                      <a:pt x="19761" y="771"/>
                      <a:pt x="18946" y="0"/>
                      <a:pt x="17955" y="0"/>
                    </a:cubicBezTo>
                    <a:close/>
                    <a:moveTo>
                      <a:pt x="10614" y="3703"/>
                    </a:moveTo>
                    <a:cubicBezTo>
                      <a:pt x="9623" y="3703"/>
                      <a:pt x="8809" y="4474"/>
                      <a:pt x="8809" y="5433"/>
                    </a:cubicBezTo>
                    <a:cubicBezTo>
                      <a:pt x="8809" y="6391"/>
                      <a:pt x="9623" y="7178"/>
                      <a:pt x="10614" y="7178"/>
                    </a:cubicBezTo>
                    <a:cubicBezTo>
                      <a:pt x="11605" y="7178"/>
                      <a:pt x="12403" y="6391"/>
                      <a:pt x="12403" y="5433"/>
                    </a:cubicBezTo>
                    <a:cubicBezTo>
                      <a:pt x="12403" y="4474"/>
                      <a:pt x="11605" y="3703"/>
                      <a:pt x="10614" y="3703"/>
                    </a:cubicBezTo>
                    <a:close/>
                    <a:moveTo>
                      <a:pt x="1131" y="4356"/>
                    </a:moveTo>
                    <a:cubicBezTo>
                      <a:pt x="510" y="4356"/>
                      <a:pt x="0" y="4833"/>
                      <a:pt x="0" y="5433"/>
                    </a:cubicBezTo>
                    <a:lnTo>
                      <a:pt x="0" y="7570"/>
                    </a:lnTo>
                    <a:lnTo>
                      <a:pt x="0" y="9772"/>
                    </a:lnTo>
                    <a:cubicBezTo>
                      <a:pt x="0" y="10372"/>
                      <a:pt x="510" y="10849"/>
                      <a:pt x="1131" y="10849"/>
                    </a:cubicBezTo>
                    <a:cubicBezTo>
                      <a:pt x="1225" y="10849"/>
                      <a:pt x="1313" y="10837"/>
                      <a:pt x="1401" y="10816"/>
                    </a:cubicBezTo>
                    <a:lnTo>
                      <a:pt x="1401" y="16804"/>
                    </a:lnTo>
                    <a:cubicBezTo>
                      <a:pt x="1401" y="17404"/>
                      <a:pt x="1894" y="17880"/>
                      <a:pt x="2514" y="17880"/>
                    </a:cubicBezTo>
                    <a:cubicBezTo>
                      <a:pt x="3135" y="17880"/>
                      <a:pt x="3645" y="17403"/>
                      <a:pt x="3645" y="16804"/>
                    </a:cubicBezTo>
                    <a:cubicBezTo>
                      <a:pt x="3645" y="17403"/>
                      <a:pt x="4138" y="17880"/>
                      <a:pt x="4759" y="17880"/>
                    </a:cubicBezTo>
                    <a:cubicBezTo>
                      <a:pt x="5379" y="17880"/>
                      <a:pt x="5889" y="17403"/>
                      <a:pt x="5889" y="16804"/>
                    </a:cubicBezTo>
                    <a:cubicBezTo>
                      <a:pt x="5889" y="16804"/>
                      <a:pt x="5889" y="9103"/>
                      <a:pt x="5889" y="9103"/>
                    </a:cubicBezTo>
                    <a:cubicBezTo>
                      <a:pt x="5889" y="8235"/>
                      <a:pt x="6472" y="7480"/>
                      <a:pt x="7290" y="7162"/>
                    </a:cubicBezTo>
                    <a:lnTo>
                      <a:pt x="7290" y="5433"/>
                    </a:lnTo>
                    <a:cubicBezTo>
                      <a:pt x="7290" y="4833"/>
                      <a:pt x="6780" y="4356"/>
                      <a:pt x="6159" y="4356"/>
                    </a:cubicBezTo>
                    <a:cubicBezTo>
                      <a:pt x="6074" y="4356"/>
                      <a:pt x="5982" y="4356"/>
                      <a:pt x="5889" y="4356"/>
                    </a:cubicBezTo>
                    <a:lnTo>
                      <a:pt x="5029" y="4356"/>
                    </a:lnTo>
                    <a:lnTo>
                      <a:pt x="2244" y="4356"/>
                    </a:lnTo>
                    <a:lnTo>
                      <a:pt x="1164" y="4356"/>
                    </a:lnTo>
                    <a:cubicBezTo>
                      <a:pt x="1150" y="4356"/>
                      <a:pt x="1145" y="4356"/>
                      <a:pt x="1131" y="4356"/>
                    </a:cubicBezTo>
                    <a:close/>
                    <a:moveTo>
                      <a:pt x="15441" y="4356"/>
                    </a:moveTo>
                    <a:cubicBezTo>
                      <a:pt x="14820" y="4356"/>
                      <a:pt x="14327" y="4833"/>
                      <a:pt x="14327" y="5433"/>
                    </a:cubicBezTo>
                    <a:lnTo>
                      <a:pt x="14327" y="7162"/>
                    </a:lnTo>
                    <a:cubicBezTo>
                      <a:pt x="15145" y="7480"/>
                      <a:pt x="15711" y="8235"/>
                      <a:pt x="15711" y="9103"/>
                    </a:cubicBezTo>
                    <a:lnTo>
                      <a:pt x="15711" y="16804"/>
                    </a:lnTo>
                    <a:cubicBezTo>
                      <a:pt x="15711" y="17404"/>
                      <a:pt x="16221" y="17880"/>
                      <a:pt x="16841" y="17880"/>
                    </a:cubicBezTo>
                    <a:cubicBezTo>
                      <a:pt x="17461" y="17880"/>
                      <a:pt x="17955" y="17403"/>
                      <a:pt x="17955" y="16804"/>
                    </a:cubicBezTo>
                    <a:cubicBezTo>
                      <a:pt x="17955" y="17403"/>
                      <a:pt x="18465" y="17880"/>
                      <a:pt x="19086" y="17880"/>
                    </a:cubicBezTo>
                    <a:cubicBezTo>
                      <a:pt x="19706" y="17880"/>
                      <a:pt x="20216" y="17403"/>
                      <a:pt x="20216" y="16804"/>
                    </a:cubicBezTo>
                    <a:lnTo>
                      <a:pt x="20216" y="10816"/>
                    </a:lnTo>
                    <a:cubicBezTo>
                      <a:pt x="20303" y="10837"/>
                      <a:pt x="20392" y="10849"/>
                      <a:pt x="20486" y="10849"/>
                    </a:cubicBezTo>
                    <a:cubicBezTo>
                      <a:pt x="21106" y="10849"/>
                      <a:pt x="21600" y="10372"/>
                      <a:pt x="21600" y="9772"/>
                    </a:cubicBezTo>
                    <a:lnTo>
                      <a:pt x="21600" y="7570"/>
                    </a:lnTo>
                    <a:cubicBezTo>
                      <a:pt x="21600" y="7570"/>
                      <a:pt x="21600" y="5433"/>
                      <a:pt x="21600" y="5433"/>
                    </a:cubicBezTo>
                    <a:cubicBezTo>
                      <a:pt x="21600" y="4833"/>
                      <a:pt x="21106" y="4356"/>
                      <a:pt x="20486" y="4356"/>
                    </a:cubicBezTo>
                    <a:cubicBezTo>
                      <a:pt x="20400" y="4356"/>
                      <a:pt x="20309" y="4356"/>
                      <a:pt x="20216" y="4356"/>
                    </a:cubicBezTo>
                    <a:lnTo>
                      <a:pt x="19356" y="4356"/>
                    </a:lnTo>
                    <a:lnTo>
                      <a:pt x="16571" y="4356"/>
                    </a:lnTo>
                    <a:lnTo>
                      <a:pt x="15491" y="4356"/>
                    </a:lnTo>
                    <a:cubicBezTo>
                      <a:pt x="15477" y="4356"/>
                      <a:pt x="15455" y="4356"/>
                      <a:pt x="15441" y="4356"/>
                    </a:cubicBezTo>
                    <a:close/>
                    <a:moveTo>
                      <a:pt x="8100" y="8059"/>
                    </a:moveTo>
                    <a:cubicBezTo>
                      <a:pt x="7480" y="8059"/>
                      <a:pt x="6969" y="8536"/>
                      <a:pt x="6969" y="9136"/>
                    </a:cubicBezTo>
                    <a:lnTo>
                      <a:pt x="6969" y="11273"/>
                    </a:lnTo>
                    <a:lnTo>
                      <a:pt x="6969" y="13476"/>
                    </a:lnTo>
                    <a:cubicBezTo>
                      <a:pt x="6969" y="14075"/>
                      <a:pt x="7480" y="14552"/>
                      <a:pt x="8100" y="14552"/>
                    </a:cubicBezTo>
                    <a:cubicBezTo>
                      <a:pt x="8194" y="14552"/>
                      <a:pt x="8283" y="14541"/>
                      <a:pt x="8370" y="14520"/>
                    </a:cubicBezTo>
                    <a:lnTo>
                      <a:pt x="8370" y="20507"/>
                    </a:lnTo>
                    <a:cubicBezTo>
                      <a:pt x="8370" y="21107"/>
                      <a:pt x="8863" y="21600"/>
                      <a:pt x="9484" y="21600"/>
                    </a:cubicBezTo>
                    <a:cubicBezTo>
                      <a:pt x="10104" y="21600"/>
                      <a:pt x="10614" y="21107"/>
                      <a:pt x="10614" y="20507"/>
                    </a:cubicBezTo>
                    <a:cubicBezTo>
                      <a:pt x="10615" y="21107"/>
                      <a:pt x="11108" y="21600"/>
                      <a:pt x="11728" y="21600"/>
                    </a:cubicBezTo>
                    <a:cubicBezTo>
                      <a:pt x="12348" y="21600"/>
                      <a:pt x="12859" y="21107"/>
                      <a:pt x="12859" y="20507"/>
                    </a:cubicBezTo>
                    <a:lnTo>
                      <a:pt x="12859" y="14520"/>
                    </a:lnTo>
                    <a:cubicBezTo>
                      <a:pt x="12946" y="14541"/>
                      <a:pt x="13035" y="14552"/>
                      <a:pt x="13129" y="14552"/>
                    </a:cubicBezTo>
                    <a:cubicBezTo>
                      <a:pt x="13749" y="14552"/>
                      <a:pt x="14242" y="14075"/>
                      <a:pt x="14242" y="13476"/>
                    </a:cubicBezTo>
                    <a:lnTo>
                      <a:pt x="14242" y="11273"/>
                    </a:lnTo>
                    <a:cubicBezTo>
                      <a:pt x="14242" y="11273"/>
                      <a:pt x="14242" y="9136"/>
                      <a:pt x="14242" y="9136"/>
                    </a:cubicBezTo>
                    <a:cubicBezTo>
                      <a:pt x="14242" y="8536"/>
                      <a:pt x="13749" y="8059"/>
                      <a:pt x="13129" y="8059"/>
                    </a:cubicBezTo>
                    <a:cubicBezTo>
                      <a:pt x="13043" y="8059"/>
                      <a:pt x="12952" y="8059"/>
                      <a:pt x="12859" y="8059"/>
                    </a:cubicBezTo>
                    <a:lnTo>
                      <a:pt x="11998" y="8059"/>
                    </a:lnTo>
                    <a:lnTo>
                      <a:pt x="9214" y="8059"/>
                    </a:lnTo>
                    <a:lnTo>
                      <a:pt x="8134" y="8059"/>
                    </a:lnTo>
                    <a:cubicBezTo>
                      <a:pt x="8119" y="8059"/>
                      <a:pt x="8115" y="8059"/>
                      <a:pt x="8100" y="8059"/>
                    </a:cubicBezTo>
                    <a:close/>
                  </a:path>
                </a:pathLst>
              </a:custGeom>
              <a:solidFill>
                <a:srgbClr val="FFFFFF"/>
              </a:solidFill>
              <a:ln w="12700" cap="flat">
                <a:noFill/>
                <a:miter lim="400000"/>
              </a:ln>
              <a:effectLst/>
            </p:spPr>
            <p:txBody>
              <a:bodyPr wrap="square" lIns="38100" tIns="38100" rIns="38100" bIns="38100" numCol="1" anchor="b">
                <a:noAutofit/>
              </a:bodyPr>
              <a:lstStyle/>
              <a:p>
                <a:pPr marL="0" marR="0" lvl="0" indent="0" algn="ctr" defTabSz="457200" rtl="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ea typeface="+mn-ea"/>
                  <a:cs typeface="+mn-cs"/>
                  <a:sym typeface="Helvetica Neue Thin"/>
                </a:endParaRPr>
              </a:p>
            </p:txBody>
          </p:sp>
        </p:grpSp>
      </p:grpSp>
      <p:grpSp>
        <p:nvGrpSpPr>
          <p:cNvPr id="47" name="Group 370"/>
          <p:cNvGrpSpPr>
            <a:grpSpLocks noChangeAspect="1"/>
          </p:cNvGrpSpPr>
          <p:nvPr/>
        </p:nvGrpSpPr>
        <p:grpSpPr>
          <a:xfrm>
            <a:off x="7078981" y="1935372"/>
            <a:ext cx="385392" cy="252355"/>
            <a:chOff x="7562850" y="5859463"/>
            <a:chExt cx="446088" cy="292100"/>
          </a:xfrm>
          <a:solidFill>
            <a:schemeClr val="bg1"/>
          </a:solidFill>
        </p:grpSpPr>
        <p:sp>
          <p:nvSpPr>
            <p:cNvPr id="48" name="Freeform 537"/>
            <p:cNvSpPr>
              <a:spLocks noEditPoints="1"/>
            </p:cNvSpPr>
            <p:nvPr/>
          </p:nvSpPr>
          <p:spPr bwMode="auto">
            <a:xfrm>
              <a:off x="7615237" y="5859463"/>
              <a:ext cx="339725" cy="249238"/>
            </a:xfrm>
            <a:custGeom>
              <a:avLst/>
              <a:gdLst/>
              <a:ahLst/>
              <a:cxnLst>
                <a:cxn ang="0">
                  <a:pos x="307" y="253"/>
                </a:cxn>
                <a:cxn ang="0">
                  <a:pos x="38" y="253"/>
                </a:cxn>
                <a:cxn ang="0">
                  <a:pos x="0" y="214"/>
                </a:cxn>
                <a:cxn ang="0">
                  <a:pos x="0" y="38"/>
                </a:cxn>
                <a:cxn ang="0">
                  <a:pos x="38" y="0"/>
                </a:cxn>
                <a:cxn ang="0">
                  <a:pos x="307" y="0"/>
                </a:cxn>
                <a:cxn ang="0">
                  <a:pos x="345" y="38"/>
                </a:cxn>
                <a:cxn ang="0">
                  <a:pos x="345" y="214"/>
                </a:cxn>
                <a:cxn ang="0">
                  <a:pos x="307" y="253"/>
                </a:cxn>
                <a:cxn ang="0">
                  <a:pos x="38" y="19"/>
                </a:cxn>
                <a:cxn ang="0">
                  <a:pos x="19" y="38"/>
                </a:cxn>
                <a:cxn ang="0">
                  <a:pos x="19" y="214"/>
                </a:cxn>
                <a:cxn ang="0">
                  <a:pos x="38" y="234"/>
                </a:cxn>
                <a:cxn ang="0">
                  <a:pos x="307" y="234"/>
                </a:cxn>
                <a:cxn ang="0">
                  <a:pos x="326" y="214"/>
                </a:cxn>
                <a:cxn ang="0">
                  <a:pos x="326" y="38"/>
                </a:cxn>
                <a:cxn ang="0">
                  <a:pos x="307" y="19"/>
                </a:cxn>
                <a:cxn ang="0">
                  <a:pos x="38" y="19"/>
                </a:cxn>
              </a:cxnLst>
              <a:rect l="0" t="0" r="r" b="b"/>
              <a:pathLst>
                <a:path w="345" h="253">
                  <a:moveTo>
                    <a:pt x="307" y="253"/>
                  </a:moveTo>
                  <a:cubicBezTo>
                    <a:pt x="38" y="253"/>
                    <a:pt x="38" y="253"/>
                    <a:pt x="38" y="253"/>
                  </a:cubicBezTo>
                  <a:cubicBezTo>
                    <a:pt x="17" y="253"/>
                    <a:pt x="0" y="235"/>
                    <a:pt x="0" y="214"/>
                  </a:cubicBezTo>
                  <a:cubicBezTo>
                    <a:pt x="0" y="38"/>
                    <a:pt x="0" y="38"/>
                    <a:pt x="0" y="38"/>
                  </a:cubicBezTo>
                  <a:cubicBezTo>
                    <a:pt x="0" y="17"/>
                    <a:pt x="17" y="0"/>
                    <a:pt x="38" y="0"/>
                  </a:cubicBezTo>
                  <a:cubicBezTo>
                    <a:pt x="307" y="0"/>
                    <a:pt x="307" y="0"/>
                    <a:pt x="307" y="0"/>
                  </a:cubicBezTo>
                  <a:cubicBezTo>
                    <a:pt x="328" y="0"/>
                    <a:pt x="345" y="17"/>
                    <a:pt x="345" y="38"/>
                  </a:cubicBezTo>
                  <a:cubicBezTo>
                    <a:pt x="345" y="214"/>
                    <a:pt x="345" y="214"/>
                    <a:pt x="345" y="214"/>
                  </a:cubicBezTo>
                  <a:cubicBezTo>
                    <a:pt x="345" y="235"/>
                    <a:pt x="328" y="253"/>
                    <a:pt x="307" y="253"/>
                  </a:cubicBezTo>
                  <a:close/>
                  <a:moveTo>
                    <a:pt x="38" y="19"/>
                  </a:moveTo>
                  <a:cubicBezTo>
                    <a:pt x="28" y="19"/>
                    <a:pt x="19" y="28"/>
                    <a:pt x="19" y="38"/>
                  </a:cubicBezTo>
                  <a:cubicBezTo>
                    <a:pt x="19" y="214"/>
                    <a:pt x="19" y="214"/>
                    <a:pt x="19" y="214"/>
                  </a:cubicBezTo>
                  <a:cubicBezTo>
                    <a:pt x="19" y="225"/>
                    <a:pt x="28" y="234"/>
                    <a:pt x="38" y="234"/>
                  </a:cubicBezTo>
                  <a:cubicBezTo>
                    <a:pt x="307" y="234"/>
                    <a:pt x="307" y="234"/>
                    <a:pt x="307" y="234"/>
                  </a:cubicBezTo>
                  <a:cubicBezTo>
                    <a:pt x="317" y="234"/>
                    <a:pt x="326" y="225"/>
                    <a:pt x="326" y="214"/>
                  </a:cubicBezTo>
                  <a:cubicBezTo>
                    <a:pt x="326" y="38"/>
                    <a:pt x="326" y="38"/>
                    <a:pt x="326" y="38"/>
                  </a:cubicBezTo>
                  <a:cubicBezTo>
                    <a:pt x="326" y="28"/>
                    <a:pt x="317" y="19"/>
                    <a:pt x="307" y="19"/>
                  </a:cubicBezTo>
                  <a:cubicBezTo>
                    <a:pt x="38" y="19"/>
                    <a:pt x="38" y="19"/>
                    <a:pt x="38"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9" name="Freeform 538"/>
            <p:cNvSpPr>
              <a:spLocks noEditPoints="1"/>
            </p:cNvSpPr>
            <p:nvPr/>
          </p:nvSpPr>
          <p:spPr bwMode="auto">
            <a:xfrm>
              <a:off x="7562850" y="6070600"/>
              <a:ext cx="446088" cy="80963"/>
            </a:xfrm>
            <a:custGeom>
              <a:avLst/>
              <a:gdLst/>
              <a:ahLst/>
              <a:cxnLst>
                <a:cxn ang="0">
                  <a:pos x="444" y="48"/>
                </a:cxn>
                <a:cxn ang="0">
                  <a:pos x="406" y="14"/>
                </a:cxn>
                <a:cxn ang="0">
                  <a:pos x="388" y="0"/>
                </a:cxn>
                <a:cxn ang="0">
                  <a:pos x="65" y="0"/>
                </a:cxn>
                <a:cxn ang="0">
                  <a:pos x="47" y="14"/>
                </a:cxn>
                <a:cxn ang="0">
                  <a:pos x="9" y="48"/>
                </a:cxn>
                <a:cxn ang="0">
                  <a:pos x="0" y="69"/>
                </a:cxn>
                <a:cxn ang="0">
                  <a:pos x="12" y="82"/>
                </a:cxn>
                <a:cxn ang="0">
                  <a:pos x="441" y="82"/>
                </a:cxn>
                <a:cxn ang="0">
                  <a:pos x="453" y="69"/>
                </a:cxn>
                <a:cxn ang="0">
                  <a:pos x="444" y="48"/>
                </a:cxn>
                <a:cxn ang="0">
                  <a:pos x="269" y="54"/>
                </a:cxn>
                <a:cxn ang="0">
                  <a:pos x="184" y="54"/>
                </a:cxn>
                <a:cxn ang="0">
                  <a:pos x="181" y="50"/>
                </a:cxn>
                <a:cxn ang="0">
                  <a:pos x="183" y="43"/>
                </a:cxn>
                <a:cxn ang="0">
                  <a:pos x="191" y="32"/>
                </a:cxn>
                <a:cxn ang="0">
                  <a:pos x="198" y="28"/>
                </a:cxn>
                <a:cxn ang="0">
                  <a:pos x="255" y="28"/>
                </a:cxn>
                <a:cxn ang="0">
                  <a:pos x="262" y="32"/>
                </a:cxn>
                <a:cxn ang="0">
                  <a:pos x="270" y="43"/>
                </a:cxn>
                <a:cxn ang="0">
                  <a:pos x="272" y="50"/>
                </a:cxn>
                <a:cxn ang="0">
                  <a:pos x="269" y="54"/>
                </a:cxn>
              </a:cxnLst>
              <a:rect l="0" t="0" r="r" b="b"/>
              <a:pathLst>
                <a:path w="453" h="82">
                  <a:moveTo>
                    <a:pt x="444" y="48"/>
                  </a:moveTo>
                  <a:cubicBezTo>
                    <a:pt x="406" y="14"/>
                    <a:pt x="406" y="14"/>
                    <a:pt x="406" y="14"/>
                  </a:cubicBezTo>
                  <a:cubicBezTo>
                    <a:pt x="397" y="6"/>
                    <a:pt x="399" y="0"/>
                    <a:pt x="388" y="0"/>
                  </a:cubicBezTo>
                  <a:cubicBezTo>
                    <a:pt x="65" y="0"/>
                    <a:pt x="65" y="0"/>
                    <a:pt x="65" y="0"/>
                  </a:cubicBezTo>
                  <a:cubicBezTo>
                    <a:pt x="54" y="0"/>
                    <a:pt x="56" y="6"/>
                    <a:pt x="47" y="14"/>
                  </a:cubicBezTo>
                  <a:cubicBezTo>
                    <a:pt x="9" y="48"/>
                    <a:pt x="9" y="48"/>
                    <a:pt x="9" y="48"/>
                  </a:cubicBezTo>
                  <a:cubicBezTo>
                    <a:pt x="4" y="52"/>
                    <a:pt x="0" y="62"/>
                    <a:pt x="0" y="69"/>
                  </a:cubicBezTo>
                  <a:cubicBezTo>
                    <a:pt x="0" y="76"/>
                    <a:pt x="5" y="82"/>
                    <a:pt x="12" y="82"/>
                  </a:cubicBezTo>
                  <a:cubicBezTo>
                    <a:pt x="441" y="82"/>
                    <a:pt x="441" y="82"/>
                    <a:pt x="441" y="82"/>
                  </a:cubicBezTo>
                  <a:cubicBezTo>
                    <a:pt x="448" y="82"/>
                    <a:pt x="453" y="76"/>
                    <a:pt x="453" y="69"/>
                  </a:cubicBezTo>
                  <a:cubicBezTo>
                    <a:pt x="453" y="62"/>
                    <a:pt x="449" y="52"/>
                    <a:pt x="444" y="48"/>
                  </a:cubicBezTo>
                  <a:close/>
                  <a:moveTo>
                    <a:pt x="269" y="54"/>
                  </a:moveTo>
                  <a:cubicBezTo>
                    <a:pt x="184" y="54"/>
                    <a:pt x="184" y="54"/>
                    <a:pt x="184" y="54"/>
                  </a:cubicBezTo>
                  <a:cubicBezTo>
                    <a:pt x="182" y="54"/>
                    <a:pt x="181" y="52"/>
                    <a:pt x="181" y="50"/>
                  </a:cubicBezTo>
                  <a:cubicBezTo>
                    <a:pt x="181" y="47"/>
                    <a:pt x="182" y="44"/>
                    <a:pt x="183" y="43"/>
                  </a:cubicBezTo>
                  <a:cubicBezTo>
                    <a:pt x="191" y="32"/>
                    <a:pt x="191" y="32"/>
                    <a:pt x="191" y="32"/>
                  </a:cubicBezTo>
                  <a:cubicBezTo>
                    <a:pt x="192" y="30"/>
                    <a:pt x="196" y="28"/>
                    <a:pt x="198" y="28"/>
                  </a:cubicBezTo>
                  <a:cubicBezTo>
                    <a:pt x="255" y="28"/>
                    <a:pt x="255" y="28"/>
                    <a:pt x="255" y="28"/>
                  </a:cubicBezTo>
                  <a:cubicBezTo>
                    <a:pt x="257" y="28"/>
                    <a:pt x="260" y="30"/>
                    <a:pt x="262" y="32"/>
                  </a:cubicBezTo>
                  <a:cubicBezTo>
                    <a:pt x="270" y="43"/>
                    <a:pt x="270" y="43"/>
                    <a:pt x="270" y="43"/>
                  </a:cubicBezTo>
                  <a:cubicBezTo>
                    <a:pt x="271" y="44"/>
                    <a:pt x="272" y="47"/>
                    <a:pt x="272" y="50"/>
                  </a:cubicBezTo>
                  <a:cubicBezTo>
                    <a:pt x="272" y="52"/>
                    <a:pt x="270" y="54"/>
                    <a:pt x="269" y="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0" name="Freeform 539"/>
            <p:cNvSpPr>
              <a:spLocks/>
            </p:cNvSpPr>
            <p:nvPr/>
          </p:nvSpPr>
          <p:spPr bwMode="auto">
            <a:xfrm>
              <a:off x="7751762" y="5935663"/>
              <a:ext cx="76200" cy="87313"/>
            </a:xfrm>
            <a:custGeom>
              <a:avLst/>
              <a:gdLst/>
              <a:ahLst/>
              <a:cxnLst>
                <a:cxn ang="0">
                  <a:pos x="0" y="0"/>
                </a:cxn>
                <a:cxn ang="0">
                  <a:pos x="48" y="28"/>
                </a:cxn>
                <a:cxn ang="0">
                  <a:pos x="0" y="55"/>
                </a:cxn>
                <a:cxn ang="0">
                  <a:pos x="0" y="0"/>
                </a:cxn>
              </a:cxnLst>
              <a:rect l="0" t="0" r="r" b="b"/>
              <a:pathLst>
                <a:path w="48" h="55">
                  <a:moveTo>
                    <a:pt x="0" y="0"/>
                  </a:moveTo>
                  <a:lnTo>
                    <a:pt x="48" y="28"/>
                  </a:lnTo>
                  <a:lnTo>
                    <a:pt x="0" y="55"/>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1" name="Freeform 540"/>
            <p:cNvSpPr>
              <a:spLocks noEditPoints="1"/>
            </p:cNvSpPr>
            <p:nvPr/>
          </p:nvSpPr>
          <p:spPr bwMode="auto">
            <a:xfrm>
              <a:off x="7693025" y="5892800"/>
              <a:ext cx="168275" cy="166688"/>
            </a:xfrm>
            <a:custGeom>
              <a:avLst/>
              <a:gdLst/>
              <a:ahLst/>
              <a:cxnLst>
                <a:cxn ang="0">
                  <a:pos x="85" y="169"/>
                </a:cxn>
                <a:cxn ang="0">
                  <a:pos x="0" y="84"/>
                </a:cxn>
                <a:cxn ang="0">
                  <a:pos x="85" y="0"/>
                </a:cxn>
                <a:cxn ang="0">
                  <a:pos x="170" y="84"/>
                </a:cxn>
                <a:cxn ang="0">
                  <a:pos x="85" y="169"/>
                </a:cxn>
                <a:cxn ang="0">
                  <a:pos x="85" y="12"/>
                </a:cxn>
                <a:cxn ang="0">
                  <a:pos x="12" y="84"/>
                </a:cxn>
                <a:cxn ang="0">
                  <a:pos x="85" y="157"/>
                </a:cxn>
                <a:cxn ang="0">
                  <a:pos x="158" y="84"/>
                </a:cxn>
                <a:cxn ang="0">
                  <a:pos x="85" y="12"/>
                </a:cxn>
              </a:cxnLst>
              <a:rect l="0" t="0" r="r" b="b"/>
              <a:pathLst>
                <a:path w="170" h="169">
                  <a:moveTo>
                    <a:pt x="85" y="169"/>
                  </a:moveTo>
                  <a:cubicBezTo>
                    <a:pt x="38" y="169"/>
                    <a:pt x="0" y="131"/>
                    <a:pt x="0" y="84"/>
                  </a:cubicBezTo>
                  <a:cubicBezTo>
                    <a:pt x="0" y="38"/>
                    <a:pt x="38" y="0"/>
                    <a:pt x="85" y="0"/>
                  </a:cubicBezTo>
                  <a:cubicBezTo>
                    <a:pt x="131" y="0"/>
                    <a:pt x="170" y="38"/>
                    <a:pt x="170" y="84"/>
                  </a:cubicBezTo>
                  <a:cubicBezTo>
                    <a:pt x="170" y="131"/>
                    <a:pt x="131" y="169"/>
                    <a:pt x="85" y="169"/>
                  </a:cubicBezTo>
                  <a:close/>
                  <a:moveTo>
                    <a:pt x="85" y="12"/>
                  </a:moveTo>
                  <a:cubicBezTo>
                    <a:pt x="45" y="12"/>
                    <a:pt x="12" y="44"/>
                    <a:pt x="12" y="84"/>
                  </a:cubicBezTo>
                  <a:cubicBezTo>
                    <a:pt x="12" y="125"/>
                    <a:pt x="45" y="157"/>
                    <a:pt x="85" y="157"/>
                  </a:cubicBezTo>
                  <a:cubicBezTo>
                    <a:pt x="125" y="157"/>
                    <a:pt x="158" y="125"/>
                    <a:pt x="158" y="84"/>
                  </a:cubicBezTo>
                  <a:cubicBezTo>
                    <a:pt x="158" y="44"/>
                    <a:pt x="125" y="12"/>
                    <a:pt x="85"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54" name="Rectangle 23"/>
          <p:cNvSpPr/>
          <p:nvPr/>
        </p:nvSpPr>
        <p:spPr>
          <a:xfrm>
            <a:off x="6049194" y="3305411"/>
            <a:ext cx="905835" cy="28992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2400" b="1" i="0" u="none" strike="noStrike" kern="0" cap="none" spc="0" normalizeH="0" baseline="0" noProof="0" dirty="0">
                <a:ln>
                  <a:noFill/>
                </a:ln>
                <a:solidFill>
                  <a:srgbClr val="FFFFFF"/>
                </a:solidFill>
                <a:effectLst/>
                <a:uLnTx/>
                <a:uFillTx/>
                <a:latin typeface="Calibri"/>
                <a:ea typeface="+mn-ea"/>
                <a:cs typeface="Arial" panose="020B0604020202020204" pitchFamily="34" charset="0"/>
              </a:rPr>
              <a:t>61</a:t>
            </a:r>
            <a:r>
              <a:rPr kumimoji="0" lang="en-GB" sz="2400" b="1" i="0" u="none" strike="noStrike" kern="0" cap="none" spc="0" normalizeH="0" baseline="0" noProof="0" dirty="0">
                <a:ln>
                  <a:noFill/>
                </a:ln>
                <a:solidFill>
                  <a:srgbClr val="FFFFFF"/>
                </a:solidFill>
                <a:effectLst/>
                <a:uLnTx/>
                <a:uFillTx/>
                <a:latin typeface="Calibri"/>
                <a:ea typeface="+mn-ea"/>
                <a:cs typeface="Arial" panose="020B0604020202020204" pitchFamily="34" charset="0"/>
              </a:rPr>
              <a:t>%</a:t>
            </a:r>
            <a:endParaRPr kumimoji="0" lang="hu-HU" sz="2400" b="1" i="0" u="none" strike="noStrike" kern="0" cap="none" spc="0" normalizeH="0" baseline="0" noProof="0" dirty="0">
              <a:ln>
                <a:noFill/>
              </a:ln>
              <a:solidFill>
                <a:srgbClr val="FFFFFF"/>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FFFFFF"/>
              </a:solidFill>
              <a:effectLst/>
              <a:uLnTx/>
              <a:uFillTx/>
              <a:latin typeface="Calibri"/>
              <a:ea typeface="+mn-ea"/>
              <a:cs typeface="Arial" panose="020B0604020202020204" pitchFamily="34" charset="0"/>
            </a:endParaRPr>
          </a:p>
        </p:txBody>
      </p:sp>
      <p:pic>
        <p:nvPicPr>
          <p:cNvPr id="2" name="Picture 1"/>
          <p:cNvPicPr>
            <a:picLocks noChangeAspect="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t="-1697"/>
          <a:stretch/>
        </p:blipFill>
        <p:spPr>
          <a:xfrm rot="21283350">
            <a:off x="6289371" y="2096912"/>
            <a:ext cx="741528" cy="173194"/>
          </a:xfrm>
          <a:prstGeom prst="rect">
            <a:avLst/>
          </a:prstGeom>
        </p:spPr>
      </p:pic>
      <p:pic>
        <p:nvPicPr>
          <p:cNvPr id="4" name="Picture 3"/>
          <p:cNvPicPr>
            <a:picLocks noChangeAspect="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445047">
            <a:off x="5531091" y="1995690"/>
            <a:ext cx="593196" cy="267629"/>
          </a:xfrm>
          <a:prstGeom prst="rect">
            <a:avLst/>
          </a:prstGeom>
        </p:spPr>
      </p:pic>
      <p:sp>
        <p:nvSpPr>
          <p:cNvPr id="28" name="Shape 19"/>
          <p:cNvSpPr/>
          <p:nvPr/>
        </p:nvSpPr>
        <p:spPr>
          <a:xfrm>
            <a:off x="6569646" y="1490811"/>
            <a:ext cx="414725" cy="4147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0800" tIns="50800" rIns="50800" bIns="50800" numCol="1" anchor="ctr">
            <a:noAutofit/>
          </a:bodyPr>
          <a:lstStyle/>
          <a:p>
            <a:pPr marL="0" marR="0" lvl="0" indent="0" algn="ctr"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0" cap="all" spc="0" normalizeH="0" baseline="0" noProof="0">
              <a:ln>
                <a:noFill/>
              </a:ln>
              <a:solidFill>
                <a:srgbClr val="FFFFFF"/>
              </a:solidFill>
              <a:effectLst/>
              <a:uLnTx/>
              <a:uFillTx/>
              <a:latin typeface="Helvetica Neue"/>
              <a:ea typeface="Helvetica Neue"/>
              <a:cs typeface="Helvetica Neue"/>
              <a:sym typeface="Helvetica Neue"/>
            </a:endParaRPr>
          </a:p>
        </p:txBody>
      </p:sp>
      <p:sp>
        <p:nvSpPr>
          <p:cNvPr id="29" name="Freeform 143"/>
          <p:cNvSpPr>
            <a:spLocks noChangeAspect="1" noEditPoints="1"/>
          </p:cNvSpPr>
          <p:nvPr/>
        </p:nvSpPr>
        <p:spPr bwMode="auto">
          <a:xfrm>
            <a:off x="6651316" y="1583466"/>
            <a:ext cx="261975" cy="229414"/>
          </a:xfrm>
          <a:custGeom>
            <a:avLst/>
            <a:gdLst/>
            <a:ahLst/>
            <a:cxnLst>
              <a:cxn ang="0">
                <a:pos x="0" y="14"/>
              </a:cxn>
              <a:cxn ang="0">
                <a:pos x="357" y="325"/>
              </a:cxn>
              <a:cxn ang="0">
                <a:pos x="357" y="0"/>
              </a:cxn>
              <a:cxn ang="0">
                <a:pos x="19" y="307"/>
              </a:cxn>
              <a:cxn ang="0">
                <a:pos x="19" y="266"/>
              </a:cxn>
              <a:cxn ang="0">
                <a:pos x="45" y="305"/>
              </a:cxn>
              <a:cxn ang="0">
                <a:pos x="19" y="59"/>
              </a:cxn>
              <a:cxn ang="0">
                <a:pos x="19" y="19"/>
              </a:cxn>
              <a:cxn ang="0">
                <a:pos x="45" y="58"/>
              </a:cxn>
              <a:cxn ang="0">
                <a:pos x="63" y="307"/>
              </a:cxn>
              <a:cxn ang="0">
                <a:pos x="63" y="266"/>
              </a:cxn>
              <a:cxn ang="0">
                <a:pos x="89" y="305"/>
              </a:cxn>
              <a:cxn ang="0">
                <a:pos x="63" y="59"/>
              </a:cxn>
              <a:cxn ang="0">
                <a:pos x="63" y="19"/>
              </a:cxn>
              <a:cxn ang="0">
                <a:pos x="89" y="58"/>
              </a:cxn>
              <a:cxn ang="0">
                <a:pos x="107" y="307"/>
              </a:cxn>
              <a:cxn ang="0">
                <a:pos x="107" y="266"/>
              </a:cxn>
              <a:cxn ang="0">
                <a:pos x="133" y="305"/>
              </a:cxn>
              <a:cxn ang="0">
                <a:pos x="107" y="59"/>
              </a:cxn>
              <a:cxn ang="0">
                <a:pos x="107" y="19"/>
              </a:cxn>
              <a:cxn ang="0">
                <a:pos x="133" y="58"/>
              </a:cxn>
              <a:cxn ang="0">
                <a:pos x="151" y="307"/>
              </a:cxn>
              <a:cxn ang="0">
                <a:pos x="151" y="266"/>
              </a:cxn>
              <a:cxn ang="0">
                <a:pos x="178" y="305"/>
              </a:cxn>
              <a:cxn ang="0">
                <a:pos x="151" y="59"/>
              </a:cxn>
              <a:cxn ang="0">
                <a:pos x="151" y="19"/>
              </a:cxn>
              <a:cxn ang="0">
                <a:pos x="178" y="58"/>
              </a:cxn>
              <a:cxn ang="0">
                <a:pos x="195" y="307"/>
              </a:cxn>
              <a:cxn ang="0">
                <a:pos x="195" y="266"/>
              </a:cxn>
              <a:cxn ang="0">
                <a:pos x="222" y="305"/>
              </a:cxn>
              <a:cxn ang="0">
                <a:pos x="195" y="59"/>
              </a:cxn>
              <a:cxn ang="0">
                <a:pos x="195" y="19"/>
              </a:cxn>
              <a:cxn ang="0">
                <a:pos x="222" y="58"/>
              </a:cxn>
              <a:cxn ang="0">
                <a:pos x="239" y="307"/>
              </a:cxn>
              <a:cxn ang="0">
                <a:pos x="239" y="266"/>
              </a:cxn>
              <a:cxn ang="0">
                <a:pos x="266" y="305"/>
              </a:cxn>
              <a:cxn ang="0">
                <a:pos x="239" y="59"/>
              </a:cxn>
              <a:cxn ang="0">
                <a:pos x="239" y="19"/>
              </a:cxn>
              <a:cxn ang="0">
                <a:pos x="266" y="58"/>
              </a:cxn>
              <a:cxn ang="0">
                <a:pos x="283" y="307"/>
              </a:cxn>
              <a:cxn ang="0">
                <a:pos x="283" y="266"/>
              </a:cxn>
              <a:cxn ang="0">
                <a:pos x="310" y="305"/>
              </a:cxn>
              <a:cxn ang="0">
                <a:pos x="283" y="59"/>
              </a:cxn>
              <a:cxn ang="0">
                <a:pos x="283" y="19"/>
              </a:cxn>
              <a:cxn ang="0">
                <a:pos x="310" y="58"/>
              </a:cxn>
              <a:cxn ang="0">
                <a:pos x="327" y="307"/>
              </a:cxn>
              <a:cxn ang="0">
                <a:pos x="327" y="266"/>
              </a:cxn>
              <a:cxn ang="0">
                <a:pos x="354" y="305"/>
              </a:cxn>
              <a:cxn ang="0">
                <a:pos x="327" y="59"/>
              </a:cxn>
              <a:cxn ang="0">
                <a:pos x="327" y="19"/>
              </a:cxn>
              <a:cxn ang="0">
                <a:pos x="354" y="58"/>
              </a:cxn>
              <a:cxn ang="0">
                <a:pos x="249" y="155"/>
              </a:cxn>
              <a:cxn ang="0">
                <a:pos x="150" y="228"/>
              </a:cxn>
            </a:cxnLst>
            <a:rect l="0" t="0" r="r" b="b"/>
            <a:pathLst>
              <a:path w="371" h="325">
                <a:moveTo>
                  <a:pt x="357" y="0"/>
                </a:moveTo>
                <a:cubicBezTo>
                  <a:pt x="14" y="0"/>
                  <a:pt x="14" y="0"/>
                  <a:pt x="14" y="0"/>
                </a:cubicBezTo>
                <a:cubicBezTo>
                  <a:pt x="7" y="0"/>
                  <a:pt x="0" y="7"/>
                  <a:pt x="0" y="14"/>
                </a:cubicBezTo>
                <a:cubicBezTo>
                  <a:pt x="0" y="311"/>
                  <a:pt x="0" y="311"/>
                  <a:pt x="0" y="311"/>
                </a:cubicBezTo>
                <a:cubicBezTo>
                  <a:pt x="0" y="319"/>
                  <a:pt x="7" y="325"/>
                  <a:pt x="14" y="325"/>
                </a:cubicBezTo>
                <a:cubicBezTo>
                  <a:pt x="357" y="325"/>
                  <a:pt x="357" y="325"/>
                  <a:pt x="357" y="325"/>
                </a:cubicBezTo>
                <a:cubicBezTo>
                  <a:pt x="365" y="325"/>
                  <a:pt x="371" y="319"/>
                  <a:pt x="371" y="311"/>
                </a:cubicBezTo>
                <a:cubicBezTo>
                  <a:pt x="371" y="14"/>
                  <a:pt x="371" y="14"/>
                  <a:pt x="371" y="14"/>
                </a:cubicBezTo>
                <a:cubicBezTo>
                  <a:pt x="371" y="7"/>
                  <a:pt x="365" y="0"/>
                  <a:pt x="357" y="0"/>
                </a:cubicBezTo>
                <a:close/>
                <a:moveTo>
                  <a:pt x="45" y="305"/>
                </a:moveTo>
                <a:cubicBezTo>
                  <a:pt x="45" y="306"/>
                  <a:pt x="45" y="307"/>
                  <a:pt x="44" y="307"/>
                </a:cubicBezTo>
                <a:cubicBezTo>
                  <a:pt x="19" y="307"/>
                  <a:pt x="19" y="307"/>
                  <a:pt x="19" y="307"/>
                </a:cubicBezTo>
                <a:cubicBezTo>
                  <a:pt x="18" y="307"/>
                  <a:pt x="18" y="306"/>
                  <a:pt x="18" y="305"/>
                </a:cubicBezTo>
                <a:cubicBezTo>
                  <a:pt x="18" y="268"/>
                  <a:pt x="18" y="268"/>
                  <a:pt x="18" y="268"/>
                </a:cubicBezTo>
                <a:cubicBezTo>
                  <a:pt x="18" y="267"/>
                  <a:pt x="18" y="266"/>
                  <a:pt x="19" y="266"/>
                </a:cubicBezTo>
                <a:cubicBezTo>
                  <a:pt x="44" y="266"/>
                  <a:pt x="44" y="266"/>
                  <a:pt x="44" y="266"/>
                </a:cubicBezTo>
                <a:cubicBezTo>
                  <a:pt x="45" y="266"/>
                  <a:pt x="45" y="267"/>
                  <a:pt x="45" y="268"/>
                </a:cubicBezTo>
                <a:lnTo>
                  <a:pt x="45" y="305"/>
                </a:lnTo>
                <a:close/>
                <a:moveTo>
                  <a:pt x="45" y="58"/>
                </a:moveTo>
                <a:cubicBezTo>
                  <a:pt x="45" y="59"/>
                  <a:pt x="45" y="59"/>
                  <a:pt x="44" y="59"/>
                </a:cubicBezTo>
                <a:cubicBezTo>
                  <a:pt x="19" y="59"/>
                  <a:pt x="19" y="59"/>
                  <a:pt x="19" y="59"/>
                </a:cubicBezTo>
                <a:cubicBezTo>
                  <a:pt x="18" y="59"/>
                  <a:pt x="18" y="59"/>
                  <a:pt x="18" y="58"/>
                </a:cubicBezTo>
                <a:cubicBezTo>
                  <a:pt x="18" y="20"/>
                  <a:pt x="18" y="20"/>
                  <a:pt x="18" y="20"/>
                </a:cubicBezTo>
                <a:cubicBezTo>
                  <a:pt x="18" y="19"/>
                  <a:pt x="18" y="19"/>
                  <a:pt x="19" y="19"/>
                </a:cubicBezTo>
                <a:cubicBezTo>
                  <a:pt x="44" y="19"/>
                  <a:pt x="44" y="19"/>
                  <a:pt x="44" y="19"/>
                </a:cubicBezTo>
                <a:cubicBezTo>
                  <a:pt x="45" y="19"/>
                  <a:pt x="45" y="19"/>
                  <a:pt x="45" y="20"/>
                </a:cubicBezTo>
                <a:lnTo>
                  <a:pt x="45" y="58"/>
                </a:lnTo>
                <a:close/>
                <a:moveTo>
                  <a:pt x="89" y="305"/>
                </a:moveTo>
                <a:cubicBezTo>
                  <a:pt x="89" y="306"/>
                  <a:pt x="89" y="307"/>
                  <a:pt x="88" y="307"/>
                </a:cubicBezTo>
                <a:cubicBezTo>
                  <a:pt x="63" y="307"/>
                  <a:pt x="63" y="307"/>
                  <a:pt x="63" y="307"/>
                </a:cubicBezTo>
                <a:cubicBezTo>
                  <a:pt x="62" y="307"/>
                  <a:pt x="62" y="306"/>
                  <a:pt x="62" y="305"/>
                </a:cubicBezTo>
                <a:cubicBezTo>
                  <a:pt x="62" y="268"/>
                  <a:pt x="62" y="268"/>
                  <a:pt x="62" y="268"/>
                </a:cubicBezTo>
                <a:cubicBezTo>
                  <a:pt x="62" y="267"/>
                  <a:pt x="62" y="266"/>
                  <a:pt x="63" y="266"/>
                </a:cubicBezTo>
                <a:cubicBezTo>
                  <a:pt x="88" y="266"/>
                  <a:pt x="88" y="266"/>
                  <a:pt x="88" y="266"/>
                </a:cubicBezTo>
                <a:cubicBezTo>
                  <a:pt x="89" y="266"/>
                  <a:pt x="89" y="267"/>
                  <a:pt x="89" y="268"/>
                </a:cubicBezTo>
                <a:lnTo>
                  <a:pt x="89" y="305"/>
                </a:lnTo>
                <a:close/>
                <a:moveTo>
                  <a:pt x="89" y="58"/>
                </a:moveTo>
                <a:cubicBezTo>
                  <a:pt x="89" y="59"/>
                  <a:pt x="89" y="59"/>
                  <a:pt x="88" y="59"/>
                </a:cubicBezTo>
                <a:cubicBezTo>
                  <a:pt x="63" y="59"/>
                  <a:pt x="63" y="59"/>
                  <a:pt x="63" y="59"/>
                </a:cubicBezTo>
                <a:cubicBezTo>
                  <a:pt x="62" y="59"/>
                  <a:pt x="62" y="59"/>
                  <a:pt x="62" y="58"/>
                </a:cubicBezTo>
                <a:cubicBezTo>
                  <a:pt x="62" y="20"/>
                  <a:pt x="62" y="20"/>
                  <a:pt x="62" y="20"/>
                </a:cubicBezTo>
                <a:cubicBezTo>
                  <a:pt x="62" y="19"/>
                  <a:pt x="62" y="19"/>
                  <a:pt x="63" y="19"/>
                </a:cubicBezTo>
                <a:cubicBezTo>
                  <a:pt x="88" y="19"/>
                  <a:pt x="88" y="19"/>
                  <a:pt x="88" y="19"/>
                </a:cubicBezTo>
                <a:cubicBezTo>
                  <a:pt x="89" y="19"/>
                  <a:pt x="89" y="19"/>
                  <a:pt x="89" y="20"/>
                </a:cubicBezTo>
                <a:lnTo>
                  <a:pt x="89" y="58"/>
                </a:lnTo>
                <a:close/>
                <a:moveTo>
                  <a:pt x="133" y="305"/>
                </a:moveTo>
                <a:cubicBezTo>
                  <a:pt x="133" y="306"/>
                  <a:pt x="133" y="307"/>
                  <a:pt x="132" y="307"/>
                </a:cubicBezTo>
                <a:cubicBezTo>
                  <a:pt x="107" y="307"/>
                  <a:pt x="107" y="307"/>
                  <a:pt x="107" y="307"/>
                </a:cubicBezTo>
                <a:cubicBezTo>
                  <a:pt x="106" y="307"/>
                  <a:pt x="106" y="306"/>
                  <a:pt x="106" y="305"/>
                </a:cubicBezTo>
                <a:cubicBezTo>
                  <a:pt x="106" y="268"/>
                  <a:pt x="106" y="268"/>
                  <a:pt x="106" y="268"/>
                </a:cubicBezTo>
                <a:cubicBezTo>
                  <a:pt x="106" y="267"/>
                  <a:pt x="106" y="266"/>
                  <a:pt x="107" y="266"/>
                </a:cubicBezTo>
                <a:cubicBezTo>
                  <a:pt x="132" y="266"/>
                  <a:pt x="132" y="266"/>
                  <a:pt x="132" y="266"/>
                </a:cubicBezTo>
                <a:cubicBezTo>
                  <a:pt x="133" y="266"/>
                  <a:pt x="133" y="267"/>
                  <a:pt x="133" y="268"/>
                </a:cubicBezTo>
                <a:lnTo>
                  <a:pt x="133" y="305"/>
                </a:lnTo>
                <a:close/>
                <a:moveTo>
                  <a:pt x="133" y="58"/>
                </a:moveTo>
                <a:cubicBezTo>
                  <a:pt x="133" y="59"/>
                  <a:pt x="133" y="59"/>
                  <a:pt x="132" y="59"/>
                </a:cubicBezTo>
                <a:cubicBezTo>
                  <a:pt x="107" y="59"/>
                  <a:pt x="107" y="59"/>
                  <a:pt x="107" y="59"/>
                </a:cubicBezTo>
                <a:cubicBezTo>
                  <a:pt x="106" y="59"/>
                  <a:pt x="106" y="59"/>
                  <a:pt x="106" y="58"/>
                </a:cubicBezTo>
                <a:cubicBezTo>
                  <a:pt x="106" y="20"/>
                  <a:pt x="106" y="20"/>
                  <a:pt x="106" y="20"/>
                </a:cubicBezTo>
                <a:cubicBezTo>
                  <a:pt x="106" y="19"/>
                  <a:pt x="106" y="19"/>
                  <a:pt x="107" y="19"/>
                </a:cubicBezTo>
                <a:cubicBezTo>
                  <a:pt x="132" y="19"/>
                  <a:pt x="132" y="19"/>
                  <a:pt x="132" y="19"/>
                </a:cubicBezTo>
                <a:cubicBezTo>
                  <a:pt x="133" y="19"/>
                  <a:pt x="133" y="19"/>
                  <a:pt x="133" y="20"/>
                </a:cubicBezTo>
                <a:lnTo>
                  <a:pt x="133" y="58"/>
                </a:lnTo>
                <a:close/>
                <a:moveTo>
                  <a:pt x="178" y="305"/>
                </a:moveTo>
                <a:cubicBezTo>
                  <a:pt x="178" y="306"/>
                  <a:pt x="177" y="307"/>
                  <a:pt x="176" y="307"/>
                </a:cubicBezTo>
                <a:cubicBezTo>
                  <a:pt x="151" y="307"/>
                  <a:pt x="151" y="307"/>
                  <a:pt x="151" y="307"/>
                </a:cubicBezTo>
                <a:cubicBezTo>
                  <a:pt x="150" y="307"/>
                  <a:pt x="150" y="306"/>
                  <a:pt x="150" y="305"/>
                </a:cubicBezTo>
                <a:cubicBezTo>
                  <a:pt x="150" y="268"/>
                  <a:pt x="150" y="268"/>
                  <a:pt x="150" y="268"/>
                </a:cubicBezTo>
                <a:cubicBezTo>
                  <a:pt x="150" y="267"/>
                  <a:pt x="150" y="266"/>
                  <a:pt x="151" y="266"/>
                </a:cubicBezTo>
                <a:cubicBezTo>
                  <a:pt x="176" y="266"/>
                  <a:pt x="176" y="266"/>
                  <a:pt x="176" y="266"/>
                </a:cubicBezTo>
                <a:cubicBezTo>
                  <a:pt x="177" y="266"/>
                  <a:pt x="178" y="267"/>
                  <a:pt x="178" y="268"/>
                </a:cubicBezTo>
                <a:lnTo>
                  <a:pt x="178" y="305"/>
                </a:lnTo>
                <a:close/>
                <a:moveTo>
                  <a:pt x="178" y="58"/>
                </a:moveTo>
                <a:cubicBezTo>
                  <a:pt x="178" y="59"/>
                  <a:pt x="177" y="59"/>
                  <a:pt x="176" y="59"/>
                </a:cubicBezTo>
                <a:cubicBezTo>
                  <a:pt x="151" y="59"/>
                  <a:pt x="151" y="59"/>
                  <a:pt x="151" y="59"/>
                </a:cubicBezTo>
                <a:cubicBezTo>
                  <a:pt x="150" y="59"/>
                  <a:pt x="150" y="59"/>
                  <a:pt x="150" y="58"/>
                </a:cubicBezTo>
                <a:cubicBezTo>
                  <a:pt x="150" y="20"/>
                  <a:pt x="150" y="20"/>
                  <a:pt x="150" y="20"/>
                </a:cubicBezTo>
                <a:cubicBezTo>
                  <a:pt x="150" y="19"/>
                  <a:pt x="150" y="19"/>
                  <a:pt x="151" y="19"/>
                </a:cubicBezTo>
                <a:cubicBezTo>
                  <a:pt x="176" y="19"/>
                  <a:pt x="176" y="19"/>
                  <a:pt x="176" y="19"/>
                </a:cubicBezTo>
                <a:cubicBezTo>
                  <a:pt x="177" y="19"/>
                  <a:pt x="178" y="19"/>
                  <a:pt x="178" y="20"/>
                </a:cubicBezTo>
                <a:lnTo>
                  <a:pt x="178" y="58"/>
                </a:lnTo>
                <a:close/>
                <a:moveTo>
                  <a:pt x="222" y="305"/>
                </a:moveTo>
                <a:cubicBezTo>
                  <a:pt x="222" y="306"/>
                  <a:pt x="221" y="307"/>
                  <a:pt x="220" y="307"/>
                </a:cubicBezTo>
                <a:cubicBezTo>
                  <a:pt x="195" y="307"/>
                  <a:pt x="195" y="307"/>
                  <a:pt x="195" y="307"/>
                </a:cubicBezTo>
                <a:cubicBezTo>
                  <a:pt x="194" y="307"/>
                  <a:pt x="194" y="306"/>
                  <a:pt x="194" y="305"/>
                </a:cubicBezTo>
                <a:cubicBezTo>
                  <a:pt x="194" y="268"/>
                  <a:pt x="194" y="268"/>
                  <a:pt x="194" y="268"/>
                </a:cubicBezTo>
                <a:cubicBezTo>
                  <a:pt x="194" y="267"/>
                  <a:pt x="194" y="266"/>
                  <a:pt x="195" y="266"/>
                </a:cubicBezTo>
                <a:cubicBezTo>
                  <a:pt x="220" y="266"/>
                  <a:pt x="220" y="266"/>
                  <a:pt x="220" y="266"/>
                </a:cubicBezTo>
                <a:cubicBezTo>
                  <a:pt x="221" y="266"/>
                  <a:pt x="222" y="267"/>
                  <a:pt x="222" y="268"/>
                </a:cubicBezTo>
                <a:lnTo>
                  <a:pt x="222" y="305"/>
                </a:lnTo>
                <a:close/>
                <a:moveTo>
                  <a:pt x="222" y="58"/>
                </a:moveTo>
                <a:cubicBezTo>
                  <a:pt x="222" y="59"/>
                  <a:pt x="221" y="59"/>
                  <a:pt x="220" y="59"/>
                </a:cubicBezTo>
                <a:cubicBezTo>
                  <a:pt x="195" y="59"/>
                  <a:pt x="195" y="59"/>
                  <a:pt x="195" y="59"/>
                </a:cubicBezTo>
                <a:cubicBezTo>
                  <a:pt x="194" y="59"/>
                  <a:pt x="194" y="59"/>
                  <a:pt x="194" y="58"/>
                </a:cubicBezTo>
                <a:cubicBezTo>
                  <a:pt x="194" y="20"/>
                  <a:pt x="194" y="20"/>
                  <a:pt x="194" y="20"/>
                </a:cubicBezTo>
                <a:cubicBezTo>
                  <a:pt x="194" y="19"/>
                  <a:pt x="194" y="19"/>
                  <a:pt x="195" y="19"/>
                </a:cubicBezTo>
                <a:cubicBezTo>
                  <a:pt x="220" y="19"/>
                  <a:pt x="220" y="19"/>
                  <a:pt x="220" y="19"/>
                </a:cubicBezTo>
                <a:cubicBezTo>
                  <a:pt x="221" y="19"/>
                  <a:pt x="222" y="19"/>
                  <a:pt x="222" y="20"/>
                </a:cubicBezTo>
                <a:lnTo>
                  <a:pt x="222" y="58"/>
                </a:lnTo>
                <a:close/>
                <a:moveTo>
                  <a:pt x="266" y="305"/>
                </a:moveTo>
                <a:cubicBezTo>
                  <a:pt x="266" y="306"/>
                  <a:pt x="265" y="307"/>
                  <a:pt x="264" y="307"/>
                </a:cubicBezTo>
                <a:cubicBezTo>
                  <a:pt x="239" y="307"/>
                  <a:pt x="239" y="307"/>
                  <a:pt x="239" y="307"/>
                </a:cubicBezTo>
                <a:cubicBezTo>
                  <a:pt x="239" y="307"/>
                  <a:pt x="238" y="306"/>
                  <a:pt x="238" y="305"/>
                </a:cubicBezTo>
                <a:cubicBezTo>
                  <a:pt x="238" y="268"/>
                  <a:pt x="238" y="268"/>
                  <a:pt x="238" y="268"/>
                </a:cubicBezTo>
                <a:cubicBezTo>
                  <a:pt x="238" y="267"/>
                  <a:pt x="239" y="266"/>
                  <a:pt x="239" y="266"/>
                </a:cubicBezTo>
                <a:cubicBezTo>
                  <a:pt x="264" y="266"/>
                  <a:pt x="264" y="266"/>
                  <a:pt x="264" y="266"/>
                </a:cubicBezTo>
                <a:cubicBezTo>
                  <a:pt x="265" y="266"/>
                  <a:pt x="266" y="267"/>
                  <a:pt x="266" y="268"/>
                </a:cubicBezTo>
                <a:lnTo>
                  <a:pt x="266" y="305"/>
                </a:lnTo>
                <a:close/>
                <a:moveTo>
                  <a:pt x="266" y="58"/>
                </a:moveTo>
                <a:cubicBezTo>
                  <a:pt x="266" y="59"/>
                  <a:pt x="265" y="59"/>
                  <a:pt x="264" y="59"/>
                </a:cubicBezTo>
                <a:cubicBezTo>
                  <a:pt x="239" y="59"/>
                  <a:pt x="239" y="59"/>
                  <a:pt x="239" y="59"/>
                </a:cubicBezTo>
                <a:cubicBezTo>
                  <a:pt x="239" y="59"/>
                  <a:pt x="238" y="59"/>
                  <a:pt x="238" y="58"/>
                </a:cubicBezTo>
                <a:cubicBezTo>
                  <a:pt x="238" y="20"/>
                  <a:pt x="238" y="20"/>
                  <a:pt x="238" y="20"/>
                </a:cubicBezTo>
                <a:cubicBezTo>
                  <a:pt x="238" y="19"/>
                  <a:pt x="239" y="19"/>
                  <a:pt x="239" y="19"/>
                </a:cubicBezTo>
                <a:cubicBezTo>
                  <a:pt x="264" y="19"/>
                  <a:pt x="264" y="19"/>
                  <a:pt x="264" y="19"/>
                </a:cubicBezTo>
                <a:cubicBezTo>
                  <a:pt x="265" y="19"/>
                  <a:pt x="266" y="19"/>
                  <a:pt x="266" y="20"/>
                </a:cubicBezTo>
                <a:lnTo>
                  <a:pt x="266" y="58"/>
                </a:lnTo>
                <a:close/>
                <a:moveTo>
                  <a:pt x="310" y="305"/>
                </a:moveTo>
                <a:cubicBezTo>
                  <a:pt x="310" y="306"/>
                  <a:pt x="309" y="307"/>
                  <a:pt x="308" y="307"/>
                </a:cubicBezTo>
                <a:cubicBezTo>
                  <a:pt x="283" y="307"/>
                  <a:pt x="283" y="307"/>
                  <a:pt x="283" y="307"/>
                </a:cubicBezTo>
                <a:cubicBezTo>
                  <a:pt x="283" y="307"/>
                  <a:pt x="282" y="306"/>
                  <a:pt x="282" y="305"/>
                </a:cubicBezTo>
                <a:cubicBezTo>
                  <a:pt x="282" y="268"/>
                  <a:pt x="282" y="268"/>
                  <a:pt x="282" y="268"/>
                </a:cubicBezTo>
                <a:cubicBezTo>
                  <a:pt x="282" y="267"/>
                  <a:pt x="283" y="266"/>
                  <a:pt x="283" y="266"/>
                </a:cubicBezTo>
                <a:cubicBezTo>
                  <a:pt x="308" y="266"/>
                  <a:pt x="308" y="266"/>
                  <a:pt x="308" y="266"/>
                </a:cubicBezTo>
                <a:cubicBezTo>
                  <a:pt x="309" y="266"/>
                  <a:pt x="310" y="267"/>
                  <a:pt x="310" y="268"/>
                </a:cubicBezTo>
                <a:lnTo>
                  <a:pt x="310" y="305"/>
                </a:lnTo>
                <a:close/>
                <a:moveTo>
                  <a:pt x="310" y="58"/>
                </a:moveTo>
                <a:cubicBezTo>
                  <a:pt x="310" y="59"/>
                  <a:pt x="309" y="59"/>
                  <a:pt x="308" y="59"/>
                </a:cubicBezTo>
                <a:cubicBezTo>
                  <a:pt x="283" y="59"/>
                  <a:pt x="283" y="59"/>
                  <a:pt x="283" y="59"/>
                </a:cubicBezTo>
                <a:cubicBezTo>
                  <a:pt x="283" y="59"/>
                  <a:pt x="282" y="59"/>
                  <a:pt x="282" y="58"/>
                </a:cubicBezTo>
                <a:cubicBezTo>
                  <a:pt x="282" y="20"/>
                  <a:pt x="282" y="20"/>
                  <a:pt x="282" y="20"/>
                </a:cubicBezTo>
                <a:cubicBezTo>
                  <a:pt x="282" y="19"/>
                  <a:pt x="283" y="19"/>
                  <a:pt x="283" y="19"/>
                </a:cubicBezTo>
                <a:cubicBezTo>
                  <a:pt x="308" y="19"/>
                  <a:pt x="308" y="19"/>
                  <a:pt x="308" y="19"/>
                </a:cubicBezTo>
                <a:cubicBezTo>
                  <a:pt x="309" y="19"/>
                  <a:pt x="310" y="19"/>
                  <a:pt x="310" y="20"/>
                </a:cubicBezTo>
                <a:lnTo>
                  <a:pt x="310" y="58"/>
                </a:lnTo>
                <a:close/>
                <a:moveTo>
                  <a:pt x="354" y="305"/>
                </a:moveTo>
                <a:cubicBezTo>
                  <a:pt x="354" y="306"/>
                  <a:pt x="353" y="307"/>
                  <a:pt x="352" y="307"/>
                </a:cubicBezTo>
                <a:cubicBezTo>
                  <a:pt x="327" y="307"/>
                  <a:pt x="327" y="307"/>
                  <a:pt x="327" y="307"/>
                </a:cubicBezTo>
                <a:cubicBezTo>
                  <a:pt x="327" y="307"/>
                  <a:pt x="326" y="306"/>
                  <a:pt x="326" y="305"/>
                </a:cubicBezTo>
                <a:cubicBezTo>
                  <a:pt x="326" y="268"/>
                  <a:pt x="326" y="268"/>
                  <a:pt x="326" y="268"/>
                </a:cubicBezTo>
                <a:cubicBezTo>
                  <a:pt x="326" y="267"/>
                  <a:pt x="327" y="266"/>
                  <a:pt x="327" y="266"/>
                </a:cubicBezTo>
                <a:cubicBezTo>
                  <a:pt x="352" y="266"/>
                  <a:pt x="352" y="266"/>
                  <a:pt x="352" y="266"/>
                </a:cubicBezTo>
                <a:cubicBezTo>
                  <a:pt x="353" y="266"/>
                  <a:pt x="354" y="267"/>
                  <a:pt x="354" y="268"/>
                </a:cubicBezTo>
                <a:lnTo>
                  <a:pt x="354" y="305"/>
                </a:lnTo>
                <a:close/>
                <a:moveTo>
                  <a:pt x="354" y="58"/>
                </a:moveTo>
                <a:cubicBezTo>
                  <a:pt x="354" y="59"/>
                  <a:pt x="353" y="59"/>
                  <a:pt x="352" y="59"/>
                </a:cubicBezTo>
                <a:cubicBezTo>
                  <a:pt x="327" y="59"/>
                  <a:pt x="327" y="59"/>
                  <a:pt x="327" y="59"/>
                </a:cubicBezTo>
                <a:cubicBezTo>
                  <a:pt x="327" y="59"/>
                  <a:pt x="326" y="59"/>
                  <a:pt x="326" y="58"/>
                </a:cubicBezTo>
                <a:cubicBezTo>
                  <a:pt x="326" y="20"/>
                  <a:pt x="326" y="20"/>
                  <a:pt x="326" y="20"/>
                </a:cubicBezTo>
                <a:cubicBezTo>
                  <a:pt x="326" y="19"/>
                  <a:pt x="327" y="19"/>
                  <a:pt x="327" y="19"/>
                </a:cubicBezTo>
                <a:cubicBezTo>
                  <a:pt x="352" y="19"/>
                  <a:pt x="352" y="19"/>
                  <a:pt x="352" y="19"/>
                </a:cubicBezTo>
                <a:cubicBezTo>
                  <a:pt x="353" y="19"/>
                  <a:pt x="354" y="19"/>
                  <a:pt x="354" y="20"/>
                </a:cubicBezTo>
                <a:lnTo>
                  <a:pt x="354" y="58"/>
                </a:lnTo>
                <a:close/>
                <a:moveTo>
                  <a:pt x="150" y="97"/>
                </a:moveTo>
                <a:cubicBezTo>
                  <a:pt x="150" y="89"/>
                  <a:pt x="155" y="87"/>
                  <a:pt x="162" y="91"/>
                </a:cubicBezTo>
                <a:cubicBezTo>
                  <a:pt x="249" y="155"/>
                  <a:pt x="249" y="155"/>
                  <a:pt x="249" y="155"/>
                </a:cubicBezTo>
                <a:cubicBezTo>
                  <a:pt x="255" y="159"/>
                  <a:pt x="255" y="166"/>
                  <a:pt x="249" y="171"/>
                </a:cubicBezTo>
                <a:cubicBezTo>
                  <a:pt x="162" y="234"/>
                  <a:pt x="162" y="234"/>
                  <a:pt x="162" y="234"/>
                </a:cubicBezTo>
                <a:cubicBezTo>
                  <a:pt x="155" y="239"/>
                  <a:pt x="150" y="236"/>
                  <a:pt x="150" y="228"/>
                </a:cubicBezTo>
                <a:lnTo>
                  <a:pt x="150" y="97"/>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190A1410-C660-4E5F-BFB4-82B201AE697C}"/>
              </a:ext>
            </a:extLst>
          </p:cNvPr>
          <p:cNvSpPr txBox="1"/>
          <p:nvPr/>
        </p:nvSpPr>
        <p:spPr>
          <a:xfrm>
            <a:off x="6454143" y="2742173"/>
            <a:ext cx="494121"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38%</a:t>
            </a:r>
            <a:endParaRPr kumimoji="0" lang="en-GB" sz="14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3" name="TextBox 2">
            <a:extLst>
              <a:ext uri="{FF2B5EF4-FFF2-40B4-BE49-F238E27FC236}">
                <a16:creationId xmlns:a16="http://schemas.microsoft.com/office/drawing/2014/main" id="{DAC87DFE-28CF-69DC-4C3A-4B13592E5DF5}"/>
              </a:ext>
            </a:extLst>
          </p:cNvPr>
          <p:cNvSpPr txBox="1"/>
          <p:nvPr/>
        </p:nvSpPr>
        <p:spPr>
          <a:xfrm>
            <a:off x="6463650" y="2571750"/>
            <a:ext cx="475106"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8%</a:t>
            </a:r>
            <a:endParaRPr kumimoji="0" lang="en-GB" sz="14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6" name="TextBox 5">
            <a:extLst>
              <a:ext uri="{FF2B5EF4-FFF2-40B4-BE49-F238E27FC236}">
                <a16:creationId xmlns:a16="http://schemas.microsoft.com/office/drawing/2014/main" id="{D5492CE2-15D2-728F-A1EE-6838C4EA75A2}"/>
              </a:ext>
            </a:extLst>
          </p:cNvPr>
          <p:cNvSpPr txBox="1"/>
          <p:nvPr/>
        </p:nvSpPr>
        <p:spPr>
          <a:xfrm>
            <a:off x="5985722" y="2571750"/>
            <a:ext cx="648072"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2017:</a:t>
            </a:r>
            <a:endParaRPr kumimoji="0" lang="en-GB" sz="14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7" name="TextBox 6">
            <a:extLst>
              <a:ext uri="{FF2B5EF4-FFF2-40B4-BE49-F238E27FC236}">
                <a16:creationId xmlns:a16="http://schemas.microsoft.com/office/drawing/2014/main" id="{7FC1D972-355D-8604-5197-DB3076E5BD21}"/>
              </a:ext>
            </a:extLst>
          </p:cNvPr>
          <p:cNvSpPr txBox="1"/>
          <p:nvPr/>
        </p:nvSpPr>
        <p:spPr>
          <a:xfrm>
            <a:off x="5985722" y="2742173"/>
            <a:ext cx="648072"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2020:</a:t>
            </a:r>
            <a:endParaRPr kumimoji="0" lang="en-GB" sz="14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5" name="Szövegdoboz 135">
            <a:extLst>
              <a:ext uri="{FF2B5EF4-FFF2-40B4-BE49-F238E27FC236}">
                <a16:creationId xmlns:a16="http://schemas.microsoft.com/office/drawing/2014/main" id="{E7A115E5-A61C-917C-3D3E-F95FA2D6F49E}"/>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T</a:t>
            </a:r>
            <a:r>
              <a:rPr kumimoji="0" lang="en-GB" sz="900" b="0" i="0" u="none" strike="noStrike" kern="0" cap="none" spc="0" normalizeH="0" baseline="0" noProof="0" dirty="0" err="1">
                <a:ln>
                  <a:noFill/>
                </a:ln>
                <a:solidFill>
                  <a:srgbClr val="222223"/>
                </a:solidFill>
                <a:effectLst/>
                <a:uLnTx/>
                <a:uFillTx/>
                <a:latin typeface="Calibri"/>
                <a:ea typeface="+mn-ea"/>
                <a:cs typeface="+mn-cs"/>
              </a:rPr>
              <a:t>otal</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sample</a:t>
            </a:r>
            <a:r>
              <a:rPr kumimoji="0" lang="hu-HU" sz="900" b="0" i="0" u="none" strike="noStrike" kern="0" cap="none" spc="0" normalizeH="0" baseline="0" noProof="0" dirty="0">
                <a:ln>
                  <a:noFill/>
                </a:ln>
                <a:solidFill>
                  <a:srgbClr val="222223"/>
                </a:solidFill>
                <a:effectLst/>
                <a:uLnTx/>
                <a:uFillTx/>
                <a:latin typeface="Calibri"/>
                <a:ea typeface="+mn-ea"/>
                <a:cs typeface="+mn-cs"/>
              </a:rPr>
              <a:t>: 2020, 2023: N=1000; 2017: N=1005</a:t>
            </a:r>
          </a:p>
        </p:txBody>
      </p:sp>
      <p:sp>
        <p:nvSpPr>
          <p:cNvPr id="9" name="Arrow: Down 8">
            <a:extLst>
              <a:ext uri="{FF2B5EF4-FFF2-40B4-BE49-F238E27FC236}">
                <a16:creationId xmlns:a16="http://schemas.microsoft.com/office/drawing/2014/main" id="{7FE2A838-9593-4268-8065-00253B172356}"/>
              </a:ext>
            </a:extLst>
          </p:cNvPr>
          <p:cNvSpPr/>
          <p:nvPr/>
        </p:nvSpPr>
        <p:spPr>
          <a:xfrm rot="10800000">
            <a:off x="6784099" y="3346105"/>
            <a:ext cx="139717" cy="201070"/>
          </a:xfrm>
          <a:prstGeom prst="downArrow">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8" name="Text Placeholder 9">
            <a:extLst>
              <a:ext uri="{FF2B5EF4-FFF2-40B4-BE49-F238E27FC236}">
                <a16:creationId xmlns:a16="http://schemas.microsoft.com/office/drawing/2014/main" id="{458D05BF-C0E6-8B5E-3D86-166787F999B5}"/>
              </a:ext>
            </a:extLst>
          </p:cNvPr>
          <p:cNvSpPr txBox="1">
            <a:spLocks/>
          </p:cNvSpPr>
          <p:nvPr/>
        </p:nvSpPr>
        <p:spPr>
          <a:xfrm>
            <a:off x="170158" y="402993"/>
            <a:ext cx="8690248" cy="451009"/>
          </a:xfrm>
          <a:prstGeom prst="rect">
            <a:avLst/>
          </a:prstGeom>
        </p:spPr>
        <p:txBody>
          <a:bodyPr/>
          <a:lstStyle>
            <a:lvl1pPr marL="174621" indent="-174621" algn="l" defTabSz="914378"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489" indent="-203195" algn="l" defTabSz="914378"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285" indent="-126997" algn="l" defTabSz="914378"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678" indent="-139697" algn="l" defTabSz="914378"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269" indent="-139697" algn="l" defTabSz="914378"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ts val="0"/>
              </a:spcBef>
              <a:spcAft>
                <a:spcPts val="0"/>
              </a:spcAft>
              <a:buClrTx/>
              <a:buSzTx/>
              <a:buFont typeface="Wingdings" pitchFamily="2" charset="2"/>
              <a:buNone/>
              <a:tabLst/>
              <a:defRPr/>
            </a:pPr>
            <a:r>
              <a:rPr kumimoji="0" lang="hu-HU" sz="1000" b="0" i="1" u="none" strike="noStrike" kern="1200" cap="none" spc="0" normalizeH="0" baseline="0" noProof="0">
                <a:ln>
                  <a:noFill/>
                </a:ln>
                <a:solidFill>
                  <a:srgbClr val="FFFFFF">
                    <a:lumMod val="50000"/>
                  </a:srgbClr>
                </a:solidFill>
                <a:effectLst/>
                <a:uLnTx/>
                <a:uFillTx/>
                <a:latin typeface="Calibri" pitchFamily="34" charset="0"/>
                <a:ea typeface="+mn-ea"/>
                <a:cs typeface="Arial" pitchFamily="34" charset="0"/>
              </a:rPr>
              <a:t>Does your household pay for online video service, for example Netflix or Amazon Prime?</a:t>
            </a:r>
            <a:endParaRPr kumimoji="0" lang="hu-HU" sz="1000" b="0" i="1"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endParaRPr>
          </a:p>
        </p:txBody>
      </p:sp>
      <p:pic>
        <p:nvPicPr>
          <p:cNvPr id="10" name="Picture 2">
            <a:extLst>
              <a:ext uri="{FF2B5EF4-FFF2-40B4-BE49-F238E27FC236}">
                <a16:creationId xmlns:a16="http://schemas.microsoft.com/office/drawing/2014/main" id="{005DC17E-97FC-204E-D672-2243E00CB20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7A50286-9DC9-A05C-BF2B-16FAB0147D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33879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83968" y="1447814"/>
            <a:ext cx="4824536" cy="2247851"/>
          </a:xfrm>
        </p:spPr>
        <p:txBody>
          <a:bodyPr/>
          <a:lstStyle/>
          <a:p>
            <a:r>
              <a:rPr lang="hu-HU" dirty="0">
                <a:effectLst>
                  <a:outerShdw blurRad="38100" dist="38100" dir="2700000" algn="tl">
                    <a:srgbClr val="000000">
                      <a:alpha val="43137"/>
                    </a:srgbClr>
                  </a:outerShdw>
                </a:effectLst>
              </a:rPr>
              <a:t>TV </a:t>
            </a:r>
            <a:r>
              <a:rPr lang="en-GB" dirty="0">
                <a:effectLst>
                  <a:outerShdw blurRad="38100" dist="38100" dir="2700000" algn="tl">
                    <a:srgbClr val="000000">
                      <a:alpha val="43137"/>
                    </a:srgbClr>
                  </a:outerShdw>
                </a:effectLst>
              </a:rPr>
              <a:t>CONTENT</a:t>
            </a:r>
            <a:endParaRPr lang="hu-HU" sz="2000"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sz="quarter" idx="15"/>
          </p:nvPr>
        </p:nvPicPr>
        <p:blipFill>
          <a:blip r:embed="rId2" cstate="email">
            <a:extLst>
              <a:ext uri="{28A0092B-C50C-407E-A947-70E740481C1C}">
                <a14:useLocalDpi xmlns:a14="http://schemas.microsoft.com/office/drawing/2010/main" val="0"/>
              </a:ext>
            </a:extLst>
          </a:blip>
          <a:srcRect/>
          <a:stretch>
            <a:fillRect/>
          </a:stretch>
        </p:blipFill>
        <p:spPr/>
      </p:pic>
      <p:pic>
        <p:nvPicPr>
          <p:cNvPr id="3" name="Picture 2">
            <a:extLst>
              <a:ext uri="{FF2B5EF4-FFF2-40B4-BE49-F238E27FC236}">
                <a16:creationId xmlns:a16="http://schemas.microsoft.com/office/drawing/2014/main" id="{88E8BCBA-EB51-6969-A9C3-9A5E4093A1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048DD12-47E3-14F6-884E-C9A5936B19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52192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Conclusions</a:t>
            </a:r>
            <a:r>
              <a:rPr lang="hu-HU" sz="2900" dirty="0"/>
              <a:t> </a:t>
            </a:r>
            <a:r>
              <a:rPr lang="hu-HU" sz="2900" dirty="0" err="1"/>
              <a:t>from</a:t>
            </a:r>
            <a:r>
              <a:rPr lang="hu-HU" sz="2900" dirty="0"/>
              <a:t> </a:t>
            </a:r>
            <a:r>
              <a:rPr lang="hu-HU" sz="2900" dirty="0" err="1"/>
              <a:t>this</a:t>
            </a:r>
            <a:r>
              <a:rPr lang="hu-HU" sz="2900" dirty="0"/>
              <a:t> </a:t>
            </a:r>
            <a:r>
              <a:rPr lang="hu-HU" sz="2900" dirty="0" err="1"/>
              <a:t>chapter</a:t>
            </a:r>
            <a:endParaRPr lang="hu-HU" sz="2900" dirty="0"/>
          </a:p>
        </p:txBody>
      </p:sp>
      <p:sp>
        <p:nvSpPr>
          <p:cNvPr id="79" name="Szövegdoboz 30"/>
          <p:cNvSpPr txBox="1"/>
          <p:nvPr/>
        </p:nvSpPr>
        <p:spPr>
          <a:xfrm>
            <a:off x="181944" y="1563638"/>
            <a:ext cx="4678088" cy="17081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Movies and TV series continue to be the most popular among the age group surveyed. There is no change in the frequency with which they watch them, with 74% watching a film or series on a weekly basis.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But there is a clear shift in the way they are doing this: the internet is becoming more dominant, with streaming taking the lead, while linear television is in decline.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Internet use in parallel with TV viewing remains high compared to 3 years ago, although it shows a slight decrease. This basically still means browsing social media or other sites on mobile phones and sending messages</a:t>
            </a:r>
            <a:r>
              <a:rPr kumimoji="0" lang="hu-HU" sz="1050" b="0" i="0" u="none" strike="noStrike" kern="0" cap="none" spc="0" normalizeH="0" baseline="0" noProof="0" dirty="0">
                <a:ln>
                  <a:noFill/>
                </a:ln>
                <a:solidFill>
                  <a:srgbClr val="58595B"/>
                </a:solidFill>
                <a:effectLst/>
                <a:uLnTx/>
                <a:uFillTx/>
                <a:latin typeface="Calibri"/>
                <a:ea typeface="+mn-ea"/>
                <a:cs typeface="+mn-cs"/>
              </a:rPr>
              <a:t>. </a:t>
            </a:r>
          </a:p>
        </p:txBody>
      </p:sp>
      <p:grpSp>
        <p:nvGrpSpPr>
          <p:cNvPr id="11" name="Group 10">
            <a:extLst>
              <a:ext uri="{FF2B5EF4-FFF2-40B4-BE49-F238E27FC236}">
                <a16:creationId xmlns:a16="http://schemas.microsoft.com/office/drawing/2014/main" id="{B8A0DFBC-C060-478A-9A99-26A3E80416BB}"/>
              </a:ext>
            </a:extLst>
          </p:cNvPr>
          <p:cNvGrpSpPr/>
          <p:nvPr/>
        </p:nvGrpSpPr>
        <p:grpSpPr>
          <a:xfrm>
            <a:off x="5231464" y="1635646"/>
            <a:ext cx="3456384" cy="2187679"/>
            <a:chOff x="3681283" y="2863403"/>
            <a:chExt cx="595826" cy="468237"/>
          </a:xfrm>
        </p:grpSpPr>
        <p:sp>
          <p:nvSpPr>
            <p:cNvPr id="12" name="Oval 53">
              <a:extLst>
                <a:ext uri="{FF2B5EF4-FFF2-40B4-BE49-F238E27FC236}">
                  <a16:creationId xmlns:a16="http://schemas.microsoft.com/office/drawing/2014/main" id="{00CC896A-CBAA-453A-8573-093D86865C51}"/>
                </a:ext>
              </a:extLst>
            </p:cNvPr>
            <p:cNvSpPr>
              <a:spLocks noChangeArrowheads="1"/>
            </p:cNvSpPr>
            <p:nvPr/>
          </p:nvSpPr>
          <p:spPr bwMode="auto">
            <a:xfrm>
              <a:off x="3795245" y="3304388"/>
              <a:ext cx="377811" cy="27252"/>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3" name="Freeform 54">
              <a:extLst>
                <a:ext uri="{FF2B5EF4-FFF2-40B4-BE49-F238E27FC236}">
                  <a16:creationId xmlns:a16="http://schemas.microsoft.com/office/drawing/2014/main" id="{837A566D-E968-4539-9989-2ADFA220A90D}"/>
                </a:ext>
              </a:extLst>
            </p:cNvPr>
            <p:cNvSpPr>
              <a:spLocks/>
            </p:cNvSpPr>
            <p:nvPr/>
          </p:nvSpPr>
          <p:spPr bwMode="auto">
            <a:xfrm>
              <a:off x="3681283" y="2863403"/>
              <a:ext cx="595826" cy="380287"/>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4" name="Rectangle 55">
              <a:extLst>
                <a:ext uri="{FF2B5EF4-FFF2-40B4-BE49-F238E27FC236}">
                  <a16:creationId xmlns:a16="http://schemas.microsoft.com/office/drawing/2014/main" id="{B8E213F4-26BB-4363-938A-204E618A3C8B}"/>
                </a:ext>
              </a:extLst>
            </p:cNvPr>
            <p:cNvSpPr>
              <a:spLocks noChangeArrowheads="1"/>
            </p:cNvSpPr>
            <p:nvPr/>
          </p:nvSpPr>
          <p:spPr bwMode="auto">
            <a:xfrm>
              <a:off x="3720922" y="2894371"/>
              <a:ext cx="515309" cy="287384"/>
            </a:xfrm>
            <a:prstGeom prst="rect">
              <a:avLst/>
            </a:prstGeom>
            <a:solidFill>
              <a:schemeClr val="bg1">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5" name="Freeform 56">
              <a:extLst>
                <a:ext uri="{FF2B5EF4-FFF2-40B4-BE49-F238E27FC236}">
                  <a16:creationId xmlns:a16="http://schemas.microsoft.com/office/drawing/2014/main" id="{B21FA0EB-D547-4927-9C01-E7575EB1210F}"/>
                </a:ext>
              </a:extLst>
            </p:cNvPr>
            <p:cNvSpPr>
              <a:spLocks/>
            </p:cNvSpPr>
            <p:nvPr/>
          </p:nvSpPr>
          <p:spPr bwMode="auto">
            <a:xfrm>
              <a:off x="3732071" y="2931532"/>
              <a:ext cx="460805" cy="239074"/>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6" name="Rectangle 57">
              <a:extLst>
                <a:ext uri="{FF2B5EF4-FFF2-40B4-BE49-F238E27FC236}">
                  <a16:creationId xmlns:a16="http://schemas.microsoft.com/office/drawing/2014/main" id="{28940131-87CB-441A-8527-E7C414DABF47}"/>
                </a:ext>
              </a:extLst>
            </p:cNvPr>
            <p:cNvSpPr>
              <a:spLocks noChangeArrowheads="1"/>
            </p:cNvSpPr>
            <p:nvPr/>
          </p:nvSpPr>
          <p:spPr bwMode="auto">
            <a:xfrm>
              <a:off x="3708535" y="2894371"/>
              <a:ext cx="541322" cy="28986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7" name="Freeform 58">
              <a:extLst>
                <a:ext uri="{FF2B5EF4-FFF2-40B4-BE49-F238E27FC236}">
                  <a16:creationId xmlns:a16="http://schemas.microsoft.com/office/drawing/2014/main" id="{9A5496B8-7507-483A-8098-6560DF32B837}"/>
                </a:ext>
              </a:extLst>
            </p:cNvPr>
            <p:cNvSpPr>
              <a:spLocks/>
            </p:cNvSpPr>
            <p:nvPr/>
          </p:nvSpPr>
          <p:spPr bwMode="auto">
            <a:xfrm>
              <a:off x="3875763" y="3258555"/>
              <a:ext cx="218015" cy="52026"/>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8" name="Freeform 59">
              <a:extLst>
                <a:ext uri="{FF2B5EF4-FFF2-40B4-BE49-F238E27FC236}">
                  <a16:creationId xmlns:a16="http://schemas.microsoft.com/office/drawing/2014/main" id="{32F86E3D-288D-4F82-8DF7-CEE76151831F}"/>
                </a:ext>
              </a:extLst>
            </p:cNvPr>
            <p:cNvSpPr>
              <a:spLocks/>
            </p:cNvSpPr>
            <p:nvPr/>
          </p:nvSpPr>
          <p:spPr bwMode="auto">
            <a:xfrm>
              <a:off x="4118552" y="3207768"/>
              <a:ext cx="24774" cy="16104"/>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9" name="Rectangle 60">
              <a:extLst>
                <a:ext uri="{FF2B5EF4-FFF2-40B4-BE49-F238E27FC236}">
                  <a16:creationId xmlns:a16="http://schemas.microsoft.com/office/drawing/2014/main" id="{BFBB40D1-6185-40BD-AF10-3219A0980A89}"/>
                </a:ext>
              </a:extLst>
            </p:cNvPr>
            <p:cNvSpPr>
              <a:spLocks noChangeArrowheads="1"/>
            </p:cNvSpPr>
            <p:nvPr/>
          </p:nvSpPr>
          <p:spPr bwMode="auto">
            <a:xfrm>
              <a:off x="4151998" y="3207768"/>
              <a:ext cx="32207" cy="16104"/>
            </a:xfrm>
            <a:prstGeom prst="rect">
              <a:avLst/>
            </a:prstGeom>
            <a:solidFill>
              <a:schemeClr val="bg1">
                <a:lumMod val="5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0" name="Freeform 61">
              <a:extLst>
                <a:ext uri="{FF2B5EF4-FFF2-40B4-BE49-F238E27FC236}">
                  <a16:creationId xmlns:a16="http://schemas.microsoft.com/office/drawing/2014/main" id="{DEA8AD4B-57F8-4B85-928F-E8B7833C9207}"/>
                </a:ext>
              </a:extLst>
            </p:cNvPr>
            <p:cNvSpPr>
              <a:spLocks/>
            </p:cNvSpPr>
            <p:nvPr/>
          </p:nvSpPr>
          <p:spPr bwMode="auto">
            <a:xfrm>
              <a:off x="4196592" y="3207768"/>
              <a:ext cx="30968" cy="16104"/>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id="{FE3098A3-081F-4C14-BC5E-FC3F9D62888B}"/>
              </a:ext>
            </a:extLst>
          </p:cNvPr>
          <p:cNvSpPr txBox="1"/>
          <p:nvPr/>
        </p:nvSpPr>
        <p:spPr>
          <a:xfrm>
            <a:off x="6687500" y="2569171"/>
            <a:ext cx="1805887"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7CA241"/>
                </a:solidFill>
                <a:effectLst/>
                <a:uLnTx/>
                <a:uFillTx/>
                <a:latin typeface="Calibri" pitchFamily="34" charset="0"/>
                <a:ea typeface="+mn-ea"/>
                <a:cs typeface="Arial" pitchFamily="34" charset="0"/>
              </a:rPr>
              <a:t>S</a:t>
            </a:r>
            <a:r>
              <a:rPr kumimoji="0" lang="en-GB" sz="2000" b="1" i="0" u="none" strike="noStrike" kern="1200" cap="none" spc="0" normalizeH="0" baseline="0" noProof="0" dirty="0" err="1">
                <a:ln>
                  <a:noFill/>
                </a:ln>
                <a:solidFill>
                  <a:srgbClr val="7CA241"/>
                </a:solidFill>
                <a:effectLst/>
                <a:uLnTx/>
                <a:uFillTx/>
                <a:latin typeface="Calibri" pitchFamily="34" charset="0"/>
                <a:ea typeface="+mn-ea"/>
                <a:cs typeface="Arial" pitchFamily="34" charset="0"/>
              </a:rPr>
              <a:t>eries</a:t>
            </a:r>
            <a:r>
              <a:rPr kumimoji="0" lang="hu-HU" sz="2000" b="1" i="0" u="none" strike="noStrike" kern="1200" cap="none" spc="0" normalizeH="0" baseline="0" noProof="0" dirty="0">
                <a:ln>
                  <a:noFill/>
                </a:ln>
                <a:solidFill>
                  <a:srgbClr val="7CA241"/>
                </a:solidFill>
                <a:effectLst/>
                <a:uLnTx/>
                <a:uFillTx/>
                <a:latin typeface="Calibri" pitchFamily="34" charset="0"/>
                <a:ea typeface="+mn-ea"/>
                <a:cs typeface="Arial" pitchFamily="34" charset="0"/>
              </a:rPr>
              <a:t> </a:t>
            </a:r>
            <a:r>
              <a:rPr kumimoji="0" lang="en-GB" sz="2000" b="1" i="0" u="none" strike="noStrike" kern="1200" cap="none" spc="0" normalizeH="0" baseline="0" noProof="0" dirty="0">
                <a:ln>
                  <a:noFill/>
                </a:ln>
                <a:solidFill>
                  <a:srgbClr val="7CA241"/>
                </a:solidFill>
                <a:effectLst/>
                <a:uLnTx/>
                <a:uFillTx/>
                <a:latin typeface="Calibri" pitchFamily="34" charset="0"/>
                <a:ea typeface="+mn-ea"/>
                <a:cs typeface="Arial" pitchFamily="34" charset="0"/>
              </a:rPr>
              <a:t>14</a:t>
            </a:r>
            <a:r>
              <a:rPr kumimoji="0" lang="hu-HU" sz="2000" b="1" i="0" u="none" strike="noStrike" kern="1200" cap="none" spc="0" normalizeH="0" baseline="0" noProof="0" dirty="0">
                <a:ln>
                  <a:noFill/>
                </a:ln>
                <a:solidFill>
                  <a:srgbClr val="7CA241"/>
                </a:solidFill>
                <a:effectLst/>
                <a:uLnTx/>
                <a:uFillTx/>
                <a:latin typeface="Calibri" pitchFamily="34" charset="0"/>
                <a:ea typeface="+mn-ea"/>
                <a:cs typeface="Arial" pitchFamily="34" charset="0"/>
              </a:rPr>
              <a:t>%</a:t>
            </a:r>
          </a:p>
        </p:txBody>
      </p:sp>
      <p:sp>
        <p:nvSpPr>
          <p:cNvPr id="4" name="TextBox 3">
            <a:extLst>
              <a:ext uri="{FF2B5EF4-FFF2-40B4-BE49-F238E27FC236}">
                <a16:creationId xmlns:a16="http://schemas.microsoft.com/office/drawing/2014/main" id="{CD64789F-7E87-4761-80FE-3CDC075578A3}"/>
              </a:ext>
            </a:extLst>
          </p:cNvPr>
          <p:cNvSpPr txBox="1"/>
          <p:nvPr/>
        </p:nvSpPr>
        <p:spPr>
          <a:xfrm>
            <a:off x="5548238" y="2043003"/>
            <a:ext cx="1411418"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CA241"/>
                </a:solidFill>
                <a:effectLst/>
                <a:uLnTx/>
                <a:uFillTx/>
                <a:latin typeface="Calibri" pitchFamily="34" charset="0"/>
                <a:ea typeface="+mn-ea"/>
                <a:cs typeface="Arial" pitchFamily="34" charset="0"/>
              </a:rPr>
              <a:t>Movie</a:t>
            </a:r>
            <a:r>
              <a:rPr kumimoji="0" lang="hu-HU" sz="2000" b="1" i="0" u="none" strike="noStrike" kern="1200" cap="none" spc="0" normalizeH="0" baseline="0" noProof="0" dirty="0">
                <a:ln>
                  <a:noFill/>
                </a:ln>
                <a:solidFill>
                  <a:srgbClr val="7CA241"/>
                </a:solidFill>
                <a:effectLst/>
                <a:uLnTx/>
                <a:uFillTx/>
                <a:latin typeface="Calibri" pitchFamily="34" charset="0"/>
                <a:ea typeface="+mn-ea"/>
                <a:cs typeface="Arial" pitchFamily="34" charset="0"/>
              </a:rPr>
              <a:t> </a:t>
            </a:r>
            <a:r>
              <a:rPr kumimoji="0" lang="en-GB" sz="2000" b="1" i="0" u="none" strike="noStrike" kern="1200" cap="none" spc="0" normalizeH="0" baseline="0" noProof="0" dirty="0">
                <a:ln>
                  <a:noFill/>
                </a:ln>
                <a:solidFill>
                  <a:srgbClr val="7CA241"/>
                </a:solidFill>
                <a:effectLst/>
                <a:uLnTx/>
                <a:uFillTx/>
                <a:latin typeface="Calibri" pitchFamily="34" charset="0"/>
                <a:ea typeface="+mn-ea"/>
                <a:cs typeface="Arial" pitchFamily="34" charset="0"/>
              </a:rPr>
              <a:t>18</a:t>
            </a:r>
            <a:r>
              <a:rPr kumimoji="0" lang="hu-HU" sz="2000" b="1" i="0" u="none" strike="noStrike" kern="1200" cap="none" spc="0" normalizeH="0" baseline="0" noProof="0" dirty="0">
                <a:ln>
                  <a:noFill/>
                </a:ln>
                <a:solidFill>
                  <a:srgbClr val="7CA241"/>
                </a:solidFill>
                <a:effectLst/>
                <a:uLnTx/>
                <a:uFillTx/>
                <a:latin typeface="Calibri" pitchFamily="34" charset="0"/>
                <a:ea typeface="+mn-ea"/>
                <a:cs typeface="Arial" pitchFamily="34" charset="0"/>
              </a:rPr>
              <a:t>%</a:t>
            </a:r>
          </a:p>
        </p:txBody>
      </p:sp>
      <p:pic>
        <p:nvPicPr>
          <p:cNvPr id="2" name="Picture 2">
            <a:extLst>
              <a:ext uri="{FF2B5EF4-FFF2-40B4-BE49-F238E27FC236}">
                <a16:creationId xmlns:a16="http://schemas.microsoft.com/office/drawing/2014/main" id="{9A2573F0-6353-9B72-AD74-107C21D5FE8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51F54C0-777E-17DB-7F05-F4451E837C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1987780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en-GB" sz="2900" dirty="0"/>
              <a:t>Genre</a:t>
            </a:r>
            <a:r>
              <a:rPr lang="hu-HU" sz="2900" dirty="0"/>
              <a:t> </a:t>
            </a:r>
            <a:r>
              <a:rPr lang="hu-HU" sz="2900" dirty="0" err="1"/>
              <a:t>prefere</a:t>
            </a:r>
            <a:r>
              <a:rPr lang="en-GB" sz="2900" dirty="0" err="1"/>
              <a:t>nces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en-GB" sz="1000" i="1" dirty="0">
                <a:solidFill>
                  <a:schemeClr val="bg1">
                    <a:lumMod val="50000"/>
                  </a:schemeClr>
                </a:solidFill>
              </a:rPr>
              <a:t>Which of these genres do you prefer? Choose max. three.</a:t>
            </a:r>
            <a:endParaRPr lang="hu-HU" sz="1000" i="1" dirty="0">
              <a:solidFill>
                <a:schemeClr val="bg1">
                  <a:lumMod val="50000"/>
                </a:schemeClr>
              </a:solidFill>
            </a:endParaRPr>
          </a:p>
        </p:txBody>
      </p:sp>
      <p:sp>
        <p:nvSpPr>
          <p:cNvPr id="14" name="Arrow: Down 13">
            <a:extLst>
              <a:ext uri="{FF2B5EF4-FFF2-40B4-BE49-F238E27FC236}">
                <a16:creationId xmlns:a16="http://schemas.microsoft.com/office/drawing/2014/main" id="{878B4985-5A0E-4051-80FA-5E3E01227633}"/>
              </a:ext>
            </a:extLst>
          </p:cNvPr>
          <p:cNvSpPr/>
          <p:nvPr/>
        </p:nvSpPr>
        <p:spPr>
          <a:xfrm rot="10800000">
            <a:off x="6747731" y="1417496"/>
            <a:ext cx="139717" cy="221177"/>
          </a:xfrm>
          <a:prstGeom prst="downArrow">
            <a:avLst/>
          </a:prstGeom>
          <a:solidFill>
            <a:srgbClr val="92D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grpSp>
        <p:nvGrpSpPr>
          <p:cNvPr id="4" name="Group 3">
            <a:extLst>
              <a:ext uri="{FF2B5EF4-FFF2-40B4-BE49-F238E27FC236}">
                <a16:creationId xmlns:a16="http://schemas.microsoft.com/office/drawing/2014/main" id="{ABB68012-EB46-5797-B09E-C75DE4EE3DC8}"/>
              </a:ext>
            </a:extLst>
          </p:cNvPr>
          <p:cNvGrpSpPr/>
          <p:nvPr/>
        </p:nvGrpSpPr>
        <p:grpSpPr>
          <a:xfrm>
            <a:off x="107504" y="532122"/>
            <a:ext cx="6624736" cy="4426975"/>
            <a:chOff x="107504" y="532122"/>
            <a:chExt cx="6624736" cy="4426975"/>
          </a:xfrm>
        </p:grpSpPr>
        <p:sp>
          <p:nvSpPr>
            <p:cNvPr id="184" name="TextBox 10">
              <a:extLst>
                <a:ext uri="{FF2B5EF4-FFF2-40B4-BE49-F238E27FC236}">
                  <a16:creationId xmlns:a16="http://schemas.microsoft.com/office/drawing/2014/main" id="{0160CF99-E957-4C77-B53E-393F24403125}"/>
                </a:ext>
              </a:extLst>
            </p:cNvPr>
            <p:cNvSpPr txBox="1"/>
            <p:nvPr/>
          </p:nvSpPr>
          <p:spPr>
            <a:xfrm>
              <a:off x="5525500" y="4295895"/>
              <a:ext cx="1206740" cy="663202"/>
            </a:xfrm>
            <a:prstGeom prst="rect">
              <a:avLst/>
            </a:prstGeom>
            <a:ln>
              <a:noFill/>
            </a:ln>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rtl="0"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rPr>
                <a:t>3%</a:t>
              </a:r>
              <a:endParaRPr kumimoji="0" lang="en-GB"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endParaRPr>
            </a:p>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Daily soap opera</a:t>
              </a:r>
            </a:p>
          </p:txBody>
        </p:sp>
        <p:grpSp>
          <p:nvGrpSpPr>
            <p:cNvPr id="3" name="Group 2">
              <a:extLst>
                <a:ext uri="{FF2B5EF4-FFF2-40B4-BE49-F238E27FC236}">
                  <a16:creationId xmlns:a16="http://schemas.microsoft.com/office/drawing/2014/main" id="{BE858967-DBD5-A3B7-150A-58211B37F416}"/>
                </a:ext>
              </a:extLst>
            </p:cNvPr>
            <p:cNvGrpSpPr/>
            <p:nvPr/>
          </p:nvGrpSpPr>
          <p:grpSpPr>
            <a:xfrm>
              <a:off x="107504" y="532122"/>
              <a:ext cx="6624736" cy="4426975"/>
              <a:chOff x="107504" y="532122"/>
              <a:chExt cx="6624736" cy="4426975"/>
            </a:xfrm>
          </p:grpSpPr>
          <p:graphicFrame>
            <p:nvGraphicFramePr>
              <p:cNvPr id="154" name="Diagram 5">
                <a:extLst>
                  <a:ext uri="{FF2B5EF4-FFF2-40B4-BE49-F238E27FC236}">
                    <a16:creationId xmlns:a16="http://schemas.microsoft.com/office/drawing/2014/main" id="{2A9B1593-C852-4DA7-9472-686E4DACD467}"/>
                  </a:ext>
                </a:extLst>
              </p:cNvPr>
              <p:cNvGraphicFramePr/>
              <p:nvPr/>
            </p:nvGraphicFramePr>
            <p:xfrm>
              <a:off x="4282442" y="532122"/>
              <a:ext cx="972353" cy="9507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7" name="Diagram 5">
                <a:extLst>
                  <a:ext uri="{FF2B5EF4-FFF2-40B4-BE49-F238E27FC236}">
                    <a16:creationId xmlns:a16="http://schemas.microsoft.com/office/drawing/2014/main" id="{3578D2EC-0151-45E4-81FB-1BECDBB5542F}"/>
                  </a:ext>
                </a:extLst>
              </p:cNvPr>
              <p:cNvGraphicFramePr/>
              <p:nvPr/>
            </p:nvGraphicFramePr>
            <p:xfrm>
              <a:off x="5638385" y="532122"/>
              <a:ext cx="972353" cy="950721"/>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36B8F9AA-620B-578F-D7A5-1C33F2E61F68}"/>
                  </a:ext>
                </a:extLst>
              </p:cNvPr>
              <p:cNvGrpSpPr/>
              <p:nvPr/>
            </p:nvGrpSpPr>
            <p:grpSpPr>
              <a:xfrm>
                <a:off x="107504" y="532122"/>
                <a:ext cx="6624736" cy="4426975"/>
                <a:chOff x="107504" y="532122"/>
                <a:chExt cx="6624736" cy="4426975"/>
              </a:xfrm>
            </p:grpSpPr>
            <p:sp>
              <p:nvSpPr>
                <p:cNvPr id="153" name="TextBox 10">
                  <a:extLst>
                    <a:ext uri="{FF2B5EF4-FFF2-40B4-BE49-F238E27FC236}">
                      <a16:creationId xmlns:a16="http://schemas.microsoft.com/office/drawing/2014/main" id="{80FF0507-80B7-43AD-ACD3-F95785BCD6BC}"/>
                    </a:ext>
                  </a:extLst>
                </p:cNvPr>
                <p:cNvSpPr txBox="1"/>
                <p:nvPr/>
              </p:nvSpPr>
              <p:spPr>
                <a:xfrm>
                  <a:off x="4163212" y="1415575"/>
                  <a:ext cx="1210813" cy="663202"/>
                </a:xfrm>
                <a:prstGeom prst="rect">
                  <a:avLst/>
                </a:prstGeom>
                <a:ln>
                  <a:noFill/>
                </a:ln>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rtl="0"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rPr>
                    <a:t>18%</a:t>
                  </a:r>
                  <a:endParaRPr kumimoji="0" lang="en-GB"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endParaRPr>
                </a:p>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Sport</a:t>
                  </a:r>
                  <a:endPar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sp>
              <p:nvSpPr>
                <p:cNvPr id="155" name="Rectangle 112">
                  <a:extLst>
                    <a:ext uri="{FF2B5EF4-FFF2-40B4-BE49-F238E27FC236}">
                      <a16:creationId xmlns:a16="http://schemas.microsoft.com/office/drawing/2014/main" id="{16169946-2F4A-444C-A64D-3375BF0F2816}"/>
                    </a:ext>
                  </a:extLst>
                </p:cNvPr>
                <p:cNvSpPr/>
                <p:nvPr/>
              </p:nvSpPr>
              <p:spPr bwMode="gray">
                <a:xfrm>
                  <a:off x="4412274" y="65405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66" name="TextBox 10">
                  <a:extLst>
                    <a:ext uri="{FF2B5EF4-FFF2-40B4-BE49-F238E27FC236}">
                      <a16:creationId xmlns:a16="http://schemas.microsoft.com/office/drawing/2014/main" id="{0906A0D9-E7CA-4B0C-A339-E8515141E369}"/>
                    </a:ext>
                  </a:extLst>
                </p:cNvPr>
                <p:cNvSpPr txBox="1"/>
                <p:nvPr/>
              </p:nvSpPr>
              <p:spPr>
                <a:xfrm>
                  <a:off x="4171737" y="2855735"/>
                  <a:ext cx="1209600" cy="663202"/>
                </a:xfrm>
                <a:prstGeom prst="rect">
                  <a:avLst/>
                </a:prstGeom>
                <a:ln>
                  <a:noFill/>
                </a:ln>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rtl="0"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rPr>
                    <a:t>10%</a:t>
                  </a:r>
                  <a:endParaRPr kumimoji="0" lang="en-GB"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endParaRPr>
                </a:p>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Musical entertainment </a:t>
                  </a:r>
                  <a:r>
                    <a:rPr kumimoji="0" lang="hu-HU"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 </a:t>
                  </a:r>
                  <a:r>
                    <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talent show</a:t>
                  </a:r>
                </a:p>
              </p:txBody>
            </p:sp>
            <p:graphicFrame>
              <p:nvGraphicFramePr>
                <p:cNvPr id="167" name="Diagram 5">
                  <a:extLst>
                    <a:ext uri="{FF2B5EF4-FFF2-40B4-BE49-F238E27FC236}">
                      <a16:creationId xmlns:a16="http://schemas.microsoft.com/office/drawing/2014/main" id="{446827CD-1BED-4AA6-B8BD-815D4D1B0086}"/>
                    </a:ext>
                  </a:extLst>
                </p:cNvPr>
                <p:cNvGraphicFramePr/>
                <p:nvPr/>
              </p:nvGraphicFramePr>
              <p:xfrm>
                <a:off x="4287841" y="1972282"/>
                <a:ext cx="972353" cy="950721"/>
              </p:xfrm>
              <a:graphic>
                <a:graphicData uri="http://schemas.openxmlformats.org/drawingml/2006/chart">
                  <c:chart xmlns:c="http://schemas.openxmlformats.org/drawingml/2006/chart" xmlns:r="http://schemas.openxmlformats.org/officeDocument/2006/relationships" r:id="rId4"/>
                </a:graphicData>
              </a:graphic>
            </p:graphicFrame>
            <p:sp>
              <p:nvSpPr>
                <p:cNvPr id="168" name="Rectangle 112">
                  <a:extLst>
                    <a:ext uri="{FF2B5EF4-FFF2-40B4-BE49-F238E27FC236}">
                      <a16:creationId xmlns:a16="http://schemas.microsoft.com/office/drawing/2014/main" id="{2C9C6DD3-CC6E-45A3-88A6-E61392B4F91C}"/>
                    </a:ext>
                  </a:extLst>
                </p:cNvPr>
                <p:cNvSpPr/>
                <p:nvPr/>
              </p:nvSpPr>
              <p:spPr bwMode="gray">
                <a:xfrm>
                  <a:off x="4417673" y="209421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81" name="TextBox 10">
                  <a:extLst>
                    <a:ext uri="{FF2B5EF4-FFF2-40B4-BE49-F238E27FC236}">
                      <a16:creationId xmlns:a16="http://schemas.microsoft.com/office/drawing/2014/main" id="{13BBDD1D-92ED-43B4-BBD1-8AE81A445818}"/>
                    </a:ext>
                  </a:extLst>
                </p:cNvPr>
                <p:cNvSpPr txBox="1"/>
                <p:nvPr/>
              </p:nvSpPr>
              <p:spPr>
                <a:xfrm>
                  <a:off x="4171737" y="4295895"/>
                  <a:ext cx="1209600" cy="663202"/>
                </a:xfrm>
                <a:prstGeom prst="rect">
                  <a:avLst/>
                </a:prstGeom>
                <a:ln>
                  <a:noFill/>
                </a:ln>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rtl="0"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rPr>
                    <a:t>3%</a:t>
                  </a:r>
                  <a:endParaRPr kumimoji="0" lang="en-GB"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endParaRPr>
                </a:p>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Talkshow</a:t>
                  </a:r>
                  <a:endPar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182" name="Diagram 5">
                  <a:extLst>
                    <a:ext uri="{FF2B5EF4-FFF2-40B4-BE49-F238E27FC236}">
                      <a16:creationId xmlns:a16="http://schemas.microsoft.com/office/drawing/2014/main" id="{273FDD66-7F5C-408D-B127-EA89610BA66E}"/>
                    </a:ext>
                  </a:extLst>
                </p:cNvPr>
                <p:cNvGraphicFramePr/>
                <p:nvPr/>
              </p:nvGraphicFramePr>
              <p:xfrm>
                <a:off x="4287841" y="3412442"/>
                <a:ext cx="972353" cy="950721"/>
              </p:xfrm>
              <a:graphic>
                <a:graphicData uri="http://schemas.openxmlformats.org/drawingml/2006/chart">
                  <c:chart xmlns:c="http://schemas.openxmlformats.org/drawingml/2006/chart" xmlns:r="http://schemas.openxmlformats.org/officeDocument/2006/relationships" r:id="rId5"/>
                </a:graphicData>
              </a:graphic>
            </p:graphicFrame>
            <p:sp>
              <p:nvSpPr>
                <p:cNvPr id="183" name="Rectangle 112">
                  <a:extLst>
                    <a:ext uri="{FF2B5EF4-FFF2-40B4-BE49-F238E27FC236}">
                      <a16:creationId xmlns:a16="http://schemas.microsoft.com/office/drawing/2014/main" id="{362CA2B6-75D1-4076-93B1-461295719843}"/>
                    </a:ext>
                  </a:extLst>
                </p:cNvPr>
                <p:cNvSpPr/>
                <p:nvPr/>
              </p:nvSpPr>
              <p:spPr bwMode="gray">
                <a:xfrm>
                  <a:off x="4417673" y="353437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92" name="TextBox 191">
                  <a:extLst>
                    <a:ext uri="{FF2B5EF4-FFF2-40B4-BE49-F238E27FC236}">
                      <a16:creationId xmlns:a16="http://schemas.microsoft.com/office/drawing/2014/main" id="{7CC40E82-601E-41AC-BC32-C29DA5297544}"/>
                    </a:ext>
                  </a:extLst>
                </p:cNvPr>
                <p:cNvSpPr txBox="1"/>
                <p:nvPr/>
              </p:nvSpPr>
              <p:spPr>
                <a:xfrm>
                  <a:off x="4405439" y="1385653"/>
                  <a:ext cx="565824" cy="3139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21%</a:t>
                  </a:r>
                  <a:endParaRPr kumimoji="0" lang="en-GB"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197" name="TextBox 196">
                  <a:extLst>
                    <a:ext uri="{FF2B5EF4-FFF2-40B4-BE49-F238E27FC236}">
                      <a16:creationId xmlns:a16="http://schemas.microsoft.com/office/drawing/2014/main" id="{A86AA4E4-FD4A-489D-8AA1-CE6CA9006445}"/>
                    </a:ext>
                  </a:extLst>
                </p:cNvPr>
                <p:cNvSpPr txBox="1"/>
                <p:nvPr/>
              </p:nvSpPr>
              <p:spPr>
                <a:xfrm>
                  <a:off x="4386195" y="2824633"/>
                  <a:ext cx="565824" cy="3139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12%</a:t>
                  </a:r>
                  <a:endParaRPr kumimoji="0" lang="en-GB"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202" name="TextBox 201">
                  <a:extLst>
                    <a:ext uri="{FF2B5EF4-FFF2-40B4-BE49-F238E27FC236}">
                      <a16:creationId xmlns:a16="http://schemas.microsoft.com/office/drawing/2014/main" id="{E8B9F00D-C5E5-444F-B699-CEFB83EEAF6B}"/>
                    </a:ext>
                  </a:extLst>
                </p:cNvPr>
                <p:cNvSpPr txBox="1"/>
                <p:nvPr/>
              </p:nvSpPr>
              <p:spPr>
                <a:xfrm>
                  <a:off x="4408662" y="4261884"/>
                  <a:ext cx="565824" cy="3139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4%</a:t>
                  </a:r>
                  <a:endParaRPr kumimoji="0" lang="en-GB"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22" name="TextBox 21">
                  <a:extLst>
                    <a:ext uri="{FF2B5EF4-FFF2-40B4-BE49-F238E27FC236}">
                      <a16:creationId xmlns:a16="http://schemas.microsoft.com/office/drawing/2014/main" id="{CCED7EBF-616F-3A6F-12F0-A5B4C7031483}"/>
                    </a:ext>
                  </a:extLst>
                </p:cNvPr>
                <p:cNvSpPr txBox="1"/>
                <p:nvPr/>
              </p:nvSpPr>
              <p:spPr>
                <a:xfrm>
                  <a:off x="4008145" y="1413353"/>
                  <a:ext cx="565824" cy="2862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19%</a:t>
                  </a:r>
                  <a:endParaRPr kumimoji="0" lang="en-GB"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4B88B125-9EB3-3882-884C-7DB9A69E7273}"/>
                    </a:ext>
                  </a:extLst>
                </p:cNvPr>
                <p:cNvSpPr txBox="1"/>
                <p:nvPr/>
              </p:nvSpPr>
              <p:spPr>
                <a:xfrm>
                  <a:off x="4008145" y="2852333"/>
                  <a:ext cx="565824" cy="2862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15%</a:t>
                  </a:r>
                  <a:endParaRPr kumimoji="0" lang="en-GB"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24" name="TextBox 23">
                  <a:extLst>
                    <a:ext uri="{FF2B5EF4-FFF2-40B4-BE49-F238E27FC236}">
                      <a16:creationId xmlns:a16="http://schemas.microsoft.com/office/drawing/2014/main" id="{55168094-B58A-E303-C708-D561DA63BA9C}"/>
                    </a:ext>
                  </a:extLst>
                </p:cNvPr>
                <p:cNvSpPr txBox="1"/>
                <p:nvPr/>
              </p:nvSpPr>
              <p:spPr>
                <a:xfrm>
                  <a:off x="4070938" y="4289584"/>
                  <a:ext cx="565824" cy="2862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a:t>
                  </a:r>
                  <a:endParaRPr kumimoji="0" lang="en-GB"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75" name="Rectangle 74">
                  <a:extLst>
                    <a:ext uri="{FF2B5EF4-FFF2-40B4-BE49-F238E27FC236}">
                      <a16:creationId xmlns:a16="http://schemas.microsoft.com/office/drawing/2014/main" id="{A55F7B57-8656-473D-954C-2B820EFD3514}"/>
                    </a:ext>
                  </a:extLst>
                </p:cNvPr>
                <p:cNvSpPr/>
                <p:nvPr/>
              </p:nvSpPr>
              <p:spPr>
                <a:xfrm>
                  <a:off x="4317000" y="1397488"/>
                  <a:ext cx="469645" cy="2732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76" name="Rectangle 75">
                  <a:extLst>
                    <a:ext uri="{FF2B5EF4-FFF2-40B4-BE49-F238E27FC236}">
                      <a16:creationId xmlns:a16="http://schemas.microsoft.com/office/drawing/2014/main" id="{020625F2-6BE3-4F88-AB08-E2A4B8E965A1}"/>
                    </a:ext>
                  </a:extLst>
                </p:cNvPr>
                <p:cNvSpPr/>
                <p:nvPr/>
              </p:nvSpPr>
              <p:spPr>
                <a:xfrm>
                  <a:off x="4534403" y="4266238"/>
                  <a:ext cx="469645" cy="2732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77" name="Rectangle 76">
                  <a:extLst>
                    <a:ext uri="{FF2B5EF4-FFF2-40B4-BE49-F238E27FC236}">
                      <a16:creationId xmlns:a16="http://schemas.microsoft.com/office/drawing/2014/main" id="{F3647F29-7B69-4860-8A2F-FB4497C5FD22}"/>
                    </a:ext>
                  </a:extLst>
                </p:cNvPr>
                <p:cNvSpPr/>
                <p:nvPr/>
              </p:nvSpPr>
              <p:spPr>
                <a:xfrm>
                  <a:off x="3238259" y="4280929"/>
                  <a:ext cx="469645" cy="2732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78" name="Rectangle 77">
                  <a:extLst>
                    <a:ext uri="{FF2B5EF4-FFF2-40B4-BE49-F238E27FC236}">
                      <a16:creationId xmlns:a16="http://schemas.microsoft.com/office/drawing/2014/main" id="{362F359A-544E-4D97-A579-D824E9D26AC8}"/>
                    </a:ext>
                  </a:extLst>
                </p:cNvPr>
                <p:cNvSpPr/>
                <p:nvPr/>
              </p:nvSpPr>
              <p:spPr>
                <a:xfrm>
                  <a:off x="4451041" y="2825652"/>
                  <a:ext cx="469645" cy="2732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79" name="Rectangle 78">
                  <a:extLst>
                    <a:ext uri="{FF2B5EF4-FFF2-40B4-BE49-F238E27FC236}">
                      <a16:creationId xmlns:a16="http://schemas.microsoft.com/office/drawing/2014/main" id="{789199A5-230E-43FB-90C4-82ED026460BC}"/>
                    </a:ext>
                  </a:extLst>
                </p:cNvPr>
                <p:cNvSpPr/>
                <p:nvPr/>
              </p:nvSpPr>
              <p:spPr>
                <a:xfrm>
                  <a:off x="4459089" y="1390565"/>
                  <a:ext cx="469645" cy="2732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80" name="Rectangle 79">
                  <a:extLst>
                    <a:ext uri="{FF2B5EF4-FFF2-40B4-BE49-F238E27FC236}">
                      <a16:creationId xmlns:a16="http://schemas.microsoft.com/office/drawing/2014/main" id="{D4F98528-1863-46F1-B276-CF359A218299}"/>
                    </a:ext>
                  </a:extLst>
                </p:cNvPr>
                <p:cNvSpPr/>
                <p:nvPr/>
              </p:nvSpPr>
              <p:spPr>
                <a:xfrm>
                  <a:off x="3159844" y="1386135"/>
                  <a:ext cx="469645" cy="2732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56" name="TextBox 10">
                  <a:extLst>
                    <a:ext uri="{FF2B5EF4-FFF2-40B4-BE49-F238E27FC236}">
                      <a16:creationId xmlns:a16="http://schemas.microsoft.com/office/drawing/2014/main" id="{EFFA3068-D929-4421-9E0D-FE84A915AA35}"/>
                    </a:ext>
                  </a:extLst>
                </p:cNvPr>
                <p:cNvSpPr txBox="1"/>
                <p:nvPr/>
              </p:nvSpPr>
              <p:spPr>
                <a:xfrm>
                  <a:off x="5519155" y="1415575"/>
                  <a:ext cx="1210813" cy="663202"/>
                </a:xfrm>
                <a:prstGeom prst="rect">
                  <a:avLst/>
                </a:prstGeom>
                <a:ln>
                  <a:noFill/>
                </a:ln>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rtl="0"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rPr>
                    <a:t>17%</a:t>
                  </a:r>
                  <a:endParaRPr kumimoji="0" lang="en-GB"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endParaRPr>
                </a:p>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Animation for kids</a:t>
                  </a:r>
                </a:p>
              </p:txBody>
            </p:sp>
            <p:sp>
              <p:nvSpPr>
                <p:cNvPr id="158" name="Rectangle 112">
                  <a:extLst>
                    <a:ext uri="{FF2B5EF4-FFF2-40B4-BE49-F238E27FC236}">
                      <a16:creationId xmlns:a16="http://schemas.microsoft.com/office/drawing/2014/main" id="{6FB07BB1-26A5-4639-9DD0-8CD54923EBE4}"/>
                    </a:ext>
                  </a:extLst>
                </p:cNvPr>
                <p:cNvSpPr/>
                <p:nvPr/>
              </p:nvSpPr>
              <p:spPr bwMode="gray">
                <a:xfrm>
                  <a:off x="5768217" y="65405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69" name="TextBox 10">
                  <a:extLst>
                    <a:ext uri="{FF2B5EF4-FFF2-40B4-BE49-F238E27FC236}">
                      <a16:creationId xmlns:a16="http://schemas.microsoft.com/office/drawing/2014/main" id="{595BB98F-C779-4C1F-8A4E-E25A9054A515}"/>
                    </a:ext>
                  </a:extLst>
                </p:cNvPr>
                <p:cNvSpPr txBox="1"/>
                <p:nvPr/>
              </p:nvSpPr>
              <p:spPr>
                <a:xfrm>
                  <a:off x="5527680" y="2855735"/>
                  <a:ext cx="1204560" cy="663202"/>
                </a:xfrm>
                <a:prstGeom prst="rect">
                  <a:avLst/>
                </a:prstGeom>
                <a:ln>
                  <a:noFill/>
                </a:ln>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rtl="0"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rPr>
                    <a:t>9%</a:t>
                  </a:r>
                  <a:endParaRPr kumimoji="0" lang="en-GB"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endParaRPr>
                </a:p>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News program</a:t>
                  </a:r>
                </a:p>
              </p:txBody>
            </p:sp>
            <p:graphicFrame>
              <p:nvGraphicFramePr>
                <p:cNvPr id="170" name="Diagram 5">
                  <a:extLst>
                    <a:ext uri="{FF2B5EF4-FFF2-40B4-BE49-F238E27FC236}">
                      <a16:creationId xmlns:a16="http://schemas.microsoft.com/office/drawing/2014/main" id="{B6477587-E4F1-4E7F-9F76-7155D45A4C76}"/>
                    </a:ext>
                  </a:extLst>
                </p:cNvPr>
                <p:cNvGraphicFramePr/>
                <p:nvPr/>
              </p:nvGraphicFramePr>
              <p:xfrm>
                <a:off x="5643784" y="1972282"/>
                <a:ext cx="972353" cy="950721"/>
              </p:xfrm>
              <a:graphic>
                <a:graphicData uri="http://schemas.openxmlformats.org/drawingml/2006/chart">
                  <c:chart xmlns:c="http://schemas.openxmlformats.org/drawingml/2006/chart" xmlns:r="http://schemas.openxmlformats.org/officeDocument/2006/relationships" r:id="rId6"/>
                </a:graphicData>
              </a:graphic>
            </p:graphicFrame>
            <p:sp>
              <p:nvSpPr>
                <p:cNvPr id="171" name="Rectangle 112">
                  <a:extLst>
                    <a:ext uri="{FF2B5EF4-FFF2-40B4-BE49-F238E27FC236}">
                      <a16:creationId xmlns:a16="http://schemas.microsoft.com/office/drawing/2014/main" id="{69DA3F74-6235-4C53-814B-CFAEB947DE69}"/>
                    </a:ext>
                  </a:extLst>
                </p:cNvPr>
                <p:cNvSpPr/>
                <p:nvPr/>
              </p:nvSpPr>
              <p:spPr bwMode="gray">
                <a:xfrm>
                  <a:off x="5773616" y="209421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185" name="Diagram 5">
                  <a:extLst>
                    <a:ext uri="{FF2B5EF4-FFF2-40B4-BE49-F238E27FC236}">
                      <a16:creationId xmlns:a16="http://schemas.microsoft.com/office/drawing/2014/main" id="{C1A2E97E-D1CD-4778-952D-25EC59DFDEB5}"/>
                    </a:ext>
                  </a:extLst>
                </p:cNvPr>
                <p:cNvGraphicFramePr/>
                <p:nvPr/>
              </p:nvGraphicFramePr>
              <p:xfrm>
                <a:off x="5642694" y="3412442"/>
                <a:ext cx="972353" cy="950721"/>
              </p:xfrm>
              <a:graphic>
                <a:graphicData uri="http://schemas.openxmlformats.org/drawingml/2006/chart">
                  <c:chart xmlns:c="http://schemas.openxmlformats.org/drawingml/2006/chart" xmlns:r="http://schemas.openxmlformats.org/officeDocument/2006/relationships" r:id="rId7"/>
                </a:graphicData>
              </a:graphic>
            </p:graphicFrame>
            <p:sp>
              <p:nvSpPr>
                <p:cNvPr id="186" name="Rectangle 112">
                  <a:extLst>
                    <a:ext uri="{FF2B5EF4-FFF2-40B4-BE49-F238E27FC236}">
                      <a16:creationId xmlns:a16="http://schemas.microsoft.com/office/drawing/2014/main" id="{F4A2F6DD-5347-4615-8F2D-E9210B54CF14}"/>
                    </a:ext>
                  </a:extLst>
                </p:cNvPr>
                <p:cNvSpPr/>
                <p:nvPr/>
              </p:nvSpPr>
              <p:spPr bwMode="gray">
                <a:xfrm>
                  <a:off x="5772526" y="353437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93" name="TextBox 192">
                  <a:extLst>
                    <a:ext uri="{FF2B5EF4-FFF2-40B4-BE49-F238E27FC236}">
                      <a16:creationId xmlns:a16="http://schemas.microsoft.com/office/drawing/2014/main" id="{06C10115-4DE2-440A-9C2E-F6E722C7343D}"/>
                    </a:ext>
                  </a:extLst>
                </p:cNvPr>
                <p:cNvSpPr txBox="1"/>
                <p:nvPr/>
              </p:nvSpPr>
              <p:spPr>
                <a:xfrm>
                  <a:off x="5750440" y="1384199"/>
                  <a:ext cx="565824" cy="3139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13%</a:t>
                  </a:r>
                  <a:endParaRPr kumimoji="0" lang="en-GB"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198" name="TextBox 197">
                  <a:extLst>
                    <a:ext uri="{FF2B5EF4-FFF2-40B4-BE49-F238E27FC236}">
                      <a16:creationId xmlns:a16="http://schemas.microsoft.com/office/drawing/2014/main" id="{25CEAB98-EE34-48BF-B268-4D84033205DF}"/>
                    </a:ext>
                  </a:extLst>
                </p:cNvPr>
                <p:cNvSpPr txBox="1"/>
                <p:nvPr/>
              </p:nvSpPr>
              <p:spPr>
                <a:xfrm>
                  <a:off x="5841649" y="2821738"/>
                  <a:ext cx="565824" cy="3139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9%</a:t>
                  </a:r>
                  <a:endParaRPr kumimoji="0" lang="en-GB"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203" name="TextBox 202">
                  <a:extLst>
                    <a:ext uri="{FF2B5EF4-FFF2-40B4-BE49-F238E27FC236}">
                      <a16:creationId xmlns:a16="http://schemas.microsoft.com/office/drawing/2014/main" id="{FDFFF431-7101-4DEF-B5C6-CA0517D69702}"/>
                    </a:ext>
                  </a:extLst>
                </p:cNvPr>
                <p:cNvSpPr txBox="1"/>
                <p:nvPr/>
              </p:nvSpPr>
              <p:spPr>
                <a:xfrm>
                  <a:off x="5845958" y="4260430"/>
                  <a:ext cx="565824" cy="3139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3%</a:t>
                  </a:r>
                  <a:endParaRPr kumimoji="0" lang="en-GB"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18" name="TextBox 17">
                  <a:extLst>
                    <a:ext uri="{FF2B5EF4-FFF2-40B4-BE49-F238E27FC236}">
                      <a16:creationId xmlns:a16="http://schemas.microsoft.com/office/drawing/2014/main" id="{45ED52CE-8A05-BE0D-F4CE-BC4631BB07E8}"/>
                    </a:ext>
                  </a:extLst>
                </p:cNvPr>
                <p:cNvSpPr txBox="1"/>
                <p:nvPr/>
              </p:nvSpPr>
              <p:spPr>
                <a:xfrm>
                  <a:off x="5354853" y="1413972"/>
                  <a:ext cx="565824" cy="2862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10%</a:t>
                  </a:r>
                  <a:endParaRPr kumimoji="0" lang="en-GB"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19" name="TextBox 18">
                  <a:extLst>
                    <a:ext uri="{FF2B5EF4-FFF2-40B4-BE49-F238E27FC236}">
                      <a16:creationId xmlns:a16="http://schemas.microsoft.com/office/drawing/2014/main" id="{8E4DD81D-8D64-3D6E-68CE-FB5850906D25}"/>
                    </a:ext>
                  </a:extLst>
                </p:cNvPr>
                <p:cNvSpPr txBox="1"/>
                <p:nvPr/>
              </p:nvSpPr>
              <p:spPr>
                <a:xfrm>
                  <a:off x="5354853" y="2849438"/>
                  <a:ext cx="565824" cy="2862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12%</a:t>
                  </a:r>
                  <a:endParaRPr kumimoji="0" lang="en-GB"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2343EB3E-197D-AEBE-C447-72B1E0197AC2}"/>
                    </a:ext>
                  </a:extLst>
                </p:cNvPr>
                <p:cNvSpPr txBox="1"/>
                <p:nvPr/>
              </p:nvSpPr>
              <p:spPr>
                <a:xfrm>
                  <a:off x="5426881" y="4288130"/>
                  <a:ext cx="565824" cy="2862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3%</a:t>
                  </a:r>
                  <a:endParaRPr kumimoji="0" lang="en-GB"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grpSp>
              <p:nvGrpSpPr>
                <p:cNvPr id="36" name="Group 35">
                  <a:extLst>
                    <a:ext uri="{FF2B5EF4-FFF2-40B4-BE49-F238E27FC236}">
                      <a16:creationId xmlns:a16="http://schemas.microsoft.com/office/drawing/2014/main" id="{C84BB88E-B653-3FD6-7F8A-E690AB945F28}"/>
                    </a:ext>
                  </a:extLst>
                </p:cNvPr>
                <p:cNvGrpSpPr/>
                <p:nvPr/>
              </p:nvGrpSpPr>
              <p:grpSpPr>
                <a:xfrm>
                  <a:off x="2699792" y="532122"/>
                  <a:ext cx="1376940" cy="4426975"/>
                  <a:chOff x="2699792" y="532122"/>
                  <a:chExt cx="1376940" cy="4426975"/>
                </a:xfrm>
              </p:grpSpPr>
              <p:grpSp>
                <p:nvGrpSpPr>
                  <p:cNvPr id="29" name="Group 28">
                    <a:extLst>
                      <a:ext uri="{FF2B5EF4-FFF2-40B4-BE49-F238E27FC236}">
                        <a16:creationId xmlns:a16="http://schemas.microsoft.com/office/drawing/2014/main" id="{3734B203-03FA-448F-AF4A-A8C354BB5CCE}"/>
                      </a:ext>
                    </a:extLst>
                  </p:cNvPr>
                  <p:cNvGrpSpPr/>
                  <p:nvPr/>
                </p:nvGrpSpPr>
                <p:grpSpPr>
                  <a:xfrm>
                    <a:off x="2862308" y="532122"/>
                    <a:ext cx="1214424" cy="4426975"/>
                    <a:chOff x="5022548" y="532122"/>
                    <a:chExt cx="1214424" cy="4426975"/>
                  </a:xfrm>
                </p:grpSpPr>
                <p:sp>
                  <p:nvSpPr>
                    <p:cNvPr id="150" name="TextBox 10">
                      <a:extLst>
                        <a:ext uri="{FF2B5EF4-FFF2-40B4-BE49-F238E27FC236}">
                          <a16:creationId xmlns:a16="http://schemas.microsoft.com/office/drawing/2014/main" id="{6B539EC6-F7D3-4CD2-8C70-2DAC6980D16B}"/>
                        </a:ext>
                      </a:extLst>
                    </p:cNvPr>
                    <p:cNvSpPr txBox="1"/>
                    <p:nvPr/>
                  </p:nvSpPr>
                  <p:spPr>
                    <a:xfrm>
                      <a:off x="5027372" y="1415575"/>
                      <a:ext cx="1209600" cy="663202"/>
                    </a:xfrm>
                    <a:prstGeom prst="rect">
                      <a:avLst/>
                    </a:prstGeom>
                    <a:ln>
                      <a:noFill/>
                    </a:ln>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rtl="0"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rPr>
                        <a:t>21%</a:t>
                      </a:r>
                      <a:endParaRPr kumimoji="0" lang="en-GB"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endParaRPr>
                    </a:p>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Documentary</a:t>
                      </a:r>
                    </a:p>
                  </p:txBody>
                </p:sp>
                <p:graphicFrame>
                  <p:nvGraphicFramePr>
                    <p:cNvPr id="151" name="Diagram 5">
                      <a:extLst>
                        <a:ext uri="{FF2B5EF4-FFF2-40B4-BE49-F238E27FC236}">
                          <a16:creationId xmlns:a16="http://schemas.microsoft.com/office/drawing/2014/main" id="{00322893-5D23-4222-83B8-06D07ABA9536}"/>
                        </a:ext>
                      </a:extLst>
                    </p:cNvPr>
                    <p:cNvGraphicFramePr/>
                    <p:nvPr/>
                  </p:nvGraphicFramePr>
                  <p:xfrm>
                    <a:off x="5140466" y="532122"/>
                    <a:ext cx="972353" cy="950721"/>
                  </p:xfrm>
                  <a:graphic>
                    <a:graphicData uri="http://schemas.openxmlformats.org/drawingml/2006/chart">
                      <c:chart xmlns:c="http://schemas.openxmlformats.org/drawingml/2006/chart" xmlns:r="http://schemas.openxmlformats.org/officeDocument/2006/relationships" r:id="rId8"/>
                    </a:graphicData>
                  </a:graphic>
                </p:graphicFrame>
                <p:sp>
                  <p:nvSpPr>
                    <p:cNvPr id="152" name="Rectangle 112">
                      <a:extLst>
                        <a:ext uri="{FF2B5EF4-FFF2-40B4-BE49-F238E27FC236}">
                          <a16:creationId xmlns:a16="http://schemas.microsoft.com/office/drawing/2014/main" id="{3F4E7D3D-8E02-4CDB-9ABC-EA96EA347DEA}"/>
                        </a:ext>
                      </a:extLst>
                    </p:cNvPr>
                    <p:cNvSpPr/>
                    <p:nvPr/>
                  </p:nvSpPr>
                  <p:spPr bwMode="gray">
                    <a:xfrm>
                      <a:off x="5270298" y="65405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63" name="TextBox 10">
                      <a:extLst>
                        <a:ext uri="{FF2B5EF4-FFF2-40B4-BE49-F238E27FC236}">
                          <a16:creationId xmlns:a16="http://schemas.microsoft.com/office/drawing/2014/main" id="{DCCF19F1-8EAD-4E08-B9DD-4C61C81F977E}"/>
                        </a:ext>
                      </a:extLst>
                    </p:cNvPr>
                    <p:cNvSpPr txBox="1"/>
                    <p:nvPr/>
                  </p:nvSpPr>
                  <p:spPr>
                    <a:xfrm>
                      <a:off x="5023624" y="2855735"/>
                      <a:ext cx="1209600" cy="663202"/>
                    </a:xfrm>
                    <a:prstGeom prst="rect">
                      <a:avLst/>
                    </a:prstGeom>
                    <a:ln>
                      <a:noFill/>
                    </a:ln>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rtl="0"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rPr>
                        <a:t>12%</a:t>
                      </a:r>
                      <a:endParaRPr kumimoji="0" lang="en-GB"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endParaRPr>
                    </a:p>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Animation for adults</a:t>
                      </a:r>
                    </a:p>
                  </p:txBody>
                </p:sp>
                <p:graphicFrame>
                  <p:nvGraphicFramePr>
                    <p:cNvPr id="164" name="Diagram 5">
                      <a:extLst>
                        <a:ext uri="{FF2B5EF4-FFF2-40B4-BE49-F238E27FC236}">
                          <a16:creationId xmlns:a16="http://schemas.microsoft.com/office/drawing/2014/main" id="{0A27C602-9490-4139-A526-BE007ED8364D}"/>
                        </a:ext>
                      </a:extLst>
                    </p:cNvPr>
                    <p:cNvGraphicFramePr/>
                    <p:nvPr/>
                  </p:nvGraphicFramePr>
                  <p:xfrm>
                    <a:off x="5139728" y="1972282"/>
                    <a:ext cx="972353" cy="950721"/>
                  </p:xfrm>
                  <a:graphic>
                    <a:graphicData uri="http://schemas.openxmlformats.org/drawingml/2006/chart">
                      <c:chart xmlns:c="http://schemas.openxmlformats.org/drawingml/2006/chart" xmlns:r="http://schemas.openxmlformats.org/officeDocument/2006/relationships" r:id="rId9"/>
                    </a:graphicData>
                  </a:graphic>
                </p:graphicFrame>
                <p:sp>
                  <p:nvSpPr>
                    <p:cNvPr id="165" name="Rectangle 112">
                      <a:extLst>
                        <a:ext uri="{FF2B5EF4-FFF2-40B4-BE49-F238E27FC236}">
                          <a16:creationId xmlns:a16="http://schemas.microsoft.com/office/drawing/2014/main" id="{5D63954B-A9C3-4951-A04C-075C444B4925}"/>
                        </a:ext>
                      </a:extLst>
                    </p:cNvPr>
                    <p:cNvSpPr/>
                    <p:nvPr/>
                  </p:nvSpPr>
                  <p:spPr bwMode="gray">
                    <a:xfrm>
                      <a:off x="5269560" y="209421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78" name="TextBox 10">
                      <a:extLst>
                        <a:ext uri="{FF2B5EF4-FFF2-40B4-BE49-F238E27FC236}">
                          <a16:creationId xmlns:a16="http://schemas.microsoft.com/office/drawing/2014/main" id="{A926D71D-60BE-49D6-AFB1-D977D3AEFBFF}"/>
                        </a:ext>
                      </a:extLst>
                    </p:cNvPr>
                    <p:cNvSpPr txBox="1"/>
                    <p:nvPr/>
                  </p:nvSpPr>
                  <p:spPr>
                    <a:xfrm>
                      <a:off x="5022548" y="4295895"/>
                      <a:ext cx="1209600" cy="663202"/>
                    </a:xfrm>
                    <a:prstGeom prst="rect">
                      <a:avLst/>
                    </a:prstGeom>
                    <a:ln>
                      <a:noFill/>
                    </a:ln>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rtl="0"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rPr>
                        <a:t>4%</a:t>
                      </a:r>
                      <a:endParaRPr kumimoji="0" lang="en-GB"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endParaRPr>
                    </a:p>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Morning show</a:t>
                      </a:r>
                    </a:p>
                  </p:txBody>
                </p:sp>
                <p:graphicFrame>
                  <p:nvGraphicFramePr>
                    <p:cNvPr id="179" name="Diagram 5">
                      <a:extLst>
                        <a:ext uri="{FF2B5EF4-FFF2-40B4-BE49-F238E27FC236}">
                          <a16:creationId xmlns:a16="http://schemas.microsoft.com/office/drawing/2014/main" id="{BD0E11C2-A909-4A12-B538-FAC07B2A6F0A}"/>
                        </a:ext>
                      </a:extLst>
                    </p:cNvPr>
                    <p:cNvGraphicFramePr/>
                    <p:nvPr/>
                  </p:nvGraphicFramePr>
                  <p:xfrm>
                    <a:off x="5139190" y="3412442"/>
                    <a:ext cx="972353" cy="950721"/>
                  </p:xfrm>
                  <a:graphic>
                    <a:graphicData uri="http://schemas.openxmlformats.org/drawingml/2006/chart">
                      <c:chart xmlns:c="http://schemas.openxmlformats.org/drawingml/2006/chart" xmlns:r="http://schemas.openxmlformats.org/officeDocument/2006/relationships" r:id="rId10"/>
                    </a:graphicData>
                  </a:graphic>
                </p:graphicFrame>
                <p:sp>
                  <p:nvSpPr>
                    <p:cNvPr id="180" name="Rectangle 112">
                      <a:extLst>
                        <a:ext uri="{FF2B5EF4-FFF2-40B4-BE49-F238E27FC236}">
                          <a16:creationId xmlns:a16="http://schemas.microsoft.com/office/drawing/2014/main" id="{58298E5F-3802-4360-9F1D-C310D0A5F332}"/>
                        </a:ext>
                      </a:extLst>
                    </p:cNvPr>
                    <p:cNvSpPr/>
                    <p:nvPr/>
                  </p:nvSpPr>
                  <p:spPr bwMode="gray">
                    <a:xfrm>
                      <a:off x="5269022" y="353437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91" name="TextBox 190">
                      <a:extLst>
                        <a:ext uri="{FF2B5EF4-FFF2-40B4-BE49-F238E27FC236}">
                          <a16:creationId xmlns:a16="http://schemas.microsoft.com/office/drawing/2014/main" id="{62815BBA-1431-452A-9996-4797011250BF}"/>
                        </a:ext>
                      </a:extLst>
                    </p:cNvPr>
                    <p:cNvSpPr txBox="1"/>
                    <p:nvPr/>
                  </p:nvSpPr>
                  <p:spPr>
                    <a:xfrm>
                      <a:off x="5250602" y="1385653"/>
                      <a:ext cx="565824" cy="3139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20%</a:t>
                      </a:r>
                      <a:endParaRPr kumimoji="0" lang="en-GB"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196" name="TextBox 195">
                      <a:extLst>
                        <a:ext uri="{FF2B5EF4-FFF2-40B4-BE49-F238E27FC236}">
                          <a16:creationId xmlns:a16="http://schemas.microsoft.com/office/drawing/2014/main" id="{5B4431E3-8287-4205-B6ED-B08B3FB9CEB9}"/>
                        </a:ext>
                      </a:extLst>
                    </p:cNvPr>
                    <p:cNvSpPr txBox="1"/>
                    <p:nvPr/>
                  </p:nvSpPr>
                  <p:spPr>
                    <a:xfrm>
                      <a:off x="5231358" y="2824633"/>
                      <a:ext cx="565824" cy="3139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12%</a:t>
                      </a:r>
                      <a:endParaRPr kumimoji="0" lang="en-GB"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201" name="TextBox 200">
                      <a:extLst>
                        <a:ext uri="{FF2B5EF4-FFF2-40B4-BE49-F238E27FC236}">
                          <a16:creationId xmlns:a16="http://schemas.microsoft.com/office/drawing/2014/main" id="{E665AA1E-37A5-4AE5-8086-B7524CDD1B49}"/>
                        </a:ext>
                      </a:extLst>
                    </p:cNvPr>
                    <p:cNvSpPr txBox="1"/>
                    <p:nvPr/>
                  </p:nvSpPr>
                  <p:spPr>
                    <a:xfrm>
                      <a:off x="5253825" y="4261884"/>
                      <a:ext cx="565824" cy="313932"/>
                    </a:xfrm>
                    <a:prstGeom prst="rect">
                      <a:avLst/>
                    </a:prstGeom>
                    <a:ln>
                      <a:noFill/>
                    </a:ln>
                  </p:spPr>
                  <p:txBody>
                    <a:bodyPr wrap="square" rtlCol="0">
                      <a:spAutoFit/>
                    </a:bodyPr>
                    <a:lstStyle/>
                    <a:p>
                      <a:pPr marL="0" marR="0" lvl="0" indent="0" algn="ctr" defTabSz="924282"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2%</a:t>
                      </a:r>
                      <a:endParaRPr kumimoji="0" lang="en-GB"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grpSp>
              <p:sp>
                <p:nvSpPr>
                  <p:cNvPr id="26" name="TextBox 25">
                    <a:extLst>
                      <a:ext uri="{FF2B5EF4-FFF2-40B4-BE49-F238E27FC236}">
                        <a16:creationId xmlns:a16="http://schemas.microsoft.com/office/drawing/2014/main" id="{0ABCF5BA-8F64-E99B-FB1D-5261B247F1A1}"/>
                      </a:ext>
                    </a:extLst>
                  </p:cNvPr>
                  <p:cNvSpPr txBox="1"/>
                  <p:nvPr/>
                </p:nvSpPr>
                <p:spPr>
                  <a:xfrm>
                    <a:off x="2709131" y="1419622"/>
                    <a:ext cx="565824" cy="2862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24%</a:t>
                    </a:r>
                    <a:endParaRPr kumimoji="0" lang="en-GB"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27" name="TextBox 26">
                    <a:extLst>
                      <a:ext uri="{FF2B5EF4-FFF2-40B4-BE49-F238E27FC236}">
                        <a16:creationId xmlns:a16="http://schemas.microsoft.com/office/drawing/2014/main" id="{620D2F6E-CC01-E3BF-8B0D-1B91B5F40036}"/>
                      </a:ext>
                    </a:extLst>
                  </p:cNvPr>
                  <p:cNvSpPr txBox="1"/>
                  <p:nvPr/>
                </p:nvSpPr>
                <p:spPr>
                  <a:xfrm>
                    <a:off x="2699792" y="2852333"/>
                    <a:ext cx="565824" cy="2862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12%</a:t>
                    </a:r>
                    <a:endParaRPr kumimoji="0" lang="en-GB"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28" name="TextBox 27">
                    <a:extLst>
                      <a:ext uri="{FF2B5EF4-FFF2-40B4-BE49-F238E27FC236}">
                        <a16:creationId xmlns:a16="http://schemas.microsoft.com/office/drawing/2014/main" id="{42EB8227-8489-5B1A-A3F2-9AB585F5CEA7}"/>
                      </a:ext>
                    </a:extLst>
                  </p:cNvPr>
                  <p:cNvSpPr txBox="1"/>
                  <p:nvPr/>
                </p:nvSpPr>
                <p:spPr>
                  <a:xfrm>
                    <a:off x="2782647" y="4289584"/>
                    <a:ext cx="565824" cy="286232"/>
                  </a:xfrm>
                  <a:prstGeom prst="rect">
                    <a:avLst/>
                  </a:prstGeom>
                  <a:ln>
                    <a:noFill/>
                  </a:ln>
                </p:spPr>
                <p:txBody>
                  <a:bodyPr wrap="square" rtlCol="0">
                    <a:spAutoFit/>
                  </a:bodyPr>
                  <a:lstStyle/>
                  <a:p>
                    <a:pPr marL="0" marR="0" lvl="0" indent="0" algn="ctr" defTabSz="924282" rtl="0"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3%</a:t>
                    </a:r>
                    <a:endParaRPr kumimoji="0" lang="en-GB"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grpSp>
            <p:sp>
              <p:nvSpPr>
                <p:cNvPr id="147" name="TextBox 10">
                  <a:extLst>
                    <a:ext uri="{FF2B5EF4-FFF2-40B4-BE49-F238E27FC236}">
                      <a16:creationId xmlns:a16="http://schemas.microsoft.com/office/drawing/2014/main" id="{1BF0A959-37D3-4010-8002-F6F21937AACA}"/>
                    </a:ext>
                  </a:extLst>
                </p:cNvPr>
                <p:cNvSpPr txBox="1"/>
                <p:nvPr/>
              </p:nvSpPr>
              <p:spPr>
                <a:xfrm>
                  <a:off x="1564236" y="1415575"/>
                  <a:ext cx="1209600" cy="663202"/>
                </a:xfrm>
                <a:prstGeom prst="rect">
                  <a:avLst/>
                </a:prstGeom>
                <a:ln>
                  <a:noFill/>
                </a:ln>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rtl="0"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rPr>
                    <a:t>54%</a:t>
                  </a:r>
                  <a:endParaRPr kumimoji="0" lang="en-GB"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endParaRPr>
                </a:p>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950" b="0" i="0" u="none" strike="noStrike" kern="0" cap="none"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Mo</a:t>
                  </a:r>
                  <a:r>
                    <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vie</a:t>
                  </a:r>
                </a:p>
              </p:txBody>
            </p:sp>
            <p:graphicFrame>
              <p:nvGraphicFramePr>
                <p:cNvPr id="148" name="Diagram 5">
                  <a:extLst>
                    <a:ext uri="{FF2B5EF4-FFF2-40B4-BE49-F238E27FC236}">
                      <a16:creationId xmlns:a16="http://schemas.microsoft.com/office/drawing/2014/main" id="{B1208D70-4246-4816-B6EE-73C710AE1584}"/>
                    </a:ext>
                  </a:extLst>
                </p:cNvPr>
                <p:cNvGraphicFramePr/>
                <p:nvPr/>
              </p:nvGraphicFramePr>
              <p:xfrm>
                <a:off x="1682860" y="532122"/>
                <a:ext cx="972353" cy="950721"/>
              </p:xfrm>
              <a:graphic>
                <a:graphicData uri="http://schemas.openxmlformats.org/drawingml/2006/chart">
                  <c:chart xmlns:c="http://schemas.openxmlformats.org/drawingml/2006/chart" xmlns:r="http://schemas.openxmlformats.org/officeDocument/2006/relationships" r:id="rId11"/>
                </a:graphicData>
              </a:graphic>
            </p:graphicFrame>
            <p:sp>
              <p:nvSpPr>
                <p:cNvPr id="149" name="Rectangle 112">
                  <a:extLst>
                    <a:ext uri="{FF2B5EF4-FFF2-40B4-BE49-F238E27FC236}">
                      <a16:creationId xmlns:a16="http://schemas.microsoft.com/office/drawing/2014/main" id="{7A402EDE-32C7-4DBC-968A-B2AEA2C166BE}"/>
                    </a:ext>
                  </a:extLst>
                </p:cNvPr>
                <p:cNvSpPr/>
                <p:nvPr/>
              </p:nvSpPr>
              <p:spPr bwMode="gray">
                <a:xfrm>
                  <a:off x="1812692" y="65405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161" name="Diagram 5">
                  <a:extLst>
                    <a:ext uri="{FF2B5EF4-FFF2-40B4-BE49-F238E27FC236}">
                      <a16:creationId xmlns:a16="http://schemas.microsoft.com/office/drawing/2014/main" id="{2521FB13-C446-45C8-8A16-EFD78E28048B}"/>
                    </a:ext>
                  </a:extLst>
                </p:cNvPr>
                <p:cNvGraphicFramePr/>
                <p:nvPr/>
              </p:nvGraphicFramePr>
              <p:xfrm>
                <a:off x="1679112" y="1972282"/>
                <a:ext cx="972353" cy="950721"/>
              </p:xfrm>
              <a:graphic>
                <a:graphicData uri="http://schemas.openxmlformats.org/drawingml/2006/chart">
                  <c:chart xmlns:c="http://schemas.openxmlformats.org/drawingml/2006/chart" xmlns:r="http://schemas.openxmlformats.org/officeDocument/2006/relationships" r:id="rId12"/>
                </a:graphicData>
              </a:graphic>
            </p:graphicFrame>
            <p:sp>
              <p:nvSpPr>
                <p:cNvPr id="162" name="Rectangle 112">
                  <a:extLst>
                    <a:ext uri="{FF2B5EF4-FFF2-40B4-BE49-F238E27FC236}">
                      <a16:creationId xmlns:a16="http://schemas.microsoft.com/office/drawing/2014/main" id="{A53EE86F-F611-4BA1-A1FE-79C5AE929010}"/>
                    </a:ext>
                  </a:extLst>
                </p:cNvPr>
                <p:cNvSpPr/>
                <p:nvPr/>
              </p:nvSpPr>
              <p:spPr bwMode="gray">
                <a:xfrm>
                  <a:off x="1808944" y="209421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73" name="TextBox 10">
                  <a:extLst>
                    <a:ext uri="{FF2B5EF4-FFF2-40B4-BE49-F238E27FC236}">
                      <a16:creationId xmlns:a16="http://schemas.microsoft.com/office/drawing/2014/main" id="{8023547C-5C9C-48E2-9853-4285DD348920}"/>
                    </a:ext>
                  </a:extLst>
                </p:cNvPr>
                <p:cNvSpPr txBox="1"/>
                <p:nvPr/>
              </p:nvSpPr>
              <p:spPr>
                <a:xfrm>
                  <a:off x="1560488" y="2855735"/>
                  <a:ext cx="1209600" cy="663202"/>
                </a:xfrm>
                <a:prstGeom prst="rect">
                  <a:avLst/>
                </a:prstGeom>
                <a:ln>
                  <a:noFill/>
                </a:ln>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rtl="0"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rPr>
                    <a:t>13%</a:t>
                  </a:r>
                  <a:endParaRPr kumimoji="0" lang="en-GB"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endParaRPr>
                </a:p>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Music videos</a:t>
                  </a:r>
                </a:p>
              </p:txBody>
            </p:sp>
            <p:graphicFrame>
              <p:nvGraphicFramePr>
                <p:cNvPr id="176" name="Diagram 5">
                  <a:extLst>
                    <a:ext uri="{FF2B5EF4-FFF2-40B4-BE49-F238E27FC236}">
                      <a16:creationId xmlns:a16="http://schemas.microsoft.com/office/drawing/2014/main" id="{E6A52108-D629-4D98-BCD8-F68E9A0407A8}"/>
                    </a:ext>
                  </a:extLst>
                </p:cNvPr>
                <p:cNvGraphicFramePr/>
                <p:nvPr/>
              </p:nvGraphicFramePr>
              <p:xfrm>
                <a:off x="1679112" y="3412442"/>
                <a:ext cx="972353" cy="950721"/>
              </p:xfrm>
              <a:graphic>
                <a:graphicData uri="http://schemas.openxmlformats.org/drawingml/2006/chart">
                  <c:chart xmlns:c="http://schemas.openxmlformats.org/drawingml/2006/chart" xmlns:r="http://schemas.openxmlformats.org/officeDocument/2006/relationships" r:id="rId13"/>
                </a:graphicData>
              </a:graphic>
            </p:graphicFrame>
            <p:sp>
              <p:nvSpPr>
                <p:cNvPr id="177" name="Rectangle 112">
                  <a:extLst>
                    <a:ext uri="{FF2B5EF4-FFF2-40B4-BE49-F238E27FC236}">
                      <a16:creationId xmlns:a16="http://schemas.microsoft.com/office/drawing/2014/main" id="{5FAF535C-D1B8-4127-9E2F-58C185E2B1C1}"/>
                    </a:ext>
                  </a:extLst>
                </p:cNvPr>
                <p:cNvSpPr/>
                <p:nvPr/>
              </p:nvSpPr>
              <p:spPr bwMode="gray">
                <a:xfrm>
                  <a:off x="1808944" y="353437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88" name="TextBox 10">
                  <a:extLst>
                    <a:ext uri="{FF2B5EF4-FFF2-40B4-BE49-F238E27FC236}">
                      <a16:creationId xmlns:a16="http://schemas.microsoft.com/office/drawing/2014/main" id="{55F9F392-9683-4FD4-B1A9-973CBD4E2F25}"/>
                    </a:ext>
                  </a:extLst>
                </p:cNvPr>
                <p:cNvSpPr txBox="1"/>
                <p:nvPr/>
              </p:nvSpPr>
              <p:spPr>
                <a:xfrm>
                  <a:off x="1560488" y="4227934"/>
                  <a:ext cx="1209600" cy="663202"/>
                </a:xfrm>
                <a:prstGeom prst="rect">
                  <a:avLst/>
                </a:prstGeom>
                <a:ln>
                  <a:noFill/>
                </a:ln>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rtl="0"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rPr>
                    <a:t>6%</a:t>
                  </a:r>
                  <a:endParaRPr kumimoji="0" lang="en-GB"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endParaRPr>
                </a:p>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Quiz</a:t>
                  </a:r>
                </a:p>
              </p:txBody>
            </p:sp>
            <p:sp>
              <p:nvSpPr>
                <p:cNvPr id="190" name="TextBox 189">
                  <a:extLst>
                    <a:ext uri="{FF2B5EF4-FFF2-40B4-BE49-F238E27FC236}">
                      <a16:creationId xmlns:a16="http://schemas.microsoft.com/office/drawing/2014/main" id="{E5D33878-4CC1-4652-9413-4D33E10BC27F}"/>
                    </a:ext>
                  </a:extLst>
                </p:cNvPr>
                <p:cNvSpPr txBox="1"/>
                <p:nvPr/>
              </p:nvSpPr>
              <p:spPr>
                <a:xfrm>
                  <a:off x="1835696" y="1379963"/>
                  <a:ext cx="565824" cy="3139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60%</a:t>
                  </a:r>
                  <a:endParaRPr kumimoji="0" lang="en-GB"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195" name="TextBox 194">
                  <a:extLst>
                    <a:ext uri="{FF2B5EF4-FFF2-40B4-BE49-F238E27FC236}">
                      <a16:creationId xmlns:a16="http://schemas.microsoft.com/office/drawing/2014/main" id="{A76B4CD0-C59E-4C8E-B611-1A70245E51A7}"/>
                    </a:ext>
                  </a:extLst>
                </p:cNvPr>
                <p:cNvSpPr txBox="1"/>
                <p:nvPr/>
              </p:nvSpPr>
              <p:spPr>
                <a:xfrm>
                  <a:off x="1835696" y="2818943"/>
                  <a:ext cx="565824" cy="3139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16%</a:t>
                  </a:r>
                  <a:endParaRPr kumimoji="0" lang="en-GB"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200" name="TextBox 199">
                  <a:extLst>
                    <a:ext uri="{FF2B5EF4-FFF2-40B4-BE49-F238E27FC236}">
                      <a16:creationId xmlns:a16="http://schemas.microsoft.com/office/drawing/2014/main" id="{9A28A856-E99C-4BE5-AE6F-C07380501C5A}"/>
                    </a:ext>
                  </a:extLst>
                </p:cNvPr>
                <p:cNvSpPr txBox="1"/>
                <p:nvPr/>
              </p:nvSpPr>
              <p:spPr>
                <a:xfrm>
                  <a:off x="1835696" y="4256194"/>
                  <a:ext cx="565824" cy="3139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8%</a:t>
                  </a:r>
                  <a:endParaRPr kumimoji="0" lang="en-GB"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17" name="TextBox 16">
                  <a:extLst>
                    <a:ext uri="{FF2B5EF4-FFF2-40B4-BE49-F238E27FC236}">
                      <a16:creationId xmlns:a16="http://schemas.microsoft.com/office/drawing/2014/main" id="{7287019A-C979-AE77-BD0E-9946A01077CA}"/>
                    </a:ext>
                  </a:extLst>
                </p:cNvPr>
                <p:cNvSpPr txBox="1"/>
                <p:nvPr/>
              </p:nvSpPr>
              <p:spPr>
                <a:xfrm>
                  <a:off x="1379853" y="1407663"/>
                  <a:ext cx="565824" cy="2862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54%</a:t>
                  </a:r>
                  <a:endParaRPr kumimoji="0" lang="en-GB"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30" name="TextBox 29">
                  <a:extLst>
                    <a:ext uri="{FF2B5EF4-FFF2-40B4-BE49-F238E27FC236}">
                      <a16:creationId xmlns:a16="http://schemas.microsoft.com/office/drawing/2014/main" id="{AC5A957C-1FEB-7E4B-ECF4-E02C773CF878}"/>
                    </a:ext>
                  </a:extLst>
                </p:cNvPr>
                <p:cNvSpPr txBox="1"/>
                <p:nvPr/>
              </p:nvSpPr>
              <p:spPr>
                <a:xfrm>
                  <a:off x="1379853" y="2846643"/>
                  <a:ext cx="565824" cy="2862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13%</a:t>
                  </a:r>
                  <a:endParaRPr kumimoji="0" lang="en-GB"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31" name="TextBox 30">
                  <a:extLst>
                    <a:ext uri="{FF2B5EF4-FFF2-40B4-BE49-F238E27FC236}">
                      <a16:creationId xmlns:a16="http://schemas.microsoft.com/office/drawing/2014/main" id="{2DE13A8D-478C-231E-3E8F-BD29193FF776}"/>
                    </a:ext>
                  </a:extLst>
                </p:cNvPr>
                <p:cNvSpPr txBox="1"/>
                <p:nvPr/>
              </p:nvSpPr>
              <p:spPr>
                <a:xfrm>
                  <a:off x="1379853" y="4256194"/>
                  <a:ext cx="565824" cy="2862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17%</a:t>
                  </a:r>
                  <a:endParaRPr kumimoji="0" lang="en-GB"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144" name="TextBox 10">
                  <a:extLst>
                    <a:ext uri="{FF2B5EF4-FFF2-40B4-BE49-F238E27FC236}">
                      <a16:creationId xmlns:a16="http://schemas.microsoft.com/office/drawing/2014/main" id="{0BEC2E85-C332-42A4-A826-E7715CA377A6}"/>
                    </a:ext>
                  </a:extLst>
                </p:cNvPr>
                <p:cNvSpPr txBox="1"/>
                <p:nvPr/>
              </p:nvSpPr>
              <p:spPr>
                <a:xfrm>
                  <a:off x="230593" y="1405574"/>
                  <a:ext cx="1209600" cy="663202"/>
                </a:xfrm>
                <a:prstGeom prst="rect">
                  <a:avLst/>
                </a:prstGeom>
                <a:ln>
                  <a:noFill/>
                </a:ln>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rtl="0"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rPr>
                    <a:t>60%</a:t>
                  </a:r>
                  <a:endParaRPr kumimoji="0" lang="en-GB"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endParaRPr>
                </a:p>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hu-HU"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S</a:t>
                  </a:r>
                  <a:r>
                    <a:rPr kumimoji="0" lang="en-GB" sz="950" b="0" i="0" u="none" strike="noStrike" kern="0" cap="none"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eries</a:t>
                  </a:r>
                  <a:endPar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145" name="Diagram 5">
                  <a:extLst>
                    <a:ext uri="{FF2B5EF4-FFF2-40B4-BE49-F238E27FC236}">
                      <a16:creationId xmlns:a16="http://schemas.microsoft.com/office/drawing/2014/main" id="{07BC1FBE-E440-4E2D-86BB-D2DBC5FBC1DE}"/>
                    </a:ext>
                  </a:extLst>
                </p:cNvPr>
                <p:cNvGraphicFramePr/>
                <p:nvPr/>
              </p:nvGraphicFramePr>
              <p:xfrm>
                <a:off x="349217" y="532122"/>
                <a:ext cx="972353" cy="950721"/>
              </p:xfrm>
              <a:graphic>
                <a:graphicData uri="http://schemas.openxmlformats.org/drawingml/2006/chart">
                  <c:chart xmlns:c="http://schemas.openxmlformats.org/drawingml/2006/chart" xmlns:r="http://schemas.openxmlformats.org/officeDocument/2006/relationships" r:id="rId14"/>
                </a:graphicData>
              </a:graphic>
            </p:graphicFrame>
            <p:sp>
              <p:nvSpPr>
                <p:cNvPr id="146" name="Rectangle 112">
                  <a:extLst>
                    <a:ext uri="{FF2B5EF4-FFF2-40B4-BE49-F238E27FC236}">
                      <a16:creationId xmlns:a16="http://schemas.microsoft.com/office/drawing/2014/main" id="{209537CC-F6AE-49B5-9FE8-B2249F233C33}"/>
                    </a:ext>
                  </a:extLst>
                </p:cNvPr>
                <p:cNvSpPr/>
                <p:nvPr/>
              </p:nvSpPr>
              <p:spPr bwMode="gray">
                <a:xfrm>
                  <a:off x="479049" y="65405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159" name="Diagram 5">
                  <a:extLst>
                    <a:ext uri="{FF2B5EF4-FFF2-40B4-BE49-F238E27FC236}">
                      <a16:creationId xmlns:a16="http://schemas.microsoft.com/office/drawing/2014/main" id="{19050F9C-D002-4168-86CC-43E68D20BAF8}"/>
                    </a:ext>
                  </a:extLst>
                </p:cNvPr>
                <p:cNvGraphicFramePr/>
                <p:nvPr/>
              </p:nvGraphicFramePr>
              <p:xfrm>
                <a:off x="349217" y="1972282"/>
                <a:ext cx="972353" cy="950721"/>
              </p:xfrm>
              <a:graphic>
                <a:graphicData uri="http://schemas.openxmlformats.org/drawingml/2006/chart">
                  <c:chart xmlns:c="http://schemas.openxmlformats.org/drawingml/2006/chart" xmlns:r="http://schemas.openxmlformats.org/officeDocument/2006/relationships" r:id="rId15"/>
                </a:graphicData>
              </a:graphic>
            </p:graphicFrame>
            <p:sp>
              <p:nvSpPr>
                <p:cNvPr id="160" name="Rectangle 112">
                  <a:extLst>
                    <a:ext uri="{FF2B5EF4-FFF2-40B4-BE49-F238E27FC236}">
                      <a16:creationId xmlns:a16="http://schemas.microsoft.com/office/drawing/2014/main" id="{7623DC5B-2FE3-4E98-9D00-0BFE88D8A75B}"/>
                    </a:ext>
                  </a:extLst>
                </p:cNvPr>
                <p:cNvSpPr/>
                <p:nvPr/>
              </p:nvSpPr>
              <p:spPr bwMode="gray">
                <a:xfrm>
                  <a:off x="479049" y="209421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72" name="TextBox 10">
                  <a:extLst>
                    <a:ext uri="{FF2B5EF4-FFF2-40B4-BE49-F238E27FC236}">
                      <a16:creationId xmlns:a16="http://schemas.microsoft.com/office/drawing/2014/main" id="{A257785A-A7AF-4932-A2C4-0E0B4F5F611B}"/>
                    </a:ext>
                  </a:extLst>
                </p:cNvPr>
                <p:cNvSpPr txBox="1"/>
                <p:nvPr/>
              </p:nvSpPr>
              <p:spPr>
                <a:xfrm>
                  <a:off x="230593" y="2845734"/>
                  <a:ext cx="1209600" cy="663202"/>
                </a:xfrm>
                <a:prstGeom prst="rect">
                  <a:avLst/>
                </a:prstGeom>
                <a:ln>
                  <a:noFill/>
                </a:ln>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rtl="0"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rPr>
                    <a:t>16%</a:t>
                  </a:r>
                  <a:endParaRPr kumimoji="0" lang="en-GB"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endParaRPr>
                </a:p>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Cooking</a:t>
                  </a:r>
                  <a:r>
                    <a:rPr kumimoji="0" lang="hu-HU"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 / </a:t>
                  </a:r>
                  <a:r>
                    <a:rPr kumimoji="0" lang="hu-HU" sz="950" b="0" i="0" u="none" strike="noStrike" kern="0" cap="none"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gas</a:t>
                  </a:r>
                  <a:r>
                    <a:rPr kumimoji="0" lang="en-GB" sz="950" b="0" i="0" u="none" strike="noStrike" kern="0" cap="none" spc="0" normalizeH="0" baseline="0" noProof="0" dirty="0" err="1">
                      <a:ln>
                        <a:noFill/>
                      </a:ln>
                      <a:solidFill>
                        <a:srgbClr val="222223">
                          <a:lumMod val="75000"/>
                          <a:lumOff val="25000"/>
                        </a:srgbClr>
                      </a:solidFill>
                      <a:effectLst/>
                      <a:uLnTx/>
                      <a:uFillTx/>
                      <a:latin typeface="Calibri"/>
                      <a:ea typeface="+mn-ea"/>
                      <a:cs typeface="Arial" panose="020B0604020202020204" pitchFamily="34" charset="0"/>
                    </a:rPr>
                    <a:t>tro</a:t>
                  </a:r>
                  <a:endPar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graphicFrame>
              <p:nvGraphicFramePr>
                <p:cNvPr id="174" name="Diagram 5">
                  <a:extLst>
                    <a:ext uri="{FF2B5EF4-FFF2-40B4-BE49-F238E27FC236}">
                      <a16:creationId xmlns:a16="http://schemas.microsoft.com/office/drawing/2014/main" id="{5537E795-F2CA-4C2E-BB73-D0E59EC4A203}"/>
                    </a:ext>
                  </a:extLst>
                </p:cNvPr>
                <p:cNvGraphicFramePr/>
                <p:nvPr/>
              </p:nvGraphicFramePr>
              <p:xfrm>
                <a:off x="349217" y="3412442"/>
                <a:ext cx="972353" cy="950721"/>
              </p:xfrm>
              <a:graphic>
                <a:graphicData uri="http://schemas.openxmlformats.org/drawingml/2006/chart">
                  <c:chart xmlns:c="http://schemas.openxmlformats.org/drawingml/2006/chart" xmlns:r="http://schemas.openxmlformats.org/officeDocument/2006/relationships" r:id="rId16"/>
                </a:graphicData>
              </a:graphic>
            </p:graphicFrame>
            <p:sp>
              <p:nvSpPr>
                <p:cNvPr id="175" name="Rectangle 112">
                  <a:extLst>
                    <a:ext uri="{FF2B5EF4-FFF2-40B4-BE49-F238E27FC236}">
                      <a16:creationId xmlns:a16="http://schemas.microsoft.com/office/drawing/2014/main" id="{5711B3E0-5D72-43E8-9DD3-8ADEF4F76AD5}"/>
                    </a:ext>
                  </a:extLst>
                </p:cNvPr>
                <p:cNvSpPr/>
                <p:nvPr/>
              </p:nvSpPr>
              <p:spPr bwMode="gray">
                <a:xfrm>
                  <a:off x="479049" y="3534375"/>
                  <a:ext cx="712688" cy="70685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ysClr val="window" lastClr="FFFFFF"/>
                </a:solid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24282"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Calibri"/>
                    <a:ea typeface="+mn-ea"/>
                    <a:cs typeface="+mn-cs"/>
                  </a:endParaRPr>
                </a:p>
              </p:txBody>
            </p:sp>
            <p:sp>
              <p:nvSpPr>
                <p:cNvPr id="187" name="TextBox 10">
                  <a:extLst>
                    <a:ext uri="{FF2B5EF4-FFF2-40B4-BE49-F238E27FC236}">
                      <a16:creationId xmlns:a16="http://schemas.microsoft.com/office/drawing/2014/main" id="{6AA3F497-AC78-4341-B9F4-081310A84FCE}"/>
                    </a:ext>
                  </a:extLst>
                </p:cNvPr>
                <p:cNvSpPr txBox="1"/>
                <p:nvPr/>
              </p:nvSpPr>
              <p:spPr>
                <a:xfrm>
                  <a:off x="230593" y="4285894"/>
                  <a:ext cx="1209600" cy="663202"/>
                </a:xfrm>
                <a:prstGeom prst="rect">
                  <a:avLst/>
                </a:prstGeom>
                <a:ln>
                  <a:noFill/>
                </a:ln>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pPr marL="0" marR="0" lvl="0" indent="0" algn="r" defTabSz="924282" rtl="0" eaLnBrk="1" fontAlgn="auto" latinLnBrk="0" hangingPunct="1">
                    <a:lnSpc>
                      <a:spcPct val="90000"/>
                    </a:lnSpc>
                    <a:spcBef>
                      <a:spcPts val="0"/>
                    </a:spcBef>
                    <a:spcAft>
                      <a:spcPts val="0"/>
                    </a:spcAft>
                    <a:buClrTx/>
                    <a:buSzTx/>
                    <a:buFont typeface="Arial" pitchFamily="34" charset="0"/>
                    <a:buNone/>
                    <a:tabLst/>
                    <a:defRPr/>
                  </a:pPr>
                  <a:r>
                    <a:rPr kumimoji="0" lang="hu-HU"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rPr>
                    <a:t>7%</a:t>
                  </a:r>
                  <a:endParaRPr kumimoji="0" lang="en-GB" sz="2000" b="1" i="0" u="none" strike="noStrike" kern="0" cap="none" spc="0" normalizeH="0" baseline="0" noProof="0" dirty="0">
                    <a:ln>
                      <a:noFill/>
                    </a:ln>
                    <a:solidFill>
                      <a:srgbClr val="008BCA"/>
                    </a:solidFill>
                    <a:effectLst/>
                    <a:uLnTx/>
                    <a:uFillTx/>
                    <a:latin typeface="Calibri"/>
                    <a:ea typeface="+mn-ea"/>
                    <a:cs typeface="Arial" panose="020B0604020202020204" pitchFamily="34" charset="0"/>
                  </a:endParaRPr>
                </a:p>
                <a:p>
                  <a:pPr marL="0" marR="0" lvl="0" indent="0" algn="ctr" defTabSz="924282" rtl="0" eaLnBrk="1" fontAlgn="auto" latinLnBrk="0" hangingPunct="1">
                    <a:lnSpc>
                      <a:spcPct val="90000"/>
                    </a:lnSpc>
                    <a:spcBef>
                      <a:spcPts val="0"/>
                    </a:spcBef>
                    <a:spcAft>
                      <a:spcPts val="0"/>
                    </a:spcAft>
                    <a:buClrTx/>
                    <a:buSzTx/>
                    <a:buFont typeface="Arial" pitchFamily="34" charset="0"/>
                    <a:buNone/>
                    <a:tabLst/>
                    <a:defRPr/>
                  </a:pPr>
                  <a:r>
                    <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Reality </a:t>
                  </a:r>
                  <a:r>
                    <a:rPr kumimoji="0" lang="hu-HU"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rPr>
                    <a:t>show</a:t>
                  </a:r>
                  <a:endParaRPr kumimoji="0" lang="en-GB" sz="950" b="0" i="0" u="none" strike="noStrike" kern="0" cap="none" spc="0" normalizeH="0" baseline="0" noProof="0" dirty="0">
                    <a:ln>
                      <a:noFill/>
                    </a:ln>
                    <a:solidFill>
                      <a:srgbClr val="222223">
                        <a:lumMod val="75000"/>
                        <a:lumOff val="25000"/>
                      </a:srgbClr>
                    </a:solidFill>
                    <a:effectLst/>
                    <a:uLnTx/>
                    <a:uFillTx/>
                    <a:latin typeface="Calibri"/>
                    <a:ea typeface="+mn-ea"/>
                    <a:cs typeface="Arial" panose="020B0604020202020204" pitchFamily="34" charset="0"/>
                  </a:endParaRPr>
                </a:p>
              </p:txBody>
            </p:sp>
            <p:sp>
              <p:nvSpPr>
                <p:cNvPr id="189" name="TextBox 188">
                  <a:extLst>
                    <a:ext uri="{FF2B5EF4-FFF2-40B4-BE49-F238E27FC236}">
                      <a16:creationId xmlns:a16="http://schemas.microsoft.com/office/drawing/2014/main" id="{BC97D8CF-F12F-4EB8-91DE-301660741898}"/>
                    </a:ext>
                  </a:extLst>
                </p:cNvPr>
                <p:cNvSpPr txBox="1"/>
                <p:nvPr/>
              </p:nvSpPr>
              <p:spPr>
                <a:xfrm>
                  <a:off x="491239" y="1379963"/>
                  <a:ext cx="565824" cy="3139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60%</a:t>
                  </a:r>
                  <a:endParaRPr kumimoji="0" lang="en-GB"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194" name="TextBox 193">
                  <a:extLst>
                    <a:ext uri="{FF2B5EF4-FFF2-40B4-BE49-F238E27FC236}">
                      <a16:creationId xmlns:a16="http://schemas.microsoft.com/office/drawing/2014/main" id="{D835EF21-30DA-43AF-B903-C0BF5DA24984}"/>
                    </a:ext>
                  </a:extLst>
                </p:cNvPr>
                <p:cNvSpPr txBox="1"/>
                <p:nvPr/>
              </p:nvSpPr>
              <p:spPr>
                <a:xfrm>
                  <a:off x="471995" y="2818943"/>
                  <a:ext cx="565824" cy="3139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17%</a:t>
                  </a:r>
                  <a:endParaRPr kumimoji="0" lang="en-GB"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199" name="TextBox 198">
                  <a:extLst>
                    <a:ext uri="{FF2B5EF4-FFF2-40B4-BE49-F238E27FC236}">
                      <a16:creationId xmlns:a16="http://schemas.microsoft.com/office/drawing/2014/main" id="{34DB85F0-877E-4852-A78C-0205DDFD4B1C}"/>
                    </a:ext>
                  </a:extLst>
                </p:cNvPr>
                <p:cNvSpPr txBox="1"/>
                <p:nvPr/>
              </p:nvSpPr>
              <p:spPr>
                <a:xfrm>
                  <a:off x="494462" y="4256194"/>
                  <a:ext cx="565824" cy="3139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6%</a:t>
                  </a:r>
                  <a:endParaRPr kumimoji="0" lang="en-GB" sz="16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16" name="TextBox 15">
                  <a:extLst>
                    <a:ext uri="{FF2B5EF4-FFF2-40B4-BE49-F238E27FC236}">
                      <a16:creationId xmlns:a16="http://schemas.microsoft.com/office/drawing/2014/main" id="{65413285-6EE1-27EC-D602-4BEBE64BC9DB}"/>
                    </a:ext>
                  </a:extLst>
                </p:cNvPr>
                <p:cNvSpPr txBox="1"/>
                <p:nvPr/>
              </p:nvSpPr>
              <p:spPr>
                <a:xfrm>
                  <a:off x="108353" y="1400694"/>
                  <a:ext cx="565824" cy="2862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50%</a:t>
                  </a:r>
                  <a:endParaRPr kumimoji="0" lang="en-GB"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33" name="TextBox 32">
                  <a:extLst>
                    <a:ext uri="{FF2B5EF4-FFF2-40B4-BE49-F238E27FC236}">
                      <a16:creationId xmlns:a16="http://schemas.microsoft.com/office/drawing/2014/main" id="{957D9DA2-1596-230F-3216-EA1E15BCC498}"/>
                    </a:ext>
                  </a:extLst>
                </p:cNvPr>
                <p:cNvSpPr txBox="1"/>
                <p:nvPr/>
              </p:nvSpPr>
              <p:spPr>
                <a:xfrm>
                  <a:off x="107504" y="2846643"/>
                  <a:ext cx="565824" cy="2862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18%</a:t>
                  </a:r>
                  <a:endParaRPr kumimoji="0" lang="en-GB"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sp>
              <p:nvSpPr>
                <p:cNvPr id="34" name="TextBox 33">
                  <a:extLst>
                    <a:ext uri="{FF2B5EF4-FFF2-40B4-BE49-F238E27FC236}">
                      <a16:creationId xmlns:a16="http://schemas.microsoft.com/office/drawing/2014/main" id="{BC69CB74-9D5B-48E7-D221-D38A144937A3}"/>
                    </a:ext>
                  </a:extLst>
                </p:cNvPr>
                <p:cNvSpPr txBox="1"/>
                <p:nvPr/>
              </p:nvSpPr>
              <p:spPr>
                <a:xfrm>
                  <a:off x="117744" y="4283894"/>
                  <a:ext cx="565824" cy="286232"/>
                </a:xfrm>
                <a:prstGeom prst="rect">
                  <a:avLst/>
                </a:prstGeom>
                <a:ln>
                  <a:noFill/>
                </a:ln>
              </p:spPr>
              <p:txBody>
                <a:bodyPr wrap="square" rtlCol="0">
                  <a:spAutoFit/>
                </a:bodyPr>
                <a:lstStyle/>
                <a:p>
                  <a:pPr marL="0" marR="0" lvl="0" indent="0" algn="r" defTabSz="924282" rtl="0"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rPr>
                    <a:t>9%</a:t>
                  </a:r>
                  <a:endParaRPr kumimoji="0" lang="en-GB" sz="1400" b="1" i="0" u="none" strike="noStrike" kern="0" cap="none" spc="0" normalizeH="0" baseline="0" noProof="0" dirty="0">
                    <a:ln>
                      <a:noFill/>
                    </a:ln>
                    <a:solidFill>
                      <a:srgbClr val="003399">
                        <a:lumMod val="40000"/>
                        <a:lumOff val="60000"/>
                      </a:srgbClr>
                    </a:solidFill>
                    <a:effectLst/>
                    <a:uLnTx/>
                    <a:uFillTx/>
                    <a:latin typeface="Calibri"/>
                    <a:ea typeface="+mn-ea"/>
                    <a:cs typeface="Arial" panose="020B0604020202020204" pitchFamily="34" charset="0"/>
                  </a:endParaRPr>
                </a:p>
              </p:txBody>
            </p:sp>
          </p:grpSp>
        </p:grpSp>
      </p:grpSp>
      <p:sp>
        <p:nvSpPr>
          <p:cNvPr id="7" name="Szövegdoboz 135">
            <a:extLst>
              <a:ext uri="{FF2B5EF4-FFF2-40B4-BE49-F238E27FC236}">
                <a16:creationId xmlns:a16="http://schemas.microsoft.com/office/drawing/2014/main" id="{F6244984-1449-1431-BF39-30AD4C624B5A}"/>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T</a:t>
            </a:r>
            <a:r>
              <a:rPr kumimoji="0" lang="en-GB" sz="900" b="0" i="0" u="none" strike="noStrike" kern="0" cap="none" spc="0" normalizeH="0" baseline="0" noProof="0" dirty="0" err="1">
                <a:ln>
                  <a:noFill/>
                </a:ln>
                <a:solidFill>
                  <a:srgbClr val="222223"/>
                </a:solidFill>
                <a:effectLst/>
                <a:uLnTx/>
                <a:uFillTx/>
                <a:latin typeface="Calibri"/>
                <a:ea typeface="+mn-ea"/>
                <a:cs typeface="+mn-cs"/>
              </a:rPr>
              <a:t>otal</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sample</a:t>
            </a:r>
            <a:r>
              <a:rPr kumimoji="0" lang="hu-HU" sz="900" b="0" i="0" u="none" strike="noStrike" kern="0" cap="none" spc="0" normalizeH="0" baseline="0" noProof="0" dirty="0">
                <a:ln>
                  <a:noFill/>
                </a:ln>
                <a:solidFill>
                  <a:srgbClr val="222223"/>
                </a:solidFill>
                <a:effectLst/>
                <a:uLnTx/>
                <a:uFillTx/>
                <a:latin typeface="Calibri"/>
                <a:ea typeface="+mn-ea"/>
                <a:cs typeface="+mn-cs"/>
              </a:rPr>
              <a:t>: 2020, 2023: N=1000; 2017: N=1005</a:t>
            </a:r>
          </a:p>
        </p:txBody>
      </p:sp>
      <p:sp>
        <p:nvSpPr>
          <p:cNvPr id="5" name="Arrow: Down 4">
            <a:extLst>
              <a:ext uri="{FF2B5EF4-FFF2-40B4-BE49-F238E27FC236}">
                <a16:creationId xmlns:a16="http://schemas.microsoft.com/office/drawing/2014/main" id="{E5F6CDAF-A858-E0CA-CB55-E83F3F437F58}"/>
              </a:ext>
            </a:extLst>
          </p:cNvPr>
          <p:cNvSpPr/>
          <p:nvPr/>
        </p:nvSpPr>
        <p:spPr>
          <a:xfrm>
            <a:off x="2755767" y="1417496"/>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6" name="Picture 2">
            <a:extLst>
              <a:ext uri="{FF2B5EF4-FFF2-40B4-BE49-F238E27FC236}">
                <a16:creationId xmlns:a16="http://schemas.microsoft.com/office/drawing/2014/main" id="{0DA3E38F-3AC2-AD14-C6F0-3474B5836345}"/>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33B92A2-7BEB-364F-3107-5FC2A44EEB6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316662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3"/>
          <p:cNvSpPr>
            <a:spLocks noGrp="1"/>
          </p:cNvSpPr>
          <p:nvPr>
            <p:ph type="title"/>
          </p:nvPr>
        </p:nvSpPr>
        <p:spPr>
          <a:xfrm>
            <a:off x="179984" y="-19088"/>
            <a:ext cx="8680422" cy="469722"/>
          </a:xfrm>
        </p:spPr>
        <p:txBody>
          <a:bodyPr>
            <a:noAutofit/>
          </a:bodyPr>
          <a:lstStyle/>
          <a:p>
            <a:r>
              <a:rPr lang="en-GB" sz="2900" dirty="0"/>
              <a:t>Genre preferences for men and women</a:t>
            </a:r>
            <a:endParaRPr lang="hu-HU" sz="2900" dirty="0"/>
          </a:p>
        </p:txBody>
      </p:sp>
      <p:sp>
        <p:nvSpPr>
          <p:cNvPr id="3" name="TextBox 2"/>
          <p:cNvSpPr txBox="1"/>
          <p:nvPr/>
        </p:nvSpPr>
        <p:spPr>
          <a:xfrm>
            <a:off x="179984" y="450634"/>
            <a:ext cx="1243584" cy="52322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7C0"/>
                </a:solidFill>
                <a:effectLst/>
                <a:uLnTx/>
                <a:uFillTx/>
                <a:latin typeface="Calibri" pitchFamily="34" charset="0"/>
                <a:ea typeface="+mn-ea"/>
                <a:cs typeface="Arial" pitchFamily="34" charset="0"/>
              </a:rPr>
              <a:t>Men</a:t>
            </a:r>
            <a:endParaRPr kumimoji="0" lang="hu-HU" sz="1400" b="1" i="0" u="none" strike="noStrike" kern="1200" cap="none" spc="0" normalizeH="0" baseline="0" noProof="0" dirty="0">
              <a:ln>
                <a:noFill/>
              </a:ln>
              <a:solidFill>
                <a:srgbClr val="00B7C0"/>
              </a:solidFill>
              <a:effectLst/>
              <a:uLnTx/>
              <a:uFillTx/>
              <a:latin typeface="Calibri" pitchFamily="34" charset="0"/>
              <a:ea typeface="+mn-ea"/>
              <a:cs typeface="Arial" pitchFamily="34" charset="0"/>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4343"/>
                </a:solidFill>
                <a:effectLst/>
                <a:uLnTx/>
                <a:uFillTx/>
                <a:latin typeface="Calibri" pitchFamily="34" charset="0"/>
                <a:ea typeface="+mn-ea"/>
                <a:cs typeface="Arial" pitchFamily="34" charset="0"/>
              </a:rPr>
              <a:t>Women</a:t>
            </a:r>
            <a:endParaRPr kumimoji="0" lang="hu-HU" sz="1400" b="1" i="0" u="none" strike="noStrike" kern="1200" cap="none" spc="0" normalizeH="0" baseline="0" noProof="0" dirty="0">
              <a:ln>
                <a:noFill/>
              </a:ln>
              <a:solidFill>
                <a:srgbClr val="FF4343"/>
              </a:solidFill>
              <a:effectLst/>
              <a:uLnTx/>
              <a:uFillTx/>
              <a:latin typeface="Calibri" pitchFamily="34" charset="0"/>
              <a:ea typeface="+mn-ea"/>
              <a:cs typeface="Arial" pitchFamily="34" charset="0"/>
            </a:endParaRPr>
          </a:p>
        </p:txBody>
      </p:sp>
      <p:sp>
        <p:nvSpPr>
          <p:cNvPr id="17" name="Szövegdoboz 26"/>
          <p:cNvSpPr txBox="1"/>
          <p:nvPr/>
        </p:nvSpPr>
        <p:spPr>
          <a:xfrm>
            <a:off x="7042992" y="1823918"/>
            <a:ext cx="1561456" cy="1615827"/>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As in previous surveys, series and films are the most attractive genres for both men and women. </a:t>
            </a:r>
          </a:p>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In addition to these, sport remains in 3rd place for men, while for women it is animations for kids and gastronomy-themed programmes.</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95551889-F353-40DA-880F-CF056D7254C0}"/>
              </a:ext>
            </a:extLst>
          </p:cNvPr>
          <p:cNvSpPr/>
          <p:nvPr/>
        </p:nvSpPr>
        <p:spPr>
          <a:xfrm>
            <a:off x="3455892" y="904604"/>
            <a:ext cx="468036" cy="13849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 name="Szövegdoboz 135">
            <a:extLst>
              <a:ext uri="{FF2B5EF4-FFF2-40B4-BE49-F238E27FC236}">
                <a16:creationId xmlns:a16="http://schemas.microsoft.com/office/drawing/2014/main" id="{8BA05951-C3C7-3240-8ACE-9C93130ED1AF}"/>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Men</a:t>
            </a:r>
            <a:r>
              <a:rPr kumimoji="0" lang="hu-HU" sz="900" b="0" i="0" u="none" strike="noStrike" kern="0" cap="none" spc="0" normalizeH="0" baseline="0" noProof="0" dirty="0">
                <a:ln>
                  <a:noFill/>
                </a:ln>
                <a:solidFill>
                  <a:srgbClr val="222223"/>
                </a:solidFill>
                <a:effectLst/>
                <a:uLnTx/>
                <a:uFillTx/>
                <a:latin typeface="Calibri"/>
                <a:ea typeface="+mn-ea"/>
                <a:cs typeface="+mn-cs"/>
              </a:rPr>
              <a:t> n=510, </a:t>
            </a:r>
            <a:r>
              <a:rPr kumimoji="0" lang="en-GB" sz="900" b="0" i="0" u="none" strike="noStrike" kern="0" cap="none" spc="0" normalizeH="0" baseline="0" noProof="0" dirty="0">
                <a:ln>
                  <a:noFill/>
                </a:ln>
                <a:solidFill>
                  <a:srgbClr val="222223"/>
                </a:solidFill>
                <a:effectLst/>
                <a:uLnTx/>
                <a:uFillTx/>
                <a:latin typeface="Calibri"/>
                <a:ea typeface="+mn-ea"/>
                <a:cs typeface="+mn-cs"/>
              </a:rPr>
              <a:t>Women</a:t>
            </a:r>
            <a:r>
              <a:rPr kumimoji="0" lang="hu-HU" sz="900" b="0" i="0" u="none" strike="noStrike" kern="0" cap="none" spc="0" normalizeH="0" baseline="0" noProof="0" dirty="0">
                <a:ln>
                  <a:noFill/>
                </a:ln>
                <a:solidFill>
                  <a:srgbClr val="222223"/>
                </a:solidFill>
                <a:effectLst/>
                <a:uLnTx/>
                <a:uFillTx/>
                <a:latin typeface="Calibri"/>
                <a:ea typeface="+mn-ea"/>
                <a:cs typeface="+mn-cs"/>
              </a:rPr>
              <a:t> n=490</a:t>
            </a:r>
            <a:endParaRPr kumimoji="0" lang="hu-HU" sz="900" b="0" i="0" u="none" strike="noStrike" kern="0" cap="none" spc="0" normalizeH="0" baseline="0" noProof="0" dirty="0">
              <a:ln>
                <a:noFill/>
              </a:ln>
              <a:solidFill>
                <a:srgbClr val="FF0000"/>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0A55F458-7931-1066-C79F-493DC087E682}"/>
              </a:ext>
            </a:extLst>
          </p:cNvPr>
          <p:cNvSpPr/>
          <p:nvPr/>
        </p:nvSpPr>
        <p:spPr>
          <a:xfrm>
            <a:off x="5292080" y="2171724"/>
            <a:ext cx="382760" cy="13849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7" name="Rectangle: Rounded Corners 6">
            <a:extLst>
              <a:ext uri="{FF2B5EF4-FFF2-40B4-BE49-F238E27FC236}">
                <a16:creationId xmlns:a16="http://schemas.microsoft.com/office/drawing/2014/main" id="{FF822D78-198F-EB83-57FC-5A44AE07864A}"/>
              </a:ext>
            </a:extLst>
          </p:cNvPr>
          <p:cNvSpPr/>
          <p:nvPr/>
        </p:nvSpPr>
        <p:spPr>
          <a:xfrm>
            <a:off x="1547664" y="3587814"/>
            <a:ext cx="720080" cy="13849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8" name="Rectangle: Rounded Corners 7">
            <a:extLst>
              <a:ext uri="{FF2B5EF4-FFF2-40B4-BE49-F238E27FC236}">
                <a16:creationId xmlns:a16="http://schemas.microsoft.com/office/drawing/2014/main" id="{A956BFB2-1EAC-6F2B-3F86-DE311FB97E45}"/>
              </a:ext>
            </a:extLst>
          </p:cNvPr>
          <p:cNvSpPr/>
          <p:nvPr/>
        </p:nvSpPr>
        <p:spPr>
          <a:xfrm>
            <a:off x="5184068" y="3587814"/>
            <a:ext cx="828092" cy="13849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8" name="Rectangle: Rounded Corners 17">
            <a:extLst>
              <a:ext uri="{FF2B5EF4-FFF2-40B4-BE49-F238E27FC236}">
                <a16:creationId xmlns:a16="http://schemas.microsoft.com/office/drawing/2014/main" id="{5525796C-DE4E-C41B-3BD3-214DFA35939A}"/>
              </a:ext>
            </a:extLst>
          </p:cNvPr>
          <p:cNvSpPr/>
          <p:nvPr/>
        </p:nvSpPr>
        <p:spPr>
          <a:xfrm>
            <a:off x="5418267" y="2897289"/>
            <a:ext cx="953933" cy="13849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0" name="Rectangle: Rounded Corners 19">
            <a:extLst>
              <a:ext uri="{FF2B5EF4-FFF2-40B4-BE49-F238E27FC236}">
                <a16:creationId xmlns:a16="http://schemas.microsoft.com/office/drawing/2014/main" id="{968B526C-B112-B4C6-7FBA-23B092C87C75}"/>
              </a:ext>
            </a:extLst>
          </p:cNvPr>
          <p:cNvSpPr/>
          <p:nvPr/>
        </p:nvSpPr>
        <p:spPr>
          <a:xfrm>
            <a:off x="3995936" y="4441069"/>
            <a:ext cx="1080120" cy="13849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graphicFrame>
        <p:nvGraphicFramePr>
          <p:cNvPr id="13" name="Chart 44"/>
          <p:cNvGraphicFramePr/>
          <p:nvPr/>
        </p:nvGraphicFramePr>
        <p:xfrm>
          <a:off x="179512" y="563932"/>
          <a:ext cx="7056784" cy="443239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a:extLst>
              <a:ext uri="{FF2B5EF4-FFF2-40B4-BE49-F238E27FC236}">
                <a16:creationId xmlns:a16="http://schemas.microsoft.com/office/drawing/2014/main" id="{9B1C51A4-2C03-F342-64B4-62AC9F2F183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D787DE-BC51-E2D8-B9A0-907A39AE6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176802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3"/>
          <p:cNvSpPr>
            <a:spLocks noGrp="1"/>
          </p:cNvSpPr>
          <p:nvPr>
            <p:ph type="title"/>
          </p:nvPr>
        </p:nvSpPr>
        <p:spPr>
          <a:xfrm>
            <a:off x="179984" y="-19088"/>
            <a:ext cx="8680422" cy="469722"/>
          </a:xfrm>
        </p:spPr>
        <p:txBody>
          <a:bodyPr>
            <a:noAutofit/>
          </a:bodyPr>
          <a:lstStyle/>
          <a:p>
            <a:r>
              <a:rPr lang="hu-HU" sz="2900" dirty="0" err="1"/>
              <a:t>Genre</a:t>
            </a:r>
            <a:r>
              <a:rPr lang="hu-HU" sz="2900" dirty="0"/>
              <a:t> </a:t>
            </a:r>
            <a:r>
              <a:rPr lang="hu-HU" sz="2900" dirty="0" err="1"/>
              <a:t>preferences</a:t>
            </a:r>
            <a:r>
              <a:rPr lang="hu-HU" sz="2900" dirty="0"/>
              <a:t> </a:t>
            </a:r>
            <a:r>
              <a:rPr lang="hu-HU" sz="2900" dirty="0" err="1"/>
              <a:t>for</a:t>
            </a:r>
            <a:r>
              <a:rPr lang="hu-HU" sz="2900" dirty="0"/>
              <a:t> </a:t>
            </a:r>
            <a:r>
              <a:rPr lang="hu-HU" sz="2900" dirty="0" err="1"/>
              <a:t>age</a:t>
            </a:r>
            <a:r>
              <a:rPr lang="hu-HU" sz="2900" dirty="0"/>
              <a:t> </a:t>
            </a:r>
            <a:r>
              <a:rPr lang="hu-HU" sz="2900" dirty="0" err="1"/>
              <a:t>groups</a:t>
            </a:r>
            <a:endParaRPr lang="hu-HU" sz="2900" dirty="0"/>
          </a:p>
        </p:txBody>
      </p:sp>
      <p:sp>
        <p:nvSpPr>
          <p:cNvPr id="3" name="TextBox 2"/>
          <p:cNvSpPr txBox="1"/>
          <p:nvPr/>
        </p:nvSpPr>
        <p:spPr>
          <a:xfrm>
            <a:off x="179984" y="450634"/>
            <a:ext cx="1243584" cy="52322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a:ln>
                  <a:noFill/>
                </a:ln>
                <a:solidFill>
                  <a:srgbClr val="00B7C0"/>
                </a:solidFill>
                <a:effectLst/>
                <a:uLnTx/>
                <a:uFillTx/>
                <a:latin typeface="Calibri" pitchFamily="34" charset="0"/>
                <a:ea typeface="+mn-ea"/>
                <a:cs typeface="Arial" pitchFamily="34" charset="0"/>
              </a:rPr>
              <a:t>21-27</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a:ln>
                  <a:noFill/>
                </a:ln>
                <a:solidFill>
                  <a:srgbClr val="FF4343"/>
                </a:solidFill>
                <a:effectLst/>
                <a:uLnTx/>
                <a:uFillTx/>
                <a:latin typeface="Calibri" pitchFamily="34" charset="0"/>
                <a:ea typeface="+mn-ea"/>
                <a:cs typeface="Arial" pitchFamily="34" charset="0"/>
              </a:rPr>
              <a:t>28-35</a:t>
            </a:r>
          </a:p>
        </p:txBody>
      </p:sp>
      <p:sp>
        <p:nvSpPr>
          <p:cNvPr id="22" name="Szövegdoboz 26"/>
          <p:cNvSpPr txBox="1"/>
          <p:nvPr/>
        </p:nvSpPr>
        <p:spPr>
          <a:xfrm>
            <a:off x="7067636" y="2001278"/>
            <a:ext cx="1561456" cy="969496"/>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In the age group comparison, there is even less difference in this respect, with only music videos and quizzes showing some difference.</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A59DDB88-8CBE-4B1D-9454-4E3C56413EEF}"/>
              </a:ext>
            </a:extLst>
          </p:cNvPr>
          <p:cNvSpPr/>
          <p:nvPr/>
        </p:nvSpPr>
        <p:spPr>
          <a:xfrm>
            <a:off x="4716016" y="4136379"/>
            <a:ext cx="648072" cy="13849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 name="Szövegdoboz 135">
            <a:extLst>
              <a:ext uri="{FF2B5EF4-FFF2-40B4-BE49-F238E27FC236}">
                <a16:creationId xmlns:a16="http://schemas.microsoft.com/office/drawing/2014/main" id="{537321E2-E269-185D-9ACE-2F45AE968482}"/>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age group </a:t>
            </a:r>
            <a:r>
              <a:rPr kumimoji="0" lang="hu-HU" sz="900" b="0" i="0" u="none" strike="noStrike" kern="0" cap="none" spc="0" normalizeH="0" baseline="0" noProof="0" dirty="0">
                <a:ln>
                  <a:noFill/>
                </a:ln>
                <a:solidFill>
                  <a:srgbClr val="222223"/>
                </a:solidFill>
                <a:effectLst/>
                <a:uLnTx/>
                <a:uFillTx/>
                <a:latin typeface="Calibri"/>
                <a:ea typeface="+mn-ea"/>
                <a:cs typeface="+mn-cs"/>
              </a:rPr>
              <a:t>21-27 n=430, </a:t>
            </a:r>
            <a:r>
              <a:rPr kumimoji="0" lang="en-GB" sz="900" b="0" i="0" u="none" strike="noStrike" kern="0" cap="none" spc="0" normalizeH="0" baseline="0" noProof="0" dirty="0">
                <a:ln>
                  <a:noFill/>
                </a:ln>
                <a:solidFill>
                  <a:srgbClr val="222223"/>
                </a:solidFill>
                <a:effectLst/>
                <a:uLnTx/>
                <a:uFillTx/>
                <a:latin typeface="Calibri"/>
                <a:ea typeface="+mn-ea"/>
                <a:cs typeface="+mn-cs"/>
              </a:rPr>
              <a:t>age group </a:t>
            </a:r>
            <a:r>
              <a:rPr kumimoji="0" lang="hu-HU" sz="900" b="0" i="0" u="none" strike="noStrike" kern="0" cap="none" spc="0" normalizeH="0" baseline="0" noProof="0" dirty="0">
                <a:ln>
                  <a:noFill/>
                </a:ln>
                <a:solidFill>
                  <a:srgbClr val="222223"/>
                </a:solidFill>
                <a:effectLst/>
                <a:uLnTx/>
                <a:uFillTx/>
                <a:latin typeface="Calibri"/>
                <a:ea typeface="+mn-ea"/>
                <a:cs typeface="+mn-cs"/>
              </a:rPr>
              <a:t>28-35 n=570</a:t>
            </a:r>
          </a:p>
        </p:txBody>
      </p:sp>
      <p:sp>
        <p:nvSpPr>
          <p:cNvPr id="5" name="Rectangle: Rounded Corners 4">
            <a:extLst>
              <a:ext uri="{FF2B5EF4-FFF2-40B4-BE49-F238E27FC236}">
                <a16:creationId xmlns:a16="http://schemas.microsoft.com/office/drawing/2014/main" id="{A34A9F81-0926-6BB0-D936-5EDA252C4706}"/>
              </a:ext>
            </a:extLst>
          </p:cNvPr>
          <p:cNvSpPr/>
          <p:nvPr/>
        </p:nvSpPr>
        <p:spPr>
          <a:xfrm>
            <a:off x="1691680" y="2902109"/>
            <a:ext cx="360040" cy="13849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graphicFrame>
        <p:nvGraphicFramePr>
          <p:cNvPr id="13" name="Chart 44"/>
          <p:cNvGraphicFramePr/>
          <p:nvPr/>
        </p:nvGraphicFramePr>
        <p:xfrm>
          <a:off x="179512" y="563932"/>
          <a:ext cx="7056784" cy="4432391"/>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a:extLst>
              <a:ext uri="{FF2B5EF4-FFF2-40B4-BE49-F238E27FC236}">
                <a16:creationId xmlns:a16="http://schemas.microsoft.com/office/drawing/2014/main" id="{DE4542F0-FAE7-4BC7-885A-8113712ED41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24C2376-33A8-850F-C7C6-5D18DA699F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929682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3"/>
          <p:cNvSpPr>
            <a:spLocks noGrp="1"/>
          </p:cNvSpPr>
          <p:nvPr>
            <p:ph type="title"/>
          </p:nvPr>
        </p:nvSpPr>
        <p:spPr>
          <a:xfrm>
            <a:off x="179984" y="-19088"/>
            <a:ext cx="8680422" cy="469722"/>
          </a:xfrm>
        </p:spPr>
        <p:txBody>
          <a:bodyPr>
            <a:noAutofit/>
          </a:bodyPr>
          <a:lstStyle/>
          <a:p>
            <a:r>
              <a:rPr lang="hu-HU" sz="2900" dirty="0" err="1"/>
              <a:t>Affinity</a:t>
            </a:r>
            <a:r>
              <a:rPr lang="hu-HU" sz="2900" dirty="0"/>
              <a:t> </a:t>
            </a:r>
            <a:r>
              <a:rPr lang="hu-HU" sz="2900" dirty="0" err="1"/>
              <a:t>indicators</a:t>
            </a:r>
            <a:r>
              <a:rPr lang="hu-HU" sz="2900" dirty="0"/>
              <a:t>: gender and </a:t>
            </a:r>
            <a:r>
              <a:rPr lang="hu-HU" sz="2900" dirty="0" err="1"/>
              <a:t>age</a:t>
            </a:r>
            <a:endParaRPr lang="hu-HU" sz="2900" dirty="0"/>
          </a:p>
        </p:txBody>
      </p:sp>
      <p:graphicFrame>
        <p:nvGraphicFramePr>
          <p:cNvPr id="13" name="Chart 44"/>
          <p:cNvGraphicFramePr/>
          <p:nvPr/>
        </p:nvGraphicFramePr>
        <p:xfrm>
          <a:off x="252222" y="479145"/>
          <a:ext cx="3960440" cy="443239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987029" y="587753"/>
            <a:ext cx="870882" cy="523220"/>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7C0"/>
                </a:solidFill>
                <a:effectLst/>
                <a:uLnTx/>
                <a:uFillTx/>
                <a:latin typeface="Calibri" pitchFamily="34" charset="0"/>
                <a:ea typeface="+mn-ea"/>
                <a:cs typeface="Arial" pitchFamily="34" charset="0"/>
              </a:rPr>
              <a:t>Male</a:t>
            </a:r>
            <a:endParaRPr kumimoji="0" lang="hu-HU" sz="1400" b="1" i="0" u="none" strike="noStrike" kern="1200" cap="none" spc="0" normalizeH="0" baseline="0" noProof="0" dirty="0">
              <a:ln>
                <a:noFill/>
              </a:ln>
              <a:solidFill>
                <a:srgbClr val="00B7C0"/>
              </a:solidFill>
              <a:effectLst/>
              <a:uLnTx/>
              <a:uFillTx/>
              <a:latin typeface="Calibri" pitchFamily="34" charset="0"/>
              <a:ea typeface="+mn-ea"/>
              <a:cs typeface="Arial" pitchFamily="34" charset="0"/>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4343"/>
                </a:solidFill>
                <a:effectLst/>
                <a:uLnTx/>
                <a:uFillTx/>
                <a:latin typeface="Calibri" pitchFamily="34" charset="0"/>
                <a:ea typeface="+mn-ea"/>
                <a:cs typeface="Arial" pitchFamily="34" charset="0"/>
              </a:rPr>
              <a:t>Female</a:t>
            </a:r>
            <a:endParaRPr kumimoji="0" lang="hu-HU" sz="1400" b="1" i="0" u="none" strike="noStrike" kern="1200" cap="none" spc="0" normalizeH="0" baseline="0" noProof="0" dirty="0">
              <a:ln>
                <a:noFill/>
              </a:ln>
              <a:solidFill>
                <a:srgbClr val="FF4343"/>
              </a:solidFill>
              <a:effectLst/>
              <a:uLnTx/>
              <a:uFillTx/>
              <a:latin typeface="Calibri" pitchFamily="34" charset="0"/>
              <a:ea typeface="+mn-ea"/>
              <a:cs typeface="Arial" pitchFamily="34" charset="0"/>
            </a:endParaRPr>
          </a:p>
        </p:txBody>
      </p:sp>
      <p:graphicFrame>
        <p:nvGraphicFramePr>
          <p:cNvPr id="24" name="Chart 44"/>
          <p:cNvGraphicFramePr/>
          <p:nvPr/>
        </p:nvGraphicFramePr>
        <p:xfrm>
          <a:off x="4860032" y="482260"/>
          <a:ext cx="3960440" cy="4432391"/>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6300192" y="603853"/>
            <a:ext cx="648072" cy="523220"/>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a:ln>
                  <a:noFill/>
                </a:ln>
                <a:solidFill>
                  <a:srgbClr val="00B7C0"/>
                </a:solidFill>
                <a:effectLst/>
                <a:uLnTx/>
                <a:uFillTx/>
                <a:latin typeface="Calibri" pitchFamily="34" charset="0"/>
                <a:ea typeface="+mn-ea"/>
                <a:cs typeface="Arial" pitchFamily="34" charset="0"/>
              </a:rPr>
              <a:t>21-27</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a:ln>
                  <a:noFill/>
                </a:ln>
                <a:solidFill>
                  <a:srgbClr val="FF4343"/>
                </a:solidFill>
                <a:effectLst/>
                <a:uLnTx/>
                <a:uFillTx/>
                <a:latin typeface="Calibri" pitchFamily="34" charset="0"/>
                <a:ea typeface="+mn-ea"/>
                <a:cs typeface="Arial" pitchFamily="34" charset="0"/>
              </a:rPr>
              <a:t>28-35</a:t>
            </a:r>
          </a:p>
        </p:txBody>
      </p:sp>
      <p:sp>
        <p:nvSpPr>
          <p:cNvPr id="2" name="TextBox 1"/>
          <p:cNvSpPr txBox="1">
            <a:spLocks/>
          </p:cNvSpPr>
          <p:nvPr/>
        </p:nvSpPr>
        <p:spPr>
          <a:xfrm>
            <a:off x="647115" y="583809"/>
            <a:ext cx="870883" cy="4276578"/>
          </a:xfrm>
          <a:prstGeom prst="rect">
            <a:avLst/>
          </a:prstGeom>
          <a:solidFill>
            <a:srgbClr val="FF4343">
              <a:alpha val="5000"/>
            </a:srgbClr>
          </a:solidFill>
        </p:spPr>
        <p:txBody>
          <a:bodyPr wrap="square" rtlCol="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Female</a:t>
            </a:r>
            <a:r>
              <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t</a:t>
            </a:r>
            <a:r>
              <a:rPr kumimoji="0" lang="en-GB" sz="90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opics</a:t>
            </a:r>
            <a:endPar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7" name="TextBox 26"/>
          <p:cNvSpPr txBox="1">
            <a:spLocks/>
          </p:cNvSpPr>
          <p:nvPr/>
        </p:nvSpPr>
        <p:spPr>
          <a:xfrm>
            <a:off x="2950704" y="583808"/>
            <a:ext cx="1124027" cy="4276579"/>
          </a:xfrm>
          <a:prstGeom prst="rect">
            <a:avLst/>
          </a:prstGeom>
          <a:solidFill>
            <a:srgbClr val="00B7C0">
              <a:alpha val="5000"/>
            </a:srgbClr>
          </a:solidFill>
        </p:spPr>
        <p:txBody>
          <a:bodyPr wrap="square" rtlCol="0">
            <a:no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Male</a:t>
            </a:r>
            <a:r>
              <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t</a:t>
            </a:r>
            <a:r>
              <a:rPr kumimoji="0" lang="en-GB" sz="900" b="0" i="0" u="none" strike="noStrike" kern="1200" cap="none" spc="0" normalizeH="0" baseline="0" noProof="0" dirty="0" err="1">
                <a:ln>
                  <a:noFill/>
                </a:ln>
                <a:solidFill>
                  <a:srgbClr val="404040"/>
                </a:solidFill>
                <a:effectLst/>
                <a:uLnTx/>
                <a:uFillTx/>
                <a:latin typeface="Calibri" pitchFamily="34" charset="0"/>
                <a:ea typeface="+mn-ea"/>
                <a:cs typeface="Arial" pitchFamily="34" charset="0"/>
              </a:rPr>
              <a:t>opics</a:t>
            </a:r>
            <a:endPar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8" name="TextBox 27"/>
          <p:cNvSpPr txBox="1">
            <a:spLocks/>
          </p:cNvSpPr>
          <p:nvPr/>
        </p:nvSpPr>
        <p:spPr>
          <a:xfrm>
            <a:off x="7956376" y="598992"/>
            <a:ext cx="740790" cy="4276578"/>
          </a:xfrm>
          <a:prstGeom prst="rect">
            <a:avLst/>
          </a:prstGeom>
          <a:solidFill>
            <a:srgbClr val="00B7C0">
              <a:alpha val="5000"/>
            </a:srgbClr>
          </a:solidFill>
        </p:spPr>
        <p:txBody>
          <a:bodyPr wrap="square" rtlCol="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9" name="TextBox 28"/>
          <p:cNvSpPr txBox="1">
            <a:spLocks/>
          </p:cNvSpPr>
          <p:nvPr/>
        </p:nvSpPr>
        <p:spPr>
          <a:xfrm>
            <a:off x="5274869" y="610337"/>
            <a:ext cx="285334" cy="4276579"/>
          </a:xfrm>
          <a:prstGeom prst="rect">
            <a:avLst/>
          </a:prstGeom>
          <a:solidFill>
            <a:srgbClr val="FF4343">
              <a:alpha val="5000"/>
            </a:srgbClr>
          </a:solidFill>
        </p:spPr>
        <p:txBody>
          <a:bodyPr wrap="square" rtlCol="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6" name="Szövegdoboz 135">
            <a:extLst>
              <a:ext uri="{FF2B5EF4-FFF2-40B4-BE49-F238E27FC236}">
                <a16:creationId xmlns:a16="http://schemas.microsoft.com/office/drawing/2014/main" id="{40FFC0B9-9B48-361B-4796-63F45B260DF1}"/>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N=1000 | 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Total sample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Male</a:t>
            </a:r>
            <a:r>
              <a:rPr kumimoji="0" lang="hu-HU" sz="900" b="0" i="0" u="none" strike="noStrike" kern="0" cap="none" spc="0" normalizeH="0" baseline="0" noProof="0" dirty="0">
                <a:ln>
                  <a:noFill/>
                </a:ln>
                <a:solidFill>
                  <a:srgbClr val="222223"/>
                </a:solidFill>
                <a:effectLst/>
                <a:uLnTx/>
                <a:uFillTx/>
                <a:latin typeface="Calibri"/>
                <a:ea typeface="+mn-ea"/>
                <a:cs typeface="+mn-cs"/>
              </a:rPr>
              <a:t> n=510, </a:t>
            </a:r>
            <a:r>
              <a:rPr kumimoji="0" lang="en-GB" sz="900" b="0" i="0" u="none" strike="noStrike" kern="0" cap="none" spc="0" normalizeH="0" baseline="0" noProof="0" dirty="0">
                <a:ln>
                  <a:noFill/>
                </a:ln>
                <a:solidFill>
                  <a:srgbClr val="222223"/>
                </a:solidFill>
                <a:effectLst/>
                <a:uLnTx/>
                <a:uFillTx/>
                <a:latin typeface="Calibri"/>
                <a:ea typeface="+mn-ea"/>
                <a:cs typeface="+mn-cs"/>
              </a:rPr>
              <a:t>Female</a:t>
            </a:r>
            <a:r>
              <a:rPr kumimoji="0" lang="hu-HU" sz="900" b="0" i="0" u="none" strike="noStrike" kern="0" cap="none" spc="0" normalizeH="0" baseline="0" noProof="0" dirty="0">
                <a:ln>
                  <a:noFill/>
                </a:ln>
                <a:solidFill>
                  <a:srgbClr val="222223"/>
                </a:solidFill>
                <a:effectLst/>
                <a:uLnTx/>
                <a:uFillTx/>
                <a:latin typeface="Calibri"/>
                <a:ea typeface="+mn-ea"/>
                <a:cs typeface="+mn-cs"/>
              </a:rPr>
              <a:t> n=490; </a:t>
            </a:r>
            <a:r>
              <a:rPr kumimoji="0" lang="en-GB" sz="900" b="0" i="0" u="none" strike="noStrike" kern="0" cap="none" spc="0" normalizeH="0" baseline="0" noProof="0" dirty="0">
                <a:ln>
                  <a:noFill/>
                </a:ln>
                <a:solidFill>
                  <a:srgbClr val="222223"/>
                </a:solidFill>
                <a:effectLst/>
                <a:uLnTx/>
                <a:uFillTx/>
                <a:latin typeface="Calibri"/>
                <a:ea typeface="+mn-ea"/>
                <a:cs typeface="+mn-cs"/>
              </a:rPr>
              <a:t>age group </a:t>
            </a:r>
            <a:r>
              <a:rPr kumimoji="0" lang="hu-HU" sz="900" b="0" i="0" u="none" strike="noStrike" kern="0" cap="none" spc="0" normalizeH="0" baseline="0" noProof="0" dirty="0">
                <a:ln>
                  <a:noFill/>
                </a:ln>
                <a:solidFill>
                  <a:srgbClr val="222223"/>
                </a:solidFill>
                <a:effectLst/>
                <a:uLnTx/>
                <a:uFillTx/>
                <a:latin typeface="Calibri"/>
                <a:ea typeface="+mn-ea"/>
                <a:cs typeface="+mn-cs"/>
              </a:rPr>
              <a:t>21-27 n=430, </a:t>
            </a:r>
            <a:r>
              <a:rPr kumimoji="0" lang="en-GB" sz="900" b="0" i="0" u="none" strike="noStrike" kern="0" cap="none" spc="0" normalizeH="0" baseline="0" noProof="0" dirty="0">
                <a:ln>
                  <a:noFill/>
                </a:ln>
                <a:solidFill>
                  <a:srgbClr val="222223"/>
                </a:solidFill>
                <a:effectLst/>
                <a:uLnTx/>
                <a:uFillTx/>
                <a:latin typeface="Calibri"/>
                <a:ea typeface="+mn-ea"/>
                <a:cs typeface="+mn-cs"/>
              </a:rPr>
              <a:t>age group </a:t>
            </a:r>
            <a:r>
              <a:rPr kumimoji="0" lang="hu-HU" sz="900" b="0" i="0" u="none" strike="noStrike" kern="0" cap="none" spc="0" normalizeH="0" baseline="0" noProof="0" dirty="0">
                <a:ln>
                  <a:noFill/>
                </a:ln>
                <a:solidFill>
                  <a:srgbClr val="222223"/>
                </a:solidFill>
                <a:effectLst/>
                <a:uLnTx/>
                <a:uFillTx/>
                <a:latin typeface="Calibri"/>
                <a:ea typeface="+mn-ea"/>
                <a:cs typeface="+mn-cs"/>
              </a:rPr>
              <a:t>28-35 n=570 </a:t>
            </a:r>
          </a:p>
        </p:txBody>
      </p:sp>
      <p:pic>
        <p:nvPicPr>
          <p:cNvPr id="4" name="Picture 2">
            <a:extLst>
              <a:ext uri="{FF2B5EF4-FFF2-40B4-BE49-F238E27FC236}">
                <a16:creationId xmlns:a16="http://schemas.microsoft.com/office/drawing/2014/main" id="{BDA80415-6FBD-E8AE-B5EF-99BCE0F81D8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59A213B-F94D-A496-90FE-442D445B45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030619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4">
            <a:extLst>
              <a:ext uri="{FF2B5EF4-FFF2-40B4-BE49-F238E27FC236}">
                <a16:creationId xmlns:a16="http://schemas.microsoft.com/office/drawing/2014/main" id="{1DFD9E72-DB66-B5CA-65D2-4C3C7893A185}"/>
              </a:ext>
            </a:extLst>
          </p:cNvPr>
          <p:cNvGraphicFramePr/>
          <p:nvPr/>
        </p:nvGraphicFramePr>
        <p:xfrm>
          <a:off x="4355976" y="483518"/>
          <a:ext cx="3960440" cy="4432391"/>
        </p:xfrm>
        <a:graphic>
          <a:graphicData uri="http://schemas.openxmlformats.org/drawingml/2006/chart">
            <c:chart xmlns:c="http://schemas.openxmlformats.org/drawingml/2006/chart" xmlns:r="http://schemas.openxmlformats.org/officeDocument/2006/relationships" r:id="rId3"/>
          </a:graphicData>
        </a:graphic>
      </p:graphicFrame>
      <p:sp>
        <p:nvSpPr>
          <p:cNvPr id="170" name="Title 3"/>
          <p:cNvSpPr>
            <a:spLocks noGrp="1"/>
          </p:cNvSpPr>
          <p:nvPr>
            <p:ph type="title"/>
          </p:nvPr>
        </p:nvSpPr>
        <p:spPr>
          <a:xfrm>
            <a:off x="179984" y="-19088"/>
            <a:ext cx="8680422" cy="469722"/>
          </a:xfrm>
        </p:spPr>
        <p:txBody>
          <a:bodyPr>
            <a:noAutofit/>
          </a:bodyPr>
          <a:lstStyle/>
          <a:p>
            <a:r>
              <a:rPr lang="hu-HU" sz="2900" dirty="0" err="1"/>
              <a:t>Affinity</a:t>
            </a:r>
            <a:r>
              <a:rPr lang="hu-HU" sz="2900" dirty="0"/>
              <a:t> </a:t>
            </a:r>
            <a:r>
              <a:rPr lang="hu-HU" sz="2900" dirty="0" err="1"/>
              <a:t>indicators</a:t>
            </a:r>
            <a:r>
              <a:rPr lang="hu-HU" sz="2900" dirty="0"/>
              <a:t>: </a:t>
            </a:r>
            <a:r>
              <a:rPr lang="hu-HU" sz="2900" dirty="0" err="1"/>
              <a:t>parenthood</a:t>
            </a:r>
            <a:r>
              <a:rPr lang="hu-HU" sz="2900" dirty="0"/>
              <a:t> and standard of life</a:t>
            </a:r>
          </a:p>
        </p:txBody>
      </p:sp>
      <p:graphicFrame>
        <p:nvGraphicFramePr>
          <p:cNvPr id="13" name="Chart 44"/>
          <p:cNvGraphicFramePr/>
          <p:nvPr/>
        </p:nvGraphicFramePr>
        <p:xfrm>
          <a:off x="252222" y="479145"/>
          <a:ext cx="3960440" cy="443239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785283" y="598992"/>
            <a:ext cx="914509" cy="646331"/>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B7C0"/>
                </a:solidFill>
                <a:effectLst/>
                <a:uLnTx/>
                <a:uFillTx/>
                <a:latin typeface="Calibri" pitchFamily="34" charset="0"/>
                <a:ea typeface="+mn-ea"/>
                <a:cs typeface="Arial" pitchFamily="34" charset="0"/>
              </a:rPr>
              <a:t>Parent</a:t>
            </a:r>
            <a:endParaRPr kumimoji="0" lang="hu-HU" sz="1200" b="1" i="0" u="none" strike="noStrike" kern="1200" cap="none" spc="0" normalizeH="0" baseline="0" noProof="0" dirty="0">
              <a:ln>
                <a:noFill/>
              </a:ln>
              <a:solidFill>
                <a:srgbClr val="00B7C0"/>
              </a:solidFill>
              <a:effectLst/>
              <a:uLnTx/>
              <a:uFillTx/>
              <a:latin typeface="Calibri" pitchFamily="34" charset="0"/>
              <a:ea typeface="+mn-ea"/>
              <a:cs typeface="Arial" pitchFamily="34" charset="0"/>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4343"/>
                </a:solidFill>
                <a:effectLst/>
                <a:uLnTx/>
                <a:uFillTx/>
                <a:latin typeface="Calibri" pitchFamily="34" charset="0"/>
                <a:ea typeface="+mn-ea"/>
                <a:cs typeface="Arial" pitchFamily="34" charset="0"/>
              </a:rPr>
              <a:t>N</a:t>
            </a:r>
            <a:r>
              <a:rPr kumimoji="0" lang="en-GB" sz="1200" b="1" i="0" u="none" strike="noStrike" kern="1200" cap="none" spc="0" normalizeH="0" baseline="0" noProof="0" dirty="0" err="1">
                <a:ln>
                  <a:noFill/>
                </a:ln>
                <a:solidFill>
                  <a:srgbClr val="FF4343"/>
                </a:solidFill>
                <a:effectLst/>
                <a:uLnTx/>
                <a:uFillTx/>
                <a:latin typeface="Calibri" pitchFamily="34" charset="0"/>
                <a:ea typeface="+mn-ea"/>
                <a:cs typeface="Arial" pitchFamily="34" charset="0"/>
              </a:rPr>
              <a:t>ot</a:t>
            </a:r>
            <a:r>
              <a:rPr kumimoji="0" lang="en-GB" sz="1200" b="1" i="0" u="none" strike="noStrike" kern="1200" cap="none" spc="0" normalizeH="0" baseline="0" noProof="0" dirty="0">
                <a:ln>
                  <a:noFill/>
                </a:ln>
                <a:solidFill>
                  <a:srgbClr val="FF4343"/>
                </a:solidFill>
                <a:effectLst/>
                <a:uLnTx/>
                <a:uFillTx/>
                <a:latin typeface="Calibri" pitchFamily="34" charset="0"/>
                <a:ea typeface="+mn-ea"/>
                <a:cs typeface="Arial" pitchFamily="34" charset="0"/>
              </a:rPr>
              <a:t> a parent</a:t>
            </a:r>
            <a:endParaRPr kumimoji="0" lang="hu-HU" sz="1200" b="1" i="0" u="none" strike="noStrike" kern="1200" cap="none" spc="0" normalizeH="0" baseline="0" noProof="0" dirty="0">
              <a:ln>
                <a:noFill/>
              </a:ln>
              <a:solidFill>
                <a:srgbClr val="FF4343"/>
              </a:solidFill>
              <a:effectLst/>
              <a:uLnTx/>
              <a:uFillTx/>
              <a:latin typeface="Calibri" pitchFamily="34" charset="0"/>
              <a:ea typeface="+mn-ea"/>
              <a:cs typeface="Arial" pitchFamily="34" charset="0"/>
            </a:endParaRPr>
          </a:p>
        </p:txBody>
      </p:sp>
      <p:sp>
        <p:nvSpPr>
          <p:cNvPr id="25" name="TextBox 24"/>
          <p:cNvSpPr txBox="1"/>
          <p:nvPr/>
        </p:nvSpPr>
        <p:spPr>
          <a:xfrm>
            <a:off x="5940152" y="603853"/>
            <a:ext cx="1152128" cy="646331"/>
          </a:xfrm>
          <a:prstGeom prst="rect">
            <a:avLst/>
          </a:prstGeom>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B7C0"/>
                </a:solidFill>
                <a:effectLst/>
                <a:uLnTx/>
                <a:uFillTx/>
                <a:latin typeface="Calibri" pitchFamily="34" charset="0"/>
                <a:ea typeface="+mn-ea"/>
                <a:cs typeface="Arial" pitchFamily="34" charset="0"/>
              </a:rPr>
              <a:t>Good standard of life</a:t>
            </a:r>
            <a:endParaRPr kumimoji="0" lang="hu-HU" sz="1200" b="1" i="0" u="none" strike="noStrike" kern="1200" cap="none" spc="0" normalizeH="0" baseline="0" noProof="0" dirty="0">
              <a:ln>
                <a:noFill/>
              </a:ln>
              <a:solidFill>
                <a:srgbClr val="00B7C0"/>
              </a:solidFill>
              <a:effectLst/>
              <a:uLnTx/>
              <a:uFillTx/>
              <a:latin typeface="Calibri" pitchFamily="34" charset="0"/>
              <a:ea typeface="+mn-ea"/>
              <a:cs typeface="Arial" pitchFamily="34" charset="0"/>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4343"/>
                </a:solidFill>
                <a:effectLst/>
                <a:uLnTx/>
                <a:uFillTx/>
                <a:latin typeface="Calibri" pitchFamily="34" charset="0"/>
                <a:ea typeface="+mn-ea"/>
                <a:cs typeface="Arial" pitchFamily="34" charset="0"/>
              </a:rPr>
              <a:t>Indigent</a:t>
            </a:r>
            <a:endParaRPr kumimoji="0" lang="hu-HU" sz="1200" b="1" i="0" u="none" strike="noStrike" kern="1200" cap="none" spc="0" normalizeH="0" baseline="0" noProof="0" dirty="0">
              <a:ln>
                <a:noFill/>
              </a:ln>
              <a:solidFill>
                <a:srgbClr val="FF4343"/>
              </a:solidFill>
              <a:effectLst/>
              <a:uLnTx/>
              <a:uFillTx/>
              <a:latin typeface="Calibri" pitchFamily="34" charset="0"/>
              <a:ea typeface="+mn-ea"/>
              <a:cs typeface="Arial" pitchFamily="34" charset="0"/>
            </a:endParaRPr>
          </a:p>
        </p:txBody>
      </p:sp>
      <p:sp>
        <p:nvSpPr>
          <p:cNvPr id="27" name="TextBox 26"/>
          <p:cNvSpPr txBox="1">
            <a:spLocks/>
          </p:cNvSpPr>
          <p:nvPr/>
        </p:nvSpPr>
        <p:spPr>
          <a:xfrm>
            <a:off x="3191146" y="624079"/>
            <a:ext cx="914509" cy="4107911"/>
          </a:xfrm>
          <a:prstGeom prst="rect">
            <a:avLst/>
          </a:prstGeom>
          <a:solidFill>
            <a:srgbClr val="00B7C0">
              <a:alpha val="5000"/>
            </a:srgbClr>
          </a:solidFill>
        </p:spPr>
        <p:txBody>
          <a:bodyPr wrap="square" rtlCol="0">
            <a:no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Parent</a:t>
            </a:r>
            <a:endPar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5" name="TextBox 14"/>
          <p:cNvSpPr txBox="1">
            <a:spLocks/>
          </p:cNvSpPr>
          <p:nvPr/>
        </p:nvSpPr>
        <p:spPr>
          <a:xfrm>
            <a:off x="4762298" y="603853"/>
            <a:ext cx="457774" cy="4115252"/>
          </a:xfrm>
          <a:prstGeom prst="rect">
            <a:avLst/>
          </a:prstGeom>
          <a:solidFill>
            <a:srgbClr val="FF4343">
              <a:alpha val="5000"/>
            </a:srgbClr>
          </a:solidFill>
        </p:spPr>
        <p:txBody>
          <a:bodyPr wrap="square" rtlCol="0">
            <a:no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p>
        </p:txBody>
      </p:sp>
      <p:sp>
        <p:nvSpPr>
          <p:cNvPr id="6" name="Szövegdoboz 135">
            <a:extLst>
              <a:ext uri="{FF2B5EF4-FFF2-40B4-BE49-F238E27FC236}">
                <a16:creationId xmlns:a16="http://schemas.microsoft.com/office/drawing/2014/main" id="{4B528490-9ABC-6916-F1F5-C59C186953D0}"/>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N=1000 | 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Total sample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Parent</a:t>
            </a:r>
            <a:r>
              <a:rPr kumimoji="0" lang="hu-HU" sz="900" b="0" i="0" u="none" strike="noStrike" kern="0" cap="none" spc="0" normalizeH="0" baseline="0" noProof="0" dirty="0">
                <a:ln>
                  <a:noFill/>
                </a:ln>
                <a:solidFill>
                  <a:srgbClr val="222223"/>
                </a:solidFill>
                <a:effectLst/>
                <a:uLnTx/>
                <a:uFillTx/>
                <a:latin typeface="Calibri"/>
                <a:ea typeface="+mn-ea"/>
                <a:cs typeface="+mn-cs"/>
              </a:rPr>
              <a:t> n=342, </a:t>
            </a:r>
            <a:r>
              <a:rPr kumimoji="0" lang="en-GB" sz="900" b="0" i="0" u="none" strike="noStrike" kern="0" cap="none" spc="0" normalizeH="0" baseline="0" noProof="0" dirty="0">
                <a:ln>
                  <a:noFill/>
                </a:ln>
                <a:solidFill>
                  <a:srgbClr val="222223"/>
                </a:solidFill>
                <a:effectLst/>
                <a:uLnTx/>
                <a:uFillTx/>
                <a:latin typeface="Calibri"/>
                <a:ea typeface="+mn-ea"/>
                <a:cs typeface="+mn-cs"/>
              </a:rPr>
              <a:t>Not a parent</a:t>
            </a:r>
            <a:r>
              <a:rPr kumimoji="0" lang="hu-HU" sz="900" b="0" i="0" u="none" strike="noStrike" kern="0" cap="none" spc="0" normalizeH="0" baseline="0" noProof="0" dirty="0">
                <a:ln>
                  <a:noFill/>
                </a:ln>
                <a:solidFill>
                  <a:srgbClr val="222223"/>
                </a:solidFill>
                <a:effectLst/>
                <a:uLnTx/>
                <a:uFillTx/>
                <a:latin typeface="Calibri"/>
                <a:ea typeface="+mn-ea"/>
                <a:cs typeface="+mn-cs"/>
              </a:rPr>
              <a:t>=658; </a:t>
            </a:r>
            <a:r>
              <a:rPr kumimoji="0" lang="en-GB" sz="900" b="0" i="0" u="none" strike="noStrike" kern="0" cap="none" spc="0" normalizeH="0" baseline="0" noProof="0" dirty="0">
                <a:ln>
                  <a:noFill/>
                </a:ln>
                <a:solidFill>
                  <a:srgbClr val="222223"/>
                </a:solidFill>
                <a:effectLst/>
                <a:uLnTx/>
                <a:uFillTx/>
                <a:latin typeface="Calibri"/>
                <a:ea typeface="+mn-ea"/>
                <a:cs typeface="+mn-cs"/>
              </a:rPr>
              <a:t>Good standard of life</a:t>
            </a:r>
            <a:r>
              <a:rPr kumimoji="0" lang="hu-HU" sz="900" b="0" i="0" u="none" strike="noStrike" kern="0" cap="none" spc="0" normalizeH="0" baseline="0" noProof="0" dirty="0">
                <a:ln>
                  <a:noFill/>
                </a:ln>
                <a:solidFill>
                  <a:srgbClr val="222223"/>
                </a:solidFill>
                <a:effectLst/>
                <a:uLnTx/>
                <a:uFillTx/>
                <a:latin typeface="Calibri"/>
                <a:ea typeface="+mn-ea"/>
                <a:cs typeface="+mn-cs"/>
              </a:rPr>
              <a:t> n=324, </a:t>
            </a:r>
            <a:r>
              <a:rPr kumimoji="0" lang="en-GB" sz="900" b="0" i="0" u="none" strike="noStrike" kern="0" cap="none" spc="0" normalizeH="0" baseline="0" noProof="0" dirty="0">
                <a:ln>
                  <a:noFill/>
                </a:ln>
                <a:solidFill>
                  <a:srgbClr val="222223"/>
                </a:solidFill>
                <a:effectLst/>
                <a:uLnTx/>
                <a:uFillTx/>
                <a:latin typeface="Calibri"/>
                <a:ea typeface="+mn-ea"/>
                <a:cs typeface="+mn-cs"/>
              </a:rPr>
              <a:t>Indigent</a:t>
            </a:r>
            <a:r>
              <a:rPr kumimoji="0" lang="hu-HU" sz="900" b="0" i="0" u="none" strike="noStrike" kern="0" cap="none" spc="0" normalizeH="0" baseline="0" noProof="0" dirty="0">
                <a:ln>
                  <a:noFill/>
                </a:ln>
                <a:solidFill>
                  <a:srgbClr val="222223"/>
                </a:solidFill>
                <a:effectLst/>
                <a:uLnTx/>
                <a:uFillTx/>
                <a:latin typeface="Calibri"/>
                <a:ea typeface="+mn-ea"/>
                <a:cs typeface="+mn-cs"/>
              </a:rPr>
              <a:t> n=659</a:t>
            </a:r>
          </a:p>
        </p:txBody>
      </p:sp>
      <p:sp>
        <p:nvSpPr>
          <p:cNvPr id="2" name="TextBox 1">
            <a:extLst>
              <a:ext uri="{FF2B5EF4-FFF2-40B4-BE49-F238E27FC236}">
                <a16:creationId xmlns:a16="http://schemas.microsoft.com/office/drawing/2014/main" id="{2D776E36-5DED-CEB7-B29F-C5258EB51200}"/>
              </a:ext>
            </a:extLst>
          </p:cNvPr>
          <p:cNvSpPr txBox="1">
            <a:spLocks/>
          </p:cNvSpPr>
          <p:nvPr/>
        </p:nvSpPr>
        <p:spPr>
          <a:xfrm>
            <a:off x="7524328" y="626599"/>
            <a:ext cx="698485" cy="4337599"/>
          </a:xfrm>
          <a:prstGeom prst="rect">
            <a:avLst/>
          </a:prstGeom>
          <a:solidFill>
            <a:srgbClr val="00B7C0">
              <a:alpha val="5000"/>
            </a:srgbClr>
          </a:solidFill>
        </p:spPr>
        <p:txBody>
          <a:bodyPr wrap="square" rtlCol="0">
            <a:no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Good standard of life</a:t>
            </a:r>
            <a:endPar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7" name="TextBox 6">
            <a:extLst>
              <a:ext uri="{FF2B5EF4-FFF2-40B4-BE49-F238E27FC236}">
                <a16:creationId xmlns:a16="http://schemas.microsoft.com/office/drawing/2014/main" id="{2A308F3F-7655-8BD4-C3BE-17D1C2912747}"/>
              </a:ext>
            </a:extLst>
          </p:cNvPr>
          <p:cNvSpPr txBox="1">
            <a:spLocks/>
          </p:cNvSpPr>
          <p:nvPr/>
        </p:nvSpPr>
        <p:spPr>
          <a:xfrm>
            <a:off x="640189" y="612496"/>
            <a:ext cx="763459" cy="4115252"/>
          </a:xfrm>
          <a:prstGeom prst="rect">
            <a:avLst/>
          </a:prstGeom>
          <a:solidFill>
            <a:srgbClr val="FF4343">
              <a:alpha val="5000"/>
            </a:srgbClr>
          </a:solidFill>
        </p:spPr>
        <p:txBody>
          <a:bodyPr wrap="square" rtlCol="0">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Not a parent</a:t>
            </a:r>
            <a:r>
              <a:rPr kumimoji="0" lang="hu-HU" sz="9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 </a:t>
            </a:r>
          </a:p>
        </p:txBody>
      </p:sp>
      <p:pic>
        <p:nvPicPr>
          <p:cNvPr id="4" name="Picture 2">
            <a:extLst>
              <a:ext uri="{FF2B5EF4-FFF2-40B4-BE49-F238E27FC236}">
                <a16:creationId xmlns:a16="http://schemas.microsoft.com/office/drawing/2014/main" id="{F2745DE4-6F4A-DB89-F2B8-8F2DDF8278C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C42C62E-7B18-EDE7-05AE-824841B781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41808487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Frequency</a:t>
            </a:r>
            <a:r>
              <a:rPr lang="hu-HU" sz="2900" dirty="0"/>
              <a:t> of </a:t>
            </a:r>
            <a:r>
              <a:rPr lang="hu-HU" sz="2900" dirty="0" err="1"/>
              <a:t>watching</a:t>
            </a:r>
            <a:r>
              <a:rPr lang="hu-HU" sz="2900" dirty="0"/>
              <a:t> </a:t>
            </a:r>
            <a:r>
              <a:rPr lang="hu-HU" sz="2900" dirty="0" err="1"/>
              <a:t>movies</a:t>
            </a:r>
            <a:r>
              <a:rPr lang="hu-HU" sz="2900" dirty="0"/>
              <a:t> and </a:t>
            </a:r>
            <a:r>
              <a:rPr lang="hu-HU" sz="2900" dirty="0" err="1"/>
              <a:t>series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often</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watch</a:t>
            </a:r>
            <a:r>
              <a:rPr lang="hu-HU" sz="1000" i="1" dirty="0">
                <a:solidFill>
                  <a:schemeClr val="bg1">
                    <a:lumMod val="50000"/>
                  </a:schemeClr>
                </a:solidFill>
              </a:rPr>
              <a:t> </a:t>
            </a:r>
            <a:r>
              <a:rPr lang="hu-HU" sz="1000" i="1" dirty="0" err="1">
                <a:solidFill>
                  <a:schemeClr val="bg1">
                    <a:lumMod val="50000"/>
                  </a:schemeClr>
                </a:solidFill>
              </a:rPr>
              <a:t>films</a:t>
            </a:r>
            <a:r>
              <a:rPr lang="hu-HU" sz="1000" i="1" dirty="0">
                <a:solidFill>
                  <a:schemeClr val="bg1">
                    <a:lumMod val="50000"/>
                  </a:schemeClr>
                </a:solidFill>
              </a:rPr>
              <a:t>? </a:t>
            </a: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often</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watch</a:t>
            </a:r>
            <a:r>
              <a:rPr lang="hu-HU" sz="1000" i="1" dirty="0">
                <a:solidFill>
                  <a:schemeClr val="bg1">
                    <a:lumMod val="50000"/>
                  </a:schemeClr>
                </a:solidFill>
              </a:rPr>
              <a:t> </a:t>
            </a:r>
            <a:r>
              <a:rPr lang="hu-HU" sz="1000" i="1" dirty="0" err="1">
                <a:solidFill>
                  <a:schemeClr val="bg1">
                    <a:lumMod val="50000"/>
                  </a:schemeClr>
                </a:solidFill>
              </a:rPr>
              <a:t>series</a:t>
            </a:r>
            <a:r>
              <a:rPr lang="hu-HU" sz="1000" i="1" dirty="0">
                <a:solidFill>
                  <a:schemeClr val="bg1">
                    <a:lumMod val="50000"/>
                  </a:schemeClr>
                </a:solidFill>
              </a:rPr>
              <a:t>? </a:t>
            </a:r>
          </a:p>
        </p:txBody>
      </p:sp>
      <p:sp>
        <p:nvSpPr>
          <p:cNvPr id="99" name="Szövegdoboz 30"/>
          <p:cNvSpPr txBox="1"/>
          <p:nvPr/>
        </p:nvSpPr>
        <p:spPr>
          <a:xfrm>
            <a:off x="1463195" y="793333"/>
            <a:ext cx="1064864"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5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NEVER</a:t>
            </a:r>
            <a:endParaRPr kumimoji="0" lang="hu-HU" sz="95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02" name="Szövegdoboz 30"/>
          <p:cNvSpPr txBox="1"/>
          <p:nvPr/>
        </p:nvSpPr>
        <p:spPr>
          <a:xfrm>
            <a:off x="2411464" y="787471"/>
            <a:ext cx="1064864"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5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R</a:t>
            </a:r>
            <a:r>
              <a:rPr kumimoji="0" lang="en-GB" sz="95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ARELY</a:t>
            </a:r>
            <a:endParaRPr kumimoji="0" lang="hu-HU" sz="95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03" name="Szövegdoboz 30"/>
          <p:cNvSpPr txBox="1"/>
          <p:nvPr/>
        </p:nvSpPr>
        <p:spPr>
          <a:xfrm>
            <a:off x="3407707" y="788357"/>
            <a:ext cx="1064864"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5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MORE THAN ONCE A MONTH</a:t>
            </a:r>
            <a:endParaRPr kumimoji="0" lang="hu-HU" sz="95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04" name="Szövegdoboz 30"/>
          <p:cNvSpPr txBox="1"/>
          <p:nvPr/>
        </p:nvSpPr>
        <p:spPr>
          <a:xfrm>
            <a:off x="4355976" y="782495"/>
            <a:ext cx="1064864"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5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WEEKLY</a:t>
            </a:r>
            <a:endParaRPr kumimoji="0" lang="hu-HU" sz="95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05" name="Szövegdoboz 30"/>
          <p:cNvSpPr txBox="1"/>
          <p:nvPr/>
        </p:nvSpPr>
        <p:spPr>
          <a:xfrm>
            <a:off x="5331554" y="784752"/>
            <a:ext cx="1064864"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5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MORE THAN ONCE A WEEK</a:t>
            </a:r>
            <a:endParaRPr kumimoji="0" lang="hu-HU" sz="95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06" name="Szövegdoboz 30"/>
          <p:cNvSpPr txBox="1"/>
          <p:nvPr/>
        </p:nvSpPr>
        <p:spPr>
          <a:xfrm>
            <a:off x="6279823" y="778890"/>
            <a:ext cx="1064864"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5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DAILY</a:t>
            </a:r>
            <a:endParaRPr kumimoji="0" lang="hu-HU" sz="95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grpSp>
        <p:nvGrpSpPr>
          <p:cNvPr id="4" name="Group 3">
            <a:extLst>
              <a:ext uri="{FF2B5EF4-FFF2-40B4-BE49-F238E27FC236}">
                <a16:creationId xmlns:a16="http://schemas.microsoft.com/office/drawing/2014/main" id="{14996528-590E-4AE9-AE3D-A49E2FE026F8}"/>
              </a:ext>
            </a:extLst>
          </p:cNvPr>
          <p:cNvGrpSpPr/>
          <p:nvPr/>
        </p:nvGrpSpPr>
        <p:grpSpPr>
          <a:xfrm>
            <a:off x="285610" y="1253324"/>
            <a:ext cx="7166710" cy="525770"/>
            <a:chOff x="306703" y="1462008"/>
            <a:chExt cx="7166710" cy="525770"/>
          </a:xfrm>
        </p:grpSpPr>
        <p:sp>
          <p:nvSpPr>
            <p:cNvPr id="139" name="Szövegdoboz 30"/>
            <p:cNvSpPr txBox="1"/>
            <p:nvPr/>
          </p:nvSpPr>
          <p:spPr>
            <a:xfrm>
              <a:off x="306703" y="1583690"/>
              <a:ext cx="10648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MOVIE</a:t>
              </a:r>
              <a:endParaRPr kumimoji="0" lang="hu-HU" sz="120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cxnSp>
          <p:nvCxnSpPr>
            <p:cNvPr id="40" name="Straight Connector 64"/>
            <p:cNvCxnSpPr>
              <a:cxnSpLocks/>
            </p:cNvCxnSpPr>
            <p:nvPr/>
          </p:nvCxnSpPr>
          <p:spPr>
            <a:xfrm flipV="1">
              <a:off x="1790435" y="1724103"/>
              <a:ext cx="5682978" cy="10921"/>
            </a:xfrm>
            <a:prstGeom prst="line">
              <a:avLst/>
            </a:prstGeom>
            <a:ln w="38100" cap="flat">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Ellipszis 6"/>
            <p:cNvSpPr/>
            <p:nvPr/>
          </p:nvSpPr>
          <p:spPr>
            <a:xfrm>
              <a:off x="2666978" y="1476344"/>
              <a:ext cx="510267" cy="510267"/>
            </a:xfrm>
            <a:prstGeom prst="ellipse">
              <a:avLst/>
            </a:prstGeom>
            <a:solidFill>
              <a:schemeClr val="accent4"/>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2" name="Ellipszis 45"/>
            <p:cNvSpPr/>
            <p:nvPr/>
          </p:nvSpPr>
          <p:spPr>
            <a:xfrm>
              <a:off x="3636237" y="1462008"/>
              <a:ext cx="510267" cy="510267"/>
            </a:xfrm>
            <a:prstGeom prst="ellipse">
              <a:avLst/>
            </a:prstGeom>
            <a:solidFill>
              <a:schemeClr val="accent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3" name="Ellipszis 46"/>
            <p:cNvSpPr/>
            <p:nvPr/>
          </p:nvSpPr>
          <p:spPr>
            <a:xfrm>
              <a:off x="4597576" y="1462578"/>
              <a:ext cx="510267" cy="510267"/>
            </a:xfrm>
            <a:prstGeom prst="ellipse">
              <a:avLst/>
            </a:prstGeom>
            <a:solidFill>
              <a:schemeClr val="accent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4" name="Ellipszis 47"/>
            <p:cNvSpPr/>
            <p:nvPr/>
          </p:nvSpPr>
          <p:spPr>
            <a:xfrm>
              <a:off x="5557022" y="1465219"/>
              <a:ext cx="510267" cy="510267"/>
            </a:xfrm>
            <a:prstGeom prst="ellipse">
              <a:avLst/>
            </a:prstGeom>
            <a:solidFill>
              <a:schemeClr val="accent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5" name="Ellipszis 48"/>
            <p:cNvSpPr/>
            <p:nvPr/>
          </p:nvSpPr>
          <p:spPr>
            <a:xfrm>
              <a:off x="6516557" y="1468970"/>
              <a:ext cx="510267" cy="510267"/>
            </a:xfrm>
            <a:prstGeom prst="ellipse">
              <a:avLst/>
            </a:prstGeom>
            <a:solidFill>
              <a:schemeClr val="accent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6" name="Szövegdoboz 53"/>
            <p:cNvSpPr txBox="1"/>
            <p:nvPr/>
          </p:nvSpPr>
          <p:spPr>
            <a:xfrm>
              <a:off x="2678007" y="1547864"/>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10%</a:t>
              </a:r>
            </a:p>
          </p:txBody>
        </p:sp>
        <p:sp>
          <p:nvSpPr>
            <p:cNvPr id="59" name="Szövegdoboz 55"/>
            <p:cNvSpPr txBox="1"/>
            <p:nvPr/>
          </p:nvSpPr>
          <p:spPr>
            <a:xfrm>
              <a:off x="3636660" y="1543907"/>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17%</a:t>
              </a:r>
            </a:p>
          </p:txBody>
        </p:sp>
        <p:sp>
          <p:nvSpPr>
            <p:cNvPr id="60" name="Szövegdoboz 56"/>
            <p:cNvSpPr txBox="1"/>
            <p:nvPr/>
          </p:nvSpPr>
          <p:spPr>
            <a:xfrm>
              <a:off x="4600020" y="1548123"/>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19%</a:t>
              </a:r>
            </a:p>
          </p:txBody>
        </p:sp>
        <p:sp>
          <p:nvSpPr>
            <p:cNvPr id="61" name="Szövegdoboz 57"/>
            <p:cNvSpPr txBox="1"/>
            <p:nvPr/>
          </p:nvSpPr>
          <p:spPr>
            <a:xfrm>
              <a:off x="5560338" y="1543907"/>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30%</a:t>
              </a:r>
            </a:p>
          </p:txBody>
        </p:sp>
        <p:sp>
          <p:nvSpPr>
            <p:cNvPr id="62" name="Szövegdoboz 59"/>
            <p:cNvSpPr txBox="1"/>
            <p:nvPr/>
          </p:nvSpPr>
          <p:spPr>
            <a:xfrm>
              <a:off x="6519812" y="1544544"/>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25%</a:t>
              </a:r>
            </a:p>
          </p:txBody>
        </p:sp>
        <p:sp>
          <p:nvSpPr>
            <p:cNvPr id="63" name="Ellipszis 6"/>
            <p:cNvSpPr/>
            <p:nvPr/>
          </p:nvSpPr>
          <p:spPr>
            <a:xfrm>
              <a:off x="1689579" y="1477511"/>
              <a:ext cx="510267" cy="510267"/>
            </a:xfrm>
            <a:prstGeom prst="ellipse">
              <a:avLst/>
            </a:prstGeom>
            <a:solidFill>
              <a:schemeClr val="bg1">
                <a:lumMod val="7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64" name="Szövegdoboz 53"/>
            <p:cNvSpPr txBox="1"/>
            <p:nvPr/>
          </p:nvSpPr>
          <p:spPr>
            <a:xfrm>
              <a:off x="1744547" y="1554826"/>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0%</a:t>
              </a:r>
            </a:p>
          </p:txBody>
        </p:sp>
      </p:grpSp>
      <p:grpSp>
        <p:nvGrpSpPr>
          <p:cNvPr id="3" name="Group 2">
            <a:extLst>
              <a:ext uri="{FF2B5EF4-FFF2-40B4-BE49-F238E27FC236}">
                <a16:creationId xmlns:a16="http://schemas.microsoft.com/office/drawing/2014/main" id="{D57CB4B8-3651-49EE-B827-6F82A4DD956B}"/>
              </a:ext>
            </a:extLst>
          </p:cNvPr>
          <p:cNvGrpSpPr/>
          <p:nvPr/>
        </p:nvGrpSpPr>
        <p:grpSpPr>
          <a:xfrm>
            <a:off x="179512" y="3077906"/>
            <a:ext cx="7272808" cy="525770"/>
            <a:chOff x="200605" y="2343087"/>
            <a:chExt cx="7272808" cy="525770"/>
          </a:xfrm>
        </p:grpSpPr>
        <p:sp>
          <p:nvSpPr>
            <p:cNvPr id="140" name="Szövegdoboz 30"/>
            <p:cNvSpPr txBox="1"/>
            <p:nvPr/>
          </p:nvSpPr>
          <p:spPr>
            <a:xfrm>
              <a:off x="200605" y="2475378"/>
              <a:ext cx="10648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2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S</a:t>
              </a:r>
              <a:r>
                <a:rPr kumimoji="0" lang="en-GB" sz="1200" b="0" i="0" u="none" strike="noStrike" kern="0" cap="all" spc="0" normalizeH="0" baseline="0" noProof="0" dirty="0">
                  <a:ln>
                    <a:noFill/>
                  </a:ln>
                  <a:solidFill>
                    <a:srgbClr val="404040"/>
                  </a:solidFill>
                  <a:effectLst/>
                  <a:uLnTx/>
                  <a:uFillTx/>
                  <a:latin typeface="Calibri" pitchFamily="34" charset="0"/>
                  <a:ea typeface="+mn-ea"/>
                  <a:cs typeface="Arial" pitchFamily="34" charset="0"/>
                </a:rPr>
                <a:t>ERIES</a:t>
              </a:r>
              <a:endParaRPr kumimoji="0" lang="hu-HU" sz="120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cxnSp>
          <p:nvCxnSpPr>
            <p:cNvPr id="65" name="Straight Connector 64"/>
            <p:cNvCxnSpPr>
              <a:cxnSpLocks/>
            </p:cNvCxnSpPr>
            <p:nvPr/>
          </p:nvCxnSpPr>
          <p:spPr>
            <a:xfrm flipV="1">
              <a:off x="1790435" y="2605182"/>
              <a:ext cx="5682978" cy="10921"/>
            </a:xfrm>
            <a:prstGeom prst="line">
              <a:avLst/>
            </a:prstGeom>
            <a:ln w="38100" cap="flat">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Ellipszis 6"/>
            <p:cNvSpPr/>
            <p:nvPr/>
          </p:nvSpPr>
          <p:spPr>
            <a:xfrm>
              <a:off x="2637848" y="2357423"/>
              <a:ext cx="510267" cy="510267"/>
            </a:xfrm>
            <a:prstGeom prst="ellipse">
              <a:avLst/>
            </a:prstGeom>
            <a:solidFill>
              <a:srgbClr val="00B7C0"/>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67" name="Ellipszis 45"/>
            <p:cNvSpPr/>
            <p:nvPr/>
          </p:nvSpPr>
          <p:spPr>
            <a:xfrm>
              <a:off x="3636237" y="2343087"/>
              <a:ext cx="510267" cy="510267"/>
            </a:xfrm>
            <a:prstGeom prst="ellipse">
              <a:avLst/>
            </a:prstGeom>
            <a:solidFill>
              <a:srgbClr val="00B7C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68" name="Ellipszis 46"/>
            <p:cNvSpPr/>
            <p:nvPr/>
          </p:nvSpPr>
          <p:spPr>
            <a:xfrm>
              <a:off x="4597576" y="2343657"/>
              <a:ext cx="510267" cy="510267"/>
            </a:xfrm>
            <a:prstGeom prst="ellipse">
              <a:avLst/>
            </a:prstGeom>
            <a:solidFill>
              <a:srgbClr val="00B7C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69" name="Ellipszis 47"/>
            <p:cNvSpPr/>
            <p:nvPr/>
          </p:nvSpPr>
          <p:spPr>
            <a:xfrm>
              <a:off x="5557022" y="2346298"/>
              <a:ext cx="510267" cy="510267"/>
            </a:xfrm>
            <a:prstGeom prst="ellipse">
              <a:avLst/>
            </a:prstGeom>
            <a:solidFill>
              <a:srgbClr val="00B7C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70" name="Ellipszis 48"/>
            <p:cNvSpPr/>
            <p:nvPr/>
          </p:nvSpPr>
          <p:spPr>
            <a:xfrm>
              <a:off x="6516557" y="2350049"/>
              <a:ext cx="510267" cy="510267"/>
            </a:xfrm>
            <a:prstGeom prst="ellipse">
              <a:avLst/>
            </a:prstGeom>
            <a:solidFill>
              <a:srgbClr val="00B7C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71" name="Ellipszis 6"/>
            <p:cNvSpPr/>
            <p:nvPr/>
          </p:nvSpPr>
          <p:spPr>
            <a:xfrm>
              <a:off x="1689579" y="2358590"/>
              <a:ext cx="510267" cy="510267"/>
            </a:xfrm>
            <a:prstGeom prst="ellipse">
              <a:avLst/>
            </a:prstGeom>
            <a:solidFill>
              <a:schemeClr val="bg1">
                <a:lumMod val="75000"/>
              </a:schemeClr>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72" name="Szövegdoboz 53"/>
            <p:cNvSpPr txBox="1"/>
            <p:nvPr/>
          </p:nvSpPr>
          <p:spPr>
            <a:xfrm>
              <a:off x="2648877" y="2435905"/>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12%</a:t>
              </a:r>
            </a:p>
          </p:txBody>
        </p:sp>
        <p:sp>
          <p:nvSpPr>
            <p:cNvPr id="73" name="Szövegdoboz 55"/>
            <p:cNvSpPr txBox="1"/>
            <p:nvPr/>
          </p:nvSpPr>
          <p:spPr>
            <a:xfrm>
              <a:off x="3636660" y="2418724"/>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12%</a:t>
              </a:r>
            </a:p>
          </p:txBody>
        </p:sp>
        <p:sp>
          <p:nvSpPr>
            <p:cNvPr id="74" name="Szövegdoboz 56"/>
            <p:cNvSpPr txBox="1"/>
            <p:nvPr/>
          </p:nvSpPr>
          <p:spPr>
            <a:xfrm>
              <a:off x="4600020" y="2430393"/>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11%</a:t>
              </a:r>
            </a:p>
          </p:txBody>
        </p:sp>
        <p:sp>
          <p:nvSpPr>
            <p:cNvPr id="75" name="Szövegdoboz 57"/>
            <p:cNvSpPr txBox="1"/>
            <p:nvPr/>
          </p:nvSpPr>
          <p:spPr>
            <a:xfrm>
              <a:off x="5560338" y="2426177"/>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31%</a:t>
              </a:r>
            </a:p>
          </p:txBody>
        </p:sp>
        <p:sp>
          <p:nvSpPr>
            <p:cNvPr id="76" name="Szövegdoboz 59"/>
            <p:cNvSpPr txBox="1"/>
            <p:nvPr/>
          </p:nvSpPr>
          <p:spPr>
            <a:xfrm>
              <a:off x="6519812" y="2426814"/>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32%</a:t>
              </a:r>
            </a:p>
          </p:txBody>
        </p:sp>
        <p:sp>
          <p:nvSpPr>
            <p:cNvPr id="77" name="Szövegdoboz 53"/>
            <p:cNvSpPr txBox="1"/>
            <p:nvPr/>
          </p:nvSpPr>
          <p:spPr>
            <a:xfrm>
              <a:off x="1744547" y="2437096"/>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a:t>
              </a:r>
            </a:p>
          </p:txBody>
        </p:sp>
      </p:grpSp>
      <p:grpSp>
        <p:nvGrpSpPr>
          <p:cNvPr id="47" name="Group 46">
            <a:extLst>
              <a:ext uri="{FF2B5EF4-FFF2-40B4-BE49-F238E27FC236}">
                <a16:creationId xmlns:a16="http://schemas.microsoft.com/office/drawing/2014/main" id="{E22ABF98-460D-42B7-98D1-BB3BFFF2E600}"/>
              </a:ext>
            </a:extLst>
          </p:cNvPr>
          <p:cNvGrpSpPr/>
          <p:nvPr/>
        </p:nvGrpSpPr>
        <p:grpSpPr>
          <a:xfrm>
            <a:off x="285610" y="1877583"/>
            <a:ext cx="7166710" cy="525770"/>
            <a:chOff x="306703" y="1462008"/>
            <a:chExt cx="7166710" cy="525770"/>
          </a:xfrm>
        </p:grpSpPr>
        <p:sp>
          <p:nvSpPr>
            <p:cNvPr id="48" name="Szövegdoboz 30">
              <a:extLst>
                <a:ext uri="{FF2B5EF4-FFF2-40B4-BE49-F238E27FC236}">
                  <a16:creationId xmlns:a16="http://schemas.microsoft.com/office/drawing/2014/main" id="{23F3200B-4BF6-418F-9051-1BB99E36E007}"/>
                </a:ext>
              </a:extLst>
            </p:cNvPr>
            <p:cNvSpPr txBox="1"/>
            <p:nvPr/>
          </p:nvSpPr>
          <p:spPr>
            <a:xfrm>
              <a:off x="306703" y="1583690"/>
              <a:ext cx="10648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cxnSp>
          <p:nvCxnSpPr>
            <p:cNvPr id="49" name="Straight Connector 64">
              <a:extLst>
                <a:ext uri="{FF2B5EF4-FFF2-40B4-BE49-F238E27FC236}">
                  <a16:creationId xmlns:a16="http://schemas.microsoft.com/office/drawing/2014/main" id="{34DEE7A1-72DC-4FEE-8BCC-CBD33740DA07}"/>
                </a:ext>
              </a:extLst>
            </p:cNvPr>
            <p:cNvCxnSpPr>
              <a:cxnSpLocks/>
            </p:cNvCxnSpPr>
            <p:nvPr/>
          </p:nvCxnSpPr>
          <p:spPr>
            <a:xfrm flipV="1">
              <a:off x="1790435" y="1724103"/>
              <a:ext cx="5682978" cy="10921"/>
            </a:xfrm>
            <a:prstGeom prst="line">
              <a:avLst/>
            </a:prstGeom>
            <a:ln w="38100" cap="flat">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Ellipszis 6">
              <a:extLst>
                <a:ext uri="{FF2B5EF4-FFF2-40B4-BE49-F238E27FC236}">
                  <a16:creationId xmlns:a16="http://schemas.microsoft.com/office/drawing/2014/main" id="{647B87B1-7937-4264-8A84-B64724DE8B9A}"/>
                </a:ext>
              </a:extLst>
            </p:cNvPr>
            <p:cNvSpPr/>
            <p:nvPr/>
          </p:nvSpPr>
          <p:spPr>
            <a:xfrm>
              <a:off x="2663769" y="1476344"/>
              <a:ext cx="510267" cy="510267"/>
            </a:xfrm>
            <a:prstGeom prst="ellipse">
              <a:avLst/>
            </a:prstGeom>
            <a:solidFill>
              <a:srgbClr val="B6D189"/>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51" name="Ellipszis 45">
              <a:extLst>
                <a:ext uri="{FF2B5EF4-FFF2-40B4-BE49-F238E27FC236}">
                  <a16:creationId xmlns:a16="http://schemas.microsoft.com/office/drawing/2014/main" id="{BBC679B8-E6E0-4F81-A892-14B211FB2BA3}"/>
                </a:ext>
              </a:extLst>
            </p:cNvPr>
            <p:cNvSpPr/>
            <p:nvPr/>
          </p:nvSpPr>
          <p:spPr>
            <a:xfrm>
              <a:off x="3636237" y="1462008"/>
              <a:ext cx="510267" cy="510267"/>
            </a:xfrm>
            <a:prstGeom prst="ellipse">
              <a:avLst/>
            </a:prstGeom>
            <a:solidFill>
              <a:srgbClr val="B6D18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53" name="Ellipszis 46">
              <a:extLst>
                <a:ext uri="{FF2B5EF4-FFF2-40B4-BE49-F238E27FC236}">
                  <a16:creationId xmlns:a16="http://schemas.microsoft.com/office/drawing/2014/main" id="{7592D331-661F-4AFA-8247-33D098B619E9}"/>
                </a:ext>
              </a:extLst>
            </p:cNvPr>
            <p:cNvSpPr/>
            <p:nvPr/>
          </p:nvSpPr>
          <p:spPr>
            <a:xfrm>
              <a:off x="4597576" y="1462578"/>
              <a:ext cx="510267" cy="510267"/>
            </a:xfrm>
            <a:prstGeom prst="ellipse">
              <a:avLst/>
            </a:prstGeom>
            <a:solidFill>
              <a:srgbClr val="B6D18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54" name="Ellipszis 47">
              <a:extLst>
                <a:ext uri="{FF2B5EF4-FFF2-40B4-BE49-F238E27FC236}">
                  <a16:creationId xmlns:a16="http://schemas.microsoft.com/office/drawing/2014/main" id="{F3760CDB-EA7C-4969-AB77-F3BFE90384A6}"/>
                </a:ext>
              </a:extLst>
            </p:cNvPr>
            <p:cNvSpPr/>
            <p:nvPr/>
          </p:nvSpPr>
          <p:spPr>
            <a:xfrm>
              <a:off x="5557022" y="1465219"/>
              <a:ext cx="510267" cy="510267"/>
            </a:xfrm>
            <a:prstGeom prst="ellipse">
              <a:avLst/>
            </a:prstGeom>
            <a:solidFill>
              <a:srgbClr val="B6D18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55" name="Ellipszis 48">
              <a:extLst>
                <a:ext uri="{FF2B5EF4-FFF2-40B4-BE49-F238E27FC236}">
                  <a16:creationId xmlns:a16="http://schemas.microsoft.com/office/drawing/2014/main" id="{3087A9BF-2B51-44E7-83AD-F47C00C4E84A}"/>
                </a:ext>
              </a:extLst>
            </p:cNvPr>
            <p:cNvSpPr/>
            <p:nvPr/>
          </p:nvSpPr>
          <p:spPr>
            <a:xfrm>
              <a:off x="6516557" y="1468970"/>
              <a:ext cx="510267" cy="510267"/>
            </a:xfrm>
            <a:prstGeom prst="ellipse">
              <a:avLst/>
            </a:prstGeom>
            <a:solidFill>
              <a:srgbClr val="B6D189"/>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56" name="Szövegdoboz 53">
              <a:extLst>
                <a:ext uri="{FF2B5EF4-FFF2-40B4-BE49-F238E27FC236}">
                  <a16:creationId xmlns:a16="http://schemas.microsoft.com/office/drawing/2014/main" id="{6A95D3B2-F9B7-49ED-BE07-14FCA2A846D1}"/>
                </a:ext>
              </a:extLst>
            </p:cNvPr>
            <p:cNvSpPr txBox="1"/>
            <p:nvPr/>
          </p:nvSpPr>
          <p:spPr>
            <a:xfrm>
              <a:off x="2725713" y="1547864"/>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8%</a:t>
              </a:r>
            </a:p>
          </p:txBody>
        </p:sp>
        <p:sp>
          <p:nvSpPr>
            <p:cNvPr id="57" name="Szövegdoboz 55">
              <a:extLst>
                <a:ext uri="{FF2B5EF4-FFF2-40B4-BE49-F238E27FC236}">
                  <a16:creationId xmlns:a16="http://schemas.microsoft.com/office/drawing/2014/main" id="{32E0D7A8-C63E-4B3C-852A-F9567E14106B}"/>
                </a:ext>
              </a:extLst>
            </p:cNvPr>
            <p:cNvSpPr txBox="1"/>
            <p:nvPr/>
          </p:nvSpPr>
          <p:spPr>
            <a:xfrm>
              <a:off x="3636660" y="1543907"/>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a:t>
              </a:r>
              <a:r>
                <a:rPr kumimoji="0" lang="en-GB"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6</a:t>
              </a: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a:t>
              </a:r>
            </a:p>
          </p:txBody>
        </p:sp>
        <p:sp>
          <p:nvSpPr>
            <p:cNvPr id="58" name="Szövegdoboz 56">
              <a:extLst>
                <a:ext uri="{FF2B5EF4-FFF2-40B4-BE49-F238E27FC236}">
                  <a16:creationId xmlns:a16="http://schemas.microsoft.com/office/drawing/2014/main" id="{2EDF3D81-6271-4789-A91D-F890F14C2509}"/>
                </a:ext>
              </a:extLst>
            </p:cNvPr>
            <p:cNvSpPr txBox="1"/>
            <p:nvPr/>
          </p:nvSpPr>
          <p:spPr>
            <a:xfrm>
              <a:off x="4600020" y="1548123"/>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a:t>
              </a:r>
              <a:r>
                <a:rPr kumimoji="0" lang="en-GB"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9</a:t>
              </a: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a:t>
              </a:r>
            </a:p>
          </p:txBody>
        </p:sp>
        <p:sp>
          <p:nvSpPr>
            <p:cNvPr id="78" name="Szövegdoboz 57">
              <a:extLst>
                <a:ext uri="{FF2B5EF4-FFF2-40B4-BE49-F238E27FC236}">
                  <a16:creationId xmlns:a16="http://schemas.microsoft.com/office/drawing/2014/main" id="{240632F9-BF17-4EDF-9CD4-5A6386E85091}"/>
                </a:ext>
              </a:extLst>
            </p:cNvPr>
            <p:cNvSpPr txBox="1"/>
            <p:nvPr/>
          </p:nvSpPr>
          <p:spPr>
            <a:xfrm>
              <a:off x="5560338" y="1543907"/>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a:t>
              </a:r>
              <a:r>
                <a:rPr kumimoji="0" lang="en-GB"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a:t>
              </a: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a:t>
              </a:r>
            </a:p>
          </p:txBody>
        </p:sp>
        <p:sp>
          <p:nvSpPr>
            <p:cNvPr id="79" name="Szövegdoboz 59">
              <a:extLst>
                <a:ext uri="{FF2B5EF4-FFF2-40B4-BE49-F238E27FC236}">
                  <a16:creationId xmlns:a16="http://schemas.microsoft.com/office/drawing/2014/main" id="{E25B2E6F-D91B-4050-BBC8-E28B285CB156}"/>
                </a:ext>
              </a:extLst>
            </p:cNvPr>
            <p:cNvSpPr txBox="1"/>
            <p:nvPr/>
          </p:nvSpPr>
          <p:spPr>
            <a:xfrm>
              <a:off x="6519812" y="1544544"/>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a:t>
              </a:r>
              <a:r>
                <a:rPr kumimoji="0" lang="en-GB"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5</a:t>
              </a: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a:t>
              </a:r>
            </a:p>
          </p:txBody>
        </p:sp>
        <p:sp>
          <p:nvSpPr>
            <p:cNvPr id="80" name="Ellipszis 6">
              <a:extLst>
                <a:ext uri="{FF2B5EF4-FFF2-40B4-BE49-F238E27FC236}">
                  <a16:creationId xmlns:a16="http://schemas.microsoft.com/office/drawing/2014/main" id="{1A8FDBF3-53A8-4165-9A05-9C761D7CD86C}"/>
                </a:ext>
              </a:extLst>
            </p:cNvPr>
            <p:cNvSpPr/>
            <p:nvPr/>
          </p:nvSpPr>
          <p:spPr>
            <a:xfrm>
              <a:off x="1689579" y="1477511"/>
              <a:ext cx="510267" cy="510267"/>
            </a:xfrm>
            <a:prstGeom prst="ellipse">
              <a:avLst/>
            </a:prstGeom>
            <a:solidFill>
              <a:srgbClr val="D9D9D9"/>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81" name="Szövegdoboz 53">
              <a:extLst>
                <a:ext uri="{FF2B5EF4-FFF2-40B4-BE49-F238E27FC236}">
                  <a16:creationId xmlns:a16="http://schemas.microsoft.com/office/drawing/2014/main" id="{35B8F7AA-9C37-4E43-BAE9-B7EBCD656F3C}"/>
                </a:ext>
              </a:extLst>
            </p:cNvPr>
            <p:cNvSpPr txBox="1"/>
            <p:nvPr/>
          </p:nvSpPr>
          <p:spPr>
            <a:xfrm>
              <a:off x="1744547" y="1554826"/>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0%</a:t>
              </a:r>
            </a:p>
          </p:txBody>
        </p:sp>
      </p:grpSp>
      <p:grpSp>
        <p:nvGrpSpPr>
          <p:cNvPr id="82" name="Group 81">
            <a:extLst>
              <a:ext uri="{FF2B5EF4-FFF2-40B4-BE49-F238E27FC236}">
                <a16:creationId xmlns:a16="http://schemas.microsoft.com/office/drawing/2014/main" id="{ECF5341E-E434-4ADA-8E37-A80A44D01431}"/>
              </a:ext>
            </a:extLst>
          </p:cNvPr>
          <p:cNvGrpSpPr/>
          <p:nvPr/>
        </p:nvGrpSpPr>
        <p:grpSpPr>
          <a:xfrm>
            <a:off x="285610" y="3702164"/>
            <a:ext cx="7166710" cy="525770"/>
            <a:chOff x="306703" y="2343087"/>
            <a:chExt cx="7166710" cy="525770"/>
          </a:xfrm>
        </p:grpSpPr>
        <p:sp>
          <p:nvSpPr>
            <p:cNvPr id="83" name="Szövegdoboz 30">
              <a:extLst>
                <a:ext uri="{FF2B5EF4-FFF2-40B4-BE49-F238E27FC236}">
                  <a16:creationId xmlns:a16="http://schemas.microsoft.com/office/drawing/2014/main" id="{226C9805-8940-4E41-A3E9-8763767A4A78}"/>
                </a:ext>
              </a:extLst>
            </p:cNvPr>
            <p:cNvSpPr txBox="1"/>
            <p:nvPr/>
          </p:nvSpPr>
          <p:spPr>
            <a:xfrm>
              <a:off x="306703" y="2475378"/>
              <a:ext cx="10648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cxnSp>
          <p:nvCxnSpPr>
            <p:cNvPr id="84" name="Straight Connector 83">
              <a:extLst>
                <a:ext uri="{FF2B5EF4-FFF2-40B4-BE49-F238E27FC236}">
                  <a16:creationId xmlns:a16="http://schemas.microsoft.com/office/drawing/2014/main" id="{C971034B-387E-41E5-A78D-43B2D07ABB0D}"/>
                </a:ext>
              </a:extLst>
            </p:cNvPr>
            <p:cNvCxnSpPr>
              <a:cxnSpLocks/>
            </p:cNvCxnSpPr>
            <p:nvPr/>
          </p:nvCxnSpPr>
          <p:spPr>
            <a:xfrm flipV="1">
              <a:off x="1790435" y="2605182"/>
              <a:ext cx="5682978" cy="10921"/>
            </a:xfrm>
            <a:prstGeom prst="line">
              <a:avLst/>
            </a:prstGeom>
            <a:ln w="38100" cap="flat">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Ellipszis 6">
              <a:extLst>
                <a:ext uri="{FF2B5EF4-FFF2-40B4-BE49-F238E27FC236}">
                  <a16:creationId xmlns:a16="http://schemas.microsoft.com/office/drawing/2014/main" id="{26D1ACA2-7820-4220-B1E6-549BCDFA1C3D}"/>
                </a:ext>
              </a:extLst>
            </p:cNvPr>
            <p:cNvSpPr/>
            <p:nvPr/>
          </p:nvSpPr>
          <p:spPr>
            <a:xfrm>
              <a:off x="2637848" y="2357423"/>
              <a:ext cx="510267" cy="510267"/>
            </a:xfrm>
            <a:prstGeom prst="ellipse">
              <a:avLst/>
            </a:prstGeom>
            <a:solidFill>
              <a:srgbClr val="93B7FF"/>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86" name="Ellipszis 45">
              <a:extLst>
                <a:ext uri="{FF2B5EF4-FFF2-40B4-BE49-F238E27FC236}">
                  <a16:creationId xmlns:a16="http://schemas.microsoft.com/office/drawing/2014/main" id="{E39D9CA8-86B0-470B-A62C-B4CE8CA91DD1}"/>
                </a:ext>
              </a:extLst>
            </p:cNvPr>
            <p:cNvSpPr/>
            <p:nvPr/>
          </p:nvSpPr>
          <p:spPr>
            <a:xfrm>
              <a:off x="3636237" y="2343087"/>
              <a:ext cx="510267" cy="510267"/>
            </a:xfrm>
            <a:prstGeom prst="ellipse">
              <a:avLst/>
            </a:prstGeom>
            <a:solidFill>
              <a:srgbClr val="93B7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87" name="Ellipszis 46">
              <a:extLst>
                <a:ext uri="{FF2B5EF4-FFF2-40B4-BE49-F238E27FC236}">
                  <a16:creationId xmlns:a16="http://schemas.microsoft.com/office/drawing/2014/main" id="{8F8FE0A3-00A3-49FB-ABF4-B2BFA38C411C}"/>
                </a:ext>
              </a:extLst>
            </p:cNvPr>
            <p:cNvSpPr/>
            <p:nvPr/>
          </p:nvSpPr>
          <p:spPr>
            <a:xfrm>
              <a:off x="4597576" y="2343657"/>
              <a:ext cx="510267" cy="510267"/>
            </a:xfrm>
            <a:prstGeom prst="ellipse">
              <a:avLst/>
            </a:prstGeom>
            <a:solidFill>
              <a:srgbClr val="93B7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88" name="Ellipszis 47">
              <a:extLst>
                <a:ext uri="{FF2B5EF4-FFF2-40B4-BE49-F238E27FC236}">
                  <a16:creationId xmlns:a16="http://schemas.microsoft.com/office/drawing/2014/main" id="{64B186E3-0594-464B-BC6A-5DA0D2CA3580}"/>
                </a:ext>
              </a:extLst>
            </p:cNvPr>
            <p:cNvSpPr/>
            <p:nvPr/>
          </p:nvSpPr>
          <p:spPr>
            <a:xfrm>
              <a:off x="5557022" y="2346298"/>
              <a:ext cx="510267" cy="510267"/>
            </a:xfrm>
            <a:prstGeom prst="ellipse">
              <a:avLst/>
            </a:prstGeom>
            <a:solidFill>
              <a:srgbClr val="93B7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89" name="Ellipszis 48">
              <a:extLst>
                <a:ext uri="{FF2B5EF4-FFF2-40B4-BE49-F238E27FC236}">
                  <a16:creationId xmlns:a16="http://schemas.microsoft.com/office/drawing/2014/main" id="{F9E06DD9-7F31-482E-B61D-6A8CCB9ACB85}"/>
                </a:ext>
              </a:extLst>
            </p:cNvPr>
            <p:cNvSpPr/>
            <p:nvPr/>
          </p:nvSpPr>
          <p:spPr>
            <a:xfrm>
              <a:off x="6516557" y="2350049"/>
              <a:ext cx="510267" cy="510267"/>
            </a:xfrm>
            <a:prstGeom prst="ellipse">
              <a:avLst/>
            </a:prstGeom>
            <a:solidFill>
              <a:srgbClr val="93B7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90" name="Ellipszis 6">
              <a:extLst>
                <a:ext uri="{FF2B5EF4-FFF2-40B4-BE49-F238E27FC236}">
                  <a16:creationId xmlns:a16="http://schemas.microsoft.com/office/drawing/2014/main" id="{333C2497-FF24-4670-9060-B04EC35D94F5}"/>
                </a:ext>
              </a:extLst>
            </p:cNvPr>
            <p:cNvSpPr/>
            <p:nvPr/>
          </p:nvSpPr>
          <p:spPr>
            <a:xfrm>
              <a:off x="1689579" y="2358590"/>
              <a:ext cx="510267" cy="510267"/>
            </a:xfrm>
            <a:prstGeom prst="ellipse">
              <a:avLst/>
            </a:prstGeom>
            <a:solidFill>
              <a:srgbClr val="D9D9D9"/>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91" name="Szövegdoboz 53">
              <a:extLst>
                <a:ext uri="{FF2B5EF4-FFF2-40B4-BE49-F238E27FC236}">
                  <a16:creationId xmlns:a16="http://schemas.microsoft.com/office/drawing/2014/main" id="{4E9330B3-1A28-4DAF-9392-C4B011321357}"/>
                </a:ext>
              </a:extLst>
            </p:cNvPr>
            <p:cNvSpPr txBox="1"/>
            <p:nvPr/>
          </p:nvSpPr>
          <p:spPr>
            <a:xfrm>
              <a:off x="2637848" y="2435905"/>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9</a:t>
              </a: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a:t>
              </a:r>
            </a:p>
          </p:txBody>
        </p:sp>
        <p:sp>
          <p:nvSpPr>
            <p:cNvPr id="92" name="Szövegdoboz 55">
              <a:extLst>
                <a:ext uri="{FF2B5EF4-FFF2-40B4-BE49-F238E27FC236}">
                  <a16:creationId xmlns:a16="http://schemas.microsoft.com/office/drawing/2014/main" id="{24CFA08F-0D22-4735-AA5E-6D6583466DE7}"/>
                </a:ext>
              </a:extLst>
            </p:cNvPr>
            <p:cNvSpPr txBox="1"/>
            <p:nvPr/>
          </p:nvSpPr>
          <p:spPr>
            <a:xfrm>
              <a:off x="3636660" y="2418724"/>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a:t>
              </a:r>
              <a:r>
                <a:rPr kumimoji="0" lang="en-GB"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a:t>
              </a: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a:t>
              </a:r>
            </a:p>
          </p:txBody>
        </p:sp>
        <p:sp>
          <p:nvSpPr>
            <p:cNvPr id="93" name="Szövegdoboz 56">
              <a:extLst>
                <a:ext uri="{FF2B5EF4-FFF2-40B4-BE49-F238E27FC236}">
                  <a16:creationId xmlns:a16="http://schemas.microsoft.com/office/drawing/2014/main" id="{10C1C286-36CA-4847-8B80-48326D29C3A0}"/>
                </a:ext>
              </a:extLst>
            </p:cNvPr>
            <p:cNvSpPr txBox="1"/>
            <p:nvPr/>
          </p:nvSpPr>
          <p:spPr>
            <a:xfrm>
              <a:off x="4600020" y="2430393"/>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10%</a:t>
              </a:r>
            </a:p>
          </p:txBody>
        </p:sp>
        <p:sp>
          <p:nvSpPr>
            <p:cNvPr id="94" name="Szövegdoboz 57">
              <a:extLst>
                <a:ext uri="{FF2B5EF4-FFF2-40B4-BE49-F238E27FC236}">
                  <a16:creationId xmlns:a16="http://schemas.microsoft.com/office/drawing/2014/main" id="{F28D972A-585F-461B-AAE6-98A150A6F96C}"/>
                </a:ext>
              </a:extLst>
            </p:cNvPr>
            <p:cNvSpPr txBox="1"/>
            <p:nvPr/>
          </p:nvSpPr>
          <p:spPr>
            <a:xfrm>
              <a:off x="5560338" y="2426177"/>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a:t>
              </a:r>
              <a:r>
                <a:rPr kumimoji="0" lang="en-GB"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a:t>
              </a: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a:t>
              </a:r>
            </a:p>
          </p:txBody>
        </p:sp>
        <p:sp>
          <p:nvSpPr>
            <p:cNvPr id="95" name="Szövegdoboz 59">
              <a:extLst>
                <a:ext uri="{FF2B5EF4-FFF2-40B4-BE49-F238E27FC236}">
                  <a16:creationId xmlns:a16="http://schemas.microsoft.com/office/drawing/2014/main" id="{240601FC-5A31-44B0-AE5F-6015C3B85DF0}"/>
                </a:ext>
              </a:extLst>
            </p:cNvPr>
            <p:cNvSpPr txBox="1"/>
            <p:nvPr/>
          </p:nvSpPr>
          <p:spPr>
            <a:xfrm>
              <a:off x="6519812" y="2426814"/>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a:t>
              </a:r>
              <a:r>
                <a:rPr kumimoji="0" lang="en-GB"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7</a:t>
              </a: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a:t>
              </a:r>
            </a:p>
          </p:txBody>
        </p:sp>
        <p:sp>
          <p:nvSpPr>
            <p:cNvPr id="96" name="Szövegdoboz 53">
              <a:extLst>
                <a:ext uri="{FF2B5EF4-FFF2-40B4-BE49-F238E27FC236}">
                  <a16:creationId xmlns:a16="http://schemas.microsoft.com/office/drawing/2014/main" id="{7D654587-A083-49CC-BABF-A61FEFA7750E}"/>
                </a:ext>
              </a:extLst>
            </p:cNvPr>
            <p:cNvSpPr txBox="1"/>
            <p:nvPr/>
          </p:nvSpPr>
          <p:spPr>
            <a:xfrm>
              <a:off x="1744547" y="2437096"/>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a:t>
              </a:r>
            </a:p>
          </p:txBody>
        </p:sp>
      </p:grpSp>
      <p:sp>
        <p:nvSpPr>
          <p:cNvPr id="2" name="Arrow: Down 1">
            <a:extLst>
              <a:ext uri="{FF2B5EF4-FFF2-40B4-BE49-F238E27FC236}">
                <a16:creationId xmlns:a16="http://schemas.microsoft.com/office/drawing/2014/main" id="{43FDC891-546E-438F-BAC6-FED5335C3696}"/>
              </a:ext>
            </a:extLst>
          </p:cNvPr>
          <p:cNvSpPr/>
          <p:nvPr/>
        </p:nvSpPr>
        <p:spPr>
          <a:xfrm rot="10800000">
            <a:off x="3058491" y="3238104"/>
            <a:ext cx="127015" cy="201070"/>
          </a:xfrm>
          <a:prstGeom prst="downArrow">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grpSp>
        <p:nvGrpSpPr>
          <p:cNvPr id="7" name="Group 6">
            <a:extLst>
              <a:ext uri="{FF2B5EF4-FFF2-40B4-BE49-F238E27FC236}">
                <a16:creationId xmlns:a16="http://schemas.microsoft.com/office/drawing/2014/main" id="{CAF0C790-9F82-9301-702E-C798D36F2EF1}"/>
              </a:ext>
            </a:extLst>
          </p:cNvPr>
          <p:cNvGrpSpPr/>
          <p:nvPr/>
        </p:nvGrpSpPr>
        <p:grpSpPr>
          <a:xfrm>
            <a:off x="285610" y="2478028"/>
            <a:ext cx="7166710" cy="525770"/>
            <a:chOff x="306703" y="1462008"/>
            <a:chExt cx="7166710" cy="525770"/>
          </a:xfrm>
        </p:grpSpPr>
        <p:sp>
          <p:nvSpPr>
            <p:cNvPr id="8" name="Szövegdoboz 30">
              <a:extLst>
                <a:ext uri="{FF2B5EF4-FFF2-40B4-BE49-F238E27FC236}">
                  <a16:creationId xmlns:a16="http://schemas.microsoft.com/office/drawing/2014/main" id="{3A413A0A-8ACF-FC6A-E9FB-E94F578447DE}"/>
                </a:ext>
              </a:extLst>
            </p:cNvPr>
            <p:cNvSpPr txBox="1"/>
            <p:nvPr/>
          </p:nvSpPr>
          <p:spPr>
            <a:xfrm>
              <a:off x="306703" y="1583690"/>
              <a:ext cx="10648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cxnSp>
          <p:nvCxnSpPr>
            <p:cNvPr id="9" name="Straight Connector 64">
              <a:extLst>
                <a:ext uri="{FF2B5EF4-FFF2-40B4-BE49-F238E27FC236}">
                  <a16:creationId xmlns:a16="http://schemas.microsoft.com/office/drawing/2014/main" id="{E6D98F3D-984D-6BA6-63DE-41C9FFC3AF8C}"/>
                </a:ext>
              </a:extLst>
            </p:cNvPr>
            <p:cNvCxnSpPr>
              <a:cxnSpLocks/>
            </p:cNvCxnSpPr>
            <p:nvPr/>
          </p:nvCxnSpPr>
          <p:spPr>
            <a:xfrm flipV="1">
              <a:off x="1790435" y="1724103"/>
              <a:ext cx="5682978" cy="10921"/>
            </a:xfrm>
            <a:prstGeom prst="line">
              <a:avLst/>
            </a:prstGeom>
            <a:ln w="38100" cap="flat">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Ellipszis 6">
              <a:extLst>
                <a:ext uri="{FF2B5EF4-FFF2-40B4-BE49-F238E27FC236}">
                  <a16:creationId xmlns:a16="http://schemas.microsoft.com/office/drawing/2014/main" id="{97A6C835-9CE6-E3D2-A54D-84CD4E1DC31E}"/>
                </a:ext>
              </a:extLst>
            </p:cNvPr>
            <p:cNvSpPr/>
            <p:nvPr/>
          </p:nvSpPr>
          <p:spPr>
            <a:xfrm>
              <a:off x="2637848" y="1476344"/>
              <a:ext cx="510267" cy="510267"/>
            </a:xfrm>
            <a:prstGeom prst="ellipse">
              <a:avLst/>
            </a:prstGeom>
            <a:solidFill>
              <a:srgbClr val="C7DCA6"/>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1" name="Ellipszis 45">
              <a:extLst>
                <a:ext uri="{FF2B5EF4-FFF2-40B4-BE49-F238E27FC236}">
                  <a16:creationId xmlns:a16="http://schemas.microsoft.com/office/drawing/2014/main" id="{F933FE95-3646-6466-7EE3-0E2FEA030C47}"/>
                </a:ext>
              </a:extLst>
            </p:cNvPr>
            <p:cNvSpPr/>
            <p:nvPr/>
          </p:nvSpPr>
          <p:spPr>
            <a:xfrm>
              <a:off x="3636237" y="1462008"/>
              <a:ext cx="510267" cy="510267"/>
            </a:xfrm>
            <a:prstGeom prst="ellipse">
              <a:avLst/>
            </a:prstGeom>
            <a:solidFill>
              <a:srgbClr val="C7DCA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2" name="Ellipszis 46">
              <a:extLst>
                <a:ext uri="{FF2B5EF4-FFF2-40B4-BE49-F238E27FC236}">
                  <a16:creationId xmlns:a16="http://schemas.microsoft.com/office/drawing/2014/main" id="{62ECC91A-84BD-DE76-F134-46C8705F9900}"/>
                </a:ext>
              </a:extLst>
            </p:cNvPr>
            <p:cNvSpPr/>
            <p:nvPr/>
          </p:nvSpPr>
          <p:spPr>
            <a:xfrm>
              <a:off x="4597576" y="1462578"/>
              <a:ext cx="510267" cy="510267"/>
            </a:xfrm>
            <a:prstGeom prst="ellipse">
              <a:avLst/>
            </a:prstGeom>
            <a:solidFill>
              <a:srgbClr val="C7DCA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3" name="Ellipszis 47">
              <a:extLst>
                <a:ext uri="{FF2B5EF4-FFF2-40B4-BE49-F238E27FC236}">
                  <a16:creationId xmlns:a16="http://schemas.microsoft.com/office/drawing/2014/main" id="{6C5FF3DB-4D76-AEEC-CCB8-F5F3A183460A}"/>
                </a:ext>
              </a:extLst>
            </p:cNvPr>
            <p:cNvSpPr/>
            <p:nvPr/>
          </p:nvSpPr>
          <p:spPr>
            <a:xfrm>
              <a:off x="5557022" y="1465219"/>
              <a:ext cx="510267" cy="510267"/>
            </a:xfrm>
            <a:prstGeom prst="ellipse">
              <a:avLst/>
            </a:prstGeom>
            <a:solidFill>
              <a:srgbClr val="C7DCA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4" name="Ellipszis 48">
              <a:extLst>
                <a:ext uri="{FF2B5EF4-FFF2-40B4-BE49-F238E27FC236}">
                  <a16:creationId xmlns:a16="http://schemas.microsoft.com/office/drawing/2014/main" id="{C957611D-5CD5-E8F8-728F-C76F75722B07}"/>
                </a:ext>
              </a:extLst>
            </p:cNvPr>
            <p:cNvSpPr/>
            <p:nvPr/>
          </p:nvSpPr>
          <p:spPr>
            <a:xfrm>
              <a:off x="6516557" y="1468970"/>
              <a:ext cx="510267" cy="510267"/>
            </a:xfrm>
            <a:prstGeom prst="ellipse">
              <a:avLst/>
            </a:prstGeom>
            <a:solidFill>
              <a:srgbClr val="C7DCA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5" name="Szövegdoboz 53">
              <a:extLst>
                <a:ext uri="{FF2B5EF4-FFF2-40B4-BE49-F238E27FC236}">
                  <a16:creationId xmlns:a16="http://schemas.microsoft.com/office/drawing/2014/main" id="{4D788EB7-82C4-61AB-41E7-306F2C277523}"/>
                </a:ext>
              </a:extLst>
            </p:cNvPr>
            <p:cNvSpPr txBox="1"/>
            <p:nvPr/>
          </p:nvSpPr>
          <p:spPr>
            <a:xfrm>
              <a:off x="2699792" y="1547864"/>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8%</a:t>
              </a:r>
            </a:p>
          </p:txBody>
        </p:sp>
        <p:sp>
          <p:nvSpPr>
            <p:cNvPr id="16" name="Szövegdoboz 55">
              <a:extLst>
                <a:ext uri="{FF2B5EF4-FFF2-40B4-BE49-F238E27FC236}">
                  <a16:creationId xmlns:a16="http://schemas.microsoft.com/office/drawing/2014/main" id="{3B94DC0D-8853-76E3-9282-D3C030F7B369}"/>
                </a:ext>
              </a:extLst>
            </p:cNvPr>
            <p:cNvSpPr txBox="1"/>
            <p:nvPr/>
          </p:nvSpPr>
          <p:spPr>
            <a:xfrm>
              <a:off x="3636660" y="1543907"/>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15%</a:t>
              </a:r>
            </a:p>
          </p:txBody>
        </p:sp>
        <p:sp>
          <p:nvSpPr>
            <p:cNvPr id="17" name="Szövegdoboz 56">
              <a:extLst>
                <a:ext uri="{FF2B5EF4-FFF2-40B4-BE49-F238E27FC236}">
                  <a16:creationId xmlns:a16="http://schemas.microsoft.com/office/drawing/2014/main" id="{99323F78-0936-03CF-B11A-0C61CFD13B50}"/>
                </a:ext>
              </a:extLst>
            </p:cNvPr>
            <p:cNvSpPr txBox="1"/>
            <p:nvPr/>
          </p:nvSpPr>
          <p:spPr>
            <a:xfrm>
              <a:off x="4600020" y="1548123"/>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21%</a:t>
              </a:r>
            </a:p>
          </p:txBody>
        </p:sp>
        <p:sp>
          <p:nvSpPr>
            <p:cNvPr id="18" name="Szövegdoboz 57">
              <a:extLst>
                <a:ext uri="{FF2B5EF4-FFF2-40B4-BE49-F238E27FC236}">
                  <a16:creationId xmlns:a16="http://schemas.microsoft.com/office/drawing/2014/main" id="{A6F2CE2A-DB2C-D9A8-5AB9-56482B5C5AB8}"/>
                </a:ext>
              </a:extLst>
            </p:cNvPr>
            <p:cNvSpPr txBox="1"/>
            <p:nvPr/>
          </p:nvSpPr>
          <p:spPr>
            <a:xfrm>
              <a:off x="5560338" y="1543907"/>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36%</a:t>
              </a:r>
            </a:p>
          </p:txBody>
        </p:sp>
        <p:sp>
          <p:nvSpPr>
            <p:cNvPr id="19" name="Szövegdoboz 59">
              <a:extLst>
                <a:ext uri="{FF2B5EF4-FFF2-40B4-BE49-F238E27FC236}">
                  <a16:creationId xmlns:a16="http://schemas.microsoft.com/office/drawing/2014/main" id="{8F41923D-AD3B-B7D8-F09E-06C71062F8F0}"/>
                </a:ext>
              </a:extLst>
            </p:cNvPr>
            <p:cNvSpPr txBox="1"/>
            <p:nvPr/>
          </p:nvSpPr>
          <p:spPr>
            <a:xfrm>
              <a:off x="6519812" y="1544544"/>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21%</a:t>
              </a:r>
            </a:p>
          </p:txBody>
        </p:sp>
        <p:sp>
          <p:nvSpPr>
            <p:cNvPr id="20" name="Ellipszis 6">
              <a:extLst>
                <a:ext uri="{FF2B5EF4-FFF2-40B4-BE49-F238E27FC236}">
                  <a16:creationId xmlns:a16="http://schemas.microsoft.com/office/drawing/2014/main" id="{02EA5CF3-7CB7-18BC-B5E3-98672344EDD9}"/>
                </a:ext>
              </a:extLst>
            </p:cNvPr>
            <p:cNvSpPr/>
            <p:nvPr/>
          </p:nvSpPr>
          <p:spPr>
            <a:xfrm>
              <a:off x="1689579" y="1477511"/>
              <a:ext cx="510267" cy="510267"/>
            </a:xfrm>
            <a:prstGeom prst="ellipse">
              <a:avLst/>
            </a:prstGeom>
            <a:solidFill>
              <a:srgbClr val="D9D9D9"/>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1" name="Szövegdoboz 53">
              <a:extLst>
                <a:ext uri="{FF2B5EF4-FFF2-40B4-BE49-F238E27FC236}">
                  <a16:creationId xmlns:a16="http://schemas.microsoft.com/office/drawing/2014/main" id="{11881A9F-0880-8A1C-7F1F-89D84ED269DD}"/>
                </a:ext>
              </a:extLst>
            </p:cNvPr>
            <p:cNvSpPr txBox="1"/>
            <p:nvPr/>
          </p:nvSpPr>
          <p:spPr>
            <a:xfrm>
              <a:off x="1744547" y="1554826"/>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0%</a:t>
              </a:r>
            </a:p>
          </p:txBody>
        </p:sp>
      </p:grpSp>
      <p:grpSp>
        <p:nvGrpSpPr>
          <p:cNvPr id="22" name="Group 21">
            <a:extLst>
              <a:ext uri="{FF2B5EF4-FFF2-40B4-BE49-F238E27FC236}">
                <a16:creationId xmlns:a16="http://schemas.microsoft.com/office/drawing/2014/main" id="{9B24328A-A0B0-E1ED-FDDC-D8169852E09B}"/>
              </a:ext>
            </a:extLst>
          </p:cNvPr>
          <p:cNvGrpSpPr/>
          <p:nvPr/>
        </p:nvGrpSpPr>
        <p:grpSpPr>
          <a:xfrm>
            <a:off x="285610" y="4299942"/>
            <a:ext cx="7166710" cy="525770"/>
            <a:chOff x="306703" y="2343087"/>
            <a:chExt cx="7166710" cy="525770"/>
          </a:xfrm>
        </p:grpSpPr>
        <p:sp>
          <p:nvSpPr>
            <p:cNvPr id="23" name="Szövegdoboz 30">
              <a:extLst>
                <a:ext uri="{FF2B5EF4-FFF2-40B4-BE49-F238E27FC236}">
                  <a16:creationId xmlns:a16="http://schemas.microsoft.com/office/drawing/2014/main" id="{F30D9E04-7A07-821C-59FF-9498F7C04013}"/>
                </a:ext>
              </a:extLst>
            </p:cNvPr>
            <p:cNvSpPr txBox="1"/>
            <p:nvPr/>
          </p:nvSpPr>
          <p:spPr>
            <a:xfrm>
              <a:off x="306703" y="2475378"/>
              <a:ext cx="10648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0" cap="all" spc="0" normalizeH="0" baseline="0" noProof="0" dirty="0">
                <a:ln>
                  <a:noFill/>
                </a:ln>
                <a:solidFill>
                  <a:srgbClr val="404040"/>
                </a:solidFill>
                <a:effectLst/>
                <a:uLnTx/>
                <a:uFillTx/>
                <a:latin typeface="Calibri" pitchFamily="34" charset="0"/>
                <a:ea typeface="+mn-ea"/>
                <a:cs typeface="Arial" pitchFamily="34" charset="0"/>
              </a:endParaRPr>
            </a:p>
          </p:txBody>
        </p:sp>
        <p:cxnSp>
          <p:nvCxnSpPr>
            <p:cNvPr id="24" name="Straight Connector 23">
              <a:extLst>
                <a:ext uri="{FF2B5EF4-FFF2-40B4-BE49-F238E27FC236}">
                  <a16:creationId xmlns:a16="http://schemas.microsoft.com/office/drawing/2014/main" id="{80762700-2A90-61A6-C2E2-8C4DD9210466}"/>
                </a:ext>
              </a:extLst>
            </p:cNvPr>
            <p:cNvCxnSpPr>
              <a:cxnSpLocks/>
            </p:cNvCxnSpPr>
            <p:nvPr/>
          </p:nvCxnSpPr>
          <p:spPr>
            <a:xfrm flipV="1">
              <a:off x="1790435" y="2605182"/>
              <a:ext cx="5682978" cy="10921"/>
            </a:xfrm>
            <a:prstGeom prst="line">
              <a:avLst/>
            </a:prstGeom>
            <a:ln w="38100" cap="flat">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Ellipszis 6">
              <a:extLst>
                <a:ext uri="{FF2B5EF4-FFF2-40B4-BE49-F238E27FC236}">
                  <a16:creationId xmlns:a16="http://schemas.microsoft.com/office/drawing/2014/main" id="{337D0270-436C-00BA-A42E-989E370C21CF}"/>
                </a:ext>
              </a:extLst>
            </p:cNvPr>
            <p:cNvSpPr/>
            <p:nvPr/>
          </p:nvSpPr>
          <p:spPr>
            <a:xfrm>
              <a:off x="2637848" y="2357423"/>
              <a:ext cx="510267" cy="510267"/>
            </a:xfrm>
            <a:prstGeom prst="ellipse">
              <a:avLst/>
            </a:prstGeom>
            <a:solidFill>
              <a:srgbClr val="B8CFFF"/>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6" name="Ellipszis 45">
              <a:extLst>
                <a:ext uri="{FF2B5EF4-FFF2-40B4-BE49-F238E27FC236}">
                  <a16:creationId xmlns:a16="http://schemas.microsoft.com/office/drawing/2014/main" id="{2A7455E4-882B-8849-625D-62DEB940A9B0}"/>
                </a:ext>
              </a:extLst>
            </p:cNvPr>
            <p:cNvSpPr/>
            <p:nvPr/>
          </p:nvSpPr>
          <p:spPr>
            <a:xfrm>
              <a:off x="3636237" y="2343087"/>
              <a:ext cx="510267" cy="510267"/>
            </a:xfrm>
            <a:prstGeom prst="ellipse">
              <a:avLst/>
            </a:prstGeom>
            <a:solidFill>
              <a:srgbClr val="B8CF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7" name="Ellipszis 46">
              <a:extLst>
                <a:ext uri="{FF2B5EF4-FFF2-40B4-BE49-F238E27FC236}">
                  <a16:creationId xmlns:a16="http://schemas.microsoft.com/office/drawing/2014/main" id="{43A905CC-F22E-C572-1363-688518E75B66}"/>
                </a:ext>
              </a:extLst>
            </p:cNvPr>
            <p:cNvSpPr/>
            <p:nvPr/>
          </p:nvSpPr>
          <p:spPr>
            <a:xfrm>
              <a:off x="4597576" y="2343657"/>
              <a:ext cx="510267" cy="510267"/>
            </a:xfrm>
            <a:prstGeom prst="ellipse">
              <a:avLst/>
            </a:prstGeom>
            <a:solidFill>
              <a:srgbClr val="B8CF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8" name="Ellipszis 47">
              <a:extLst>
                <a:ext uri="{FF2B5EF4-FFF2-40B4-BE49-F238E27FC236}">
                  <a16:creationId xmlns:a16="http://schemas.microsoft.com/office/drawing/2014/main" id="{A9AFF03E-173B-FC12-68D2-BA2FB404B98F}"/>
                </a:ext>
              </a:extLst>
            </p:cNvPr>
            <p:cNvSpPr/>
            <p:nvPr/>
          </p:nvSpPr>
          <p:spPr>
            <a:xfrm>
              <a:off x="5557022" y="2346298"/>
              <a:ext cx="510267" cy="510267"/>
            </a:xfrm>
            <a:prstGeom prst="ellipse">
              <a:avLst/>
            </a:prstGeom>
            <a:solidFill>
              <a:srgbClr val="B8CF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9" name="Ellipszis 48">
              <a:extLst>
                <a:ext uri="{FF2B5EF4-FFF2-40B4-BE49-F238E27FC236}">
                  <a16:creationId xmlns:a16="http://schemas.microsoft.com/office/drawing/2014/main" id="{D5F3F6C8-2BD9-536B-D7E5-935820E4F34A}"/>
                </a:ext>
              </a:extLst>
            </p:cNvPr>
            <p:cNvSpPr/>
            <p:nvPr/>
          </p:nvSpPr>
          <p:spPr>
            <a:xfrm>
              <a:off x="6516557" y="2350049"/>
              <a:ext cx="510267" cy="510267"/>
            </a:xfrm>
            <a:prstGeom prst="ellipse">
              <a:avLst/>
            </a:prstGeom>
            <a:solidFill>
              <a:srgbClr val="B8CF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0" name="Ellipszis 6">
              <a:extLst>
                <a:ext uri="{FF2B5EF4-FFF2-40B4-BE49-F238E27FC236}">
                  <a16:creationId xmlns:a16="http://schemas.microsoft.com/office/drawing/2014/main" id="{AA4D0C14-6995-9F85-4051-311F642C5DD2}"/>
                </a:ext>
              </a:extLst>
            </p:cNvPr>
            <p:cNvSpPr/>
            <p:nvPr/>
          </p:nvSpPr>
          <p:spPr>
            <a:xfrm>
              <a:off x="1689579" y="2358590"/>
              <a:ext cx="510267" cy="510267"/>
            </a:xfrm>
            <a:prstGeom prst="ellipse">
              <a:avLst/>
            </a:prstGeom>
            <a:solidFill>
              <a:srgbClr val="D9D9D9"/>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1" name="Szövegdoboz 53">
              <a:extLst>
                <a:ext uri="{FF2B5EF4-FFF2-40B4-BE49-F238E27FC236}">
                  <a16:creationId xmlns:a16="http://schemas.microsoft.com/office/drawing/2014/main" id="{4700BEB7-8CAE-CF99-7768-604044DEC219}"/>
                </a:ext>
              </a:extLst>
            </p:cNvPr>
            <p:cNvSpPr txBox="1"/>
            <p:nvPr/>
          </p:nvSpPr>
          <p:spPr>
            <a:xfrm>
              <a:off x="2637848" y="2435905"/>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10%</a:t>
              </a:r>
            </a:p>
          </p:txBody>
        </p:sp>
        <p:sp>
          <p:nvSpPr>
            <p:cNvPr id="32" name="Szövegdoboz 55">
              <a:extLst>
                <a:ext uri="{FF2B5EF4-FFF2-40B4-BE49-F238E27FC236}">
                  <a16:creationId xmlns:a16="http://schemas.microsoft.com/office/drawing/2014/main" id="{E0286E0D-F44F-BF24-5FAC-CD54D5BA9DF6}"/>
                </a:ext>
              </a:extLst>
            </p:cNvPr>
            <p:cNvSpPr txBox="1"/>
            <p:nvPr/>
          </p:nvSpPr>
          <p:spPr>
            <a:xfrm>
              <a:off x="3636660" y="2418724"/>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10%</a:t>
              </a:r>
            </a:p>
          </p:txBody>
        </p:sp>
        <p:sp>
          <p:nvSpPr>
            <p:cNvPr id="33" name="Szövegdoboz 56">
              <a:extLst>
                <a:ext uri="{FF2B5EF4-FFF2-40B4-BE49-F238E27FC236}">
                  <a16:creationId xmlns:a16="http://schemas.microsoft.com/office/drawing/2014/main" id="{F106D29D-2CAC-A1DC-E269-19F708428548}"/>
                </a:ext>
              </a:extLst>
            </p:cNvPr>
            <p:cNvSpPr txBox="1"/>
            <p:nvPr/>
          </p:nvSpPr>
          <p:spPr>
            <a:xfrm>
              <a:off x="4600020" y="2430393"/>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10%</a:t>
              </a:r>
            </a:p>
          </p:txBody>
        </p:sp>
        <p:sp>
          <p:nvSpPr>
            <p:cNvPr id="34" name="Szövegdoboz 57">
              <a:extLst>
                <a:ext uri="{FF2B5EF4-FFF2-40B4-BE49-F238E27FC236}">
                  <a16:creationId xmlns:a16="http://schemas.microsoft.com/office/drawing/2014/main" id="{FDB7303E-7CEF-4C0A-895E-5D51D8EE99B9}"/>
                </a:ext>
              </a:extLst>
            </p:cNvPr>
            <p:cNvSpPr txBox="1"/>
            <p:nvPr/>
          </p:nvSpPr>
          <p:spPr>
            <a:xfrm>
              <a:off x="5560338" y="2426177"/>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34%</a:t>
              </a:r>
            </a:p>
          </p:txBody>
        </p:sp>
        <p:sp>
          <p:nvSpPr>
            <p:cNvPr id="35" name="Szövegdoboz 59">
              <a:extLst>
                <a:ext uri="{FF2B5EF4-FFF2-40B4-BE49-F238E27FC236}">
                  <a16:creationId xmlns:a16="http://schemas.microsoft.com/office/drawing/2014/main" id="{81B0A08C-6F9F-1F30-10BC-2E5F3E7EECE8}"/>
                </a:ext>
              </a:extLst>
            </p:cNvPr>
            <p:cNvSpPr txBox="1"/>
            <p:nvPr/>
          </p:nvSpPr>
          <p:spPr>
            <a:xfrm>
              <a:off x="6519812" y="2426814"/>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33%</a:t>
              </a:r>
            </a:p>
          </p:txBody>
        </p:sp>
        <p:sp>
          <p:nvSpPr>
            <p:cNvPr id="36" name="Szövegdoboz 53">
              <a:extLst>
                <a:ext uri="{FF2B5EF4-FFF2-40B4-BE49-F238E27FC236}">
                  <a16:creationId xmlns:a16="http://schemas.microsoft.com/office/drawing/2014/main" id="{A356E873-7DAE-218A-254E-92BCFBD5189A}"/>
                </a:ext>
              </a:extLst>
            </p:cNvPr>
            <p:cNvSpPr txBox="1"/>
            <p:nvPr/>
          </p:nvSpPr>
          <p:spPr>
            <a:xfrm>
              <a:off x="1744547" y="2437096"/>
              <a:ext cx="931276"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a:t>
              </a:r>
            </a:p>
          </p:txBody>
        </p:sp>
      </p:grpSp>
      <p:sp>
        <p:nvSpPr>
          <p:cNvPr id="38" name="TextBox 37">
            <a:extLst>
              <a:ext uri="{FF2B5EF4-FFF2-40B4-BE49-F238E27FC236}">
                <a16:creationId xmlns:a16="http://schemas.microsoft.com/office/drawing/2014/main" id="{FD4F5835-886E-7857-EE24-09CA3145FFC4}"/>
              </a:ext>
            </a:extLst>
          </p:cNvPr>
          <p:cNvSpPr txBox="1"/>
          <p:nvPr/>
        </p:nvSpPr>
        <p:spPr>
          <a:xfrm>
            <a:off x="899592" y="2001969"/>
            <a:ext cx="686568"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2020:</a:t>
            </a:r>
            <a:endParaRPr kumimoji="0" lang="en-GB" sz="1600" b="0"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39" name="TextBox 38">
            <a:extLst>
              <a:ext uri="{FF2B5EF4-FFF2-40B4-BE49-F238E27FC236}">
                <a16:creationId xmlns:a16="http://schemas.microsoft.com/office/drawing/2014/main" id="{006336DC-2567-2AE2-132F-3A5866EC5C0A}"/>
              </a:ext>
            </a:extLst>
          </p:cNvPr>
          <p:cNvSpPr txBox="1"/>
          <p:nvPr/>
        </p:nvSpPr>
        <p:spPr>
          <a:xfrm>
            <a:off x="899592" y="2602414"/>
            <a:ext cx="686568"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2017:</a:t>
            </a:r>
            <a:endParaRPr kumimoji="0" lang="en-GB" sz="1600" b="0"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97" name="TextBox 96">
            <a:extLst>
              <a:ext uri="{FF2B5EF4-FFF2-40B4-BE49-F238E27FC236}">
                <a16:creationId xmlns:a16="http://schemas.microsoft.com/office/drawing/2014/main" id="{497936AF-BDB5-69D2-5F3D-360529B2C7C3}"/>
              </a:ext>
            </a:extLst>
          </p:cNvPr>
          <p:cNvSpPr txBox="1"/>
          <p:nvPr/>
        </p:nvSpPr>
        <p:spPr>
          <a:xfrm>
            <a:off x="899592" y="1346932"/>
            <a:ext cx="686568"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2023:</a:t>
            </a:r>
            <a:endParaRPr kumimoji="0" lang="en-GB" sz="1600" b="0"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98" name="TextBox 97">
            <a:extLst>
              <a:ext uri="{FF2B5EF4-FFF2-40B4-BE49-F238E27FC236}">
                <a16:creationId xmlns:a16="http://schemas.microsoft.com/office/drawing/2014/main" id="{35B036C3-D57B-106A-BE79-A62BEA2229F8}"/>
              </a:ext>
            </a:extLst>
          </p:cNvPr>
          <p:cNvSpPr txBox="1"/>
          <p:nvPr/>
        </p:nvSpPr>
        <p:spPr>
          <a:xfrm>
            <a:off x="899592" y="3795772"/>
            <a:ext cx="686568"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2020:</a:t>
            </a:r>
            <a:endParaRPr kumimoji="0" lang="en-GB" sz="1600" b="0"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00" name="TextBox 99">
            <a:extLst>
              <a:ext uri="{FF2B5EF4-FFF2-40B4-BE49-F238E27FC236}">
                <a16:creationId xmlns:a16="http://schemas.microsoft.com/office/drawing/2014/main" id="{CA9ECC8B-652E-A82B-22A6-BAD00D81B54C}"/>
              </a:ext>
            </a:extLst>
          </p:cNvPr>
          <p:cNvSpPr txBox="1"/>
          <p:nvPr/>
        </p:nvSpPr>
        <p:spPr>
          <a:xfrm>
            <a:off x="899592" y="4393550"/>
            <a:ext cx="686568"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2017:</a:t>
            </a:r>
            <a:endParaRPr kumimoji="0" lang="en-GB" sz="1600" b="0"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01" name="TextBox 100">
            <a:extLst>
              <a:ext uri="{FF2B5EF4-FFF2-40B4-BE49-F238E27FC236}">
                <a16:creationId xmlns:a16="http://schemas.microsoft.com/office/drawing/2014/main" id="{72F99792-6DEB-4B4F-FD0D-488FF491CBE3}"/>
              </a:ext>
            </a:extLst>
          </p:cNvPr>
          <p:cNvSpPr txBox="1"/>
          <p:nvPr/>
        </p:nvSpPr>
        <p:spPr>
          <a:xfrm>
            <a:off x="899592" y="3171514"/>
            <a:ext cx="686568"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0"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2023:</a:t>
            </a:r>
            <a:endParaRPr kumimoji="0" lang="en-GB" sz="1600" b="0"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5" name="Szövegdoboz 135">
            <a:extLst>
              <a:ext uri="{FF2B5EF4-FFF2-40B4-BE49-F238E27FC236}">
                <a16:creationId xmlns:a16="http://schemas.microsoft.com/office/drawing/2014/main" id="{5CF0F916-1670-B75B-413A-A6C927418CA7}"/>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Total sample</a:t>
            </a:r>
            <a:r>
              <a:rPr kumimoji="0" lang="hu-HU" sz="900" b="0" i="0" u="none" strike="noStrike" kern="0" cap="none" spc="0" normalizeH="0" baseline="0" noProof="0" dirty="0">
                <a:ln>
                  <a:noFill/>
                </a:ln>
                <a:solidFill>
                  <a:srgbClr val="222223"/>
                </a:solidFill>
                <a:effectLst/>
                <a:uLnTx/>
                <a:uFillTx/>
                <a:latin typeface="Calibri"/>
                <a:ea typeface="+mn-ea"/>
                <a:cs typeface="+mn-cs"/>
              </a:rPr>
              <a:t>: 2020, 2023: N=1000; 2017: N=1005</a:t>
            </a:r>
          </a:p>
        </p:txBody>
      </p:sp>
      <p:sp>
        <p:nvSpPr>
          <p:cNvPr id="109" name="Arrow: Down 108">
            <a:extLst>
              <a:ext uri="{FF2B5EF4-FFF2-40B4-BE49-F238E27FC236}">
                <a16:creationId xmlns:a16="http://schemas.microsoft.com/office/drawing/2014/main" id="{27F1389D-E1C0-FE39-3459-9FA860645921}"/>
              </a:ext>
            </a:extLst>
          </p:cNvPr>
          <p:cNvSpPr/>
          <p:nvPr/>
        </p:nvSpPr>
        <p:spPr>
          <a:xfrm>
            <a:off x="6947035" y="3215225"/>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6" name="Picture 2">
            <a:extLst>
              <a:ext uri="{FF2B5EF4-FFF2-40B4-BE49-F238E27FC236}">
                <a16:creationId xmlns:a16="http://schemas.microsoft.com/office/drawing/2014/main" id="{83598B14-53B7-C1D3-6C31-3E20E08EA2A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6">
            <a:extLst>
              <a:ext uri="{FF2B5EF4-FFF2-40B4-BE49-F238E27FC236}">
                <a16:creationId xmlns:a16="http://schemas.microsoft.com/office/drawing/2014/main" id="{AEB4D69F-0FE0-65E5-0636-57F0E08396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14567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zövegdoboz 81"/>
          <p:cNvSpPr txBox="1"/>
          <p:nvPr/>
        </p:nvSpPr>
        <p:spPr>
          <a:xfrm>
            <a:off x="6530303" y="2141812"/>
            <a:ext cx="1601443" cy="6309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rgbClr val="FBB040"/>
                </a:solidFill>
              </a:rPr>
              <a:t>18</a:t>
            </a:r>
            <a:r>
              <a:rPr kumimoji="0" lang="en-GB" sz="1400" b="1" i="0" u="none" strike="noStrike" kern="0" cap="none" spc="0" normalizeH="0" baseline="0" noProof="0" dirty="0">
                <a:ln>
                  <a:noFill/>
                </a:ln>
                <a:solidFill>
                  <a:srgbClr val="FBB04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404040"/>
                </a:solidFill>
                <a:effectLst/>
                <a:uLnTx/>
                <a:uFillTx/>
              </a:rPr>
              <a:t>Technical or vocational school degree</a:t>
            </a:r>
          </a:p>
        </p:txBody>
      </p:sp>
      <p:sp>
        <p:nvSpPr>
          <p:cNvPr id="45" name="Szövegdoboz 81"/>
          <p:cNvSpPr txBox="1"/>
          <p:nvPr/>
        </p:nvSpPr>
        <p:spPr>
          <a:xfrm>
            <a:off x="6602123" y="3882652"/>
            <a:ext cx="1449338" cy="6309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FBB040"/>
                </a:solidFill>
                <a:effectLst/>
                <a:uLnTx/>
                <a:uFillTx/>
              </a:rPr>
              <a:t>33</a:t>
            </a:r>
            <a:r>
              <a:rPr kumimoji="0" lang="en-GB" sz="1400" b="1" i="0" u="none" strike="noStrike" kern="0" cap="none" spc="0" normalizeH="0" baseline="0" noProof="0" dirty="0">
                <a:ln>
                  <a:noFill/>
                </a:ln>
                <a:solidFill>
                  <a:srgbClr val="FBB04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dirty="0">
                <a:solidFill>
                  <a:srgbClr val="404040"/>
                </a:solidFill>
              </a:rPr>
              <a:t>University/college degree</a:t>
            </a:r>
          </a:p>
        </p:txBody>
      </p:sp>
      <p:grpSp>
        <p:nvGrpSpPr>
          <p:cNvPr id="67" name="Group 62"/>
          <p:cNvGrpSpPr>
            <a:grpSpLocks noChangeAspect="1"/>
          </p:cNvGrpSpPr>
          <p:nvPr/>
        </p:nvGrpSpPr>
        <p:grpSpPr>
          <a:xfrm>
            <a:off x="6102720" y="2315368"/>
            <a:ext cx="278918" cy="263602"/>
            <a:chOff x="2866951" y="5108408"/>
            <a:chExt cx="488440" cy="461619"/>
          </a:xfrm>
          <a:solidFill>
            <a:srgbClr val="FBB040"/>
          </a:solidFill>
        </p:grpSpPr>
        <p:sp>
          <p:nvSpPr>
            <p:cNvPr id="68" name="Freeform 34"/>
            <p:cNvSpPr>
              <a:spLocks noEditPoints="1"/>
            </p:cNvSpPr>
            <p:nvPr/>
          </p:nvSpPr>
          <p:spPr bwMode="auto">
            <a:xfrm>
              <a:off x="3187788" y="5117021"/>
              <a:ext cx="167603" cy="453006"/>
            </a:xfrm>
            <a:custGeom>
              <a:avLst/>
              <a:gdLst/>
              <a:ahLst/>
              <a:cxnLst>
                <a:cxn ang="0">
                  <a:pos x="61" y="0"/>
                </a:cxn>
                <a:cxn ang="0">
                  <a:pos x="70" y="4"/>
                </a:cxn>
                <a:cxn ang="0">
                  <a:pos x="70" y="4"/>
                </a:cxn>
                <a:cxn ang="0">
                  <a:pos x="74" y="186"/>
                </a:cxn>
                <a:cxn ang="0">
                  <a:pos x="61" y="200"/>
                </a:cxn>
                <a:cxn ang="0">
                  <a:pos x="4" y="196"/>
                </a:cxn>
                <a:cxn ang="0">
                  <a:pos x="0" y="186"/>
                </a:cxn>
                <a:cxn ang="0">
                  <a:pos x="4" y="4"/>
                </a:cxn>
                <a:cxn ang="0">
                  <a:pos x="4" y="4"/>
                </a:cxn>
                <a:cxn ang="0">
                  <a:pos x="39" y="126"/>
                </a:cxn>
                <a:cxn ang="0">
                  <a:pos x="45" y="126"/>
                </a:cxn>
                <a:cxn ang="0">
                  <a:pos x="42" y="146"/>
                </a:cxn>
                <a:cxn ang="0">
                  <a:pos x="39" y="126"/>
                </a:cxn>
                <a:cxn ang="0">
                  <a:pos x="32" y="123"/>
                </a:cxn>
                <a:cxn ang="0">
                  <a:pos x="35" y="143"/>
                </a:cxn>
                <a:cxn ang="0">
                  <a:pos x="29" y="143"/>
                </a:cxn>
                <a:cxn ang="0">
                  <a:pos x="28" y="157"/>
                </a:cxn>
                <a:cxn ang="0">
                  <a:pos x="63" y="93"/>
                </a:cxn>
                <a:cxn ang="0">
                  <a:pos x="28" y="75"/>
                </a:cxn>
                <a:cxn ang="0">
                  <a:pos x="22" y="70"/>
                </a:cxn>
                <a:cxn ang="0">
                  <a:pos x="63" y="63"/>
                </a:cxn>
                <a:cxn ang="0">
                  <a:pos x="22" y="46"/>
                </a:cxn>
                <a:cxn ang="0">
                  <a:pos x="28" y="35"/>
                </a:cxn>
                <a:cxn ang="0">
                  <a:pos x="63" y="14"/>
                </a:cxn>
                <a:cxn ang="0">
                  <a:pos x="62" y="12"/>
                </a:cxn>
                <a:cxn ang="0">
                  <a:pos x="13" y="12"/>
                </a:cxn>
                <a:cxn ang="0">
                  <a:pos x="12" y="12"/>
                </a:cxn>
                <a:cxn ang="0">
                  <a:pos x="11" y="186"/>
                </a:cxn>
                <a:cxn ang="0">
                  <a:pos x="12" y="188"/>
                </a:cxn>
                <a:cxn ang="0">
                  <a:pos x="61" y="188"/>
                </a:cxn>
                <a:cxn ang="0">
                  <a:pos x="63" y="186"/>
                </a:cxn>
                <a:cxn ang="0">
                  <a:pos x="28" y="169"/>
                </a:cxn>
                <a:cxn ang="0">
                  <a:pos x="22" y="164"/>
                </a:cxn>
              </a:cxnLst>
              <a:rect l="0" t="0" r="r" b="b"/>
              <a:pathLst>
                <a:path w="74" h="200">
                  <a:moveTo>
                    <a:pt x="13" y="0"/>
                  </a:moveTo>
                  <a:cubicBezTo>
                    <a:pt x="61" y="0"/>
                    <a:pt x="61" y="0"/>
                    <a:pt x="61" y="0"/>
                  </a:cubicBezTo>
                  <a:cubicBezTo>
                    <a:pt x="64" y="0"/>
                    <a:pt x="68" y="2"/>
                    <a:pt x="70" y="4"/>
                  </a:cubicBezTo>
                  <a:cubicBezTo>
                    <a:pt x="70" y="4"/>
                    <a:pt x="70" y="4"/>
                    <a:pt x="70" y="4"/>
                  </a:cubicBezTo>
                  <a:cubicBezTo>
                    <a:pt x="70" y="4"/>
                    <a:pt x="70" y="4"/>
                    <a:pt x="70" y="4"/>
                  </a:cubicBezTo>
                  <a:cubicBezTo>
                    <a:pt x="70" y="4"/>
                    <a:pt x="70" y="4"/>
                    <a:pt x="70" y="4"/>
                  </a:cubicBezTo>
                  <a:cubicBezTo>
                    <a:pt x="73" y="7"/>
                    <a:pt x="74" y="10"/>
                    <a:pt x="74" y="14"/>
                  </a:cubicBezTo>
                  <a:cubicBezTo>
                    <a:pt x="74" y="186"/>
                    <a:pt x="74" y="186"/>
                    <a:pt x="74" y="186"/>
                  </a:cubicBezTo>
                  <a:cubicBezTo>
                    <a:pt x="74" y="190"/>
                    <a:pt x="73" y="193"/>
                    <a:pt x="70" y="196"/>
                  </a:cubicBezTo>
                  <a:cubicBezTo>
                    <a:pt x="68" y="198"/>
                    <a:pt x="64" y="200"/>
                    <a:pt x="61" y="200"/>
                  </a:cubicBezTo>
                  <a:cubicBezTo>
                    <a:pt x="13" y="200"/>
                    <a:pt x="13" y="200"/>
                    <a:pt x="13" y="200"/>
                  </a:cubicBezTo>
                  <a:cubicBezTo>
                    <a:pt x="10" y="200"/>
                    <a:pt x="6" y="198"/>
                    <a:pt x="4" y="196"/>
                  </a:cubicBezTo>
                  <a:cubicBezTo>
                    <a:pt x="4" y="195"/>
                    <a:pt x="4" y="195"/>
                    <a:pt x="4" y="195"/>
                  </a:cubicBezTo>
                  <a:cubicBezTo>
                    <a:pt x="1" y="193"/>
                    <a:pt x="0" y="190"/>
                    <a:pt x="0" y="186"/>
                  </a:cubicBezTo>
                  <a:cubicBezTo>
                    <a:pt x="0" y="14"/>
                    <a:pt x="0" y="14"/>
                    <a:pt x="0" y="14"/>
                  </a:cubicBezTo>
                  <a:cubicBezTo>
                    <a:pt x="0" y="10"/>
                    <a:pt x="1" y="7"/>
                    <a:pt x="4" y="4"/>
                  </a:cubicBezTo>
                  <a:cubicBezTo>
                    <a:pt x="4" y="4"/>
                    <a:pt x="4" y="4"/>
                    <a:pt x="4" y="4"/>
                  </a:cubicBezTo>
                  <a:cubicBezTo>
                    <a:pt x="4" y="4"/>
                    <a:pt x="4" y="4"/>
                    <a:pt x="4" y="4"/>
                  </a:cubicBezTo>
                  <a:cubicBezTo>
                    <a:pt x="6" y="2"/>
                    <a:pt x="10" y="0"/>
                    <a:pt x="13" y="0"/>
                  </a:cubicBezTo>
                  <a:close/>
                  <a:moveTo>
                    <a:pt x="39" y="126"/>
                  </a:moveTo>
                  <a:cubicBezTo>
                    <a:pt x="39" y="124"/>
                    <a:pt x="41" y="123"/>
                    <a:pt x="42" y="123"/>
                  </a:cubicBezTo>
                  <a:cubicBezTo>
                    <a:pt x="44" y="123"/>
                    <a:pt x="45" y="124"/>
                    <a:pt x="45" y="126"/>
                  </a:cubicBezTo>
                  <a:cubicBezTo>
                    <a:pt x="45" y="143"/>
                    <a:pt x="45" y="143"/>
                    <a:pt x="45" y="143"/>
                  </a:cubicBezTo>
                  <a:cubicBezTo>
                    <a:pt x="45" y="145"/>
                    <a:pt x="44" y="146"/>
                    <a:pt x="42" y="146"/>
                  </a:cubicBezTo>
                  <a:cubicBezTo>
                    <a:pt x="41" y="146"/>
                    <a:pt x="39" y="145"/>
                    <a:pt x="39" y="143"/>
                  </a:cubicBezTo>
                  <a:cubicBezTo>
                    <a:pt x="39" y="126"/>
                    <a:pt x="39" y="126"/>
                    <a:pt x="39" y="126"/>
                  </a:cubicBezTo>
                  <a:close/>
                  <a:moveTo>
                    <a:pt x="29" y="126"/>
                  </a:moveTo>
                  <a:cubicBezTo>
                    <a:pt x="29" y="124"/>
                    <a:pt x="30" y="123"/>
                    <a:pt x="32" y="123"/>
                  </a:cubicBezTo>
                  <a:cubicBezTo>
                    <a:pt x="34" y="123"/>
                    <a:pt x="35" y="124"/>
                    <a:pt x="35" y="126"/>
                  </a:cubicBezTo>
                  <a:cubicBezTo>
                    <a:pt x="35" y="143"/>
                    <a:pt x="35" y="143"/>
                    <a:pt x="35" y="143"/>
                  </a:cubicBezTo>
                  <a:cubicBezTo>
                    <a:pt x="35" y="145"/>
                    <a:pt x="34" y="146"/>
                    <a:pt x="32" y="146"/>
                  </a:cubicBezTo>
                  <a:cubicBezTo>
                    <a:pt x="30" y="146"/>
                    <a:pt x="29" y="145"/>
                    <a:pt x="29" y="143"/>
                  </a:cubicBezTo>
                  <a:cubicBezTo>
                    <a:pt x="29" y="126"/>
                    <a:pt x="29" y="126"/>
                    <a:pt x="29" y="126"/>
                  </a:cubicBezTo>
                  <a:close/>
                  <a:moveTo>
                    <a:pt x="28" y="157"/>
                  </a:moveTo>
                  <a:cubicBezTo>
                    <a:pt x="63" y="157"/>
                    <a:pt x="63" y="157"/>
                    <a:pt x="63" y="157"/>
                  </a:cubicBezTo>
                  <a:cubicBezTo>
                    <a:pt x="63" y="93"/>
                    <a:pt x="63" y="93"/>
                    <a:pt x="63" y="93"/>
                  </a:cubicBezTo>
                  <a:cubicBezTo>
                    <a:pt x="63" y="93"/>
                    <a:pt x="63" y="93"/>
                    <a:pt x="63" y="93"/>
                  </a:cubicBezTo>
                  <a:cubicBezTo>
                    <a:pt x="62" y="83"/>
                    <a:pt x="47" y="75"/>
                    <a:pt x="28" y="75"/>
                  </a:cubicBezTo>
                  <a:cubicBezTo>
                    <a:pt x="22" y="75"/>
                    <a:pt x="22" y="75"/>
                    <a:pt x="22" y="75"/>
                  </a:cubicBezTo>
                  <a:cubicBezTo>
                    <a:pt x="22" y="70"/>
                    <a:pt x="22" y="70"/>
                    <a:pt x="22" y="70"/>
                  </a:cubicBezTo>
                  <a:cubicBezTo>
                    <a:pt x="22" y="66"/>
                    <a:pt x="25" y="63"/>
                    <a:pt x="28" y="63"/>
                  </a:cubicBezTo>
                  <a:cubicBezTo>
                    <a:pt x="63" y="63"/>
                    <a:pt x="63" y="63"/>
                    <a:pt x="63" y="63"/>
                  </a:cubicBezTo>
                  <a:cubicBezTo>
                    <a:pt x="62" y="54"/>
                    <a:pt x="47" y="46"/>
                    <a:pt x="28" y="46"/>
                  </a:cubicBezTo>
                  <a:cubicBezTo>
                    <a:pt x="22" y="46"/>
                    <a:pt x="22" y="46"/>
                    <a:pt x="22" y="46"/>
                  </a:cubicBezTo>
                  <a:cubicBezTo>
                    <a:pt x="22" y="41"/>
                    <a:pt x="22" y="41"/>
                    <a:pt x="22" y="41"/>
                  </a:cubicBezTo>
                  <a:cubicBezTo>
                    <a:pt x="22" y="38"/>
                    <a:pt x="25" y="35"/>
                    <a:pt x="28" y="35"/>
                  </a:cubicBezTo>
                  <a:cubicBezTo>
                    <a:pt x="63" y="35"/>
                    <a:pt x="63" y="35"/>
                    <a:pt x="63" y="35"/>
                  </a:cubicBezTo>
                  <a:cubicBezTo>
                    <a:pt x="63" y="14"/>
                    <a:pt x="63" y="14"/>
                    <a:pt x="63" y="14"/>
                  </a:cubicBezTo>
                  <a:cubicBezTo>
                    <a:pt x="63" y="13"/>
                    <a:pt x="63" y="13"/>
                    <a:pt x="62" y="12"/>
                  </a:cubicBezTo>
                  <a:cubicBezTo>
                    <a:pt x="62" y="12"/>
                    <a:pt x="62" y="12"/>
                    <a:pt x="62" y="12"/>
                  </a:cubicBezTo>
                  <a:cubicBezTo>
                    <a:pt x="62" y="12"/>
                    <a:pt x="61" y="12"/>
                    <a:pt x="61" y="12"/>
                  </a:cubicBezTo>
                  <a:cubicBezTo>
                    <a:pt x="13" y="12"/>
                    <a:pt x="13" y="12"/>
                    <a:pt x="13" y="12"/>
                  </a:cubicBezTo>
                  <a:cubicBezTo>
                    <a:pt x="13" y="12"/>
                    <a:pt x="12" y="12"/>
                    <a:pt x="12" y="12"/>
                  </a:cubicBezTo>
                  <a:cubicBezTo>
                    <a:pt x="12" y="12"/>
                    <a:pt x="12" y="12"/>
                    <a:pt x="12" y="12"/>
                  </a:cubicBezTo>
                  <a:cubicBezTo>
                    <a:pt x="12" y="13"/>
                    <a:pt x="11" y="13"/>
                    <a:pt x="11" y="14"/>
                  </a:cubicBezTo>
                  <a:cubicBezTo>
                    <a:pt x="11" y="186"/>
                    <a:pt x="11" y="186"/>
                    <a:pt x="11" y="186"/>
                  </a:cubicBezTo>
                  <a:cubicBezTo>
                    <a:pt x="11" y="187"/>
                    <a:pt x="11" y="187"/>
                    <a:pt x="12" y="187"/>
                  </a:cubicBezTo>
                  <a:cubicBezTo>
                    <a:pt x="12" y="188"/>
                    <a:pt x="12" y="188"/>
                    <a:pt x="12" y="188"/>
                  </a:cubicBezTo>
                  <a:cubicBezTo>
                    <a:pt x="12" y="188"/>
                    <a:pt x="13" y="188"/>
                    <a:pt x="13" y="188"/>
                  </a:cubicBezTo>
                  <a:cubicBezTo>
                    <a:pt x="61" y="188"/>
                    <a:pt x="61" y="188"/>
                    <a:pt x="61" y="188"/>
                  </a:cubicBezTo>
                  <a:cubicBezTo>
                    <a:pt x="61" y="188"/>
                    <a:pt x="62" y="188"/>
                    <a:pt x="62" y="188"/>
                  </a:cubicBezTo>
                  <a:cubicBezTo>
                    <a:pt x="63" y="187"/>
                    <a:pt x="63" y="187"/>
                    <a:pt x="63" y="186"/>
                  </a:cubicBezTo>
                  <a:cubicBezTo>
                    <a:pt x="63" y="186"/>
                    <a:pt x="63" y="186"/>
                    <a:pt x="63" y="186"/>
                  </a:cubicBezTo>
                  <a:cubicBezTo>
                    <a:pt x="62" y="177"/>
                    <a:pt x="47" y="168"/>
                    <a:pt x="28" y="169"/>
                  </a:cubicBezTo>
                  <a:cubicBezTo>
                    <a:pt x="22" y="169"/>
                    <a:pt x="22" y="169"/>
                    <a:pt x="22" y="169"/>
                  </a:cubicBezTo>
                  <a:cubicBezTo>
                    <a:pt x="22" y="164"/>
                    <a:pt x="22" y="164"/>
                    <a:pt x="22" y="164"/>
                  </a:cubicBezTo>
                  <a:cubicBezTo>
                    <a:pt x="22" y="160"/>
                    <a:pt x="25" y="157"/>
                    <a:pt x="28" y="157"/>
                  </a:cubicBezTo>
                  <a:close/>
                </a:path>
              </a:pathLst>
            </a:custGeom>
            <a:grpFill/>
            <a:ln w="9525">
              <a:solidFill>
                <a:srgbClr val="FBB04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9" name="Freeform 35"/>
            <p:cNvSpPr>
              <a:spLocks noEditPoints="1"/>
            </p:cNvSpPr>
            <p:nvPr/>
          </p:nvSpPr>
          <p:spPr bwMode="auto">
            <a:xfrm>
              <a:off x="2866951" y="5108408"/>
              <a:ext cx="192504" cy="456837"/>
            </a:xfrm>
            <a:custGeom>
              <a:avLst/>
              <a:gdLst/>
              <a:ahLst/>
              <a:cxnLst>
                <a:cxn ang="0">
                  <a:pos x="39" y="1"/>
                </a:cxn>
                <a:cxn ang="0">
                  <a:pos x="79" y="8"/>
                </a:cxn>
                <a:cxn ang="0">
                  <a:pos x="84" y="10"/>
                </a:cxn>
                <a:cxn ang="0">
                  <a:pos x="85" y="15"/>
                </a:cxn>
                <a:cxn ang="0">
                  <a:pos x="55" y="196"/>
                </a:cxn>
                <a:cxn ang="0">
                  <a:pos x="52" y="201"/>
                </a:cxn>
                <a:cxn ang="0">
                  <a:pos x="47" y="202"/>
                </a:cxn>
                <a:cxn ang="0">
                  <a:pos x="7" y="195"/>
                </a:cxn>
                <a:cxn ang="0">
                  <a:pos x="6" y="195"/>
                </a:cxn>
                <a:cxn ang="0">
                  <a:pos x="2" y="192"/>
                </a:cxn>
                <a:cxn ang="0">
                  <a:pos x="2" y="192"/>
                </a:cxn>
                <a:cxn ang="0">
                  <a:pos x="1" y="188"/>
                </a:cxn>
                <a:cxn ang="0">
                  <a:pos x="1" y="187"/>
                </a:cxn>
                <a:cxn ang="0">
                  <a:pos x="31" y="6"/>
                </a:cxn>
                <a:cxn ang="0">
                  <a:pos x="34" y="2"/>
                </a:cxn>
                <a:cxn ang="0">
                  <a:pos x="39" y="1"/>
                </a:cxn>
                <a:cxn ang="0">
                  <a:pos x="26" y="165"/>
                </a:cxn>
                <a:cxn ang="0">
                  <a:pos x="33" y="160"/>
                </a:cxn>
                <a:cxn ang="0">
                  <a:pos x="38" y="166"/>
                </a:cxn>
                <a:cxn ang="0">
                  <a:pos x="37" y="167"/>
                </a:cxn>
                <a:cxn ang="0">
                  <a:pos x="31" y="172"/>
                </a:cxn>
                <a:cxn ang="0">
                  <a:pos x="26" y="166"/>
                </a:cxn>
                <a:cxn ang="0">
                  <a:pos x="26" y="165"/>
                </a:cxn>
                <a:cxn ang="0">
                  <a:pos x="49" y="32"/>
                </a:cxn>
                <a:cxn ang="0">
                  <a:pos x="55" y="28"/>
                </a:cxn>
                <a:cxn ang="0">
                  <a:pos x="60" y="34"/>
                </a:cxn>
                <a:cxn ang="0">
                  <a:pos x="47" y="109"/>
                </a:cxn>
                <a:cxn ang="0">
                  <a:pos x="41" y="113"/>
                </a:cxn>
                <a:cxn ang="0">
                  <a:pos x="36" y="107"/>
                </a:cxn>
                <a:cxn ang="0">
                  <a:pos x="49" y="32"/>
                </a:cxn>
                <a:cxn ang="0">
                  <a:pos x="76" y="16"/>
                </a:cxn>
                <a:cxn ang="0">
                  <a:pos x="39" y="10"/>
                </a:cxn>
                <a:cxn ang="0">
                  <a:pos x="10" y="186"/>
                </a:cxn>
                <a:cxn ang="0">
                  <a:pos x="46" y="193"/>
                </a:cxn>
                <a:cxn ang="0">
                  <a:pos x="76" y="16"/>
                </a:cxn>
              </a:cxnLst>
              <a:rect l="0" t="0" r="r" b="b"/>
              <a:pathLst>
                <a:path w="85" h="202">
                  <a:moveTo>
                    <a:pt x="39" y="1"/>
                  </a:moveTo>
                  <a:cubicBezTo>
                    <a:pt x="79" y="8"/>
                    <a:pt x="79" y="8"/>
                    <a:pt x="79" y="8"/>
                  </a:cubicBezTo>
                  <a:cubicBezTo>
                    <a:pt x="81" y="8"/>
                    <a:pt x="83" y="9"/>
                    <a:pt x="84" y="10"/>
                  </a:cubicBezTo>
                  <a:cubicBezTo>
                    <a:pt x="85" y="12"/>
                    <a:pt x="85" y="13"/>
                    <a:pt x="85" y="15"/>
                  </a:cubicBezTo>
                  <a:cubicBezTo>
                    <a:pt x="55" y="196"/>
                    <a:pt x="55" y="196"/>
                    <a:pt x="55" y="196"/>
                  </a:cubicBezTo>
                  <a:cubicBezTo>
                    <a:pt x="54" y="198"/>
                    <a:pt x="53" y="200"/>
                    <a:pt x="52" y="201"/>
                  </a:cubicBezTo>
                  <a:cubicBezTo>
                    <a:pt x="51" y="202"/>
                    <a:pt x="49" y="202"/>
                    <a:pt x="47" y="202"/>
                  </a:cubicBezTo>
                  <a:cubicBezTo>
                    <a:pt x="7" y="195"/>
                    <a:pt x="7" y="195"/>
                    <a:pt x="7" y="195"/>
                  </a:cubicBezTo>
                  <a:cubicBezTo>
                    <a:pt x="6" y="195"/>
                    <a:pt x="6" y="195"/>
                    <a:pt x="6" y="195"/>
                  </a:cubicBezTo>
                  <a:cubicBezTo>
                    <a:pt x="4" y="195"/>
                    <a:pt x="3" y="194"/>
                    <a:pt x="2" y="192"/>
                  </a:cubicBezTo>
                  <a:cubicBezTo>
                    <a:pt x="2" y="192"/>
                    <a:pt x="2" y="192"/>
                    <a:pt x="2" y="192"/>
                  </a:cubicBezTo>
                  <a:cubicBezTo>
                    <a:pt x="1" y="191"/>
                    <a:pt x="0" y="189"/>
                    <a:pt x="1" y="188"/>
                  </a:cubicBezTo>
                  <a:cubicBezTo>
                    <a:pt x="1" y="187"/>
                    <a:pt x="1" y="187"/>
                    <a:pt x="1" y="187"/>
                  </a:cubicBezTo>
                  <a:cubicBezTo>
                    <a:pt x="31" y="6"/>
                    <a:pt x="31" y="6"/>
                    <a:pt x="31" y="6"/>
                  </a:cubicBezTo>
                  <a:cubicBezTo>
                    <a:pt x="31" y="4"/>
                    <a:pt x="32" y="3"/>
                    <a:pt x="34" y="2"/>
                  </a:cubicBezTo>
                  <a:cubicBezTo>
                    <a:pt x="35" y="1"/>
                    <a:pt x="37" y="0"/>
                    <a:pt x="39" y="1"/>
                  </a:cubicBezTo>
                  <a:close/>
                  <a:moveTo>
                    <a:pt x="26" y="165"/>
                  </a:moveTo>
                  <a:cubicBezTo>
                    <a:pt x="27" y="162"/>
                    <a:pt x="30" y="159"/>
                    <a:pt x="33" y="160"/>
                  </a:cubicBezTo>
                  <a:cubicBezTo>
                    <a:pt x="36" y="160"/>
                    <a:pt x="38" y="163"/>
                    <a:pt x="38" y="166"/>
                  </a:cubicBezTo>
                  <a:cubicBezTo>
                    <a:pt x="37" y="167"/>
                    <a:pt x="37" y="167"/>
                    <a:pt x="37" y="167"/>
                  </a:cubicBezTo>
                  <a:cubicBezTo>
                    <a:pt x="37" y="171"/>
                    <a:pt x="34" y="173"/>
                    <a:pt x="31" y="172"/>
                  </a:cubicBezTo>
                  <a:cubicBezTo>
                    <a:pt x="28" y="172"/>
                    <a:pt x="26" y="169"/>
                    <a:pt x="26" y="166"/>
                  </a:cubicBezTo>
                  <a:cubicBezTo>
                    <a:pt x="26" y="165"/>
                    <a:pt x="26" y="165"/>
                    <a:pt x="26" y="165"/>
                  </a:cubicBezTo>
                  <a:close/>
                  <a:moveTo>
                    <a:pt x="49" y="32"/>
                  </a:moveTo>
                  <a:cubicBezTo>
                    <a:pt x="49" y="29"/>
                    <a:pt x="52" y="27"/>
                    <a:pt x="55" y="28"/>
                  </a:cubicBezTo>
                  <a:cubicBezTo>
                    <a:pt x="58" y="28"/>
                    <a:pt x="60" y="31"/>
                    <a:pt x="60" y="34"/>
                  </a:cubicBezTo>
                  <a:cubicBezTo>
                    <a:pt x="47" y="109"/>
                    <a:pt x="47" y="109"/>
                    <a:pt x="47" y="109"/>
                  </a:cubicBezTo>
                  <a:cubicBezTo>
                    <a:pt x="47" y="112"/>
                    <a:pt x="44" y="114"/>
                    <a:pt x="41" y="113"/>
                  </a:cubicBezTo>
                  <a:cubicBezTo>
                    <a:pt x="38" y="113"/>
                    <a:pt x="36" y="110"/>
                    <a:pt x="36" y="107"/>
                  </a:cubicBezTo>
                  <a:cubicBezTo>
                    <a:pt x="49" y="32"/>
                    <a:pt x="49" y="32"/>
                    <a:pt x="49" y="32"/>
                  </a:cubicBezTo>
                  <a:close/>
                  <a:moveTo>
                    <a:pt x="76" y="16"/>
                  </a:moveTo>
                  <a:cubicBezTo>
                    <a:pt x="39" y="10"/>
                    <a:pt x="39" y="10"/>
                    <a:pt x="39" y="10"/>
                  </a:cubicBezTo>
                  <a:cubicBezTo>
                    <a:pt x="10" y="186"/>
                    <a:pt x="10" y="186"/>
                    <a:pt x="10" y="186"/>
                  </a:cubicBezTo>
                  <a:cubicBezTo>
                    <a:pt x="46" y="193"/>
                    <a:pt x="46" y="193"/>
                    <a:pt x="46" y="193"/>
                  </a:cubicBezTo>
                  <a:cubicBezTo>
                    <a:pt x="76" y="16"/>
                    <a:pt x="76" y="16"/>
                    <a:pt x="76" y="16"/>
                  </a:cubicBezTo>
                  <a:close/>
                </a:path>
              </a:pathLst>
            </a:custGeom>
            <a:grpFill/>
            <a:ln w="9525">
              <a:solidFill>
                <a:srgbClr val="FBB04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0" name="Freeform 36"/>
            <p:cNvSpPr>
              <a:spLocks noEditPoints="1"/>
            </p:cNvSpPr>
            <p:nvPr/>
          </p:nvSpPr>
          <p:spPr bwMode="auto">
            <a:xfrm>
              <a:off x="3054666" y="5119901"/>
              <a:ext cx="124505" cy="445344"/>
            </a:xfrm>
            <a:custGeom>
              <a:avLst/>
              <a:gdLst/>
              <a:ahLst/>
              <a:cxnLst>
                <a:cxn ang="0">
                  <a:pos x="7" y="0"/>
                </a:cxn>
                <a:cxn ang="0">
                  <a:pos x="48" y="0"/>
                </a:cxn>
                <a:cxn ang="0">
                  <a:pos x="53" y="2"/>
                </a:cxn>
                <a:cxn ang="0">
                  <a:pos x="55" y="7"/>
                </a:cxn>
                <a:cxn ang="0">
                  <a:pos x="55" y="191"/>
                </a:cxn>
                <a:cxn ang="0">
                  <a:pos x="53" y="195"/>
                </a:cxn>
                <a:cxn ang="0">
                  <a:pos x="48" y="197"/>
                </a:cxn>
                <a:cxn ang="0">
                  <a:pos x="7" y="197"/>
                </a:cxn>
                <a:cxn ang="0">
                  <a:pos x="2" y="195"/>
                </a:cxn>
                <a:cxn ang="0">
                  <a:pos x="0" y="191"/>
                </a:cxn>
                <a:cxn ang="0">
                  <a:pos x="0" y="7"/>
                </a:cxn>
                <a:cxn ang="0">
                  <a:pos x="2" y="2"/>
                </a:cxn>
                <a:cxn ang="0">
                  <a:pos x="7" y="0"/>
                </a:cxn>
                <a:cxn ang="0">
                  <a:pos x="45" y="153"/>
                </a:cxn>
                <a:cxn ang="0">
                  <a:pos x="9" y="153"/>
                </a:cxn>
                <a:cxn ang="0">
                  <a:pos x="9" y="9"/>
                </a:cxn>
                <a:cxn ang="0">
                  <a:pos x="45" y="9"/>
                </a:cxn>
                <a:cxn ang="0">
                  <a:pos x="45" y="153"/>
                </a:cxn>
                <a:cxn ang="0">
                  <a:pos x="9" y="180"/>
                </a:cxn>
                <a:cxn ang="0">
                  <a:pos x="45" y="180"/>
                </a:cxn>
                <a:cxn ang="0">
                  <a:pos x="45" y="188"/>
                </a:cxn>
                <a:cxn ang="0">
                  <a:pos x="9" y="188"/>
                </a:cxn>
                <a:cxn ang="0">
                  <a:pos x="9" y="180"/>
                </a:cxn>
                <a:cxn ang="0">
                  <a:pos x="21" y="72"/>
                </a:cxn>
                <a:cxn ang="0">
                  <a:pos x="27" y="66"/>
                </a:cxn>
                <a:cxn ang="0">
                  <a:pos x="33" y="72"/>
                </a:cxn>
                <a:cxn ang="0">
                  <a:pos x="33" y="122"/>
                </a:cxn>
                <a:cxn ang="0">
                  <a:pos x="27" y="128"/>
                </a:cxn>
                <a:cxn ang="0">
                  <a:pos x="21" y="122"/>
                </a:cxn>
                <a:cxn ang="0">
                  <a:pos x="21" y="72"/>
                </a:cxn>
                <a:cxn ang="0">
                  <a:pos x="18" y="40"/>
                </a:cxn>
                <a:cxn ang="0">
                  <a:pos x="12" y="35"/>
                </a:cxn>
                <a:cxn ang="0">
                  <a:pos x="18" y="29"/>
                </a:cxn>
                <a:cxn ang="0">
                  <a:pos x="36" y="29"/>
                </a:cxn>
                <a:cxn ang="0">
                  <a:pos x="42" y="35"/>
                </a:cxn>
                <a:cxn ang="0">
                  <a:pos x="36" y="40"/>
                </a:cxn>
                <a:cxn ang="0">
                  <a:pos x="18" y="40"/>
                </a:cxn>
              </a:cxnLst>
              <a:rect l="0" t="0" r="r" b="b"/>
              <a:pathLst>
                <a:path w="55" h="197">
                  <a:moveTo>
                    <a:pt x="7" y="0"/>
                  </a:moveTo>
                  <a:cubicBezTo>
                    <a:pt x="48" y="0"/>
                    <a:pt x="48" y="0"/>
                    <a:pt x="48" y="0"/>
                  </a:cubicBezTo>
                  <a:cubicBezTo>
                    <a:pt x="50" y="0"/>
                    <a:pt x="51" y="1"/>
                    <a:pt x="53" y="2"/>
                  </a:cubicBezTo>
                  <a:cubicBezTo>
                    <a:pt x="54" y="4"/>
                    <a:pt x="55" y="5"/>
                    <a:pt x="55" y="7"/>
                  </a:cubicBezTo>
                  <a:cubicBezTo>
                    <a:pt x="55" y="191"/>
                    <a:pt x="55" y="191"/>
                    <a:pt x="55" y="191"/>
                  </a:cubicBezTo>
                  <a:cubicBezTo>
                    <a:pt x="55" y="193"/>
                    <a:pt x="54" y="194"/>
                    <a:pt x="53" y="195"/>
                  </a:cubicBezTo>
                  <a:cubicBezTo>
                    <a:pt x="51" y="197"/>
                    <a:pt x="50" y="197"/>
                    <a:pt x="48" y="197"/>
                  </a:cubicBezTo>
                  <a:cubicBezTo>
                    <a:pt x="7" y="197"/>
                    <a:pt x="7" y="197"/>
                    <a:pt x="7" y="197"/>
                  </a:cubicBezTo>
                  <a:cubicBezTo>
                    <a:pt x="5" y="197"/>
                    <a:pt x="3" y="197"/>
                    <a:pt x="2" y="195"/>
                  </a:cubicBezTo>
                  <a:cubicBezTo>
                    <a:pt x="1" y="194"/>
                    <a:pt x="0" y="193"/>
                    <a:pt x="0" y="191"/>
                  </a:cubicBezTo>
                  <a:cubicBezTo>
                    <a:pt x="0" y="7"/>
                    <a:pt x="0" y="7"/>
                    <a:pt x="0" y="7"/>
                  </a:cubicBezTo>
                  <a:cubicBezTo>
                    <a:pt x="0" y="5"/>
                    <a:pt x="1" y="4"/>
                    <a:pt x="2" y="2"/>
                  </a:cubicBezTo>
                  <a:cubicBezTo>
                    <a:pt x="3" y="1"/>
                    <a:pt x="5" y="0"/>
                    <a:pt x="7" y="0"/>
                  </a:cubicBezTo>
                  <a:close/>
                  <a:moveTo>
                    <a:pt x="45" y="153"/>
                  </a:moveTo>
                  <a:cubicBezTo>
                    <a:pt x="9" y="153"/>
                    <a:pt x="9" y="153"/>
                    <a:pt x="9" y="153"/>
                  </a:cubicBezTo>
                  <a:cubicBezTo>
                    <a:pt x="9" y="9"/>
                    <a:pt x="9" y="9"/>
                    <a:pt x="9" y="9"/>
                  </a:cubicBezTo>
                  <a:cubicBezTo>
                    <a:pt x="45" y="9"/>
                    <a:pt x="45" y="9"/>
                    <a:pt x="45" y="9"/>
                  </a:cubicBezTo>
                  <a:cubicBezTo>
                    <a:pt x="45" y="153"/>
                    <a:pt x="45" y="153"/>
                    <a:pt x="45" y="153"/>
                  </a:cubicBezTo>
                  <a:close/>
                  <a:moveTo>
                    <a:pt x="9" y="180"/>
                  </a:moveTo>
                  <a:cubicBezTo>
                    <a:pt x="45" y="180"/>
                    <a:pt x="45" y="180"/>
                    <a:pt x="45" y="180"/>
                  </a:cubicBezTo>
                  <a:cubicBezTo>
                    <a:pt x="45" y="188"/>
                    <a:pt x="45" y="188"/>
                    <a:pt x="45" y="188"/>
                  </a:cubicBezTo>
                  <a:cubicBezTo>
                    <a:pt x="9" y="188"/>
                    <a:pt x="9" y="188"/>
                    <a:pt x="9" y="188"/>
                  </a:cubicBezTo>
                  <a:cubicBezTo>
                    <a:pt x="9" y="180"/>
                    <a:pt x="9" y="180"/>
                    <a:pt x="9" y="180"/>
                  </a:cubicBezTo>
                  <a:close/>
                  <a:moveTo>
                    <a:pt x="21" y="72"/>
                  </a:moveTo>
                  <a:cubicBezTo>
                    <a:pt x="21" y="69"/>
                    <a:pt x="24" y="66"/>
                    <a:pt x="27" y="66"/>
                  </a:cubicBezTo>
                  <a:cubicBezTo>
                    <a:pt x="30" y="66"/>
                    <a:pt x="33" y="69"/>
                    <a:pt x="33" y="72"/>
                  </a:cubicBezTo>
                  <a:cubicBezTo>
                    <a:pt x="33" y="122"/>
                    <a:pt x="33" y="122"/>
                    <a:pt x="33" y="122"/>
                  </a:cubicBezTo>
                  <a:cubicBezTo>
                    <a:pt x="33" y="125"/>
                    <a:pt x="30" y="128"/>
                    <a:pt x="27" y="128"/>
                  </a:cubicBezTo>
                  <a:cubicBezTo>
                    <a:pt x="24" y="128"/>
                    <a:pt x="21" y="125"/>
                    <a:pt x="21" y="122"/>
                  </a:cubicBezTo>
                  <a:cubicBezTo>
                    <a:pt x="21" y="72"/>
                    <a:pt x="21" y="72"/>
                    <a:pt x="21" y="72"/>
                  </a:cubicBezTo>
                  <a:close/>
                  <a:moveTo>
                    <a:pt x="18" y="40"/>
                  </a:moveTo>
                  <a:cubicBezTo>
                    <a:pt x="15" y="40"/>
                    <a:pt x="12" y="38"/>
                    <a:pt x="12" y="35"/>
                  </a:cubicBezTo>
                  <a:cubicBezTo>
                    <a:pt x="12" y="32"/>
                    <a:pt x="15" y="29"/>
                    <a:pt x="18" y="29"/>
                  </a:cubicBezTo>
                  <a:cubicBezTo>
                    <a:pt x="36" y="29"/>
                    <a:pt x="36" y="29"/>
                    <a:pt x="36" y="29"/>
                  </a:cubicBezTo>
                  <a:cubicBezTo>
                    <a:pt x="39" y="29"/>
                    <a:pt x="42" y="32"/>
                    <a:pt x="42" y="35"/>
                  </a:cubicBezTo>
                  <a:cubicBezTo>
                    <a:pt x="42" y="38"/>
                    <a:pt x="39" y="40"/>
                    <a:pt x="36" y="40"/>
                  </a:cubicBezTo>
                  <a:cubicBezTo>
                    <a:pt x="18" y="40"/>
                    <a:pt x="18" y="40"/>
                    <a:pt x="18" y="40"/>
                  </a:cubicBezTo>
                  <a:close/>
                </a:path>
              </a:pathLst>
            </a:custGeom>
            <a:grpFill/>
            <a:ln w="9525">
              <a:solidFill>
                <a:srgbClr val="FBB040"/>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
        <p:nvSpPr>
          <p:cNvPr id="115" name="Freeform 26"/>
          <p:cNvSpPr>
            <a:spLocks noChangeAspect="1" noEditPoints="1"/>
          </p:cNvSpPr>
          <p:nvPr/>
        </p:nvSpPr>
        <p:spPr bwMode="auto">
          <a:xfrm>
            <a:off x="1099308" y="3283461"/>
            <a:ext cx="568486" cy="368297"/>
          </a:xfrm>
          <a:custGeom>
            <a:avLst/>
            <a:gdLst/>
            <a:ahLst/>
            <a:cxnLst>
              <a:cxn ang="0">
                <a:pos x="267" y="66"/>
              </a:cxn>
              <a:cxn ang="0">
                <a:pos x="235" y="23"/>
              </a:cxn>
              <a:cxn ang="0">
                <a:pos x="284" y="23"/>
              </a:cxn>
              <a:cxn ang="0">
                <a:pos x="216" y="89"/>
              </a:cxn>
              <a:cxn ang="0">
                <a:pos x="193" y="67"/>
              </a:cxn>
              <a:cxn ang="0">
                <a:pos x="332" y="277"/>
              </a:cxn>
              <a:cxn ang="0">
                <a:pos x="367" y="288"/>
              </a:cxn>
              <a:cxn ang="0">
                <a:pos x="374" y="288"/>
              </a:cxn>
              <a:cxn ang="0">
                <a:pos x="409" y="277"/>
              </a:cxn>
              <a:cxn ang="0">
                <a:pos x="437" y="277"/>
              </a:cxn>
              <a:cxn ang="0">
                <a:pos x="437" y="270"/>
              </a:cxn>
              <a:cxn ang="0">
                <a:pos x="446" y="247"/>
              </a:cxn>
              <a:cxn ang="0">
                <a:pos x="423" y="214"/>
              </a:cxn>
              <a:cxn ang="0">
                <a:pos x="402" y="247"/>
              </a:cxn>
              <a:cxn ang="0">
                <a:pos x="374" y="234"/>
              </a:cxn>
              <a:cxn ang="0">
                <a:pos x="367" y="234"/>
              </a:cxn>
              <a:cxn ang="0">
                <a:pos x="339" y="247"/>
              </a:cxn>
              <a:cxn ang="0">
                <a:pos x="318" y="214"/>
              </a:cxn>
              <a:cxn ang="0">
                <a:pos x="297" y="247"/>
              </a:cxn>
              <a:cxn ang="0">
                <a:pos x="304" y="270"/>
              </a:cxn>
              <a:cxn ang="0">
                <a:pos x="304" y="277"/>
              </a:cxn>
              <a:cxn ang="0">
                <a:pos x="226" y="243"/>
              </a:cxn>
              <a:cxn ang="0">
                <a:pos x="226" y="188"/>
              </a:cxn>
              <a:cxn ang="0">
                <a:pos x="164" y="243"/>
              </a:cxn>
              <a:cxn ang="0">
                <a:pos x="293" y="168"/>
              </a:cxn>
              <a:cxn ang="0">
                <a:pos x="267" y="78"/>
              </a:cxn>
              <a:cxn ang="0">
                <a:pos x="184" y="9"/>
              </a:cxn>
              <a:cxn ang="0">
                <a:pos x="64" y="168"/>
              </a:cxn>
              <a:cxn ang="0">
                <a:pos x="93" y="288"/>
              </a:cxn>
              <a:cxn ang="0">
                <a:pos x="293" y="288"/>
              </a:cxn>
              <a:cxn ang="0">
                <a:pos x="110" y="168"/>
              </a:cxn>
              <a:cxn ang="0">
                <a:pos x="275" y="168"/>
              </a:cxn>
              <a:cxn ang="0">
                <a:pos x="332" y="270"/>
              </a:cxn>
              <a:cxn ang="0">
                <a:pos x="339" y="270"/>
              </a:cxn>
              <a:cxn ang="0">
                <a:pos x="367" y="254"/>
              </a:cxn>
              <a:cxn ang="0">
                <a:pos x="367" y="270"/>
              </a:cxn>
              <a:cxn ang="0">
                <a:pos x="409" y="254"/>
              </a:cxn>
              <a:cxn ang="0">
                <a:pos x="0" y="270"/>
              </a:cxn>
              <a:cxn ang="0">
                <a:pos x="0" y="254"/>
              </a:cxn>
              <a:cxn ang="0">
                <a:pos x="12" y="234"/>
              </a:cxn>
              <a:cxn ang="0">
                <a:pos x="41" y="247"/>
              </a:cxn>
              <a:cxn ang="0">
                <a:pos x="62" y="214"/>
              </a:cxn>
              <a:cxn ang="0">
                <a:pos x="89" y="247"/>
              </a:cxn>
              <a:cxn ang="0">
                <a:pos x="76" y="270"/>
              </a:cxn>
              <a:cxn ang="0">
                <a:pos x="76" y="277"/>
              </a:cxn>
              <a:cxn ang="0">
                <a:pos x="47" y="277"/>
              </a:cxn>
              <a:cxn ang="0">
                <a:pos x="12" y="288"/>
              </a:cxn>
              <a:cxn ang="0">
                <a:pos x="0" y="270"/>
              </a:cxn>
              <a:cxn ang="0">
                <a:pos x="47" y="254"/>
              </a:cxn>
            </a:cxnLst>
            <a:rect l="0" t="0" r="r" b="b"/>
            <a:pathLst>
              <a:path w="446" h="288">
                <a:moveTo>
                  <a:pt x="275" y="23"/>
                </a:moveTo>
                <a:cubicBezTo>
                  <a:pt x="275" y="75"/>
                  <a:pt x="275" y="75"/>
                  <a:pt x="275" y="75"/>
                </a:cubicBezTo>
                <a:cubicBezTo>
                  <a:pt x="267" y="66"/>
                  <a:pt x="267" y="66"/>
                  <a:pt x="267" y="66"/>
                </a:cubicBezTo>
                <a:cubicBezTo>
                  <a:pt x="243" y="41"/>
                  <a:pt x="243" y="41"/>
                  <a:pt x="243" y="41"/>
                </a:cubicBezTo>
                <a:cubicBezTo>
                  <a:pt x="243" y="23"/>
                  <a:pt x="243" y="23"/>
                  <a:pt x="243" y="23"/>
                </a:cubicBezTo>
                <a:cubicBezTo>
                  <a:pt x="235" y="23"/>
                  <a:pt x="235" y="23"/>
                  <a:pt x="235" y="23"/>
                </a:cubicBezTo>
                <a:cubicBezTo>
                  <a:pt x="235" y="6"/>
                  <a:pt x="235" y="6"/>
                  <a:pt x="235" y="6"/>
                </a:cubicBezTo>
                <a:cubicBezTo>
                  <a:pt x="284" y="6"/>
                  <a:pt x="284" y="6"/>
                  <a:pt x="284" y="6"/>
                </a:cubicBezTo>
                <a:cubicBezTo>
                  <a:pt x="284" y="23"/>
                  <a:pt x="284" y="23"/>
                  <a:pt x="284" y="23"/>
                </a:cubicBezTo>
                <a:cubicBezTo>
                  <a:pt x="275" y="23"/>
                  <a:pt x="275" y="23"/>
                  <a:pt x="275" y="23"/>
                </a:cubicBezTo>
                <a:close/>
                <a:moveTo>
                  <a:pt x="193" y="67"/>
                </a:moveTo>
                <a:cubicBezTo>
                  <a:pt x="205" y="67"/>
                  <a:pt x="216" y="77"/>
                  <a:pt x="216" y="89"/>
                </a:cubicBezTo>
                <a:cubicBezTo>
                  <a:pt x="216" y="101"/>
                  <a:pt x="205" y="111"/>
                  <a:pt x="193" y="111"/>
                </a:cubicBezTo>
                <a:cubicBezTo>
                  <a:pt x="181" y="111"/>
                  <a:pt x="171" y="101"/>
                  <a:pt x="171" y="89"/>
                </a:cubicBezTo>
                <a:cubicBezTo>
                  <a:pt x="171" y="77"/>
                  <a:pt x="181" y="67"/>
                  <a:pt x="193" y="67"/>
                </a:cubicBezTo>
                <a:close/>
                <a:moveTo>
                  <a:pt x="304" y="288"/>
                </a:moveTo>
                <a:cubicBezTo>
                  <a:pt x="332" y="288"/>
                  <a:pt x="332" y="288"/>
                  <a:pt x="332" y="288"/>
                </a:cubicBezTo>
                <a:cubicBezTo>
                  <a:pt x="332" y="277"/>
                  <a:pt x="332" y="277"/>
                  <a:pt x="332" y="277"/>
                </a:cubicBezTo>
                <a:cubicBezTo>
                  <a:pt x="339" y="277"/>
                  <a:pt x="339" y="277"/>
                  <a:pt x="339" y="277"/>
                </a:cubicBezTo>
                <a:cubicBezTo>
                  <a:pt x="339" y="288"/>
                  <a:pt x="339" y="288"/>
                  <a:pt x="339" y="288"/>
                </a:cubicBezTo>
                <a:cubicBezTo>
                  <a:pt x="367" y="288"/>
                  <a:pt x="367" y="288"/>
                  <a:pt x="367" y="288"/>
                </a:cubicBezTo>
                <a:cubicBezTo>
                  <a:pt x="367" y="277"/>
                  <a:pt x="367" y="277"/>
                  <a:pt x="367" y="277"/>
                </a:cubicBezTo>
                <a:cubicBezTo>
                  <a:pt x="374" y="277"/>
                  <a:pt x="374" y="277"/>
                  <a:pt x="374" y="277"/>
                </a:cubicBezTo>
                <a:cubicBezTo>
                  <a:pt x="374" y="288"/>
                  <a:pt x="374" y="288"/>
                  <a:pt x="374" y="288"/>
                </a:cubicBezTo>
                <a:cubicBezTo>
                  <a:pt x="402" y="288"/>
                  <a:pt x="402" y="288"/>
                  <a:pt x="402" y="288"/>
                </a:cubicBezTo>
                <a:cubicBezTo>
                  <a:pt x="402" y="277"/>
                  <a:pt x="402" y="277"/>
                  <a:pt x="402" y="277"/>
                </a:cubicBezTo>
                <a:cubicBezTo>
                  <a:pt x="409" y="277"/>
                  <a:pt x="409" y="277"/>
                  <a:pt x="409" y="277"/>
                </a:cubicBezTo>
                <a:cubicBezTo>
                  <a:pt x="409" y="288"/>
                  <a:pt x="409" y="288"/>
                  <a:pt x="409" y="288"/>
                </a:cubicBezTo>
                <a:cubicBezTo>
                  <a:pt x="437" y="288"/>
                  <a:pt x="437" y="288"/>
                  <a:pt x="437" y="288"/>
                </a:cubicBezTo>
                <a:cubicBezTo>
                  <a:pt x="437" y="277"/>
                  <a:pt x="437" y="277"/>
                  <a:pt x="437" y="277"/>
                </a:cubicBezTo>
                <a:cubicBezTo>
                  <a:pt x="446" y="277"/>
                  <a:pt x="446" y="277"/>
                  <a:pt x="446" y="277"/>
                </a:cubicBezTo>
                <a:cubicBezTo>
                  <a:pt x="446" y="270"/>
                  <a:pt x="446" y="270"/>
                  <a:pt x="446" y="270"/>
                </a:cubicBezTo>
                <a:cubicBezTo>
                  <a:pt x="437" y="270"/>
                  <a:pt x="437" y="270"/>
                  <a:pt x="437" y="270"/>
                </a:cubicBezTo>
                <a:cubicBezTo>
                  <a:pt x="437" y="254"/>
                  <a:pt x="437" y="254"/>
                  <a:pt x="437" y="254"/>
                </a:cubicBezTo>
                <a:cubicBezTo>
                  <a:pt x="446" y="254"/>
                  <a:pt x="446" y="254"/>
                  <a:pt x="446" y="254"/>
                </a:cubicBezTo>
                <a:cubicBezTo>
                  <a:pt x="446" y="247"/>
                  <a:pt x="446" y="247"/>
                  <a:pt x="446" y="247"/>
                </a:cubicBezTo>
                <a:cubicBezTo>
                  <a:pt x="437" y="247"/>
                  <a:pt x="437" y="247"/>
                  <a:pt x="437" y="247"/>
                </a:cubicBezTo>
                <a:cubicBezTo>
                  <a:pt x="437" y="234"/>
                  <a:pt x="437" y="234"/>
                  <a:pt x="437" y="234"/>
                </a:cubicBezTo>
                <a:cubicBezTo>
                  <a:pt x="423" y="214"/>
                  <a:pt x="423" y="214"/>
                  <a:pt x="423" y="214"/>
                </a:cubicBezTo>
                <a:cubicBezTo>
                  <a:pt x="409" y="234"/>
                  <a:pt x="409" y="234"/>
                  <a:pt x="409" y="234"/>
                </a:cubicBezTo>
                <a:cubicBezTo>
                  <a:pt x="409" y="247"/>
                  <a:pt x="409" y="247"/>
                  <a:pt x="409" y="247"/>
                </a:cubicBezTo>
                <a:cubicBezTo>
                  <a:pt x="402" y="247"/>
                  <a:pt x="402" y="247"/>
                  <a:pt x="402" y="247"/>
                </a:cubicBezTo>
                <a:cubicBezTo>
                  <a:pt x="402" y="234"/>
                  <a:pt x="402" y="234"/>
                  <a:pt x="402" y="234"/>
                </a:cubicBezTo>
                <a:cubicBezTo>
                  <a:pt x="388" y="214"/>
                  <a:pt x="388" y="214"/>
                  <a:pt x="388" y="214"/>
                </a:cubicBezTo>
                <a:cubicBezTo>
                  <a:pt x="374" y="234"/>
                  <a:pt x="374" y="234"/>
                  <a:pt x="374" y="234"/>
                </a:cubicBezTo>
                <a:cubicBezTo>
                  <a:pt x="374" y="247"/>
                  <a:pt x="374" y="247"/>
                  <a:pt x="374" y="247"/>
                </a:cubicBezTo>
                <a:cubicBezTo>
                  <a:pt x="367" y="247"/>
                  <a:pt x="367" y="247"/>
                  <a:pt x="367" y="247"/>
                </a:cubicBezTo>
                <a:cubicBezTo>
                  <a:pt x="367" y="234"/>
                  <a:pt x="367" y="234"/>
                  <a:pt x="367" y="234"/>
                </a:cubicBezTo>
                <a:cubicBezTo>
                  <a:pt x="353" y="214"/>
                  <a:pt x="353" y="214"/>
                  <a:pt x="353" y="214"/>
                </a:cubicBezTo>
                <a:cubicBezTo>
                  <a:pt x="339" y="234"/>
                  <a:pt x="339" y="234"/>
                  <a:pt x="339" y="234"/>
                </a:cubicBezTo>
                <a:cubicBezTo>
                  <a:pt x="339" y="247"/>
                  <a:pt x="339" y="247"/>
                  <a:pt x="339" y="247"/>
                </a:cubicBezTo>
                <a:cubicBezTo>
                  <a:pt x="332" y="247"/>
                  <a:pt x="332" y="247"/>
                  <a:pt x="332" y="247"/>
                </a:cubicBezTo>
                <a:cubicBezTo>
                  <a:pt x="332" y="234"/>
                  <a:pt x="332" y="234"/>
                  <a:pt x="332" y="234"/>
                </a:cubicBezTo>
                <a:cubicBezTo>
                  <a:pt x="318" y="214"/>
                  <a:pt x="318" y="214"/>
                  <a:pt x="318" y="214"/>
                </a:cubicBezTo>
                <a:cubicBezTo>
                  <a:pt x="304" y="234"/>
                  <a:pt x="304" y="234"/>
                  <a:pt x="304" y="234"/>
                </a:cubicBezTo>
                <a:cubicBezTo>
                  <a:pt x="304" y="247"/>
                  <a:pt x="304" y="247"/>
                  <a:pt x="304" y="247"/>
                </a:cubicBezTo>
                <a:cubicBezTo>
                  <a:pt x="297" y="247"/>
                  <a:pt x="297" y="247"/>
                  <a:pt x="297" y="247"/>
                </a:cubicBezTo>
                <a:cubicBezTo>
                  <a:pt x="297" y="254"/>
                  <a:pt x="297" y="254"/>
                  <a:pt x="297" y="254"/>
                </a:cubicBezTo>
                <a:cubicBezTo>
                  <a:pt x="304" y="254"/>
                  <a:pt x="304" y="254"/>
                  <a:pt x="304" y="254"/>
                </a:cubicBezTo>
                <a:cubicBezTo>
                  <a:pt x="304" y="270"/>
                  <a:pt x="304" y="270"/>
                  <a:pt x="304" y="270"/>
                </a:cubicBezTo>
                <a:cubicBezTo>
                  <a:pt x="297" y="270"/>
                  <a:pt x="297" y="270"/>
                  <a:pt x="297" y="270"/>
                </a:cubicBezTo>
                <a:cubicBezTo>
                  <a:pt x="297" y="277"/>
                  <a:pt x="297" y="277"/>
                  <a:pt x="297" y="277"/>
                </a:cubicBezTo>
                <a:cubicBezTo>
                  <a:pt x="304" y="277"/>
                  <a:pt x="304" y="277"/>
                  <a:pt x="304" y="277"/>
                </a:cubicBezTo>
                <a:cubicBezTo>
                  <a:pt x="304" y="288"/>
                  <a:pt x="304" y="288"/>
                  <a:pt x="304" y="288"/>
                </a:cubicBezTo>
                <a:close/>
                <a:moveTo>
                  <a:pt x="226" y="188"/>
                </a:moveTo>
                <a:cubicBezTo>
                  <a:pt x="226" y="243"/>
                  <a:pt x="226" y="243"/>
                  <a:pt x="226" y="243"/>
                </a:cubicBezTo>
                <a:cubicBezTo>
                  <a:pt x="201" y="243"/>
                  <a:pt x="201" y="243"/>
                  <a:pt x="201" y="243"/>
                </a:cubicBezTo>
                <a:cubicBezTo>
                  <a:pt x="201" y="188"/>
                  <a:pt x="201" y="188"/>
                  <a:pt x="201" y="188"/>
                </a:cubicBezTo>
                <a:cubicBezTo>
                  <a:pt x="226" y="188"/>
                  <a:pt x="226" y="188"/>
                  <a:pt x="226" y="188"/>
                </a:cubicBezTo>
                <a:close/>
                <a:moveTo>
                  <a:pt x="190" y="188"/>
                </a:moveTo>
                <a:cubicBezTo>
                  <a:pt x="190" y="243"/>
                  <a:pt x="190" y="243"/>
                  <a:pt x="190" y="243"/>
                </a:cubicBezTo>
                <a:cubicBezTo>
                  <a:pt x="164" y="243"/>
                  <a:pt x="164" y="243"/>
                  <a:pt x="164" y="243"/>
                </a:cubicBezTo>
                <a:cubicBezTo>
                  <a:pt x="164" y="188"/>
                  <a:pt x="164" y="188"/>
                  <a:pt x="164" y="188"/>
                </a:cubicBezTo>
                <a:cubicBezTo>
                  <a:pt x="190" y="188"/>
                  <a:pt x="190" y="188"/>
                  <a:pt x="190" y="188"/>
                </a:cubicBezTo>
                <a:close/>
                <a:moveTo>
                  <a:pt x="293" y="168"/>
                </a:moveTo>
                <a:cubicBezTo>
                  <a:pt x="322" y="168"/>
                  <a:pt x="322" y="168"/>
                  <a:pt x="322" y="168"/>
                </a:cubicBezTo>
                <a:cubicBezTo>
                  <a:pt x="331" y="147"/>
                  <a:pt x="331" y="147"/>
                  <a:pt x="331" y="147"/>
                </a:cubicBezTo>
                <a:cubicBezTo>
                  <a:pt x="267" y="78"/>
                  <a:pt x="267" y="78"/>
                  <a:pt x="267" y="78"/>
                </a:cubicBezTo>
                <a:cubicBezTo>
                  <a:pt x="202" y="9"/>
                  <a:pt x="202" y="9"/>
                  <a:pt x="202" y="9"/>
                </a:cubicBezTo>
                <a:cubicBezTo>
                  <a:pt x="193" y="0"/>
                  <a:pt x="193" y="0"/>
                  <a:pt x="193" y="0"/>
                </a:cubicBezTo>
                <a:cubicBezTo>
                  <a:pt x="184" y="9"/>
                  <a:pt x="184" y="9"/>
                  <a:pt x="184" y="9"/>
                </a:cubicBezTo>
                <a:cubicBezTo>
                  <a:pt x="119" y="78"/>
                  <a:pt x="119" y="78"/>
                  <a:pt x="119" y="78"/>
                </a:cubicBezTo>
                <a:cubicBezTo>
                  <a:pt x="55" y="147"/>
                  <a:pt x="55" y="147"/>
                  <a:pt x="55" y="147"/>
                </a:cubicBezTo>
                <a:cubicBezTo>
                  <a:pt x="64" y="168"/>
                  <a:pt x="64" y="168"/>
                  <a:pt x="64" y="168"/>
                </a:cubicBezTo>
                <a:cubicBezTo>
                  <a:pt x="93" y="168"/>
                  <a:pt x="93" y="168"/>
                  <a:pt x="93" y="168"/>
                </a:cubicBezTo>
                <a:cubicBezTo>
                  <a:pt x="93" y="279"/>
                  <a:pt x="93" y="279"/>
                  <a:pt x="93" y="279"/>
                </a:cubicBezTo>
                <a:cubicBezTo>
                  <a:pt x="93" y="288"/>
                  <a:pt x="93" y="288"/>
                  <a:pt x="93" y="288"/>
                </a:cubicBezTo>
                <a:cubicBezTo>
                  <a:pt x="101" y="288"/>
                  <a:pt x="101" y="288"/>
                  <a:pt x="101" y="288"/>
                </a:cubicBezTo>
                <a:cubicBezTo>
                  <a:pt x="284" y="288"/>
                  <a:pt x="284" y="288"/>
                  <a:pt x="284" y="288"/>
                </a:cubicBezTo>
                <a:cubicBezTo>
                  <a:pt x="293" y="288"/>
                  <a:pt x="293" y="288"/>
                  <a:pt x="293" y="288"/>
                </a:cubicBezTo>
                <a:cubicBezTo>
                  <a:pt x="293" y="279"/>
                  <a:pt x="293" y="279"/>
                  <a:pt x="293" y="279"/>
                </a:cubicBezTo>
                <a:cubicBezTo>
                  <a:pt x="293" y="168"/>
                  <a:pt x="293" y="168"/>
                  <a:pt x="293" y="168"/>
                </a:cubicBezTo>
                <a:close/>
                <a:moveTo>
                  <a:pt x="110" y="168"/>
                </a:moveTo>
                <a:cubicBezTo>
                  <a:pt x="110" y="270"/>
                  <a:pt x="110" y="270"/>
                  <a:pt x="110" y="270"/>
                </a:cubicBezTo>
                <a:cubicBezTo>
                  <a:pt x="275" y="270"/>
                  <a:pt x="275" y="270"/>
                  <a:pt x="275" y="270"/>
                </a:cubicBezTo>
                <a:cubicBezTo>
                  <a:pt x="275" y="168"/>
                  <a:pt x="275" y="168"/>
                  <a:pt x="275" y="168"/>
                </a:cubicBezTo>
                <a:cubicBezTo>
                  <a:pt x="193" y="168"/>
                  <a:pt x="193" y="168"/>
                  <a:pt x="193" y="168"/>
                </a:cubicBezTo>
                <a:cubicBezTo>
                  <a:pt x="110" y="168"/>
                  <a:pt x="110" y="168"/>
                  <a:pt x="110" y="168"/>
                </a:cubicBezTo>
                <a:close/>
                <a:moveTo>
                  <a:pt x="332" y="270"/>
                </a:moveTo>
                <a:cubicBezTo>
                  <a:pt x="332" y="254"/>
                  <a:pt x="332" y="254"/>
                  <a:pt x="332" y="254"/>
                </a:cubicBezTo>
                <a:cubicBezTo>
                  <a:pt x="339" y="254"/>
                  <a:pt x="339" y="254"/>
                  <a:pt x="339" y="254"/>
                </a:cubicBezTo>
                <a:cubicBezTo>
                  <a:pt x="339" y="270"/>
                  <a:pt x="339" y="270"/>
                  <a:pt x="339" y="270"/>
                </a:cubicBezTo>
                <a:cubicBezTo>
                  <a:pt x="332" y="270"/>
                  <a:pt x="332" y="270"/>
                  <a:pt x="332" y="270"/>
                </a:cubicBezTo>
                <a:close/>
                <a:moveTo>
                  <a:pt x="367" y="270"/>
                </a:moveTo>
                <a:cubicBezTo>
                  <a:pt x="367" y="254"/>
                  <a:pt x="367" y="254"/>
                  <a:pt x="367" y="254"/>
                </a:cubicBezTo>
                <a:cubicBezTo>
                  <a:pt x="374" y="254"/>
                  <a:pt x="374" y="254"/>
                  <a:pt x="374" y="254"/>
                </a:cubicBezTo>
                <a:cubicBezTo>
                  <a:pt x="374" y="270"/>
                  <a:pt x="374" y="270"/>
                  <a:pt x="374" y="270"/>
                </a:cubicBezTo>
                <a:cubicBezTo>
                  <a:pt x="367" y="270"/>
                  <a:pt x="367" y="270"/>
                  <a:pt x="367" y="270"/>
                </a:cubicBezTo>
                <a:close/>
                <a:moveTo>
                  <a:pt x="402" y="270"/>
                </a:moveTo>
                <a:cubicBezTo>
                  <a:pt x="402" y="254"/>
                  <a:pt x="402" y="254"/>
                  <a:pt x="402" y="254"/>
                </a:cubicBezTo>
                <a:cubicBezTo>
                  <a:pt x="409" y="254"/>
                  <a:pt x="409" y="254"/>
                  <a:pt x="409" y="254"/>
                </a:cubicBezTo>
                <a:cubicBezTo>
                  <a:pt x="409" y="270"/>
                  <a:pt x="409" y="270"/>
                  <a:pt x="409" y="270"/>
                </a:cubicBezTo>
                <a:cubicBezTo>
                  <a:pt x="402" y="270"/>
                  <a:pt x="402" y="270"/>
                  <a:pt x="402" y="270"/>
                </a:cubicBezTo>
                <a:close/>
                <a:moveTo>
                  <a:pt x="0" y="270"/>
                </a:moveTo>
                <a:cubicBezTo>
                  <a:pt x="12" y="270"/>
                  <a:pt x="12" y="270"/>
                  <a:pt x="12" y="270"/>
                </a:cubicBezTo>
                <a:cubicBezTo>
                  <a:pt x="12" y="254"/>
                  <a:pt x="12" y="254"/>
                  <a:pt x="12" y="254"/>
                </a:cubicBezTo>
                <a:cubicBezTo>
                  <a:pt x="0" y="254"/>
                  <a:pt x="0" y="254"/>
                  <a:pt x="0" y="254"/>
                </a:cubicBezTo>
                <a:cubicBezTo>
                  <a:pt x="0" y="247"/>
                  <a:pt x="0" y="247"/>
                  <a:pt x="0" y="247"/>
                </a:cubicBezTo>
                <a:cubicBezTo>
                  <a:pt x="12" y="247"/>
                  <a:pt x="12" y="247"/>
                  <a:pt x="12" y="247"/>
                </a:cubicBezTo>
                <a:cubicBezTo>
                  <a:pt x="12" y="234"/>
                  <a:pt x="12" y="234"/>
                  <a:pt x="12" y="234"/>
                </a:cubicBezTo>
                <a:cubicBezTo>
                  <a:pt x="27" y="214"/>
                  <a:pt x="27" y="214"/>
                  <a:pt x="27" y="214"/>
                </a:cubicBezTo>
                <a:cubicBezTo>
                  <a:pt x="41" y="234"/>
                  <a:pt x="41" y="234"/>
                  <a:pt x="41" y="234"/>
                </a:cubicBezTo>
                <a:cubicBezTo>
                  <a:pt x="41" y="247"/>
                  <a:pt x="41" y="247"/>
                  <a:pt x="41" y="247"/>
                </a:cubicBezTo>
                <a:cubicBezTo>
                  <a:pt x="47" y="247"/>
                  <a:pt x="47" y="247"/>
                  <a:pt x="47" y="247"/>
                </a:cubicBezTo>
                <a:cubicBezTo>
                  <a:pt x="47" y="234"/>
                  <a:pt x="47" y="234"/>
                  <a:pt x="47" y="234"/>
                </a:cubicBezTo>
                <a:cubicBezTo>
                  <a:pt x="62" y="214"/>
                  <a:pt x="62" y="214"/>
                  <a:pt x="62" y="214"/>
                </a:cubicBezTo>
                <a:cubicBezTo>
                  <a:pt x="76" y="234"/>
                  <a:pt x="76" y="234"/>
                  <a:pt x="76" y="234"/>
                </a:cubicBezTo>
                <a:cubicBezTo>
                  <a:pt x="76" y="247"/>
                  <a:pt x="76" y="247"/>
                  <a:pt x="76" y="247"/>
                </a:cubicBezTo>
                <a:cubicBezTo>
                  <a:pt x="89" y="247"/>
                  <a:pt x="89" y="247"/>
                  <a:pt x="89" y="247"/>
                </a:cubicBezTo>
                <a:cubicBezTo>
                  <a:pt x="89" y="254"/>
                  <a:pt x="89" y="254"/>
                  <a:pt x="89" y="254"/>
                </a:cubicBezTo>
                <a:cubicBezTo>
                  <a:pt x="76" y="254"/>
                  <a:pt x="76" y="254"/>
                  <a:pt x="76" y="254"/>
                </a:cubicBezTo>
                <a:cubicBezTo>
                  <a:pt x="76" y="270"/>
                  <a:pt x="76" y="270"/>
                  <a:pt x="76" y="270"/>
                </a:cubicBezTo>
                <a:cubicBezTo>
                  <a:pt x="89" y="270"/>
                  <a:pt x="89" y="270"/>
                  <a:pt x="89" y="270"/>
                </a:cubicBezTo>
                <a:cubicBezTo>
                  <a:pt x="89" y="277"/>
                  <a:pt x="89" y="277"/>
                  <a:pt x="89" y="277"/>
                </a:cubicBezTo>
                <a:cubicBezTo>
                  <a:pt x="76" y="277"/>
                  <a:pt x="76" y="277"/>
                  <a:pt x="76" y="277"/>
                </a:cubicBezTo>
                <a:cubicBezTo>
                  <a:pt x="76" y="288"/>
                  <a:pt x="76" y="288"/>
                  <a:pt x="76" y="288"/>
                </a:cubicBezTo>
                <a:cubicBezTo>
                  <a:pt x="47" y="288"/>
                  <a:pt x="47" y="288"/>
                  <a:pt x="47" y="288"/>
                </a:cubicBezTo>
                <a:cubicBezTo>
                  <a:pt x="47" y="277"/>
                  <a:pt x="47" y="277"/>
                  <a:pt x="47" y="277"/>
                </a:cubicBezTo>
                <a:cubicBezTo>
                  <a:pt x="41" y="277"/>
                  <a:pt x="41" y="277"/>
                  <a:pt x="41" y="277"/>
                </a:cubicBezTo>
                <a:cubicBezTo>
                  <a:pt x="41" y="288"/>
                  <a:pt x="41" y="288"/>
                  <a:pt x="41" y="288"/>
                </a:cubicBezTo>
                <a:cubicBezTo>
                  <a:pt x="12" y="288"/>
                  <a:pt x="12" y="288"/>
                  <a:pt x="12" y="288"/>
                </a:cubicBezTo>
                <a:cubicBezTo>
                  <a:pt x="12" y="277"/>
                  <a:pt x="12" y="277"/>
                  <a:pt x="12" y="277"/>
                </a:cubicBezTo>
                <a:cubicBezTo>
                  <a:pt x="0" y="277"/>
                  <a:pt x="0" y="277"/>
                  <a:pt x="0" y="277"/>
                </a:cubicBezTo>
                <a:cubicBezTo>
                  <a:pt x="0" y="270"/>
                  <a:pt x="0" y="270"/>
                  <a:pt x="0" y="270"/>
                </a:cubicBezTo>
                <a:close/>
                <a:moveTo>
                  <a:pt x="41" y="270"/>
                </a:moveTo>
                <a:cubicBezTo>
                  <a:pt x="47" y="270"/>
                  <a:pt x="47" y="270"/>
                  <a:pt x="47" y="270"/>
                </a:cubicBezTo>
                <a:cubicBezTo>
                  <a:pt x="47" y="254"/>
                  <a:pt x="47" y="254"/>
                  <a:pt x="47" y="254"/>
                </a:cubicBezTo>
                <a:cubicBezTo>
                  <a:pt x="41" y="254"/>
                  <a:pt x="41" y="254"/>
                  <a:pt x="41" y="254"/>
                </a:cubicBezTo>
                <a:lnTo>
                  <a:pt x="41" y="270"/>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pic>
        <p:nvPicPr>
          <p:cNvPr id="116" name="Kép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09559" y="3003798"/>
            <a:ext cx="724455" cy="689773"/>
          </a:xfrm>
          <a:prstGeom prst="rect">
            <a:avLst/>
          </a:prstGeom>
        </p:spPr>
      </p:pic>
      <p:sp>
        <p:nvSpPr>
          <p:cNvPr id="117" name="Freeform 589"/>
          <p:cNvSpPr>
            <a:spLocks noChangeAspect="1" noEditPoints="1"/>
          </p:cNvSpPr>
          <p:nvPr/>
        </p:nvSpPr>
        <p:spPr bwMode="auto">
          <a:xfrm>
            <a:off x="3160110" y="3121446"/>
            <a:ext cx="870491" cy="541799"/>
          </a:xfrm>
          <a:custGeom>
            <a:avLst/>
            <a:gdLst/>
            <a:ahLst/>
            <a:cxnLst>
              <a:cxn ang="0">
                <a:pos x="964" y="600"/>
              </a:cxn>
              <a:cxn ang="0">
                <a:pos x="0" y="558"/>
              </a:cxn>
              <a:cxn ang="0">
                <a:pos x="52" y="154"/>
              </a:cxn>
              <a:cxn ang="0">
                <a:pos x="2" y="142"/>
              </a:cxn>
              <a:cxn ang="0">
                <a:pos x="243" y="0"/>
              </a:cxn>
              <a:cxn ang="0">
                <a:pos x="718" y="0"/>
              </a:cxn>
              <a:cxn ang="0">
                <a:pos x="959" y="142"/>
              </a:cxn>
              <a:cxn ang="0">
                <a:pos x="912" y="154"/>
              </a:cxn>
              <a:cxn ang="0">
                <a:pos x="964" y="558"/>
              </a:cxn>
              <a:cxn ang="0">
                <a:pos x="116" y="192"/>
              </a:cxn>
              <a:cxn ang="0">
                <a:pos x="184" y="317"/>
              </a:cxn>
              <a:cxn ang="0">
                <a:pos x="316" y="192"/>
              </a:cxn>
              <a:cxn ang="0">
                <a:pos x="248" y="317"/>
              </a:cxn>
              <a:cxn ang="0">
                <a:pos x="316" y="192"/>
              </a:cxn>
              <a:cxn ang="0">
                <a:pos x="380" y="192"/>
              </a:cxn>
              <a:cxn ang="0">
                <a:pos x="449" y="317"/>
              </a:cxn>
              <a:cxn ang="0">
                <a:pos x="581" y="192"/>
              </a:cxn>
              <a:cxn ang="0">
                <a:pos x="515" y="317"/>
              </a:cxn>
              <a:cxn ang="0">
                <a:pos x="581" y="192"/>
              </a:cxn>
              <a:cxn ang="0">
                <a:pos x="647" y="192"/>
              </a:cxn>
              <a:cxn ang="0">
                <a:pos x="713" y="317"/>
              </a:cxn>
              <a:cxn ang="0">
                <a:pos x="848" y="192"/>
              </a:cxn>
              <a:cxn ang="0">
                <a:pos x="779" y="317"/>
              </a:cxn>
              <a:cxn ang="0">
                <a:pos x="848" y="192"/>
              </a:cxn>
              <a:cxn ang="0">
                <a:pos x="380" y="388"/>
              </a:cxn>
              <a:cxn ang="0">
                <a:pos x="470" y="558"/>
              </a:cxn>
              <a:cxn ang="0">
                <a:pos x="581" y="388"/>
              </a:cxn>
              <a:cxn ang="0">
                <a:pos x="491" y="558"/>
              </a:cxn>
              <a:cxn ang="0">
                <a:pos x="581" y="388"/>
              </a:cxn>
              <a:cxn ang="0">
                <a:pos x="116" y="388"/>
              </a:cxn>
              <a:cxn ang="0">
                <a:pos x="184" y="513"/>
              </a:cxn>
              <a:cxn ang="0">
                <a:pos x="316" y="388"/>
              </a:cxn>
              <a:cxn ang="0">
                <a:pos x="248" y="513"/>
              </a:cxn>
              <a:cxn ang="0">
                <a:pos x="316" y="388"/>
              </a:cxn>
              <a:cxn ang="0">
                <a:pos x="647" y="388"/>
              </a:cxn>
              <a:cxn ang="0">
                <a:pos x="713" y="513"/>
              </a:cxn>
              <a:cxn ang="0">
                <a:pos x="848" y="388"/>
              </a:cxn>
              <a:cxn ang="0">
                <a:pos x="779" y="513"/>
              </a:cxn>
              <a:cxn ang="0">
                <a:pos x="848" y="388"/>
              </a:cxn>
              <a:cxn ang="0">
                <a:pos x="116" y="154"/>
              </a:cxn>
              <a:cxn ang="0">
                <a:pos x="331" y="159"/>
              </a:cxn>
              <a:cxn ang="0">
                <a:pos x="848" y="154"/>
              </a:cxn>
              <a:cxn ang="0">
                <a:pos x="633" y="159"/>
              </a:cxn>
              <a:cxn ang="0">
                <a:pos x="848" y="154"/>
              </a:cxn>
            </a:cxnLst>
            <a:rect l="0" t="0" r="r" b="b"/>
            <a:pathLst>
              <a:path w="964" h="600">
                <a:moveTo>
                  <a:pt x="964" y="558"/>
                </a:moveTo>
                <a:lnTo>
                  <a:pt x="964" y="600"/>
                </a:lnTo>
                <a:lnTo>
                  <a:pt x="0" y="600"/>
                </a:lnTo>
                <a:lnTo>
                  <a:pt x="0" y="558"/>
                </a:lnTo>
                <a:lnTo>
                  <a:pt x="52" y="558"/>
                </a:lnTo>
                <a:lnTo>
                  <a:pt x="52" y="154"/>
                </a:lnTo>
                <a:lnTo>
                  <a:pt x="2" y="154"/>
                </a:lnTo>
                <a:lnTo>
                  <a:pt x="2" y="142"/>
                </a:lnTo>
                <a:lnTo>
                  <a:pt x="5" y="142"/>
                </a:lnTo>
                <a:lnTo>
                  <a:pt x="243" y="0"/>
                </a:lnTo>
                <a:lnTo>
                  <a:pt x="482" y="45"/>
                </a:lnTo>
                <a:lnTo>
                  <a:pt x="718" y="0"/>
                </a:lnTo>
                <a:lnTo>
                  <a:pt x="959" y="142"/>
                </a:lnTo>
                <a:lnTo>
                  <a:pt x="959" y="142"/>
                </a:lnTo>
                <a:lnTo>
                  <a:pt x="959" y="154"/>
                </a:lnTo>
                <a:lnTo>
                  <a:pt x="912" y="154"/>
                </a:lnTo>
                <a:lnTo>
                  <a:pt x="912" y="558"/>
                </a:lnTo>
                <a:lnTo>
                  <a:pt x="964" y="558"/>
                </a:lnTo>
                <a:close/>
                <a:moveTo>
                  <a:pt x="184" y="192"/>
                </a:moveTo>
                <a:lnTo>
                  <a:pt x="116" y="192"/>
                </a:lnTo>
                <a:lnTo>
                  <a:pt x="116" y="317"/>
                </a:lnTo>
                <a:lnTo>
                  <a:pt x="184" y="317"/>
                </a:lnTo>
                <a:lnTo>
                  <a:pt x="184" y="192"/>
                </a:lnTo>
                <a:close/>
                <a:moveTo>
                  <a:pt x="316" y="192"/>
                </a:moveTo>
                <a:lnTo>
                  <a:pt x="248" y="192"/>
                </a:lnTo>
                <a:lnTo>
                  <a:pt x="248" y="317"/>
                </a:lnTo>
                <a:lnTo>
                  <a:pt x="316" y="317"/>
                </a:lnTo>
                <a:lnTo>
                  <a:pt x="316" y="192"/>
                </a:lnTo>
                <a:close/>
                <a:moveTo>
                  <a:pt x="449" y="192"/>
                </a:moveTo>
                <a:lnTo>
                  <a:pt x="380" y="192"/>
                </a:lnTo>
                <a:lnTo>
                  <a:pt x="380" y="317"/>
                </a:lnTo>
                <a:lnTo>
                  <a:pt x="449" y="317"/>
                </a:lnTo>
                <a:lnTo>
                  <a:pt x="449" y="192"/>
                </a:lnTo>
                <a:close/>
                <a:moveTo>
                  <a:pt x="581" y="192"/>
                </a:moveTo>
                <a:lnTo>
                  <a:pt x="515" y="192"/>
                </a:lnTo>
                <a:lnTo>
                  <a:pt x="515" y="317"/>
                </a:lnTo>
                <a:lnTo>
                  <a:pt x="581" y="317"/>
                </a:lnTo>
                <a:lnTo>
                  <a:pt x="581" y="192"/>
                </a:lnTo>
                <a:close/>
                <a:moveTo>
                  <a:pt x="713" y="192"/>
                </a:moveTo>
                <a:lnTo>
                  <a:pt x="647" y="192"/>
                </a:lnTo>
                <a:lnTo>
                  <a:pt x="647" y="317"/>
                </a:lnTo>
                <a:lnTo>
                  <a:pt x="713" y="317"/>
                </a:lnTo>
                <a:lnTo>
                  <a:pt x="713" y="192"/>
                </a:lnTo>
                <a:close/>
                <a:moveTo>
                  <a:pt x="848" y="192"/>
                </a:moveTo>
                <a:lnTo>
                  <a:pt x="779" y="192"/>
                </a:lnTo>
                <a:lnTo>
                  <a:pt x="779" y="317"/>
                </a:lnTo>
                <a:lnTo>
                  <a:pt x="848" y="317"/>
                </a:lnTo>
                <a:lnTo>
                  <a:pt x="848" y="192"/>
                </a:lnTo>
                <a:close/>
                <a:moveTo>
                  <a:pt x="470" y="388"/>
                </a:moveTo>
                <a:lnTo>
                  <a:pt x="380" y="388"/>
                </a:lnTo>
                <a:lnTo>
                  <a:pt x="380" y="558"/>
                </a:lnTo>
                <a:lnTo>
                  <a:pt x="470" y="558"/>
                </a:lnTo>
                <a:lnTo>
                  <a:pt x="470" y="388"/>
                </a:lnTo>
                <a:close/>
                <a:moveTo>
                  <a:pt x="581" y="388"/>
                </a:moveTo>
                <a:lnTo>
                  <a:pt x="491" y="388"/>
                </a:lnTo>
                <a:lnTo>
                  <a:pt x="491" y="558"/>
                </a:lnTo>
                <a:lnTo>
                  <a:pt x="581" y="558"/>
                </a:lnTo>
                <a:lnTo>
                  <a:pt x="581" y="388"/>
                </a:lnTo>
                <a:close/>
                <a:moveTo>
                  <a:pt x="184" y="388"/>
                </a:moveTo>
                <a:lnTo>
                  <a:pt x="116" y="388"/>
                </a:lnTo>
                <a:lnTo>
                  <a:pt x="116" y="513"/>
                </a:lnTo>
                <a:lnTo>
                  <a:pt x="184" y="513"/>
                </a:lnTo>
                <a:lnTo>
                  <a:pt x="184" y="388"/>
                </a:lnTo>
                <a:close/>
                <a:moveTo>
                  <a:pt x="316" y="388"/>
                </a:moveTo>
                <a:lnTo>
                  <a:pt x="248" y="388"/>
                </a:lnTo>
                <a:lnTo>
                  <a:pt x="248" y="513"/>
                </a:lnTo>
                <a:lnTo>
                  <a:pt x="316" y="513"/>
                </a:lnTo>
                <a:lnTo>
                  <a:pt x="316" y="388"/>
                </a:lnTo>
                <a:close/>
                <a:moveTo>
                  <a:pt x="713" y="388"/>
                </a:moveTo>
                <a:lnTo>
                  <a:pt x="647" y="388"/>
                </a:lnTo>
                <a:lnTo>
                  <a:pt x="647" y="513"/>
                </a:lnTo>
                <a:lnTo>
                  <a:pt x="713" y="513"/>
                </a:lnTo>
                <a:lnTo>
                  <a:pt x="713" y="388"/>
                </a:lnTo>
                <a:close/>
                <a:moveTo>
                  <a:pt x="848" y="388"/>
                </a:moveTo>
                <a:lnTo>
                  <a:pt x="779" y="388"/>
                </a:lnTo>
                <a:lnTo>
                  <a:pt x="779" y="513"/>
                </a:lnTo>
                <a:lnTo>
                  <a:pt x="848" y="513"/>
                </a:lnTo>
                <a:lnTo>
                  <a:pt x="848" y="388"/>
                </a:lnTo>
                <a:close/>
                <a:moveTo>
                  <a:pt x="331" y="154"/>
                </a:moveTo>
                <a:lnTo>
                  <a:pt x="116" y="154"/>
                </a:lnTo>
                <a:lnTo>
                  <a:pt x="116" y="159"/>
                </a:lnTo>
                <a:lnTo>
                  <a:pt x="331" y="159"/>
                </a:lnTo>
                <a:lnTo>
                  <a:pt x="331" y="154"/>
                </a:lnTo>
                <a:close/>
                <a:moveTo>
                  <a:pt x="848" y="154"/>
                </a:moveTo>
                <a:lnTo>
                  <a:pt x="633" y="154"/>
                </a:lnTo>
                <a:lnTo>
                  <a:pt x="633" y="159"/>
                </a:lnTo>
                <a:lnTo>
                  <a:pt x="848" y="159"/>
                </a:lnTo>
                <a:lnTo>
                  <a:pt x="848" y="154"/>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nvGrpSpPr>
          <p:cNvPr id="118" name="Group 175"/>
          <p:cNvGrpSpPr>
            <a:grpSpLocks noChangeAspect="1"/>
          </p:cNvGrpSpPr>
          <p:nvPr/>
        </p:nvGrpSpPr>
        <p:grpSpPr>
          <a:xfrm>
            <a:off x="2123433" y="3193926"/>
            <a:ext cx="525628" cy="478153"/>
            <a:chOff x="3395663" y="2381251"/>
            <a:chExt cx="246063" cy="223838"/>
          </a:xfrm>
        </p:grpSpPr>
        <p:sp>
          <p:nvSpPr>
            <p:cNvPr id="119" name="Freeform 114"/>
            <p:cNvSpPr>
              <a:spLocks/>
            </p:cNvSpPr>
            <p:nvPr/>
          </p:nvSpPr>
          <p:spPr bwMode="auto">
            <a:xfrm>
              <a:off x="3395663" y="2381251"/>
              <a:ext cx="246063" cy="223838"/>
            </a:xfrm>
            <a:custGeom>
              <a:avLst/>
              <a:gdLst/>
              <a:ahLst/>
              <a:cxnLst>
                <a:cxn ang="0">
                  <a:pos x="155" y="73"/>
                </a:cxn>
                <a:cxn ang="0">
                  <a:pos x="129" y="49"/>
                </a:cxn>
                <a:cxn ang="0">
                  <a:pos x="129" y="10"/>
                </a:cxn>
                <a:cxn ang="0">
                  <a:pos x="114" y="10"/>
                </a:cxn>
                <a:cxn ang="0">
                  <a:pos x="114" y="34"/>
                </a:cxn>
                <a:cxn ang="0">
                  <a:pos x="77" y="0"/>
                </a:cxn>
                <a:cxn ang="0">
                  <a:pos x="0" y="73"/>
                </a:cxn>
                <a:cxn ang="0">
                  <a:pos x="18" y="73"/>
                </a:cxn>
                <a:cxn ang="0">
                  <a:pos x="18" y="141"/>
                </a:cxn>
                <a:cxn ang="0">
                  <a:pos x="137" y="141"/>
                </a:cxn>
                <a:cxn ang="0">
                  <a:pos x="137" y="73"/>
                </a:cxn>
                <a:cxn ang="0">
                  <a:pos x="155" y="73"/>
                </a:cxn>
              </a:cxnLst>
              <a:rect l="0" t="0" r="r" b="b"/>
              <a:pathLst>
                <a:path w="155" h="141">
                  <a:moveTo>
                    <a:pt x="155" y="73"/>
                  </a:moveTo>
                  <a:lnTo>
                    <a:pt x="129" y="49"/>
                  </a:lnTo>
                  <a:lnTo>
                    <a:pt x="129" y="10"/>
                  </a:lnTo>
                  <a:lnTo>
                    <a:pt x="114" y="10"/>
                  </a:lnTo>
                  <a:lnTo>
                    <a:pt x="114" y="34"/>
                  </a:lnTo>
                  <a:lnTo>
                    <a:pt x="77" y="0"/>
                  </a:lnTo>
                  <a:lnTo>
                    <a:pt x="0" y="73"/>
                  </a:lnTo>
                  <a:lnTo>
                    <a:pt x="18" y="73"/>
                  </a:lnTo>
                  <a:lnTo>
                    <a:pt x="18" y="141"/>
                  </a:lnTo>
                  <a:lnTo>
                    <a:pt x="137" y="141"/>
                  </a:lnTo>
                  <a:lnTo>
                    <a:pt x="137" y="73"/>
                  </a:lnTo>
                  <a:lnTo>
                    <a:pt x="155" y="73"/>
                  </a:lnTo>
                  <a:close/>
                </a:path>
              </a:pathLst>
            </a:custGeom>
            <a:solidFill>
              <a:schemeClr val="bg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20" name="Rectangle 115"/>
            <p:cNvSpPr>
              <a:spLocks noChangeArrowheads="1"/>
            </p:cNvSpPr>
            <p:nvPr/>
          </p:nvSpPr>
          <p:spPr bwMode="auto">
            <a:xfrm>
              <a:off x="3462338" y="2505076"/>
              <a:ext cx="114300" cy="682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21" name="Rectangle 116"/>
            <p:cNvSpPr>
              <a:spLocks noChangeArrowheads="1"/>
            </p:cNvSpPr>
            <p:nvPr/>
          </p:nvSpPr>
          <p:spPr bwMode="auto">
            <a:xfrm>
              <a:off x="35337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22" name="Rectangle 117"/>
            <p:cNvSpPr>
              <a:spLocks noChangeArrowheads="1"/>
            </p:cNvSpPr>
            <p:nvPr/>
          </p:nvSpPr>
          <p:spPr bwMode="auto">
            <a:xfrm>
              <a:off x="3495675" y="2505076"/>
              <a:ext cx="7938" cy="68263"/>
            </a:xfrm>
            <a:prstGeom prst="rect">
              <a:avLst/>
            </a:prstGeom>
            <a:solidFill>
              <a:schemeClr val="bg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23" name="Rectangle 118"/>
            <p:cNvSpPr>
              <a:spLocks noChangeArrowheads="1"/>
            </p:cNvSpPr>
            <p:nvPr/>
          </p:nvSpPr>
          <p:spPr bwMode="auto">
            <a:xfrm>
              <a:off x="3462338" y="2535238"/>
              <a:ext cx="114300" cy="7938"/>
            </a:xfrm>
            <a:prstGeom prst="rect">
              <a:avLst/>
            </a:prstGeom>
            <a:solidFill>
              <a:schemeClr val="bg2">
                <a:lumMod val="75000"/>
              </a:schemeClr>
            </a:solidFill>
            <a:ln w="9525">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cxnSp>
        <p:nvCxnSpPr>
          <p:cNvPr id="126" name="Straight Connector 44"/>
          <p:cNvCxnSpPr/>
          <p:nvPr/>
        </p:nvCxnSpPr>
        <p:spPr>
          <a:xfrm>
            <a:off x="376088" y="2787774"/>
            <a:ext cx="544006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2" name="Group 148"/>
          <p:cNvGrpSpPr>
            <a:grpSpLocks noChangeAspect="1"/>
          </p:cNvGrpSpPr>
          <p:nvPr/>
        </p:nvGrpSpPr>
        <p:grpSpPr>
          <a:xfrm>
            <a:off x="5947139" y="1331486"/>
            <a:ext cx="617931" cy="558830"/>
            <a:chOff x="3465059" y="5272078"/>
            <a:chExt cx="1126541" cy="1018796"/>
          </a:xfrm>
          <a:solidFill>
            <a:srgbClr val="FBB040"/>
          </a:solidFill>
        </p:grpSpPr>
        <p:sp>
          <p:nvSpPr>
            <p:cNvPr id="193" name="Freeform 42"/>
            <p:cNvSpPr>
              <a:spLocks/>
            </p:cNvSpPr>
            <p:nvPr/>
          </p:nvSpPr>
          <p:spPr bwMode="auto">
            <a:xfrm>
              <a:off x="4006971" y="5674369"/>
              <a:ext cx="6375" cy="7651"/>
            </a:xfrm>
            <a:custGeom>
              <a:avLst/>
              <a:gdLst/>
              <a:ahLst/>
              <a:cxnLst>
                <a:cxn ang="0">
                  <a:pos x="0" y="2"/>
                </a:cxn>
                <a:cxn ang="0">
                  <a:pos x="4" y="5"/>
                </a:cxn>
                <a:cxn ang="0">
                  <a:pos x="4" y="3"/>
                </a:cxn>
                <a:cxn ang="0">
                  <a:pos x="4" y="1"/>
                </a:cxn>
                <a:cxn ang="0">
                  <a:pos x="0" y="2"/>
                </a:cxn>
              </a:cxnLst>
              <a:rect l="0" t="0" r="r" b="b"/>
              <a:pathLst>
                <a:path w="4" h="5">
                  <a:moveTo>
                    <a:pt x="0" y="2"/>
                  </a:moveTo>
                  <a:cubicBezTo>
                    <a:pt x="2" y="2"/>
                    <a:pt x="3" y="5"/>
                    <a:pt x="4" y="5"/>
                  </a:cubicBezTo>
                  <a:cubicBezTo>
                    <a:pt x="4" y="4"/>
                    <a:pt x="4" y="4"/>
                    <a:pt x="4" y="3"/>
                  </a:cubicBezTo>
                  <a:cubicBezTo>
                    <a:pt x="3" y="3"/>
                    <a:pt x="4" y="2"/>
                    <a:pt x="4" y="1"/>
                  </a:cubicBezTo>
                  <a:cubicBezTo>
                    <a:pt x="2" y="2"/>
                    <a:pt x="1" y="0"/>
                    <a:pt x="0"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 name="Freeform 43"/>
            <p:cNvSpPr>
              <a:spLocks/>
            </p:cNvSpPr>
            <p:nvPr/>
          </p:nvSpPr>
          <p:spPr bwMode="auto">
            <a:xfrm>
              <a:off x="4013347" y="5674369"/>
              <a:ext cx="7013" cy="7651"/>
            </a:xfrm>
            <a:custGeom>
              <a:avLst/>
              <a:gdLst/>
              <a:ahLst/>
              <a:cxnLst>
                <a:cxn ang="0">
                  <a:pos x="1" y="4"/>
                </a:cxn>
                <a:cxn ang="0">
                  <a:pos x="5" y="3"/>
                </a:cxn>
                <a:cxn ang="0">
                  <a:pos x="4" y="0"/>
                </a:cxn>
                <a:cxn ang="0">
                  <a:pos x="1" y="4"/>
                </a:cxn>
              </a:cxnLst>
              <a:rect l="0" t="0" r="r" b="b"/>
              <a:pathLst>
                <a:path w="5" h="5">
                  <a:moveTo>
                    <a:pt x="1" y="4"/>
                  </a:moveTo>
                  <a:cubicBezTo>
                    <a:pt x="3" y="4"/>
                    <a:pt x="3" y="5"/>
                    <a:pt x="5" y="3"/>
                  </a:cubicBezTo>
                  <a:cubicBezTo>
                    <a:pt x="5" y="2"/>
                    <a:pt x="4" y="2"/>
                    <a:pt x="4" y="0"/>
                  </a:cubicBezTo>
                  <a:cubicBezTo>
                    <a:pt x="2" y="1"/>
                    <a:pt x="0" y="3"/>
                    <a:pt x="1"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 name="Freeform 44"/>
            <p:cNvSpPr>
              <a:spLocks/>
            </p:cNvSpPr>
            <p:nvPr/>
          </p:nvSpPr>
          <p:spPr bwMode="auto">
            <a:xfrm>
              <a:off x="4006971" y="5682019"/>
              <a:ext cx="6375" cy="6375"/>
            </a:xfrm>
            <a:custGeom>
              <a:avLst/>
              <a:gdLst/>
              <a:ahLst/>
              <a:cxnLst>
                <a:cxn ang="0">
                  <a:pos x="4" y="2"/>
                </a:cxn>
                <a:cxn ang="0">
                  <a:pos x="0" y="2"/>
                </a:cxn>
                <a:cxn ang="0">
                  <a:pos x="4" y="2"/>
                </a:cxn>
              </a:cxnLst>
              <a:rect l="0" t="0" r="r" b="b"/>
              <a:pathLst>
                <a:path w="4" h="4">
                  <a:moveTo>
                    <a:pt x="4" y="2"/>
                  </a:moveTo>
                  <a:cubicBezTo>
                    <a:pt x="4" y="0"/>
                    <a:pt x="2" y="1"/>
                    <a:pt x="0" y="2"/>
                  </a:cubicBezTo>
                  <a:cubicBezTo>
                    <a:pt x="1" y="4"/>
                    <a:pt x="3" y="2"/>
                    <a:pt x="4"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 name="Freeform 45"/>
            <p:cNvSpPr>
              <a:spLocks/>
            </p:cNvSpPr>
            <p:nvPr/>
          </p:nvSpPr>
          <p:spPr bwMode="auto">
            <a:xfrm>
              <a:off x="3980194" y="5783389"/>
              <a:ext cx="5738" cy="7013"/>
            </a:xfrm>
            <a:custGeom>
              <a:avLst/>
              <a:gdLst/>
              <a:ahLst/>
              <a:cxnLst>
                <a:cxn ang="0">
                  <a:pos x="1" y="2"/>
                </a:cxn>
                <a:cxn ang="0">
                  <a:pos x="0" y="5"/>
                </a:cxn>
                <a:cxn ang="0">
                  <a:pos x="1" y="4"/>
                </a:cxn>
                <a:cxn ang="0">
                  <a:pos x="2" y="5"/>
                </a:cxn>
                <a:cxn ang="0">
                  <a:pos x="2" y="3"/>
                </a:cxn>
                <a:cxn ang="0">
                  <a:pos x="4" y="5"/>
                </a:cxn>
                <a:cxn ang="0">
                  <a:pos x="4" y="1"/>
                </a:cxn>
                <a:cxn ang="0">
                  <a:pos x="1" y="2"/>
                </a:cxn>
              </a:cxnLst>
              <a:rect l="0" t="0" r="r" b="b"/>
              <a:pathLst>
                <a:path w="4" h="5">
                  <a:moveTo>
                    <a:pt x="1" y="2"/>
                  </a:moveTo>
                  <a:cubicBezTo>
                    <a:pt x="1" y="3"/>
                    <a:pt x="1" y="4"/>
                    <a:pt x="0" y="5"/>
                  </a:cubicBezTo>
                  <a:cubicBezTo>
                    <a:pt x="1" y="5"/>
                    <a:pt x="1" y="4"/>
                    <a:pt x="1" y="4"/>
                  </a:cubicBezTo>
                  <a:cubicBezTo>
                    <a:pt x="1" y="4"/>
                    <a:pt x="2" y="5"/>
                    <a:pt x="2" y="5"/>
                  </a:cubicBezTo>
                  <a:cubicBezTo>
                    <a:pt x="2" y="4"/>
                    <a:pt x="1" y="3"/>
                    <a:pt x="2" y="3"/>
                  </a:cubicBezTo>
                  <a:cubicBezTo>
                    <a:pt x="3" y="4"/>
                    <a:pt x="4" y="5"/>
                    <a:pt x="4" y="5"/>
                  </a:cubicBezTo>
                  <a:cubicBezTo>
                    <a:pt x="4" y="3"/>
                    <a:pt x="4" y="2"/>
                    <a:pt x="4" y="1"/>
                  </a:cubicBezTo>
                  <a:cubicBezTo>
                    <a:pt x="2" y="0"/>
                    <a:pt x="2" y="2"/>
                    <a:pt x="1" y="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 name="Freeform 46"/>
            <p:cNvSpPr>
              <a:spLocks/>
            </p:cNvSpPr>
            <p:nvPr/>
          </p:nvSpPr>
          <p:spPr bwMode="auto">
            <a:xfrm>
              <a:off x="4020360" y="5777013"/>
              <a:ext cx="14026" cy="6375"/>
            </a:xfrm>
            <a:custGeom>
              <a:avLst/>
              <a:gdLst/>
              <a:ahLst/>
              <a:cxnLst>
                <a:cxn ang="0">
                  <a:pos x="8" y="1"/>
                </a:cxn>
                <a:cxn ang="0">
                  <a:pos x="6" y="0"/>
                </a:cxn>
                <a:cxn ang="0">
                  <a:pos x="5" y="1"/>
                </a:cxn>
                <a:cxn ang="0">
                  <a:pos x="5" y="4"/>
                </a:cxn>
                <a:cxn ang="0">
                  <a:pos x="4" y="2"/>
                </a:cxn>
                <a:cxn ang="0">
                  <a:pos x="8" y="2"/>
                </a:cxn>
                <a:cxn ang="0">
                  <a:pos x="8" y="1"/>
                </a:cxn>
              </a:cxnLst>
              <a:rect l="0" t="0" r="r" b="b"/>
              <a:pathLst>
                <a:path w="9" h="4">
                  <a:moveTo>
                    <a:pt x="8" y="1"/>
                  </a:moveTo>
                  <a:cubicBezTo>
                    <a:pt x="7" y="0"/>
                    <a:pt x="6" y="0"/>
                    <a:pt x="6" y="0"/>
                  </a:cubicBezTo>
                  <a:cubicBezTo>
                    <a:pt x="5" y="0"/>
                    <a:pt x="5" y="1"/>
                    <a:pt x="5" y="1"/>
                  </a:cubicBezTo>
                  <a:cubicBezTo>
                    <a:pt x="0" y="1"/>
                    <a:pt x="3" y="4"/>
                    <a:pt x="5" y="4"/>
                  </a:cubicBezTo>
                  <a:cubicBezTo>
                    <a:pt x="4" y="3"/>
                    <a:pt x="4" y="3"/>
                    <a:pt x="4" y="2"/>
                  </a:cubicBezTo>
                  <a:cubicBezTo>
                    <a:pt x="5" y="3"/>
                    <a:pt x="6" y="3"/>
                    <a:pt x="8" y="2"/>
                  </a:cubicBezTo>
                  <a:cubicBezTo>
                    <a:pt x="9" y="1"/>
                    <a:pt x="6" y="1"/>
                    <a:pt x="8"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 name="Freeform 47"/>
            <p:cNvSpPr>
              <a:spLocks/>
            </p:cNvSpPr>
            <p:nvPr/>
          </p:nvSpPr>
          <p:spPr bwMode="auto">
            <a:xfrm>
              <a:off x="3952780" y="5924923"/>
              <a:ext cx="6375" cy="13389"/>
            </a:xfrm>
            <a:custGeom>
              <a:avLst/>
              <a:gdLst/>
              <a:ahLst/>
              <a:cxnLst>
                <a:cxn ang="0">
                  <a:pos x="1" y="9"/>
                </a:cxn>
                <a:cxn ang="0">
                  <a:pos x="4" y="5"/>
                </a:cxn>
                <a:cxn ang="0">
                  <a:pos x="2" y="2"/>
                </a:cxn>
                <a:cxn ang="0">
                  <a:pos x="0" y="6"/>
                </a:cxn>
                <a:cxn ang="0">
                  <a:pos x="1" y="9"/>
                </a:cxn>
              </a:cxnLst>
              <a:rect l="0" t="0" r="r" b="b"/>
              <a:pathLst>
                <a:path w="4" h="9">
                  <a:moveTo>
                    <a:pt x="1" y="9"/>
                  </a:moveTo>
                  <a:cubicBezTo>
                    <a:pt x="2" y="8"/>
                    <a:pt x="4" y="7"/>
                    <a:pt x="4" y="5"/>
                  </a:cubicBezTo>
                  <a:cubicBezTo>
                    <a:pt x="4" y="2"/>
                    <a:pt x="3" y="0"/>
                    <a:pt x="2" y="2"/>
                  </a:cubicBezTo>
                  <a:cubicBezTo>
                    <a:pt x="3" y="6"/>
                    <a:pt x="1" y="7"/>
                    <a:pt x="0" y="6"/>
                  </a:cubicBezTo>
                  <a:cubicBezTo>
                    <a:pt x="0" y="8"/>
                    <a:pt x="1" y="8"/>
                    <a:pt x="1" y="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 name="Freeform 48"/>
            <p:cNvSpPr>
              <a:spLocks/>
            </p:cNvSpPr>
            <p:nvPr/>
          </p:nvSpPr>
          <p:spPr bwMode="auto">
            <a:xfrm>
              <a:off x="4006971" y="5924923"/>
              <a:ext cx="6375" cy="7013"/>
            </a:xfrm>
            <a:custGeom>
              <a:avLst/>
              <a:gdLst/>
              <a:ahLst/>
              <a:cxnLst>
                <a:cxn ang="0">
                  <a:pos x="1" y="1"/>
                </a:cxn>
                <a:cxn ang="0">
                  <a:pos x="1" y="3"/>
                </a:cxn>
                <a:cxn ang="0">
                  <a:pos x="2" y="5"/>
                </a:cxn>
                <a:cxn ang="0">
                  <a:pos x="4" y="4"/>
                </a:cxn>
                <a:cxn ang="0">
                  <a:pos x="1" y="1"/>
                </a:cxn>
              </a:cxnLst>
              <a:rect l="0" t="0" r="r" b="b"/>
              <a:pathLst>
                <a:path w="4" h="5">
                  <a:moveTo>
                    <a:pt x="1" y="1"/>
                  </a:moveTo>
                  <a:cubicBezTo>
                    <a:pt x="1" y="2"/>
                    <a:pt x="0" y="2"/>
                    <a:pt x="1" y="3"/>
                  </a:cubicBezTo>
                  <a:cubicBezTo>
                    <a:pt x="3" y="2"/>
                    <a:pt x="1" y="4"/>
                    <a:pt x="2" y="5"/>
                  </a:cubicBezTo>
                  <a:cubicBezTo>
                    <a:pt x="3" y="5"/>
                    <a:pt x="4" y="4"/>
                    <a:pt x="4" y="4"/>
                  </a:cubicBezTo>
                  <a:cubicBezTo>
                    <a:pt x="4" y="2"/>
                    <a:pt x="3" y="0"/>
                    <a:pt x="1"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 name="Freeform 49"/>
            <p:cNvSpPr>
              <a:spLocks/>
            </p:cNvSpPr>
            <p:nvPr/>
          </p:nvSpPr>
          <p:spPr bwMode="auto">
            <a:xfrm>
              <a:off x="4061163" y="5897509"/>
              <a:ext cx="6375" cy="7651"/>
            </a:xfrm>
            <a:custGeom>
              <a:avLst/>
              <a:gdLst/>
              <a:ahLst/>
              <a:cxnLst>
                <a:cxn ang="0">
                  <a:pos x="4" y="5"/>
                </a:cxn>
                <a:cxn ang="0">
                  <a:pos x="4" y="3"/>
                </a:cxn>
                <a:cxn ang="0">
                  <a:pos x="4" y="2"/>
                </a:cxn>
                <a:cxn ang="0">
                  <a:pos x="4" y="2"/>
                </a:cxn>
                <a:cxn ang="0">
                  <a:pos x="4" y="1"/>
                </a:cxn>
                <a:cxn ang="0">
                  <a:pos x="3" y="1"/>
                </a:cxn>
                <a:cxn ang="0">
                  <a:pos x="1" y="4"/>
                </a:cxn>
                <a:cxn ang="0">
                  <a:pos x="4" y="5"/>
                </a:cxn>
              </a:cxnLst>
              <a:rect l="0" t="0" r="r" b="b"/>
              <a:pathLst>
                <a:path w="4" h="5">
                  <a:moveTo>
                    <a:pt x="4" y="5"/>
                  </a:moveTo>
                  <a:cubicBezTo>
                    <a:pt x="3" y="4"/>
                    <a:pt x="4" y="4"/>
                    <a:pt x="4" y="3"/>
                  </a:cubicBezTo>
                  <a:cubicBezTo>
                    <a:pt x="4" y="3"/>
                    <a:pt x="3" y="2"/>
                    <a:pt x="4" y="2"/>
                  </a:cubicBezTo>
                  <a:cubicBezTo>
                    <a:pt x="4" y="2"/>
                    <a:pt x="4" y="2"/>
                    <a:pt x="4" y="2"/>
                  </a:cubicBezTo>
                  <a:cubicBezTo>
                    <a:pt x="4" y="1"/>
                    <a:pt x="4" y="1"/>
                    <a:pt x="4" y="1"/>
                  </a:cubicBezTo>
                  <a:cubicBezTo>
                    <a:pt x="4" y="1"/>
                    <a:pt x="3" y="0"/>
                    <a:pt x="3" y="1"/>
                  </a:cubicBezTo>
                  <a:cubicBezTo>
                    <a:pt x="4" y="3"/>
                    <a:pt x="0" y="2"/>
                    <a:pt x="1" y="4"/>
                  </a:cubicBezTo>
                  <a:cubicBezTo>
                    <a:pt x="3" y="3"/>
                    <a:pt x="3" y="5"/>
                    <a:pt x="4"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 name="Freeform 50"/>
            <p:cNvSpPr>
              <a:spLocks/>
            </p:cNvSpPr>
            <p:nvPr/>
          </p:nvSpPr>
          <p:spPr bwMode="auto">
            <a:xfrm>
              <a:off x="4013347" y="5945963"/>
              <a:ext cx="7013" cy="5738"/>
            </a:xfrm>
            <a:custGeom>
              <a:avLst/>
              <a:gdLst/>
              <a:ahLst/>
              <a:cxnLst>
                <a:cxn ang="0">
                  <a:pos x="5" y="1"/>
                </a:cxn>
                <a:cxn ang="0">
                  <a:pos x="0" y="3"/>
                </a:cxn>
                <a:cxn ang="0">
                  <a:pos x="5" y="1"/>
                </a:cxn>
              </a:cxnLst>
              <a:rect l="0" t="0" r="r" b="b"/>
              <a:pathLst>
                <a:path w="5" h="4">
                  <a:moveTo>
                    <a:pt x="5" y="1"/>
                  </a:moveTo>
                  <a:cubicBezTo>
                    <a:pt x="4" y="0"/>
                    <a:pt x="2" y="2"/>
                    <a:pt x="0" y="3"/>
                  </a:cubicBezTo>
                  <a:cubicBezTo>
                    <a:pt x="2" y="4"/>
                    <a:pt x="4" y="2"/>
                    <a:pt x="5"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 name="Freeform 51"/>
            <p:cNvSpPr>
              <a:spLocks/>
            </p:cNvSpPr>
            <p:nvPr/>
          </p:nvSpPr>
          <p:spPr bwMode="auto">
            <a:xfrm>
              <a:off x="4020360" y="5951700"/>
              <a:ext cx="6375" cy="7651"/>
            </a:xfrm>
            <a:custGeom>
              <a:avLst/>
              <a:gdLst/>
              <a:ahLst/>
              <a:cxnLst>
                <a:cxn ang="0">
                  <a:pos x="0" y="3"/>
                </a:cxn>
                <a:cxn ang="0">
                  <a:pos x="1" y="5"/>
                </a:cxn>
                <a:cxn ang="0">
                  <a:pos x="4" y="4"/>
                </a:cxn>
                <a:cxn ang="0">
                  <a:pos x="2" y="0"/>
                </a:cxn>
                <a:cxn ang="0">
                  <a:pos x="0" y="3"/>
                </a:cxn>
              </a:cxnLst>
              <a:rect l="0" t="0" r="r" b="b"/>
              <a:pathLst>
                <a:path w="4" h="5">
                  <a:moveTo>
                    <a:pt x="0" y="3"/>
                  </a:moveTo>
                  <a:cubicBezTo>
                    <a:pt x="1" y="4"/>
                    <a:pt x="1" y="4"/>
                    <a:pt x="1" y="5"/>
                  </a:cubicBezTo>
                  <a:cubicBezTo>
                    <a:pt x="2" y="4"/>
                    <a:pt x="4" y="4"/>
                    <a:pt x="4" y="4"/>
                  </a:cubicBezTo>
                  <a:cubicBezTo>
                    <a:pt x="3" y="2"/>
                    <a:pt x="3" y="1"/>
                    <a:pt x="2" y="0"/>
                  </a:cubicBezTo>
                  <a:cubicBezTo>
                    <a:pt x="3" y="2"/>
                    <a:pt x="1" y="2"/>
                    <a:pt x="0"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 name="Freeform 52"/>
            <p:cNvSpPr>
              <a:spLocks/>
            </p:cNvSpPr>
            <p:nvPr/>
          </p:nvSpPr>
          <p:spPr bwMode="auto">
            <a:xfrm>
              <a:off x="4177196" y="5891771"/>
              <a:ext cx="13389" cy="5738"/>
            </a:xfrm>
            <a:custGeom>
              <a:avLst/>
              <a:gdLst/>
              <a:ahLst/>
              <a:cxnLst>
                <a:cxn ang="0">
                  <a:pos x="0" y="1"/>
                </a:cxn>
                <a:cxn ang="0">
                  <a:pos x="7" y="4"/>
                </a:cxn>
                <a:cxn ang="0">
                  <a:pos x="7" y="0"/>
                </a:cxn>
                <a:cxn ang="0">
                  <a:pos x="0" y="1"/>
                </a:cxn>
              </a:cxnLst>
              <a:rect l="0" t="0" r="r" b="b"/>
              <a:pathLst>
                <a:path w="9" h="4">
                  <a:moveTo>
                    <a:pt x="0" y="1"/>
                  </a:moveTo>
                  <a:cubicBezTo>
                    <a:pt x="2" y="3"/>
                    <a:pt x="5" y="3"/>
                    <a:pt x="7" y="4"/>
                  </a:cubicBezTo>
                  <a:cubicBezTo>
                    <a:pt x="7" y="2"/>
                    <a:pt x="9" y="2"/>
                    <a:pt x="7" y="0"/>
                  </a:cubicBezTo>
                  <a:cubicBezTo>
                    <a:pt x="4" y="3"/>
                    <a:pt x="3" y="0"/>
                    <a:pt x="0"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 name="Freeform 53"/>
            <p:cNvSpPr>
              <a:spLocks/>
            </p:cNvSpPr>
            <p:nvPr/>
          </p:nvSpPr>
          <p:spPr bwMode="auto">
            <a:xfrm>
              <a:off x="4182934" y="5897509"/>
              <a:ext cx="7651" cy="7651"/>
            </a:xfrm>
            <a:custGeom>
              <a:avLst/>
              <a:gdLst/>
              <a:ahLst/>
              <a:cxnLst>
                <a:cxn ang="0">
                  <a:pos x="1" y="0"/>
                </a:cxn>
                <a:cxn ang="0">
                  <a:pos x="0" y="2"/>
                </a:cxn>
                <a:cxn ang="0">
                  <a:pos x="2" y="5"/>
                </a:cxn>
                <a:cxn ang="0">
                  <a:pos x="5" y="4"/>
                </a:cxn>
                <a:cxn ang="0">
                  <a:pos x="1" y="0"/>
                </a:cxn>
              </a:cxnLst>
              <a:rect l="0" t="0" r="r" b="b"/>
              <a:pathLst>
                <a:path w="5" h="5">
                  <a:moveTo>
                    <a:pt x="1" y="0"/>
                  </a:moveTo>
                  <a:cubicBezTo>
                    <a:pt x="1" y="1"/>
                    <a:pt x="0" y="2"/>
                    <a:pt x="0" y="2"/>
                  </a:cubicBezTo>
                  <a:cubicBezTo>
                    <a:pt x="1" y="3"/>
                    <a:pt x="2" y="3"/>
                    <a:pt x="2" y="5"/>
                  </a:cubicBezTo>
                  <a:cubicBezTo>
                    <a:pt x="2" y="4"/>
                    <a:pt x="4" y="5"/>
                    <a:pt x="5" y="4"/>
                  </a:cubicBezTo>
                  <a:cubicBezTo>
                    <a:pt x="3" y="3"/>
                    <a:pt x="2" y="1"/>
                    <a:pt x="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 name="Freeform 54"/>
            <p:cNvSpPr>
              <a:spLocks/>
            </p:cNvSpPr>
            <p:nvPr/>
          </p:nvSpPr>
          <p:spPr bwMode="auto">
            <a:xfrm>
              <a:off x="4026735" y="5965089"/>
              <a:ext cx="7651" cy="7651"/>
            </a:xfrm>
            <a:custGeom>
              <a:avLst/>
              <a:gdLst/>
              <a:ahLst/>
              <a:cxnLst>
                <a:cxn ang="0">
                  <a:pos x="4" y="3"/>
                </a:cxn>
                <a:cxn ang="0">
                  <a:pos x="2" y="0"/>
                </a:cxn>
                <a:cxn ang="0">
                  <a:pos x="2" y="2"/>
                </a:cxn>
                <a:cxn ang="0">
                  <a:pos x="1" y="1"/>
                </a:cxn>
                <a:cxn ang="0">
                  <a:pos x="0" y="2"/>
                </a:cxn>
                <a:cxn ang="0">
                  <a:pos x="4" y="4"/>
                </a:cxn>
                <a:cxn ang="0">
                  <a:pos x="4" y="3"/>
                </a:cxn>
              </a:cxnLst>
              <a:rect l="0" t="0" r="r" b="b"/>
              <a:pathLst>
                <a:path w="5" h="5">
                  <a:moveTo>
                    <a:pt x="4" y="3"/>
                  </a:moveTo>
                  <a:cubicBezTo>
                    <a:pt x="5" y="2"/>
                    <a:pt x="4" y="0"/>
                    <a:pt x="2" y="0"/>
                  </a:cubicBezTo>
                  <a:cubicBezTo>
                    <a:pt x="2" y="1"/>
                    <a:pt x="3" y="1"/>
                    <a:pt x="2" y="2"/>
                  </a:cubicBezTo>
                  <a:cubicBezTo>
                    <a:pt x="2" y="1"/>
                    <a:pt x="2" y="0"/>
                    <a:pt x="1" y="1"/>
                  </a:cubicBezTo>
                  <a:cubicBezTo>
                    <a:pt x="1" y="1"/>
                    <a:pt x="1" y="2"/>
                    <a:pt x="0" y="2"/>
                  </a:cubicBezTo>
                  <a:cubicBezTo>
                    <a:pt x="1" y="4"/>
                    <a:pt x="2" y="5"/>
                    <a:pt x="4" y="4"/>
                  </a:cubicBezTo>
                  <a:cubicBezTo>
                    <a:pt x="2" y="2"/>
                    <a:pt x="3" y="3"/>
                    <a:pt x="4"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 name="Freeform 55"/>
            <p:cNvSpPr>
              <a:spLocks noEditPoints="1"/>
            </p:cNvSpPr>
            <p:nvPr/>
          </p:nvSpPr>
          <p:spPr bwMode="auto">
            <a:xfrm>
              <a:off x="3993583" y="5587025"/>
              <a:ext cx="61842" cy="189988"/>
            </a:xfrm>
            <a:custGeom>
              <a:avLst/>
              <a:gdLst/>
              <a:ahLst/>
              <a:cxnLst>
                <a:cxn ang="0">
                  <a:pos x="19" y="105"/>
                </a:cxn>
                <a:cxn ang="0">
                  <a:pos x="17" y="107"/>
                </a:cxn>
                <a:cxn ang="0">
                  <a:pos x="19" y="81"/>
                </a:cxn>
                <a:cxn ang="0">
                  <a:pos x="21" y="64"/>
                </a:cxn>
                <a:cxn ang="0">
                  <a:pos x="2" y="15"/>
                </a:cxn>
                <a:cxn ang="0">
                  <a:pos x="16" y="25"/>
                </a:cxn>
                <a:cxn ang="0">
                  <a:pos x="15" y="23"/>
                </a:cxn>
                <a:cxn ang="0">
                  <a:pos x="10" y="19"/>
                </a:cxn>
                <a:cxn ang="0">
                  <a:pos x="16" y="19"/>
                </a:cxn>
                <a:cxn ang="0">
                  <a:pos x="13" y="22"/>
                </a:cxn>
                <a:cxn ang="0">
                  <a:pos x="15" y="14"/>
                </a:cxn>
                <a:cxn ang="0">
                  <a:pos x="18" y="28"/>
                </a:cxn>
                <a:cxn ang="0">
                  <a:pos x="37" y="118"/>
                </a:cxn>
                <a:cxn ang="0">
                  <a:pos x="37" y="101"/>
                </a:cxn>
                <a:cxn ang="0">
                  <a:pos x="36" y="100"/>
                </a:cxn>
                <a:cxn ang="0">
                  <a:pos x="16" y="117"/>
                </a:cxn>
                <a:cxn ang="0">
                  <a:pos x="18" y="123"/>
                </a:cxn>
                <a:cxn ang="0">
                  <a:pos x="24" y="120"/>
                </a:cxn>
                <a:cxn ang="0">
                  <a:pos x="33" y="118"/>
                </a:cxn>
                <a:cxn ang="0">
                  <a:pos x="35" y="121"/>
                </a:cxn>
                <a:cxn ang="0">
                  <a:pos x="37" y="116"/>
                </a:cxn>
                <a:cxn ang="0">
                  <a:pos x="40" y="112"/>
                </a:cxn>
                <a:cxn ang="0">
                  <a:pos x="34" y="106"/>
                </a:cxn>
                <a:cxn ang="0">
                  <a:pos x="40" y="104"/>
                </a:cxn>
                <a:cxn ang="0">
                  <a:pos x="39" y="102"/>
                </a:cxn>
                <a:cxn ang="0">
                  <a:pos x="40" y="96"/>
                </a:cxn>
                <a:cxn ang="0">
                  <a:pos x="34" y="91"/>
                </a:cxn>
                <a:cxn ang="0">
                  <a:pos x="35" y="89"/>
                </a:cxn>
                <a:cxn ang="0">
                  <a:pos x="37" y="83"/>
                </a:cxn>
                <a:cxn ang="0">
                  <a:pos x="28" y="82"/>
                </a:cxn>
                <a:cxn ang="0">
                  <a:pos x="27" y="80"/>
                </a:cxn>
                <a:cxn ang="0">
                  <a:pos x="36" y="79"/>
                </a:cxn>
                <a:cxn ang="0">
                  <a:pos x="38" y="75"/>
                </a:cxn>
                <a:cxn ang="0">
                  <a:pos x="37" y="67"/>
                </a:cxn>
                <a:cxn ang="0">
                  <a:pos x="35" y="64"/>
                </a:cxn>
                <a:cxn ang="0">
                  <a:pos x="33" y="57"/>
                </a:cxn>
                <a:cxn ang="0">
                  <a:pos x="32" y="50"/>
                </a:cxn>
                <a:cxn ang="0">
                  <a:pos x="26" y="46"/>
                </a:cxn>
                <a:cxn ang="0">
                  <a:pos x="32" y="26"/>
                </a:cxn>
                <a:cxn ang="0">
                  <a:pos x="23" y="3"/>
                </a:cxn>
                <a:cxn ang="0">
                  <a:pos x="15" y="7"/>
                </a:cxn>
                <a:cxn ang="0">
                  <a:pos x="13" y="1"/>
                </a:cxn>
                <a:cxn ang="0">
                  <a:pos x="1" y="14"/>
                </a:cxn>
                <a:cxn ang="0">
                  <a:pos x="4" y="31"/>
                </a:cxn>
                <a:cxn ang="0">
                  <a:pos x="4" y="34"/>
                </a:cxn>
                <a:cxn ang="0">
                  <a:pos x="9" y="52"/>
                </a:cxn>
                <a:cxn ang="0">
                  <a:pos x="20" y="51"/>
                </a:cxn>
                <a:cxn ang="0">
                  <a:pos x="13" y="62"/>
                </a:cxn>
                <a:cxn ang="0">
                  <a:pos x="14" y="66"/>
                </a:cxn>
                <a:cxn ang="0">
                  <a:pos x="12" y="68"/>
                </a:cxn>
                <a:cxn ang="0">
                  <a:pos x="13" y="73"/>
                </a:cxn>
                <a:cxn ang="0">
                  <a:pos x="13" y="74"/>
                </a:cxn>
                <a:cxn ang="0">
                  <a:pos x="16" y="76"/>
                </a:cxn>
                <a:cxn ang="0">
                  <a:pos x="15" y="79"/>
                </a:cxn>
                <a:cxn ang="0">
                  <a:pos x="13" y="82"/>
                </a:cxn>
                <a:cxn ang="0">
                  <a:pos x="15" y="91"/>
                </a:cxn>
                <a:cxn ang="0">
                  <a:pos x="16" y="97"/>
                </a:cxn>
                <a:cxn ang="0">
                  <a:pos x="16" y="103"/>
                </a:cxn>
                <a:cxn ang="0">
                  <a:pos x="15" y="113"/>
                </a:cxn>
              </a:cxnLst>
              <a:rect l="0" t="0" r="r" b="b"/>
              <a:pathLst>
                <a:path w="41" h="126">
                  <a:moveTo>
                    <a:pt x="16" y="112"/>
                  </a:moveTo>
                  <a:cubicBezTo>
                    <a:pt x="16" y="111"/>
                    <a:pt x="17" y="111"/>
                    <a:pt x="17" y="110"/>
                  </a:cubicBezTo>
                  <a:cubicBezTo>
                    <a:pt x="18" y="109"/>
                    <a:pt x="17" y="111"/>
                    <a:pt x="18" y="111"/>
                  </a:cubicBezTo>
                  <a:cubicBezTo>
                    <a:pt x="18" y="112"/>
                    <a:pt x="17" y="112"/>
                    <a:pt x="16" y="112"/>
                  </a:cubicBezTo>
                  <a:close/>
                  <a:moveTo>
                    <a:pt x="17" y="107"/>
                  </a:moveTo>
                  <a:cubicBezTo>
                    <a:pt x="17" y="105"/>
                    <a:pt x="18" y="106"/>
                    <a:pt x="19" y="105"/>
                  </a:cubicBezTo>
                  <a:cubicBezTo>
                    <a:pt x="18" y="104"/>
                    <a:pt x="18" y="105"/>
                    <a:pt x="17" y="106"/>
                  </a:cubicBezTo>
                  <a:cubicBezTo>
                    <a:pt x="17" y="104"/>
                    <a:pt x="19" y="105"/>
                    <a:pt x="19" y="105"/>
                  </a:cubicBezTo>
                  <a:cubicBezTo>
                    <a:pt x="20" y="105"/>
                    <a:pt x="20" y="105"/>
                    <a:pt x="20" y="104"/>
                  </a:cubicBezTo>
                  <a:cubicBezTo>
                    <a:pt x="21" y="104"/>
                    <a:pt x="19" y="105"/>
                    <a:pt x="20" y="106"/>
                  </a:cubicBezTo>
                  <a:cubicBezTo>
                    <a:pt x="19" y="106"/>
                    <a:pt x="18" y="107"/>
                    <a:pt x="20" y="107"/>
                  </a:cubicBezTo>
                  <a:cubicBezTo>
                    <a:pt x="19" y="109"/>
                    <a:pt x="17" y="107"/>
                    <a:pt x="17" y="107"/>
                  </a:cubicBezTo>
                  <a:close/>
                  <a:moveTo>
                    <a:pt x="33" y="112"/>
                  </a:moveTo>
                  <a:cubicBezTo>
                    <a:pt x="33" y="113"/>
                    <a:pt x="33" y="114"/>
                    <a:pt x="32" y="114"/>
                  </a:cubicBezTo>
                  <a:cubicBezTo>
                    <a:pt x="32" y="114"/>
                    <a:pt x="31" y="114"/>
                    <a:pt x="31" y="114"/>
                  </a:cubicBezTo>
                  <a:cubicBezTo>
                    <a:pt x="31" y="114"/>
                    <a:pt x="31" y="114"/>
                    <a:pt x="31" y="114"/>
                  </a:cubicBezTo>
                  <a:cubicBezTo>
                    <a:pt x="30" y="115"/>
                    <a:pt x="31" y="112"/>
                    <a:pt x="33" y="112"/>
                  </a:cubicBezTo>
                  <a:close/>
                  <a:moveTo>
                    <a:pt x="19" y="81"/>
                  </a:moveTo>
                  <a:cubicBezTo>
                    <a:pt x="20" y="80"/>
                    <a:pt x="20" y="81"/>
                    <a:pt x="21" y="80"/>
                  </a:cubicBezTo>
                  <a:cubicBezTo>
                    <a:pt x="21" y="81"/>
                    <a:pt x="19" y="82"/>
                    <a:pt x="19" y="81"/>
                  </a:cubicBezTo>
                  <a:close/>
                  <a:moveTo>
                    <a:pt x="13" y="71"/>
                  </a:moveTo>
                  <a:cubicBezTo>
                    <a:pt x="11" y="70"/>
                    <a:pt x="13" y="69"/>
                    <a:pt x="14" y="69"/>
                  </a:cubicBezTo>
                  <a:cubicBezTo>
                    <a:pt x="14" y="70"/>
                    <a:pt x="13" y="70"/>
                    <a:pt x="13" y="71"/>
                  </a:cubicBezTo>
                  <a:close/>
                  <a:moveTo>
                    <a:pt x="21" y="64"/>
                  </a:moveTo>
                  <a:cubicBezTo>
                    <a:pt x="22" y="64"/>
                    <a:pt x="22" y="64"/>
                    <a:pt x="23" y="63"/>
                  </a:cubicBezTo>
                  <a:cubicBezTo>
                    <a:pt x="23" y="65"/>
                    <a:pt x="20" y="65"/>
                    <a:pt x="21" y="66"/>
                  </a:cubicBezTo>
                  <a:cubicBezTo>
                    <a:pt x="20" y="66"/>
                    <a:pt x="22" y="65"/>
                    <a:pt x="21" y="64"/>
                  </a:cubicBezTo>
                  <a:close/>
                  <a:moveTo>
                    <a:pt x="3" y="16"/>
                  </a:moveTo>
                  <a:cubicBezTo>
                    <a:pt x="2" y="17"/>
                    <a:pt x="2" y="16"/>
                    <a:pt x="2" y="16"/>
                  </a:cubicBezTo>
                  <a:cubicBezTo>
                    <a:pt x="1" y="16"/>
                    <a:pt x="1" y="15"/>
                    <a:pt x="2" y="15"/>
                  </a:cubicBezTo>
                  <a:cubicBezTo>
                    <a:pt x="2" y="15"/>
                    <a:pt x="2" y="16"/>
                    <a:pt x="2" y="16"/>
                  </a:cubicBezTo>
                  <a:cubicBezTo>
                    <a:pt x="2" y="16"/>
                    <a:pt x="3" y="16"/>
                    <a:pt x="3" y="16"/>
                  </a:cubicBezTo>
                  <a:close/>
                  <a:moveTo>
                    <a:pt x="16" y="23"/>
                  </a:moveTo>
                  <a:cubicBezTo>
                    <a:pt x="16" y="24"/>
                    <a:pt x="15" y="24"/>
                    <a:pt x="16" y="25"/>
                  </a:cubicBezTo>
                  <a:cubicBezTo>
                    <a:pt x="15" y="26"/>
                    <a:pt x="15" y="25"/>
                    <a:pt x="15" y="25"/>
                  </a:cubicBezTo>
                  <a:cubicBezTo>
                    <a:pt x="15" y="27"/>
                    <a:pt x="15" y="25"/>
                    <a:pt x="16" y="25"/>
                  </a:cubicBezTo>
                  <a:cubicBezTo>
                    <a:pt x="16" y="26"/>
                    <a:pt x="16" y="27"/>
                    <a:pt x="17" y="27"/>
                  </a:cubicBezTo>
                  <a:cubicBezTo>
                    <a:pt x="16" y="27"/>
                    <a:pt x="15" y="27"/>
                    <a:pt x="15" y="26"/>
                  </a:cubicBezTo>
                  <a:cubicBezTo>
                    <a:pt x="15" y="28"/>
                    <a:pt x="17" y="29"/>
                    <a:pt x="17" y="30"/>
                  </a:cubicBezTo>
                  <a:cubicBezTo>
                    <a:pt x="15" y="29"/>
                    <a:pt x="14" y="27"/>
                    <a:pt x="14" y="25"/>
                  </a:cubicBezTo>
                  <a:cubicBezTo>
                    <a:pt x="15" y="24"/>
                    <a:pt x="15" y="25"/>
                    <a:pt x="16" y="24"/>
                  </a:cubicBezTo>
                  <a:cubicBezTo>
                    <a:pt x="15" y="24"/>
                    <a:pt x="16" y="23"/>
                    <a:pt x="15" y="23"/>
                  </a:cubicBezTo>
                  <a:cubicBezTo>
                    <a:pt x="14" y="24"/>
                    <a:pt x="13" y="25"/>
                    <a:pt x="13" y="27"/>
                  </a:cubicBezTo>
                  <a:cubicBezTo>
                    <a:pt x="13" y="25"/>
                    <a:pt x="14" y="22"/>
                    <a:pt x="16" y="23"/>
                  </a:cubicBezTo>
                  <a:close/>
                  <a:moveTo>
                    <a:pt x="14" y="19"/>
                  </a:moveTo>
                  <a:cubicBezTo>
                    <a:pt x="13" y="19"/>
                    <a:pt x="11" y="19"/>
                    <a:pt x="13" y="18"/>
                  </a:cubicBezTo>
                  <a:cubicBezTo>
                    <a:pt x="13" y="18"/>
                    <a:pt x="12" y="19"/>
                    <a:pt x="12" y="18"/>
                  </a:cubicBezTo>
                  <a:cubicBezTo>
                    <a:pt x="11" y="18"/>
                    <a:pt x="11" y="19"/>
                    <a:pt x="10" y="19"/>
                  </a:cubicBezTo>
                  <a:cubicBezTo>
                    <a:pt x="10" y="18"/>
                    <a:pt x="13" y="16"/>
                    <a:pt x="13" y="18"/>
                  </a:cubicBezTo>
                  <a:cubicBezTo>
                    <a:pt x="14" y="17"/>
                    <a:pt x="13" y="16"/>
                    <a:pt x="13" y="17"/>
                  </a:cubicBezTo>
                  <a:cubicBezTo>
                    <a:pt x="13" y="16"/>
                    <a:pt x="15" y="16"/>
                    <a:pt x="15" y="17"/>
                  </a:cubicBezTo>
                  <a:cubicBezTo>
                    <a:pt x="14" y="17"/>
                    <a:pt x="15" y="18"/>
                    <a:pt x="15" y="18"/>
                  </a:cubicBezTo>
                  <a:cubicBezTo>
                    <a:pt x="15" y="18"/>
                    <a:pt x="15" y="18"/>
                    <a:pt x="14" y="18"/>
                  </a:cubicBezTo>
                  <a:cubicBezTo>
                    <a:pt x="15" y="18"/>
                    <a:pt x="15" y="19"/>
                    <a:pt x="16" y="19"/>
                  </a:cubicBezTo>
                  <a:cubicBezTo>
                    <a:pt x="16" y="20"/>
                    <a:pt x="15" y="19"/>
                    <a:pt x="14" y="19"/>
                  </a:cubicBezTo>
                  <a:cubicBezTo>
                    <a:pt x="15" y="20"/>
                    <a:pt x="16" y="20"/>
                    <a:pt x="17" y="21"/>
                  </a:cubicBezTo>
                  <a:cubicBezTo>
                    <a:pt x="16" y="21"/>
                    <a:pt x="16" y="21"/>
                    <a:pt x="15" y="22"/>
                  </a:cubicBezTo>
                  <a:cubicBezTo>
                    <a:pt x="15" y="21"/>
                    <a:pt x="15" y="20"/>
                    <a:pt x="14" y="20"/>
                  </a:cubicBezTo>
                  <a:cubicBezTo>
                    <a:pt x="14" y="20"/>
                    <a:pt x="14" y="21"/>
                    <a:pt x="15" y="22"/>
                  </a:cubicBezTo>
                  <a:cubicBezTo>
                    <a:pt x="14" y="22"/>
                    <a:pt x="13" y="22"/>
                    <a:pt x="13" y="22"/>
                  </a:cubicBezTo>
                  <a:cubicBezTo>
                    <a:pt x="13" y="22"/>
                    <a:pt x="14" y="21"/>
                    <a:pt x="13" y="20"/>
                  </a:cubicBezTo>
                  <a:cubicBezTo>
                    <a:pt x="11" y="23"/>
                    <a:pt x="11" y="21"/>
                    <a:pt x="14" y="19"/>
                  </a:cubicBezTo>
                  <a:close/>
                  <a:moveTo>
                    <a:pt x="13" y="15"/>
                  </a:moveTo>
                  <a:cubicBezTo>
                    <a:pt x="13" y="15"/>
                    <a:pt x="14" y="14"/>
                    <a:pt x="14" y="15"/>
                  </a:cubicBezTo>
                  <a:cubicBezTo>
                    <a:pt x="14" y="14"/>
                    <a:pt x="14" y="13"/>
                    <a:pt x="16" y="13"/>
                  </a:cubicBezTo>
                  <a:cubicBezTo>
                    <a:pt x="15" y="13"/>
                    <a:pt x="15" y="13"/>
                    <a:pt x="15" y="14"/>
                  </a:cubicBezTo>
                  <a:cubicBezTo>
                    <a:pt x="15" y="15"/>
                    <a:pt x="16" y="15"/>
                    <a:pt x="16" y="16"/>
                  </a:cubicBezTo>
                  <a:cubicBezTo>
                    <a:pt x="14" y="15"/>
                    <a:pt x="12" y="15"/>
                    <a:pt x="15" y="16"/>
                  </a:cubicBezTo>
                  <a:cubicBezTo>
                    <a:pt x="14" y="17"/>
                    <a:pt x="13" y="15"/>
                    <a:pt x="11" y="16"/>
                  </a:cubicBezTo>
                  <a:cubicBezTo>
                    <a:pt x="11" y="15"/>
                    <a:pt x="13" y="16"/>
                    <a:pt x="13" y="15"/>
                  </a:cubicBezTo>
                  <a:close/>
                  <a:moveTo>
                    <a:pt x="18" y="30"/>
                  </a:moveTo>
                  <a:cubicBezTo>
                    <a:pt x="17" y="30"/>
                    <a:pt x="18" y="29"/>
                    <a:pt x="18" y="28"/>
                  </a:cubicBezTo>
                  <a:cubicBezTo>
                    <a:pt x="19" y="28"/>
                    <a:pt x="19" y="30"/>
                    <a:pt x="18" y="30"/>
                  </a:cubicBezTo>
                  <a:close/>
                  <a:moveTo>
                    <a:pt x="17" y="34"/>
                  </a:moveTo>
                  <a:cubicBezTo>
                    <a:pt x="17" y="34"/>
                    <a:pt x="16" y="34"/>
                    <a:pt x="16" y="33"/>
                  </a:cubicBezTo>
                  <a:cubicBezTo>
                    <a:pt x="17" y="32"/>
                    <a:pt x="17" y="32"/>
                    <a:pt x="17" y="32"/>
                  </a:cubicBezTo>
                  <a:cubicBezTo>
                    <a:pt x="17" y="32"/>
                    <a:pt x="17" y="33"/>
                    <a:pt x="17" y="34"/>
                  </a:cubicBezTo>
                  <a:close/>
                  <a:moveTo>
                    <a:pt x="37" y="118"/>
                  </a:moveTo>
                  <a:cubicBezTo>
                    <a:pt x="38" y="117"/>
                    <a:pt x="38" y="118"/>
                    <a:pt x="38" y="118"/>
                  </a:cubicBezTo>
                  <a:cubicBezTo>
                    <a:pt x="38" y="119"/>
                    <a:pt x="37" y="119"/>
                    <a:pt x="37" y="119"/>
                  </a:cubicBezTo>
                  <a:cubicBezTo>
                    <a:pt x="37" y="119"/>
                    <a:pt x="37" y="118"/>
                    <a:pt x="37" y="118"/>
                  </a:cubicBezTo>
                  <a:close/>
                  <a:moveTo>
                    <a:pt x="37" y="101"/>
                  </a:moveTo>
                  <a:cubicBezTo>
                    <a:pt x="38" y="102"/>
                    <a:pt x="36" y="102"/>
                    <a:pt x="35" y="102"/>
                  </a:cubicBezTo>
                  <a:cubicBezTo>
                    <a:pt x="35" y="101"/>
                    <a:pt x="37" y="102"/>
                    <a:pt x="37" y="101"/>
                  </a:cubicBezTo>
                  <a:close/>
                  <a:moveTo>
                    <a:pt x="35" y="95"/>
                  </a:moveTo>
                  <a:cubicBezTo>
                    <a:pt x="34" y="94"/>
                    <a:pt x="33" y="94"/>
                    <a:pt x="33" y="94"/>
                  </a:cubicBezTo>
                  <a:cubicBezTo>
                    <a:pt x="33" y="94"/>
                    <a:pt x="35" y="93"/>
                    <a:pt x="35" y="95"/>
                  </a:cubicBezTo>
                  <a:close/>
                  <a:moveTo>
                    <a:pt x="37" y="98"/>
                  </a:moveTo>
                  <a:cubicBezTo>
                    <a:pt x="37" y="99"/>
                    <a:pt x="37" y="99"/>
                    <a:pt x="38" y="99"/>
                  </a:cubicBezTo>
                  <a:cubicBezTo>
                    <a:pt x="37" y="100"/>
                    <a:pt x="37" y="99"/>
                    <a:pt x="36" y="100"/>
                  </a:cubicBezTo>
                  <a:cubicBezTo>
                    <a:pt x="36" y="99"/>
                    <a:pt x="37" y="99"/>
                    <a:pt x="37" y="98"/>
                  </a:cubicBezTo>
                  <a:close/>
                  <a:moveTo>
                    <a:pt x="19" y="115"/>
                  </a:moveTo>
                  <a:cubicBezTo>
                    <a:pt x="18" y="115"/>
                    <a:pt x="17" y="115"/>
                    <a:pt x="17" y="116"/>
                  </a:cubicBezTo>
                  <a:cubicBezTo>
                    <a:pt x="18" y="116"/>
                    <a:pt x="19" y="117"/>
                    <a:pt x="19" y="118"/>
                  </a:cubicBezTo>
                  <a:cubicBezTo>
                    <a:pt x="18" y="118"/>
                    <a:pt x="17" y="117"/>
                    <a:pt x="16" y="117"/>
                  </a:cubicBezTo>
                  <a:cubicBezTo>
                    <a:pt x="17" y="117"/>
                    <a:pt x="17" y="117"/>
                    <a:pt x="16" y="117"/>
                  </a:cubicBezTo>
                  <a:cubicBezTo>
                    <a:pt x="16" y="117"/>
                    <a:pt x="16" y="118"/>
                    <a:pt x="16" y="118"/>
                  </a:cubicBezTo>
                  <a:cubicBezTo>
                    <a:pt x="17" y="118"/>
                    <a:pt x="17" y="118"/>
                    <a:pt x="17" y="119"/>
                  </a:cubicBezTo>
                  <a:cubicBezTo>
                    <a:pt x="17" y="119"/>
                    <a:pt x="19" y="118"/>
                    <a:pt x="19" y="119"/>
                  </a:cubicBezTo>
                  <a:cubicBezTo>
                    <a:pt x="18" y="120"/>
                    <a:pt x="17" y="119"/>
                    <a:pt x="17" y="120"/>
                  </a:cubicBezTo>
                  <a:cubicBezTo>
                    <a:pt x="18" y="120"/>
                    <a:pt x="19" y="120"/>
                    <a:pt x="20" y="121"/>
                  </a:cubicBezTo>
                  <a:cubicBezTo>
                    <a:pt x="19" y="122"/>
                    <a:pt x="19" y="122"/>
                    <a:pt x="18" y="123"/>
                  </a:cubicBezTo>
                  <a:cubicBezTo>
                    <a:pt x="19" y="123"/>
                    <a:pt x="19" y="124"/>
                    <a:pt x="20" y="125"/>
                  </a:cubicBezTo>
                  <a:cubicBezTo>
                    <a:pt x="21" y="124"/>
                    <a:pt x="22" y="126"/>
                    <a:pt x="22" y="124"/>
                  </a:cubicBezTo>
                  <a:cubicBezTo>
                    <a:pt x="21" y="124"/>
                    <a:pt x="22" y="123"/>
                    <a:pt x="23" y="123"/>
                  </a:cubicBezTo>
                  <a:cubicBezTo>
                    <a:pt x="23" y="122"/>
                    <a:pt x="23" y="122"/>
                    <a:pt x="23" y="121"/>
                  </a:cubicBezTo>
                  <a:cubicBezTo>
                    <a:pt x="23" y="122"/>
                    <a:pt x="24" y="122"/>
                    <a:pt x="24" y="122"/>
                  </a:cubicBezTo>
                  <a:cubicBezTo>
                    <a:pt x="24" y="121"/>
                    <a:pt x="24" y="120"/>
                    <a:pt x="24" y="120"/>
                  </a:cubicBezTo>
                  <a:cubicBezTo>
                    <a:pt x="25" y="120"/>
                    <a:pt x="25" y="121"/>
                    <a:pt x="26" y="122"/>
                  </a:cubicBezTo>
                  <a:cubicBezTo>
                    <a:pt x="26" y="122"/>
                    <a:pt x="28" y="123"/>
                    <a:pt x="28" y="122"/>
                  </a:cubicBezTo>
                  <a:cubicBezTo>
                    <a:pt x="26" y="122"/>
                    <a:pt x="28" y="120"/>
                    <a:pt x="26" y="119"/>
                  </a:cubicBezTo>
                  <a:cubicBezTo>
                    <a:pt x="28" y="118"/>
                    <a:pt x="28" y="119"/>
                    <a:pt x="29" y="119"/>
                  </a:cubicBezTo>
                  <a:cubicBezTo>
                    <a:pt x="30" y="117"/>
                    <a:pt x="31" y="117"/>
                    <a:pt x="32" y="116"/>
                  </a:cubicBezTo>
                  <a:cubicBezTo>
                    <a:pt x="32" y="117"/>
                    <a:pt x="32" y="117"/>
                    <a:pt x="33" y="118"/>
                  </a:cubicBezTo>
                  <a:cubicBezTo>
                    <a:pt x="32" y="117"/>
                    <a:pt x="31" y="119"/>
                    <a:pt x="32" y="118"/>
                  </a:cubicBezTo>
                  <a:cubicBezTo>
                    <a:pt x="32" y="118"/>
                    <a:pt x="33" y="118"/>
                    <a:pt x="34" y="117"/>
                  </a:cubicBezTo>
                  <a:cubicBezTo>
                    <a:pt x="34" y="117"/>
                    <a:pt x="33" y="116"/>
                    <a:pt x="34" y="116"/>
                  </a:cubicBezTo>
                  <a:cubicBezTo>
                    <a:pt x="36" y="116"/>
                    <a:pt x="34" y="117"/>
                    <a:pt x="36" y="118"/>
                  </a:cubicBezTo>
                  <a:cubicBezTo>
                    <a:pt x="35" y="119"/>
                    <a:pt x="35" y="119"/>
                    <a:pt x="35" y="119"/>
                  </a:cubicBezTo>
                  <a:cubicBezTo>
                    <a:pt x="35" y="120"/>
                    <a:pt x="35" y="120"/>
                    <a:pt x="35" y="121"/>
                  </a:cubicBezTo>
                  <a:cubicBezTo>
                    <a:pt x="37" y="120"/>
                    <a:pt x="37" y="120"/>
                    <a:pt x="38" y="120"/>
                  </a:cubicBezTo>
                  <a:cubicBezTo>
                    <a:pt x="38" y="120"/>
                    <a:pt x="37" y="120"/>
                    <a:pt x="37" y="120"/>
                  </a:cubicBezTo>
                  <a:cubicBezTo>
                    <a:pt x="38" y="120"/>
                    <a:pt x="38" y="122"/>
                    <a:pt x="39" y="121"/>
                  </a:cubicBezTo>
                  <a:cubicBezTo>
                    <a:pt x="39" y="119"/>
                    <a:pt x="39" y="118"/>
                    <a:pt x="39" y="116"/>
                  </a:cubicBezTo>
                  <a:cubicBezTo>
                    <a:pt x="39" y="116"/>
                    <a:pt x="37" y="117"/>
                    <a:pt x="37" y="116"/>
                  </a:cubicBezTo>
                  <a:cubicBezTo>
                    <a:pt x="37" y="116"/>
                    <a:pt x="37" y="116"/>
                    <a:pt x="37" y="116"/>
                  </a:cubicBezTo>
                  <a:cubicBezTo>
                    <a:pt x="38" y="116"/>
                    <a:pt x="38" y="115"/>
                    <a:pt x="38" y="114"/>
                  </a:cubicBezTo>
                  <a:cubicBezTo>
                    <a:pt x="39" y="115"/>
                    <a:pt x="40" y="114"/>
                    <a:pt x="40" y="113"/>
                  </a:cubicBezTo>
                  <a:cubicBezTo>
                    <a:pt x="38" y="113"/>
                    <a:pt x="36" y="114"/>
                    <a:pt x="35" y="113"/>
                  </a:cubicBezTo>
                  <a:cubicBezTo>
                    <a:pt x="35" y="113"/>
                    <a:pt x="35" y="112"/>
                    <a:pt x="35" y="112"/>
                  </a:cubicBezTo>
                  <a:cubicBezTo>
                    <a:pt x="37" y="113"/>
                    <a:pt x="37" y="111"/>
                    <a:pt x="39" y="111"/>
                  </a:cubicBezTo>
                  <a:cubicBezTo>
                    <a:pt x="39" y="111"/>
                    <a:pt x="39" y="112"/>
                    <a:pt x="40" y="112"/>
                  </a:cubicBezTo>
                  <a:cubicBezTo>
                    <a:pt x="39" y="110"/>
                    <a:pt x="38" y="111"/>
                    <a:pt x="38" y="110"/>
                  </a:cubicBezTo>
                  <a:cubicBezTo>
                    <a:pt x="37" y="110"/>
                    <a:pt x="37" y="111"/>
                    <a:pt x="36" y="111"/>
                  </a:cubicBezTo>
                  <a:cubicBezTo>
                    <a:pt x="37" y="109"/>
                    <a:pt x="34" y="109"/>
                    <a:pt x="34" y="108"/>
                  </a:cubicBezTo>
                  <a:cubicBezTo>
                    <a:pt x="35" y="108"/>
                    <a:pt x="35" y="108"/>
                    <a:pt x="36" y="108"/>
                  </a:cubicBezTo>
                  <a:cubicBezTo>
                    <a:pt x="35" y="107"/>
                    <a:pt x="35" y="106"/>
                    <a:pt x="35" y="106"/>
                  </a:cubicBezTo>
                  <a:cubicBezTo>
                    <a:pt x="35" y="106"/>
                    <a:pt x="34" y="106"/>
                    <a:pt x="34" y="106"/>
                  </a:cubicBezTo>
                  <a:cubicBezTo>
                    <a:pt x="36" y="105"/>
                    <a:pt x="33" y="105"/>
                    <a:pt x="34" y="104"/>
                  </a:cubicBezTo>
                  <a:cubicBezTo>
                    <a:pt x="35" y="104"/>
                    <a:pt x="36" y="106"/>
                    <a:pt x="36" y="107"/>
                  </a:cubicBezTo>
                  <a:cubicBezTo>
                    <a:pt x="38" y="106"/>
                    <a:pt x="39" y="109"/>
                    <a:pt x="40" y="108"/>
                  </a:cubicBezTo>
                  <a:cubicBezTo>
                    <a:pt x="39" y="107"/>
                    <a:pt x="39" y="107"/>
                    <a:pt x="38" y="106"/>
                  </a:cubicBezTo>
                  <a:cubicBezTo>
                    <a:pt x="39" y="105"/>
                    <a:pt x="39" y="106"/>
                    <a:pt x="41" y="106"/>
                  </a:cubicBezTo>
                  <a:cubicBezTo>
                    <a:pt x="41" y="105"/>
                    <a:pt x="40" y="104"/>
                    <a:pt x="40" y="104"/>
                  </a:cubicBezTo>
                  <a:cubicBezTo>
                    <a:pt x="39" y="106"/>
                    <a:pt x="38" y="105"/>
                    <a:pt x="36" y="105"/>
                  </a:cubicBezTo>
                  <a:cubicBezTo>
                    <a:pt x="36" y="105"/>
                    <a:pt x="37" y="104"/>
                    <a:pt x="37" y="104"/>
                  </a:cubicBezTo>
                  <a:cubicBezTo>
                    <a:pt x="38" y="103"/>
                    <a:pt x="39" y="105"/>
                    <a:pt x="39" y="104"/>
                  </a:cubicBezTo>
                  <a:cubicBezTo>
                    <a:pt x="38" y="104"/>
                    <a:pt x="38" y="104"/>
                    <a:pt x="37" y="103"/>
                  </a:cubicBezTo>
                  <a:cubicBezTo>
                    <a:pt x="38" y="102"/>
                    <a:pt x="40" y="104"/>
                    <a:pt x="40" y="103"/>
                  </a:cubicBezTo>
                  <a:cubicBezTo>
                    <a:pt x="39" y="103"/>
                    <a:pt x="41" y="102"/>
                    <a:pt x="39" y="102"/>
                  </a:cubicBezTo>
                  <a:cubicBezTo>
                    <a:pt x="39" y="102"/>
                    <a:pt x="39" y="102"/>
                    <a:pt x="39" y="103"/>
                  </a:cubicBezTo>
                  <a:cubicBezTo>
                    <a:pt x="39" y="101"/>
                    <a:pt x="38" y="102"/>
                    <a:pt x="38" y="101"/>
                  </a:cubicBezTo>
                  <a:cubicBezTo>
                    <a:pt x="38" y="100"/>
                    <a:pt x="36" y="102"/>
                    <a:pt x="36" y="100"/>
                  </a:cubicBezTo>
                  <a:cubicBezTo>
                    <a:pt x="37" y="100"/>
                    <a:pt x="40" y="100"/>
                    <a:pt x="41" y="99"/>
                  </a:cubicBezTo>
                  <a:cubicBezTo>
                    <a:pt x="40" y="99"/>
                    <a:pt x="39" y="100"/>
                    <a:pt x="38" y="98"/>
                  </a:cubicBezTo>
                  <a:cubicBezTo>
                    <a:pt x="39" y="97"/>
                    <a:pt x="41" y="96"/>
                    <a:pt x="40" y="96"/>
                  </a:cubicBezTo>
                  <a:cubicBezTo>
                    <a:pt x="39" y="97"/>
                    <a:pt x="38" y="97"/>
                    <a:pt x="38" y="96"/>
                  </a:cubicBezTo>
                  <a:cubicBezTo>
                    <a:pt x="38" y="96"/>
                    <a:pt x="39" y="96"/>
                    <a:pt x="39" y="95"/>
                  </a:cubicBezTo>
                  <a:cubicBezTo>
                    <a:pt x="39" y="95"/>
                    <a:pt x="37" y="96"/>
                    <a:pt x="37" y="95"/>
                  </a:cubicBezTo>
                  <a:cubicBezTo>
                    <a:pt x="38" y="95"/>
                    <a:pt x="38" y="95"/>
                    <a:pt x="39" y="95"/>
                  </a:cubicBezTo>
                  <a:cubicBezTo>
                    <a:pt x="37" y="94"/>
                    <a:pt x="35" y="93"/>
                    <a:pt x="36" y="92"/>
                  </a:cubicBezTo>
                  <a:cubicBezTo>
                    <a:pt x="35" y="93"/>
                    <a:pt x="34" y="92"/>
                    <a:pt x="34" y="91"/>
                  </a:cubicBezTo>
                  <a:cubicBezTo>
                    <a:pt x="35" y="91"/>
                    <a:pt x="35" y="89"/>
                    <a:pt x="34" y="89"/>
                  </a:cubicBezTo>
                  <a:cubicBezTo>
                    <a:pt x="35" y="90"/>
                    <a:pt x="33" y="91"/>
                    <a:pt x="33" y="90"/>
                  </a:cubicBezTo>
                  <a:cubicBezTo>
                    <a:pt x="33" y="90"/>
                    <a:pt x="33" y="90"/>
                    <a:pt x="33" y="89"/>
                  </a:cubicBezTo>
                  <a:cubicBezTo>
                    <a:pt x="34" y="89"/>
                    <a:pt x="33" y="88"/>
                    <a:pt x="33" y="88"/>
                  </a:cubicBezTo>
                  <a:cubicBezTo>
                    <a:pt x="34" y="88"/>
                    <a:pt x="33" y="87"/>
                    <a:pt x="34" y="87"/>
                  </a:cubicBezTo>
                  <a:cubicBezTo>
                    <a:pt x="34" y="88"/>
                    <a:pt x="33" y="89"/>
                    <a:pt x="35" y="89"/>
                  </a:cubicBezTo>
                  <a:cubicBezTo>
                    <a:pt x="35" y="88"/>
                    <a:pt x="37" y="89"/>
                    <a:pt x="36" y="87"/>
                  </a:cubicBezTo>
                  <a:cubicBezTo>
                    <a:pt x="35" y="86"/>
                    <a:pt x="34" y="88"/>
                    <a:pt x="34" y="86"/>
                  </a:cubicBezTo>
                  <a:cubicBezTo>
                    <a:pt x="35" y="86"/>
                    <a:pt x="35" y="86"/>
                    <a:pt x="36" y="85"/>
                  </a:cubicBezTo>
                  <a:cubicBezTo>
                    <a:pt x="36" y="86"/>
                    <a:pt x="37" y="86"/>
                    <a:pt x="38" y="86"/>
                  </a:cubicBezTo>
                  <a:cubicBezTo>
                    <a:pt x="38" y="84"/>
                    <a:pt x="37" y="84"/>
                    <a:pt x="38" y="83"/>
                  </a:cubicBezTo>
                  <a:cubicBezTo>
                    <a:pt x="37" y="84"/>
                    <a:pt x="37" y="83"/>
                    <a:pt x="37" y="83"/>
                  </a:cubicBezTo>
                  <a:cubicBezTo>
                    <a:pt x="35" y="84"/>
                    <a:pt x="33" y="85"/>
                    <a:pt x="31" y="84"/>
                  </a:cubicBezTo>
                  <a:cubicBezTo>
                    <a:pt x="31" y="83"/>
                    <a:pt x="31" y="83"/>
                    <a:pt x="32" y="82"/>
                  </a:cubicBezTo>
                  <a:cubicBezTo>
                    <a:pt x="32" y="82"/>
                    <a:pt x="32" y="83"/>
                    <a:pt x="33" y="82"/>
                  </a:cubicBezTo>
                  <a:cubicBezTo>
                    <a:pt x="32" y="81"/>
                    <a:pt x="30" y="82"/>
                    <a:pt x="31" y="83"/>
                  </a:cubicBezTo>
                  <a:cubicBezTo>
                    <a:pt x="30" y="83"/>
                    <a:pt x="30" y="84"/>
                    <a:pt x="29" y="83"/>
                  </a:cubicBezTo>
                  <a:cubicBezTo>
                    <a:pt x="30" y="83"/>
                    <a:pt x="28" y="81"/>
                    <a:pt x="28" y="82"/>
                  </a:cubicBezTo>
                  <a:cubicBezTo>
                    <a:pt x="28" y="82"/>
                    <a:pt x="28" y="83"/>
                    <a:pt x="28" y="83"/>
                  </a:cubicBezTo>
                  <a:cubicBezTo>
                    <a:pt x="26" y="83"/>
                    <a:pt x="23" y="83"/>
                    <a:pt x="21" y="83"/>
                  </a:cubicBezTo>
                  <a:cubicBezTo>
                    <a:pt x="21" y="81"/>
                    <a:pt x="23" y="79"/>
                    <a:pt x="24" y="79"/>
                  </a:cubicBezTo>
                  <a:cubicBezTo>
                    <a:pt x="24" y="80"/>
                    <a:pt x="23" y="80"/>
                    <a:pt x="23" y="81"/>
                  </a:cubicBezTo>
                  <a:cubicBezTo>
                    <a:pt x="24" y="80"/>
                    <a:pt x="24" y="81"/>
                    <a:pt x="26" y="81"/>
                  </a:cubicBezTo>
                  <a:cubicBezTo>
                    <a:pt x="26" y="80"/>
                    <a:pt x="26" y="81"/>
                    <a:pt x="27" y="80"/>
                  </a:cubicBezTo>
                  <a:cubicBezTo>
                    <a:pt x="28" y="81"/>
                    <a:pt x="26" y="81"/>
                    <a:pt x="26" y="82"/>
                  </a:cubicBezTo>
                  <a:cubicBezTo>
                    <a:pt x="27" y="81"/>
                    <a:pt x="27" y="82"/>
                    <a:pt x="28" y="83"/>
                  </a:cubicBezTo>
                  <a:cubicBezTo>
                    <a:pt x="28" y="80"/>
                    <a:pt x="31" y="83"/>
                    <a:pt x="32" y="79"/>
                  </a:cubicBezTo>
                  <a:cubicBezTo>
                    <a:pt x="32" y="81"/>
                    <a:pt x="33" y="81"/>
                    <a:pt x="33" y="83"/>
                  </a:cubicBezTo>
                  <a:cubicBezTo>
                    <a:pt x="35" y="81"/>
                    <a:pt x="35" y="82"/>
                    <a:pt x="37" y="81"/>
                  </a:cubicBezTo>
                  <a:cubicBezTo>
                    <a:pt x="37" y="80"/>
                    <a:pt x="37" y="80"/>
                    <a:pt x="36" y="79"/>
                  </a:cubicBezTo>
                  <a:cubicBezTo>
                    <a:pt x="37" y="79"/>
                    <a:pt x="37" y="79"/>
                    <a:pt x="37" y="78"/>
                  </a:cubicBezTo>
                  <a:cubicBezTo>
                    <a:pt x="36" y="78"/>
                    <a:pt x="38" y="77"/>
                    <a:pt x="37" y="77"/>
                  </a:cubicBezTo>
                  <a:cubicBezTo>
                    <a:pt x="37" y="78"/>
                    <a:pt x="35" y="78"/>
                    <a:pt x="35" y="78"/>
                  </a:cubicBezTo>
                  <a:cubicBezTo>
                    <a:pt x="35" y="78"/>
                    <a:pt x="37" y="76"/>
                    <a:pt x="38" y="76"/>
                  </a:cubicBezTo>
                  <a:cubicBezTo>
                    <a:pt x="38" y="75"/>
                    <a:pt x="37" y="76"/>
                    <a:pt x="37" y="75"/>
                  </a:cubicBezTo>
                  <a:cubicBezTo>
                    <a:pt x="37" y="75"/>
                    <a:pt x="37" y="75"/>
                    <a:pt x="38" y="75"/>
                  </a:cubicBezTo>
                  <a:cubicBezTo>
                    <a:pt x="37" y="74"/>
                    <a:pt x="36" y="74"/>
                    <a:pt x="36" y="73"/>
                  </a:cubicBezTo>
                  <a:cubicBezTo>
                    <a:pt x="36" y="72"/>
                    <a:pt x="37" y="74"/>
                    <a:pt x="37" y="72"/>
                  </a:cubicBezTo>
                  <a:cubicBezTo>
                    <a:pt x="36" y="73"/>
                    <a:pt x="37" y="72"/>
                    <a:pt x="36" y="71"/>
                  </a:cubicBezTo>
                  <a:cubicBezTo>
                    <a:pt x="36" y="71"/>
                    <a:pt x="36" y="71"/>
                    <a:pt x="37" y="71"/>
                  </a:cubicBezTo>
                  <a:cubicBezTo>
                    <a:pt x="37" y="70"/>
                    <a:pt x="36" y="71"/>
                    <a:pt x="35" y="70"/>
                  </a:cubicBezTo>
                  <a:cubicBezTo>
                    <a:pt x="36" y="69"/>
                    <a:pt x="36" y="67"/>
                    <a:pt x="37" y="67"/>
                  </a:cubicBezTo>
                  <a:cubicBezTo>
                    <a:pt x="35" y="67"/>
                    <a:pt x="36" y="67"/>
                    <a:pt x="36" y="66"/>
                  </a:cubicBezTo>
                  <a:cubicBezTo>
                    <a:pt x="35" y="65"/>
                    <a:pt x="35" y="67"/>
                    <a:pt x="34" y="66"/>
                  </a:cubicBezTo>
                  <a:cubicBezTo>
                    <a:pt x="34" y="66"/>
                    <a:pt x="34" y="65"/>
                    <a:pt x="34" y="65"/>
                  </a:cubicBezTo>
                  <a:cubicBezTo>
                    <a:pt x="35" y="65"/>
                    <a:pt x="35" y="65"/>
                    <a:pt x="36" y="65"/>
                  </a:cubicBezTo>
                  <a:cubicBezTo>
                    <a:pt x="36" y="64"/>
                    <a:pt x="36" y="63"/>
                    <a:pt x="35" y="63"/>
                  </a:cubicBezTo>
                  <a:cubicBezTo>
                    <a:pt x="35" y="64"/>
                    <a:pt x="35" y="64"/>
                    <a:pt x="35" y="64"/>
                  </a:cubicBezTo>
                  <a:cubicBezTo>
                    <a:pt x="35" y="64"/>
                    <a:pt x="34" y="63"/>
                    <a:pt x="34" y="62"/>
                  </a:cubicBezTo>
                  <a:cubicBezTo>
                    <a:pt x="35" y="62"/>
                    <a:pt x="35" y="63"/>
                    <a:pt x="35" y="62"/>
                  </a:cubicBezTo>
                  <a:cubicBezTo>
                    <a:pt x="35" y="60"/>
                    <a:pt x="34" y="61"/>
                    <a:pt x="33" y="61"/>
                  </a:cubicBezTo>
                  <a:cubicBezTo>
                    <a:pt x="33" y="60"/>
                    <a:pt x="35" y="60"/>
                    <a:pt x="34" y="59"/>
                  </a:cubicBezTo>
                  <a:cubicBezTo>
                    <a:pt x="34" y="58"/>
                    <a:pt x="33" y="59"/>
                    <a:pt x="33" y="58"/>
                  </a:cubicBezTo>
                  <a:cubicBezTo>
                    <a:pt x="33" y="58"/>
                    <a:pt x="33" y="57"/>
                    <a:pt x="33" y="57"/>
                  </a:cubicBezTo>
                  <a:cubicBezTo>
                    <a:pt x="33" y="57"/>
                    <a:pt x="34" y="58"/>
                    <a:pt x="34" y="58"/>
                  </a:cubicBezTo>
                  <a:cubicBezTo>
                    <a:pt x="34" y="57"/>
                    <a:pt x="35" y="56"/>
                    <a:pt x="34" y="55"/>
                  </a:cubicBezTo>
                  <a:cubicBezTo>
                    <a:pt x="33" y="55"/>
                    <a:pt x="33" y="55"/>
                    <a:pt x="32" y="54"/>
                  </a:cubicBezTo>
                  <a:cubicBezTo>
                    <a:pt x="34" y="53"/>
                    <a:pt x="32" y="54"/>
                    <a:pt x="32" y="53"/>
                  </a:cubicBezTo>
                  <a:cubicBezTo>
                    <a:pt x="32" y="53"/>
                    <a:pt x="33" y="52"/>
                    <a:pt x="33" y="52"/>
                  </a:cubicBezTo>
                  <a:cubicBezTo>
                    <a:pt x="33" y="50"/>
                    <a:pt x="31" y="51"/>
                    <a:pt x="32" y="50"/>
                  </a:cubicBezTo>
                  <a:cubicBezTo>
                    <a:pt x="32" y="49"/>
                    <a:pt x="33" y="50"/>
                    <a:pt x="33" y="50"/>
                  </a:cubicBezTo>
                  <a:cubicBezTo>
                    <a:pt x="33" y="49"/>
                    <a:pt x="33" y="48"/>
                    <a:pt x="32" y="48"/>
                  </a:cubicBezTo>
                  <a:cubicBezTo>
                    <a:pt x="32" y="48"/>
                    <a:pt x="31" y="49"/>
                    <a:pt x="30" y="47"/>
                  </a:cubicBezTo>
                  <a:cubicBezTo>
                    <a:pt x="30" y="47"/>
                    <a:pt x="31" y="48"/>
                    <a:pt x="29" y="49"/>
                  </a:cubicBezTo>
                  <a:cubicBezTo>
                    <a:pt x="29" y="48"/>
                    <a:pt x="30" y="47"/>
                    <a:pt x="29" y="46"/>
                  </a:cubicBezTo>
                  <a:cubicBezTo>
                    <a:pt x="28" y="47"/>
                    <a:pt x="27" y="46"/>
                    <a:pt x="26" y="46"/>
                  </a:cubicBezTo>
                  <a:cubicBezTo>
                    <a:pt x="27" y="45"/>
                    <a:pt x="27" y="44"/>
                    <a:pt x="28" y="43"/>
                  </a:cubicBezTo>
                  <a:cubicBezTo>
                    <a:pt x="28" y="44"/>
                    <a:pt x="30" y="44"/>
                    <a:pt x="30" y="44"/>
                  </a:cubicBezTo>
                  <a:cubicBezTo>
                    <a:pt x="28" y="43"/>
                    <a:pt x="31" y="42"/>
                    <a:pt x="32" y="43"/>
                  </a:cubicBezTo>
                  <a:cubicBezTo>
                    <a:pt x="33" y="39"/>
                    <a:pt x="32" y="33"/>
                    <a:pt x="31" y="29"/>
                  </a:cubicBezTo>
                  <a:cubicBezTo>
                    <a:pt x="31" y="29"/>
                    <a:pt x="32" y="28"/>
                    <a:pt x="32" y="28"/>
                  </a:cubicBezTo>
                  <a:cubicBezTo>
                    <a:pt x="30" y="28"/>
                    <a:pt x="31" y="26"/>
                    <a:pt x="32" y="26"/>
                  </a:cubicBezTo>
                  <a:cubicBezTo>
                    <a:pt x="31" y="26"/>
                    <a:pt x="31" y="25"/>
                    <a:pt x="31" y="25"/>
                  </a:cubicBezTo>
                  <a:cubicBezTo>
                    <a:pt x="31" y="25"/>
                    <a:pt x="32" y="25"/>
                    <a:pt x="32" y="24"/>
                  </a:cubicBezTo>
                  <a:cubicBezTo>
                    <a:pt x="31" y="24"/>
                    <a:pt x="31" y="24"/>
                    <a:pt x="31" y="24"/>
                  </a:cubicBezTo>
                  <a:cubicBezTo>
                    <a:pt x="32" y="20"/>
                    <a:pt x="31" y="17"/>
                    <a:pt x="29" y="13"/>
                  </a:cubicBezTo>
                  <a:cubicBezTo>
                    <a:pt x="29" y="10"/>
                    <a:pt x="27" y="1"/>
                    <a:pt x="22" y="2"/>
                  </a:cubicBezTo>
                  <a:cubicBezTo>
                    <a:pt x="22" y="2"/>
                    <a:pt x="22" y="3"/>
                    <a:pt x="23" y="3"/>
                  </a:cubicBezTo>
                  <a:cubicBezTo>
                    <a:pt x="22" y="4"/>
                    <a:pt x="22" y="3"/>
                    <a:pt x="21" y="4"/>
                  </a:cubicBezTo>
                  <a:cubicBezTo>
                    <a:pt x="21" y="5"/>
                    <a:pt x="22" y="4"/>
                    <a:pt x="22" y="5"/>
                  </a:cubicBezTo>
                  <a:cubicBezTo>
                    <a:pt x="21" y="5"/>
                    <a:pt x="21" y="4"/>
                    <a:pt x="20" y="4"/>
                  </a:cubicBezTo>
                  <a:cubicBezTo>
                    <a:pt x="20" y="5"/>
                    <a:pt x="22" y="5"/>
                    <a:pt x="21" y="6"/>
                  </a:cubicBezTo>
                  <a:cubicBezTo>
                    <a:pt x="21" y="5"/>
                    <a:pt x="20" y="4"/>
                    <a:pt x="19" y="4"/>
                  </a:cubicBezTo>
                  <a:cubicBezTo>
                    <a:pt x="18" y="4"/>
                    <a:pt x="15" y="4"/>
                    <a:pt x="15" y="7"/>
                  </a:cubicBezTo>
                  <a:cubicBezTo>
                    <a:pt x="14" y="6"/>
                    <a:pt x="13" y="5"/>
                    <a:pt x="12" y="5"/>
                  </a:cubicBezTo>
                  <a:cubicBezTo>
                    <a:pt x="12" y="4"/>
                    <a:pt x="13" y="5"/>
                    <a:pt x="13" y="4"/>
                  </a:cubicBezTo>
                  <a:cubicBezTo>
                    <a:pt x="12" y="4"/>
                    <a:pt x="12" y="4"/>
                    <a:pt x="11" y="4"/>
                  </a:cubicBezTo>
                  <a:cubicBezTo>
                    <a:pt x="12" y="3"/>
                    <a:pt x="13" y="4"/>
                    <a:pt x="13" y="3"/>
                  </a:cubicBezTo>
                  <a:cubicBezTo>
                    <a:pt x="12" y="3"/>
                    <a:pt x="12" y="3"/>
                    <a:pt x="11" y="3"/>
                  </a:cubicBezTo>
                  <a:cubicBezTo>
                    <a:pt x="13" y="3"/>
                    <a:pt x="13" y="2"/>
                    <a:pt x="13" y="1"/>
                  </a:cubicBezTo>
                  <a:cubicBezTo>
                    <a:pt x="12" y="2"/>
                    <a:pt x="11" y="2"/>
                    <a:pt x="11" y="0"/>
                  </a:cubicBezTo>
                  <a:cubicBezTo>
                    <a:pt x="8" y="1"/>
                    <a:pt x="6" y="3"/>
                    <a:pt x="4" y="4"/>
                  </a:cubicBezTo>
                  <a:cubicBezTo>
                    <a:pt x="5" y="6"/>
                    <a:pt x="3" y="7"/>
                    <a:pt x="2" y="8"/>
                  </a:cubicBezTo>
                  <a:cubicBezTo>
                    <a:pt x="4" y="9"/>
                    <a:pt x="2" y="10"/>
                    <a:pt x="1" y="9"/>
                  </a:cubicBezTo>
                  <a:cubicBezTo>
                    <a:pt x="1" y="10"/>
                    <a:pt x="1" y="12"/>
                    <a:pt x="2" y="12"/>
                  </a:cubicBezTo>
                  <a:cubicBezTo>
                    <a:pt x="1" y="11"/>
                    <a:pt x="1" y="13"/>
                    <a:pt x="1" y="14"/>
                  </a:cubicBezTo>
                  <a:cubicBezTo>
                    <a:pt x="1" y="14"/>
                    <a:pt x="1" y="13"/>
                    <a:pt x="1" y="14"/>
                  </a:cubicBezTo>
                  <a:cubicBezTo>
                    <a:pt x="0" y="15"/>
                    <a:pt x="1" y="16"/>
                    <a:pt x="1" y="17"/>
                  </a:cubicBezTo>
                  <a:cubicBezTo>
                    <a:pt x="1" y="18"/>
                    <a:pt x="2" y="18"/>
                    <a:pt x="2" y="19"/>
                  </a:cubicBezTo>
                  <a:cubicBezTo>
                    <a:pt x="1" y="20"/>
                    <a:pt x="3" y="22"/>
                    <a:pt x="1" y="21"/>
                  </a:cubicBezTo>
                  <a:cubicBezTo>
                    <a:pt x="3" y="23"/>
                    <a:pt x="1" y="29"/>
                    <a:pt x="4" y="28"/>
                  </a:cubicBezTo>
                  <a:cubicBezTo>
                    <a:pt x="3" y="29"/>
                    <a:pt x="4" y="30"/>
                    <a:pt x="4" y="31"/>
                  </a:cubicBezTo>
                  <a:cubicBezTo>
                    <a:pt x="4" y="31"/>
                    <a:pt x="4" y="30"/>
                    <a:pt x="5" y="31"/>
                  </a:cubicBezTo>
                  <a:cubicBezTo>
                    <a:pt x="4" y="31"/>
                    <a:pt x="4" y="32"/>
                    <a:pt x="4" y="32"/>
                  </a:cubicBezTo>
                  <a:cubicBezTo>
                    <a:pt x="5" y="32"/>
                    <a:pt x="4" y="30"/>
                    <a:pt x="6" y="31"/>
                  </a:cubicBezTo>
                  <a:cubicBezTo>
                    <a:pt x="4" y="32"/>
                    <a:pt x="6" y="32"/>
                    <a:pt x="6" y="33"/>
                  </a:cubicBezTo>
                  <a:cubicBezTo>
                    <a:pt x="6" y="34"/>
                    <a:pt x="5" y="34"/>
                    <a:pt x="5" y="34"/>
                  </a:cubicBezTo>
                  <a:cubicBezTo>
                    <a:pt x="5" y="34"/>
                    <a:pt x="5" y="34"/>
                    <a:pt x="4" y="34"/>
                  </a:cubicBezTo>
                  <a:cubicBezTo>
                    <a:pt x="4" y="36"/>
                    <a:pt x="6" y="34"/>
                    <a:pt x="6" y="36"/>
                  </a:cubicBezTo>
                  <a:cubicBezTo>
                    <a:pt x="5" y="37"/>
                    <a:pt x="5" y="39"/>
                    <a:pt x="6" y="40"/>
                  </a:cubicBezTo>
                  <a:cubicBezTo>
                    <a:pt x="4" y="41"/>
                    <a:pt x="5" y="43"/>
                    <a:pt x="5" y="45"/>
                  </a:cubicBezTo>
                  <a:cubicBezTo>
                    <a:pt x="6" y="45"/>
                    <a:pt x="8" y="46"/>
                    <a:pt x="9" y="48"/>
                  </a:cubicBezTo>
                  <a:cubicBezTo>
                    <a:pt x="9" y="49"/>
                    <a:pt x="8" y="51"/>
                    <a:pt x="10" y="51"/>
                  </a:cubicBezTo>
                  <a:cubicBezTo>
                    <a:pt x="9" y="52"/>
                    <a:pt x="8" y="51"/>
                    <a:pt x="9" y="52"/>
                  </a:cubicBezTo>
                  <a:cubicBezTo>
                    <a:pt x="9" y="52"/>
                    <a:pt x="10" y="52"/>
                    <a:pt x="11" y="51"/>
                  </a:cubicBezTo>
                  <a:cubicBezTo>
                    <a:pt x="10" y="50"/>
                    <a:pt x="13" y="50"/>
                    <a:pt x="13" y="50"/>
                  </a:cubicBezTo>
                  <a:cubicBezTo>
                    <a:pt x="13" y="50"/>
                    <a:pt x="13" y="50"/>
                    <a:pt x="13" y="51"/>
                  </a:cubicBezTo>
                  <a:cubicBezTo>
                    <a:pt x="13" y="50"/>
                    <a:pt x="14" y="51"/>
                    <a:pt x="14" y="51"/>
                  </a:cubicBezTo>
                  <a:cubicBezTo>
                    <a:pt x="15" y="51"/>
                    <a:pt x="14" y="50"/>
                    <a:pt x="16" y="50"/>
                  </a:cubicBezTo>
                  <a:cubicBezTo>
                    <a:pt x="16" y="51"/>
                    <a:pt x="19" y="53"/>
                    <a:pt x="20" y="51"/>
                  </a:cubicBezTo>
                  <a:cubicBezTo>
                    <a:pt x="21" y="52"/>
                    <a:pt x="22" y="53"/>
                    <a:pt x="20" y="54"/>
                  </a:cubicBezTo>
                  <a:cubicBezTo>
                    <a:pt x="19" y="54"/>
                    <a:pt x="20" y="55"/>
                    <a:pt x="20" y="56"/>
                  </a:cubicBezTo>
                  <a:cubicBezTo>
                    <a:pt x="20" y="56"/>
                    <a:pt x="19" y="56"/>
                    <a:pt x="20" y="56"/>
                  </a:cubicBezTo>
                  <a:cubicBezTo>
                    <a:pt x="21" y="55"/>
                    <a:pt x="22" y="55"/>
                    <a:pt x="23" y="56"/>
                  </a:cubicBezTo>
                  <a:cubicBezTo>
                    <a:pt x="22" y="56"/>
                    <a:pt x="23" y="57"/>
                    <a:pt x="22" y="57"/>
                  </a:cubicBezTo>
                  <a:cubicBezTo>
                    <a:pt x="20" y="58"/>
                    <a:pt x="18" y="61"/>
                    <a:pt x="13" y="62"/>
                  </a:cubicBezTo>
                  <a:cubicBezTo>
                    <a:pt x="15" y="64"/>
                    <a:pt x="12" y="64"/>
                    <a:pt x="13" y="65"/>
                  </a:cubicBezTo>
                  <a:cubicBezTo>
                    <a:pt x="14" y="64"/>
                    <a:pt x="15" y="64"/>
                    <a:pt x="15" y="65"/>
                  </a:cubicBezTo>
                  <a:cubicBezTo>
                    <a:pt x="15" y="65"/>
                    <a:pt x="15" y="65"/>
                    <a:pt x="14" y="66"/>
                  </a:cubicBezTo>
                  <a:cubicBezTo>
                    <a:pt x="15" y="65"/>
                    <a:pt x="14" y="65"/>
                    <a:pt x="14" y="65"/>
                  </a:cubicBezTo>
                  <a:cubicBezTo>
                    <a:pt x="14" y="65"/>
                    <a:pt x="13" y="65"/>
                    <a:pt x="13" y="65"/>
                  </a:cubicBezTo>
                  <a:cubicBezTo>
                    <a:pt x="13" y="66"/>
                    <a:pt x="13" y="66"/>
                    <a:pt x="14" y="66"/>
                  </a:cubicBezTo>
                  <a:cubicBezTo>
                    <a:pt x="13" y="66"/>
                    <a:pt x="13" y="66"/>
                    <a:pt x="12" y="66"/>
                  </a:cubicBezTo>
                  <a:cubicBezTo>
                    <a:pt x="12" y="66"/>
                    <a:pt x="13" y="66"/>
                    <a:pt x="12" y="65"/>
                  </a:cubicBezTo>
                  <a:cubicBezTo>
                    <a:pt x="11" y="66"/>
                    <a:pt x="10" y="65"/>
                    <a:pt x="10" y="66"/>
                  </a:cubicBezTo>
                  <a:cubicBezTo>
                    <a:pt x="11" y="67"/>
                    <a:pt x="12" y="66"/>
                    <a:pt x="12" y="66"/>
                  </a:cubicBezTo>
                  <a:cubicBezTo>
                    <a:pt x="11" y="67"/>
                    <a:pt x="10" y="67"/>
                    <a:pt x="11" y="67"/>
                  </a:cubicBezTo>
                  <a:cubicBezTo>
                    <a:pt x="11" y="67"/>
                    <a:pt x="12" y="67"/>
                    <a:pt x="12" y="68"/>
                  </a:cubicBezTo>
                  <a:cubicBezTo>
                    <a:pt x="12" y="68"/>
                    <a:pt x="10" y="69"/>
                    <a:pt x="11" y="69"/>
                  </a:cubicBezTo>
                  <a:cubicBezTo>
                    <a:pt x="12" y="69"/>
                    <a:pt x="13" y="67"/>
                    <a:pt x="14" y="68"/>
                  </a:cubicBezTo>
                  <a:cubicBezTo>
                    <a:pt x="14" y="69"/>
                    <a:pt x="10" y="69"/>
                    <a:pt x="10" y="71"/>
                  </a:cubicBezTo>
                  <a:cubicBezTo>
                    <a:pt x="11" y="70"/>
                    <a:pt x="11" y="71"/>
                    <a:pt x="11" y="71"/>
                  </a:cubicBezTo>
                  <a:cubicBezTo>
                    <a:pt x="12" y="71"/>
                    <a:pt x="13" y="71"/>
                    <a:pt x="13" y="71"/>
                  </a:cubicBezTo>
                  <a:cubicBezTo>
                    <a:pt x="13" y="72"/>
                    <a:pt x="12" y="72"/>
                    <a:pt x="13" y="73"/>
                  </a:cubicBezTo>
                  <a:cubicBezTo>
                    <a:pt x="13" y="73"/>
                    <a:pt x="15" y="72"/>
                    <a:pt x="15" y="73"/>
                  </a:cubicBezTo>
                  <a:cubicBezTo>
                    <a:pt x="14" y="73"/>
                    <a:pt x="13" y="75"/>
                    <a:pt x="14" y="74"/>
                  </a:cubicBezTo>
                  <a:cubicBezTo>
                    <a:pt x="15" y="74"/>
                    <a:pt x="15" y="73"/>
                    <a:pt x="15" y="72"/>
                  </a:cubicBezTo>
                  <a:cubicBezTo>
                    <a:pt x="16" y="73"/>
                    <a:pt x="17" y="72"/>
                    <a:pt x="17" y="73"/>
                  </a:cubicBezTo>
                  <a:cubicBezTo>
                    <a:pt x="16" y="74"/>
                    <a:pt x="17" y="74"/>
                    <a:pt x="17" y="74"/>
                  </a:cubicBezTo>
                  <a:cubicBezTo>
                    <a:pt x="15" y="73"/>
                    <a:pt x="13" y="77"/>
                    <a:pt x="13" y="74"/>
                  </a:cubicBezTo>
                  <a:cubicBezTo>
                    <a:pt x="12" y="74"/>
                    <a:pt x="12" y="74"/>
                    <a:pt x="11" y="74"/>
                  </a:cubicBezTo>
                  <a:cubicBezTo>
                    <a:pt x="12" y="75"/>
                    <a:pt x="11" y="77"/>
                    <a:pt x="13" y="77"/>
                  </a:cubicBezTo>
                  <a:cubicBezTo>
                    <a:pt x="12" y="76"/>
                    <a:pt x="14" y="76"/>
                    <a:pt x="15" y="76"/>
                  </a:cubicBezTo>
                  <a:cubicBezTo>
                    <a:pt x="15" y="77"/>
                    <a:pt x="13" y="77"/>
                    <a:pt x="13" y="78"/>
                  </a:cubicBezTo>
                  <a:cubicBezTo>
                    <a:pt x="15" y="76"/>
                    <a:pt x="15" y="79"/>
                    <a:pt x="16" y="77"/>
                  </a:cubicBezTo>
                  <a:cubicBezTo>
                    <a:pt x="15" y="78"/>
                    <a:pt x="15" y="76"/>
                    <a:pt x="16" y="76"/>
                  </a:cubicBezTo>
                  <a:cubicBezTo>
                    <a:pt x="17" y="77"/>
                    <a:pt x="16" y="77"/>
                    <a:pt x="17" y="77"/>
                  </a:cubicBezTo>
                  <a:cubicBezTo>
                    <a:pt x="17" y="78"/>
                    <a:pt x="15" y="78"/>
                    <a:pt x="15" y="78"/>
                  </a:cubicBezTo>
                  <a:cubicBezTo>
                    <a:pt x="17" y="79"/>
                    <a:pt x="17" y="78"/>
                    <a:pt x="17" y="78"/>
                  </a:cubicBezTo>
                  <a:cubicBezTo>
                    <a:pt x="17" y="78"/>
                    <a:pt x="18" y="79"/>
                    <a:pt x="17" y="79"/>
                  </a:cubicBezTo>
                  <a:cubicBezTo>
                    <a:pt x="16" y="79"/>
                    <a:pt x="15" y="79"/>
                    <a:pt x="15" y="79"/>
                  </a:cubicBezTo>
                  <a:cubicBezTo>
                    <a:pt x="15" y="79"/>
                    <a:pt x="15" y="79"/>
                    <a:pt x="15" y="79"/>
                  </a:cubicBezTo>
                  <a:cubicBezTo>
                    <a:pt x="15" y="80"/>
                    <a:pt x="15" y="80"/>
                    <a:pt x="15" y="80"/>
                  </a:cubicBezTo>
                  <a:cubicBezTo>
                    <a:pt x="15" y="79"/>
                    <a:pt x="16" y="80"/>
                    <a:pt x="17" y="80"/>
                  </a:cubicBezTo>
                  <a:cubicBezTo>
                    <a:pt x="17" y="80"/>
                    <a:pt x="17" y="80"/>
                    <a:pt x="17" y="80"/>
                  </a:cubicBezTo>
                  <a:cubicBezTo>
                    <a:pt x="16" y="81"/>
                    <a:pt x="16" y="81"/>
                    <a:pt x="15" y="81"/>
                  </a:cubicBezTo>
                  <a:cubicBezTo>
                    <a:pt x="15" y="80"/>
                    <a:pt x="14" y="80"/>
                    <a:pt x="13" y="80"/>
                  </a:cubicBezTo>
                  <a:cubicBezTo>
                    <a:pt x="13" y="81"/>
                    <a:pt x="13" y="81"/>
                    <a:pt x="13" y="82"/>
                  </a:cubicBezTo>
                  <a:cubicBezTo>
                    <a:pt x="14" y="81"/>
                    <a:pt x="15" y="81"/>
                    <a:pt x="15" y="81"/>
                  </a:cubicBezTo>
                  <a:cubicBezTo>
                    <a:pt x="14" y="82"/>
                    <a:pt x="14" y="82"/>
                    <a:pt x="14" y="82"/>
                  </a:cubicBezTo>
                  <a:cubicBezTo>
                    <a:pt x="15" y="83"/>
                    <a:pt x="18" y="81"/>
                    <a:pt x="19" y="82"/>
                  </a:cubicBezTo>
                  <a:cubicBezTo>
                    <a:pt x="19" y="83"/>
                    <a:pt x="19" y="83"/>
                    <a:pt x="20" y="84"/>
                  </a:cubicBezTo>
                  <a:cubicBezTo>
                    <a:pt x="17" y="86"/>
                    <a:pt x="14" y="88"/>
                    <a:pt x="14" y="92"/>
                  </a:cubicBezTo>
                  <a:cubicBezTo>
                    <a:pt x="15" y="92"/>
                    <a:pt x="15" y="92"/>
                    <a:pt x="15" y="91"/>
                  </a:cubicBezTo>
                  <a:cubicBezTo>
                    <a:pt x="15" y="92"/>
                    <a:pt x="15" y="92"/>
                    <a:pt x="15" y="91"/>
                  </a:cubicBezTo>
                  <a:cubicBezTo>
                    <a:pt x="15" y="93"/>
                    <a:pt x="15" y="93"/>
                    <a:pt x="16" y="93"/>
                  </a:cubicBezTo>
                  <a:cubicBezTo>
                    <a:pt x="15" y="94"/>
                    <a:pt x="15" y="95"/>
                    <a:pt x="14" y="96"/>
                  </a:cubicBezTo>
                  <a:cubicBezTo>
                    <a:pt x="15" y="95"/>
                    <a:pt x="15" y="97"/>
                    <a:pt x="16" y="96"/>
                  </a:cubicBezTo>
                  <a:cubicBezTo>
                    <a:pt x="16" y="96"/>
                    <a:pt x="16" y="95"/>
                    <a:pt x="16" y="95"/>
                  </a:cubicBezTo>
                  <a:cubicBezTo>
                    <a:pt x="17" y="95"/>
                    <a:pt x="17" y="96"/>
                    <a:pt x="16" y="97"/>
                  </a:cubicBezTo>
                  <a:cubicBezTo>
                    <a:pt x="15" y="97"/>
                    <a:pt x="14" y="97"/>
                    <a:pt x="13" y="98"/>
                  </a:cubicBezTo>
                  <a:cubicBezTo>
                    <a:pt x="14" y="99"/>
                    <a:pt x="13" y="100"/>
                    <a:pt x="14" y="100"/>
                  </a:cubicBezTo>
                  <a:cubicBezTo>
                    <a:pt x="13" y="101"/>
                    <a:pt x="14" y="100"/>
                    <a:pt x="15" y="101"/>
                  </a:cubicBezTo>
                  <a:cubicBezTo>
                    <a:pt x="15" y="101"/>
                    <a:pt x="13" y="101"/>
                    <a:pt x="13" y="102"/>
                  </a:cubicBezTo>
                  <a:cubicBezTo>
                    <a:pt x="14" y="102"/>
                    <a:pt x="14" y="103"/>
                    <a:pt x="14" y="103"/>
                  </a:cubicBezTo>
                  <a:cubicBezTo>
                    <a:pt x="15" y="103"/>
                    <a:pt x="15" y="103"/>
                    <a:pt x="16" y="103"/>
                  </a:cubicBezTo>
                  <a:cubicBezTo>
                    <a:pt x="15" y="104"/>
                    <a:pt x="15" y="104"/>
                    <a:pt x="16" y="104"/>
                  </a:cubicBezTo>
                  <a:cubicBezTo>
                    <a:pt x="16" y="105"/>
                    <a:pt x="15" y="106"/>
                    <a:pt x="14" y="106"/>
                  </a:cubicBezTo>
                  <a:cubicBezTo>
                    <a:pt x="15" y="107"/>
                    <a:pt x="15" y="108"/>
                    <a:pt x="14" y="109"/>
                  </a:cubicBezTo>
                  <a:cubicBezTo>
                    <a:pt x="15" y="109"/>
                    <a:pt x="15" y="108"/>
                    <a:pt x="16" y="108"/>
                  </a:cubicBezTo>
                  <a:cubicBezTo>
                    <a:pt x="16" y="109"/>
                    <a:pt x="15" y="109"/>
                    <a:pt x="14" y="110"/>
                  </a:cubicBezTo>
                  <a:cubicBezTo>
                    <a:pt x="16" y="111"/>
                    <a:pt x="15" y="113"/>
                    <a:pt x="15" y="113"/>
                  </a:cubicBezTo>
                  <a:cubicBezTo>
                    <a:pt x="15" y="113"/>
                    <a:pt x="17" y="113"/>
                    <a:pt x="17" y="113"/>
                  </a:cubicBezTo>
                  <a:cubicBezTo>
                    <a:pt x="17" y="115"/>
                    <a:pt x="14" y="114"/>
                    <a:pt x="15" y="116"/>
                  </a:cubicBezTo>
                  <a:cubicBezTo>
                    <a:pt x="16" y="115"/>
                    <a:pt x="17" y="113"/>
                    <a:pt x="19" y="1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 name="Freeform 56"/>
            <p:cNvSpPr>
              <a:spLocks noEditPoints="1"/>
            </p:cNvSpPr>
            <p:nvPr/>
          </p:nvSpPr>
          <p:spPr bwMode="auto">
            <a:xfrm>
              <a:off x="3890938" y="5641216"/>
              <a:ext cx="386990" cy="459670"/>
            </a:xfrm>
            <a:custGeom>
              <a:avLst/>
              <a:gdLst/>
              <a:ahLst/>
              <a:cxnLst>
                <a:cxn ang="0">
                  <a:pos x="161" y="127"/>
                </a:cxn>
                <a:cxn ang="0">
                  <a:pos x="195" y="205"/>
                </a:cxn>
                <a:cxn ang="0">
                  <a:pos x="129" y="117"/>
                </a:cxn>
                <a:cxn ang="0">
                  <a:pos x="157" y="202"/>
                </a:cxn>
                <a:cxn ang="0">
                  <a:pos x="132" y="191"/>
                </a:cxn>
                <a:cxn ang="0">
                  <a:pos x="127" y="205"/>
                </a:cxn>
                <a:cxn ang="0">
                  <a:pos x="123" y="218"/>
                </a:cxn>
                <a:cxn ang="0">
                  <a:pos x="116" y="213"/>
                </a:cxn>
                <a:cxn ang="0">
                  <a:pos x="113" y="217"/>
                </a:cxn>
                <a:cxn ang="0">
                  <a:pos x="108" y="226"/>
                </a:cxn>
                <a:cxn ang="0">
                  <a:pos x="94" y="226"/>
                </a:cxn>
                <a:cxn ang="0">
                  <a:pos x="97" y="216"/>
                </a:cxn>
                <a:cxn ang="0">
                  <a:pos x="77" y="217"/>
                </a:cxn>
                <a:cxn ang="0">
                  <a:pos x="75" y="212"/>
                </a:cxn>
                <a:cxn ang="0">
                  <a:pos x="65" y="213"/>
                </a:cxn>
                <a:cxn ang="0">
                  <a:pos x="61" y="189"/>
                </a:cxn>
                <a:cxn ang="0">
                  <a:pos x="63" y="183"/>
                </a:cxn>
                <a:cxn ang="0">
                  <a:pos x="80" y="179"/>
                </a:cxn>
                <a:cxn ang="0">
                  <a:pos x="76" y="197"/>
                </a:cxn>
                <a:cxn ang="0">
                  <a:pos x="86" y="193"/>
                </a:cxn>
                <a:cxn ang="0">
                  <a:pos x="91" y="212"/>
                </a:cxn>
                <a:cxn ang="0">
                  <a:pos x="83" y="185"/>
                </a:cxn>
                <a:cxn ang="0">
                  <a:pos x="30" y="48"/>
                </a:cxn>
                <a:cxn ang="0">
                  <a:pos x="94" y="177"/>
                </a:cxn>
                <a:cxn ang="0">
                  <a:pos x="95" y="190"/>
                </a:cxn>
                <a:cxn ang="0">
                  <a:pos x="104" y="196"/>
                </a:cxn>
                <a:cxn ang="0">
                  <a:pos x="110" y="196"/>
                </a:cxn>
                <a:cxn ang="0">
                  <a:pos x="120" y="207"/>
                </a:cxn>
                <a:cxn ang="0">
                  <a:pos x="110" y="184"/>
                </a:cxn>
                <a:cxn ang="0">
                  <a:pos x="112" y="157"/>
                </a:cxn>
                <a:cxn ang="0">
                  <a:pos x="119" y="178"/>
                </a:cxn>
                <a:cxn ang="0">
                  <a:pos x="109" y="118"/>
                </a:cxn>
                <a:cxn ang="0">
                  <a:pos x="142" y="177"/>
                </a:cxn>
                <a:cxn ang="0">
                  <a:pos x="17" y="5"/>
                </a:cxn>
                <a:cxn ang="0">
                  <a:pos x="42" y="51"/>
                </a:cxn>
                <a:cxn ang="0">
                  <a:pos x="232" y="70"/>
                </a:cxn>
                <a:cxn ang="0">
                  <a:pos x="214" y="99"/>
                </a:cxn>
                <a:cxn ang="0">
                  <a:pos x="196" y="128"/>
                </a:cxn>
                <a:cxn ang="0">
                  <a:pos x="173" y="137"/>
                </a:cxn>
                <a:cxn ang="0">
                  <a:pos x="148" y="119"/>
                </a:cxn>
                <a:cxn ang="0">
                  <a:pos x="143" y="116"/>
                </a:cxn>
                <a:cxn ang="0">
                  <a:pos x="109" y="114"/>
                </a:cxn>
                <a:cxn ang="0">
                  <a:pos x="61" y="89"/>
                </a:cxn>
                <a:cxn ang="0">
                  <a:pos x="51" y="64"/>
                </a:cxn>
                <a:cxn ang="0">
                  <a:pos x="25" y="9"/>
                </a:cxn>
                <a:cxn ang="0">
                  <a:pos x="5" y="24"/>
                </a:cxn>
                <a:cxn ang="0">
                  <a:pos x="25" y="59"/>
                </a:cxn>
                <a:cxn ang="0">
                  <a:pos x="34" y="83"/>
                </a:cxn>
                <a:cxn ang="0">
                  <a:pos x="44" y="110"/>
                </a:cxn>
                <a:cxn ang="0">
                  <a:pos x="57" y="169"/>
                </a:cxn>
                <a:cxn ang="0">
                  <a:pos x="56" y="184"/>
                </a:cxn>
                <a:cxn ang="0">
                  <a:pos x="45" y="200"/>
                </a:cxn>
                <a:cxn ang="0">
                  <a:pos x="14" y="221"/>
                </a:cxn>
                <a:cxn ang="0">
                  <a:pos x="6" y="231"/>
                </a:cxn>
                <a:cxn ang="0">
                  <a:pos x="112" y="296"/>
                </a:cxn>
                <a:cxn ang="0">
                  <a:pos x="154" y="293"/>
                </a:cxn>
                <a:cxn ang="0">
                  <a:pos x="174" y="273"/>
                </a:cxn>
                <a:cxn ang="0">
                  <a:pos x="189" y="226"/>
                </a:cxn>
                <a:cxn ang="0">
                  <a:pos x="196" y="201"/>
                </a:cxn>
                <a:cxn ang="0">
                  <a:pos x="194" y="176"/>
                </a:cxn>
                <a:cxn ang="0">
                  <a:pos x="201" y="163"/>
                </a:cxn>
                <a:cxn ang="0">
                  <a:pos x="241" y="98"/>
                </a:cxn>
              </a:cxnLst>
              <a:rect l="0" t="0" r="r" b="b"/>
              <a:pathLst>
                <a:path w="257" h="305">
                  <a:moveTo>
                    <a:pt x="241" y="88"/>
                  </a:moveTo>
                  <a:cubicBezTo>
                    <a:pt x="240" y="88"/>
                    <a:pt x="239" y="87"/>
                    <a:pt x="239" y="86"/>
                  </a:cubicBezTo>
                  <a:cubicBezTo>
                    <a:pt x="241" y="86"/>
                    <a:pt x="241" y="87"/>
                    <a:pt x="241" y="88"/>
                  </a:cubicBezTo>
                  <a:close/>
                  <a:moveTo>
                    <a:pt x="214" y="105"/>
                  </a:moveTo>
                  <a:cubicBezTo>
                    <a:pt x="214" y="103"/>
                    <a:pt x="214" y="103"/>
                    <a:pt x="213" y="104"/>
                  </a:cubicBezTo>
                  <a:cubicBezTo>
                    <a:pt x="213" y="103"/>
                    <a:pt x="213" y="103"/>
                    <a:pt x="213" y="102"/>
                  </a:cubicBezTo>
                  <a:cubicBezTo>
                    <a:pt x="213" y="102"/>
                    <a:pt x="214" y="102"/>
                    <a:pt x="214" y="102"/>
                  </a:cubicBezTo>
                  <a:cubicBezTo>
                    <a:pt x="213" y="102"/>
                    <a:pt x="213" y="102"/>
                    <a:pt x="213" y="102"/>
                  </a:cubicBezTo>
                  <a:cubicBezTo>
                    <a:pt x="215" y="101"/>
                    <a:pt x="215" y="104"/>
                    <a:pt x="214" y="105"/>
                  </a:cubicBezTo>
                  <a:close/>
                  <a:moveTo>
                    <a:pt x="212" y="105"/>
                  </a:moveTo>
                  <a:cubicBezTo>
                    <a:pt x="211" y="105"/>
                    <a:pt x="210" y="104"/>
                    <a:pt x="211" y="103"/>
                  </a:cubicBezTo>
                  <a:cubicBezTo>
                    <a:pt x="212" y="103"/>
                    <a:pt x="212" y="105"/>
                    <a:pt x="212" y="105"/>
                  </a:cubicBezTo>
                  <a:close/>
                  <a:moveTo>
                    <a:pt x="208" y="107"/>
                  </a:moveTo>
                  <a:cubicBezTo>
                    <a:pt x="207" y="105"/>
                    <a:pt x="208" y="105"/>
                    <a:pt x="209" y="104"/>
                  </a:cubicBezTo>
                  <a:cubicBezTo>
                    <a:pt x="210" y="105"/>
                    <a:pt x="211" y="109"/>
                    <a:pt x="208" y="107"/>
                  </a:cubicBezTo>
                  <a:close/>
                  <a:moveTo>
                    <a:pt x="196" y="142"/>
                  </a:moveTo>
                  <a:cubicBezTo>
                    <a:pt x="194" y="143"/>
                    <a:pt x="194" y="141"/>
                    <a:pt x="194" y="141"/>
                  </a:cubicBezTo>
                  <a:cubicBezTo>
                    <a:pt x="195" y="140"/>
                    <a:pt x="196" y="142"/>
                    <a:pt x="196" y="142"/>
                  </a:cubicBezTo>
                  <a:close/>
                  <a:moveTo>
                    <a:pt x="193" y="168"/>
                  </a:moveTo>
                  <a:cubicBezTo>
                    <a:pt x="193" y="167"/>
                    <a:pt x="192" y="168"/>
                    <a:pt x="191" y="167"/>
                  </a:cubicBezTo>
                  <a:cubicBezTo>
                    <a:pt x="191" y="166"/>
                    <a:pt x="195" y="167"/>
                    <a:pt x="193" y="168"/>
                  </a:cubicBezTo>
                  <a:close/>
                  <a:moveTo>
                    <a:pt x="163" y="128"/>
                  </a:moveTo>
                  <a:cubicBezTo>
                    <a:pt x="163" y="128"/>
                    <a:pt x="162" y="128"/>
                    <a:pt x="161" y="127"/>
                  </a:cubicBezTo>
                  <a:cubicBezTo>
                    <a:pt x="162" y="128"/>
                    <a:pt x="163" y="126"/>
                    <a:pt x="163" y="128"/>
                  </a:cubicBezTo>
                  <a:close/>
                  <a:moveTo>
                    <a:pt x="155" y="123"/>
                  </a:moveTo>
                  <a:cubicBezTo>
                    <a:pt x="154" y="124"/>
                    <a:pt x="155" y="122"/>
                    <a:pt x="154" y="122"/>
                  </a:cubicBezTo>
                  <a:cubicBezTo>
                    <a:pt x="154" y="121"/>
                    <a:pt x="155" y="122"/>
                    <a:pt x="156" y="122"/>
                  </a:cubicBezTo>
                  <a:cubicBezTo>
                    <a:pt x="156" y="123"/>
                    <a:pt x="155" y="123"/>
                    <a:pt x="155" y="123"/>
                  </a:cubicBezTo>
                  <a:close/>
                  <a:moveTo>
                    <a:pt x="189" y="201"/>
                  </a:moveTo>
                  <a:cubicBezTo>
                    <a:pt x="189" y="201"/>
                    <a:pt x="189" y="201"/>
                    <a:pt x="188" y="202"/>
                  </a:cubicBezTo>
                  <a:cubicBezTo>
                    <a:pt x="188" y="201"/>
                    <a:pt x="188" y="201"/>
                    <a:pt x="188" y="200"/>
                  </a:cubicBezTo>
                  <a:cubicBezTo>
                    <a:pt x="189" y="200"/>
                    <a:pt x="189" y="201"/>
                    <a:pt x="189" y="201"/>
                  </a:cubicBezTo>
                  <a:close/>
                  <a:moveTo>
                    <a:pt x="189" y="204"/>
                  </a:moveTo>
                  <a:cubicBezTo>
                    <a:pt x="189" y="205"/>
                    <a:pt x="189" y="205"/>
                    <a:pt x="189" y="205"/>
                  </a:cubicBezTo>
                  <a:cubicBezTo>
                    <a:pt x="189" y="205"/>
                    <a:pt x="190" y="205"/>
                    <a:pt x="190" y="205"/>
                  </a:cubicBezTo>
                  <a:cubicBezTo>
                    <a:pt x="191" y="207"/>
                    <a:pt x="187" y="205"/>
                    <a:pt x="189" y="204"/>
                  </a:cubicBezTo>
                  <a:close/>
                  <a:moveTo>
                    <a:pt x="187" y="211"/>
                  </a:moveTo>
                  <a:cubicBezTo>
                    <a:pt x="187" y="210"/>
                    <a:pt x="190" y="211"/>
                    <a:pt x="189" y="210"/>
                  </a:cubicBezTo>
                  <a:cubicBezTo>
                    <a:pt x="190" y="210"/>
                    <a:pt x="189" y="210"/>
                    <a:pt x="191" y="211"/>
                  </a:cubicBezTo>
                  <a:cubicBezTo>
                    <a:pt x="190" y="211"/>
                    <a:pt x="188" y="214"/>
                    <a:pt x="187" y="211"/>
                  </a:cubicBezTo>
                  <a:close/>
                  <a:moveTo>
                    <a:pt x="150" y="126"/>
                  </a:moveTo>
                  <a:cubicBezTo>
                    <a:pt x="150" y="125"/>
                    <a:pt x="151" y="125"/>
                    <a:pt x="150" y="124"/>
                  </a:cubicBezTo>
                  <a:cubicBezTo>
                    <a:pt x="150" y="124"/>
                    <a:pt x="151" y="123"/>
                    <a:pt x="151" y="123"/>
                  </a:cubicBezTo>
                  <a:cubicBezTo>
                    <a:pt x="151" y="124"/>
                    <a:pt x="151" y="124"/>
                    <a:pt x="152" y="124"/>
                  </a:cubicBezTo>
                  <a:cubicBezTo>
                    <a:pt x="150" y="124"/>
                    <a:pt x="152" y="125"/>
                    <a:pt x="150" y="126"/>
                  </a:cubicBezTo>
                  <a:close/>
                  <a:moveTo>
                    <a:pt x="195" y="205"/>
                  </a:moveTo>
                  <a:cubicBezTo>
                    <a:pt x="194" y="206"/>
                    <a:pt x="194" y="207"/>
                    <a:pt x="193" y="206"/>
                  </a:cubicBezTo>
                  <a:cubicBezTo>
                    <a:pt x="192" y="205"/>
                    <a:pt x="194" y="205"/>
                    <a:pt x="195" y="205"/>
                  </a:cubicBezTo>
                  <a:close/>
                  <a:moveTo>
                    <a:pt x="193" y="200"/>
                  </a:moveTo>
                  <a:cubicBezTo>
                    <a:pt x="192" y="199"/>
                    <a:pt x="191" y="199"/>
                    <a:pt x="190" y="198"/>
                  </a:cubicBezTo>
                  <a:cubicBezTo>
                    <a:pt x="191" y="198"/>
                    <a:pt x="192" y="198"/>
                    <a:pt x="193" y="200"/>
                  </a:cubicBezTo>
                  <a:close/>
                  <a:moveTo>
                    <a:pt x="186" y="185"/>
                  </a:moveTo>
                  <a:cubicBezTo>
                    <a:pt x="187" y="185"/>
                    <a:pt x="188" y="185"/>
                    <a:pt x="189" y="185"/>
                  </a:cubicBezTo>
                  <a:cubicBezTo>
                    <a:pt x="189" y="186"/>
                    <a:pt x="186" y="187"/>
                    <a:pt x="186" y="185"/>
                  </a:cubicBezTo>
                  <a:close/>
                  <a:moveTo>
                    <a:pt x="195" y="189"/>
                  </a:moveTo>
                  <a:cubicBezTo>
                    <a:pt x="194" y="189"/>
                    <a:pt x="192" y="188"/>
                    <a:pt x="191" y="187"/>
                  </a:cubicBezTo>
                  <a:cubicBezTo>
                    <a:pt x="193" y="187"/>
                    <a:pt x="194" y="187"/>
                    <a:pt x="195" y="189"/>
                  </a:cubicBezTo>
                  <a:close/>
                  <a:moveTo>
                    <a:pt x="188" y="230"/>
                  </a:moveTo>
                  <a:cubicBezTo>
                    <a:pt x="188" y="229"/>
                    <a:pt x="188" y="228"/>
                    <a:pt x="188" y="228"/>
                  </a:cubicBezTo>
                  <a:cubicBezTo>
                    <a:pt x="189" y="228"/>
                    <a:pt x="189" y="229"/>
                    <a:pt x="190" y="229"/>
                  </a:cubicBezTo>
                  <a:cubicBezTo>
                    <a:pt x="190" y="230"/>
                    <a:pt x="189" y="229"/>
                    <a:pt x="188" y="230"/>
                  </a:cubicBezTo>
                  <a:close/>
                  <a:moveTo>
                    <a:pt x="186" y="222"/>
                  </a:moveTo>
                  <a:cubicBezTo>
                    <a:pt x="186" y="221"/>
                    <a:pt x="188" y="224"/>
                    <a:pt x="187" y="224"/>
                  </a:cubicBezTo>
                  <a:cubicBezTo>
                    <a:pt x="186" y="223"/>
                    <a:pt x="187" y="222"/>
                    <a:pt x="186" y="222"/>
                  </a:cubicBezTo>
                  <a:close/>
                  <a:moveTo>
                    <a:pt x="157" y="179"/>
                  </a:moveTo>
                  <a:cubicBezTo>
                    <a:pt x="158" y="179"/>
                    <a:pt x="161" y="178"/>
                    <a:pt x="161" y="179"/>
                  </a:cubicBezTo>
                  <a:cubicBezTo>
                    <a:pt x="160" y="180"/>
                    <a:pt x="158" y="180"/>
                    <a:pt x="157" y="179"/>
                  </a:cubicBezTo>
                  <a:close/>
                  <a:moveTo>
                    <a:pt x="130" y="120"/>
                  </a:moveTo>
                  <a:cubicBezTo>
                    <a:pt x="128" y="120"/>
                    <a:pt x="129" y="118"/>
                    <a:pt x="129" y="117"/>
                  </a:cubicBezTo>
                  <a:cubicBezTo>
                    <a:pt x="130" y="117"/>
                    <a:pt x="130" y="119"/>
                    <a:pt x="130" y="120"/>
                  </a:cubicBezTo>
                  <a:close/>
                  <a:moveTo>
                    <a:pt x="162" y="195"/>
                  </a:moveTo>
                  <a:cubicBezTo>
                    <a:pt x="161" y="196"/>
                    <a:pt x="161" y="194"/>
                    <a:pt x="160" y="194"/>
                  </a:cubicBezTo>
                  <a:cubicBezTo>
                    <a:pt x="160" y="193"/>
                    <a:pt x="162" y="194"/>
                    <a:pt x="162" y="195"/>
                  </a:cubicBezTo>
                  <a:close/>
                  <a:moveTo>
                    <a:pt x="163" y="199"/>
                  </a:moveTo>
                  <a:cubicBezTo>
                    <a:pt x="163" y="199"/>
                    <a:pt x="161" y="198"/>
                    <a:pt x="162" y="199"/>
                  </a:cubicBezTo>
                  <a:cubicBezTo>
                    <a:pt x="162" y="200"/>
                    <a:pt x="161" y="199"/>
                    <a:pt x="161" y="199"/>
                  </a:cubicBezTo>
                  <a:cubicBezTo>
                    <a:pt x="162" y="198"/>
                    <a:pt x="161" y="197"/>
                    <a:pt x="161" y="196"/>
                  </a:cubicBezTo>
                  <a:cubicBezTo>
                    <a:pt x="161" y="196"/>
                    <a:pt x="161" y="195"/>
                    <a:pt x="160" y="195"/>
                  </a:cubicBezTo>
                  <a:cubicBezTo>
                    <a:pt x="162" y="194"/>
                    <a:pt x="161" y="198"/>
                    <a:pt x="163" y="199"/>
                  </a:cubicBezTo>
                  <a:cubicBezTo>
                    <a:pt x="163" y="199"/>
                    <a:pt x="163" y="199"/>
                    <a:pt x="163" y="199"/>
                  </a:cubicBezTo>
                  <a:cubicBezTo>
                    <a:pt x="163" y="199"/>
                    <a:pt x="163" y="199"/>
                    <a:pt x="163" y="199"/>
                  </a:cubicBezTo>
                  <a:close/>
                  <a:moveTo>
                    <a:pt x="152" y="182"/>
                  </a:moveTo>
                  <a:cubicBezTo>
                    <a:pt x="152" y="181"/>
                    <a:pt x="150" y="182"/>
                    <a:pt x="150" y="181"/>
                  </a:cubicBezTo>
                  <a:cubicBezTo>
                    <a:pt x="151" y="181"/>
                    <a:pt x="152" y="180"/>
                    <a:pt x="152" y="181"/>
                  </a:cubicBezTo>
                  <a:cubicBezTo>
                    <a:pt x="152" y="181"/>
                    <a:pt x="152" y="180"/>
                    <a:pt x="153" y="180"/>
                  </a:cubicBezTo>
                  <a:cubicBezTo>
                    <a:pt x="152" y="180"/>
                    <a:pt x="150" y="179"/>
                    <a:pt x="150" y="180"/>
                  </a:cubicBezTo>
                  <a:cubicBezTo>
                    <a:pt x="148" y="180"/>
                    <a:pt x="148" y="179"/>
                    <a:pt x="147" y="179"/>
                  </a:cubicBezTo>
                  <a:cubicBezTo>
                    <a:pt x="147" y="179"/>
                    <a:pt x="148" y="179"/>
                    <a:pt x="148" y="178"/>
                  </a:cubicBezTo>
                  <a:cubicBezTo>
                    <a:pt x="150" y="179"/>
                    <a:pt x="154" y="178"/>
                    <a:pt x="156" y="180"/>
                  </a:cubicBezTo>
                  <a:cubicBezTo>
                    <a:pt x="154" y="180"/>
                    <a:pt x="151" y="183"/>
                    <a:pt x="152" y="182"/>
                  </a:cubicBezTo>
                  <a:close/>
                  <a:moveTo>
                    <a:pt x="156" y="202"/>
                  </a:moveTo>
                  <a:cubicBezTo>
                    <a:pt x="156" y="202"/>
                    <a:pt x="157" y="202"/>
                    <a:pt x="157" y="202"/>
                  </a:cubicBezTo>
                  <a:cubicBezTo>
                    <a:pt x="155" y="199"/>
                    <a:pt x="153" y="202"/>
                    <a:pt x="151" y="202"/>
                  </a:cubicBezTo>
                  <a:cubicBezTo>
                    <a:pt x="152" y="200"/>
                    <a:pt x="154" y="200"/>
                    <a:pt x="156" y="199"/>
                  </a:cubicBezTo>
                  <a:cubicBezTo>
                    <a:pt x="156" y="200"/>
                    <a:pt x="156" y="200"/>
                    <a:pt x="157" y="201"/>
                  </a:cubicBezTo>
                  <a:cubicBezTo>
                    <a:pt x="158" y="201"/>
                    <a:pt x="157" y="200"/>
                    <a:pt x="158" y="200"/>
                  </a:cubicBezTo>
                  <a:cubicBezTo>
                    <a:pt x="158" y="201"/>
                    <a:pt x="157" y="202"/>
                    <a:pt x="156" y="202"/>
                  </a:cubicBezTo>
                  <a:close/>
                  <a:moveTo>
                    <a:pt x="155" y="208"/>
                  </a:moveTo>
                  <a:cubicBezTo>
                    <a:pt x="155" y="207"/>
                    <a:pt x="156" y="207"/>
                    <a:pt x="156" y="206"/>
                  </a:cubicBezTo>
                  <a:cubicBezTo>
                    <a:pt x="157" y="206"/>
                    <a:pt x="156" y="208"/>
                    <a:pt x="155" y="208"/>
                  </a:cubicBezTo>
                  <a:close/>
                  <a:moveTo>
                    <a:pt x="147" y="194"/>
                  </a:moveTo>
                  <a:cubicBezTo>
                    <a:pt x="145" y="192"/>
                    <a:pt x="148" y="192"/>
                    <a:pt x="148" y="191"/>
                  </a:cubicBezTo>
                  <a:cubicBezTo>
                    <a:pt x="148" y="192"/>
                    <a:pt x="147" y="193"/>
                    <a:pt x="147" y="194"/>
                  </a:cubicBezTo>
                  <a:close/>
                  <a:moveTo>
                    <a:pt x="138" y="186"/>
                  </a:moveTo>
                  <a:cubicBezTo>
                    <a:pt x="139" y="185"/>
                    <a:pt x="141" y="184"/>
                    <a:pt x="143" y="185"/>
                  </a:cubicBezTo>
                  <a:cubicBezTo>
                    <a:pt x="141" y="186"/>
                    <a:pt x="140" y="186"/>
                    <a:pt x="138" y="186"/>
                  </a:cubicBezTo>
                  <a:close/>
                  <a:moveTo>
                    <a:pt x="128" y="173"/>
                  </a:moveTo>
                  <a:cubicBezTo>
                    <a:pt x="128" y="172"/>
                    <a:pt x="130" y="171"/>
                    <a:pt x="130" y="170"/>
                  </a:cubicBezTo>
                  <a:cubicBezTo>
                    <a:pt x="131" y="170"/>
                    <a:pt x="132" y="170"/>
                    <a:pt x="132" y="171"/>
                  </a:cubicBezTo>
                  <a:cubicBezTo>
                    <a:pt x="133" y="169"/>
                    <a:pt x="135" y="170"/>
                    <a:pt x="136" y="172"/>
                  </a:cubicBezTo>
                  <a:cubicBezTo>
                    <a:pt x="134" y="174"/>
                    <a:pt x="131" y="171"/>
                    <a:pt x="128" y="173"/>
                  </a:cubicBezTo>
                  <a:close/>
                  <a:moveTo>
                    <a:pt x="148" y="210"/>
                  </a:moveTo>
                  <a:cubicBezTo>
                    <a:pt x="147" y="210"/>
                    <a:pt x="146" y="209"/>
                    <a:pt x="145" y="208"/>
                  </a:cubicBezTo>
                  <a:cubicBezTo>
                    <a:pt x="146" y="208"/>
                    <a:pt x="147" y="208"/>
                    <a:pt x="148" y="210"/>
                  </a:cubicBezTo>
                  <a:close/>
                  <a:moveTo>
                    <a:pt x="132" y="191"/>
                  </a:moveTo>
                  <a:cubicBezTo>
                    <a:pt x="132" y="189"/>
                    <a:pt x="134" y="189"/>
                    <a:pt x="135" y="188"/>
                  </a:cubicBezTo>
                  <a:cubicBezTo>
                    <a:pt x="135" y="189"/>
                    <a:pt x="134" y="190"/>
                    <a:pt x="132" y="191"/>
                  </a:cubicBezTo>
                  <a:close/>
                  <a:moveTo>
                    <a:pt x="124" y="176"/>
                  </a:moveTo>
                  <a:cubicBezTo>
                    <a:pt x="123" y="175"/>
                    <a:pt x="128" y="173"/>
                    <a:pt x="126" y="175"/>
                  </a:cubicBezTo>
                  <a:cubicBezTo>
                    <a:pt x="125" y="175"/>
                    <a:pt x="125" y="177"/>
                    <a:pt x="124" y="176"/>
                  </a:cubicBezTo>
                  <a:close/>
                  <a:moveTo>
                    <a:pt x="130" y="194"/>
                  </a:moveTo>
                  <a:cubicBezTo>
                    <a:pt x="131" y="195"/>
                    <a:pt x="131" y="195"/>
                    <a:pt x="131" y="196"/>
                  </a:cubicBezTo>
                  <a:cubicBezTo>
                    <a:pt x="131" y="197"/>
                    <a:pt x="131" y="196"/>
                    <a:pt x="131" y="195"/>
                  </a:cubicBezTo>
                  <a:cubicBezTo>
                    <a:pt x="130" y="195"/>
                    <a:pt x="130" y="195"/>
                    <a:pt x="129" y="196"/>
                  </a:cubicBezTo>
                  <a:cubicBezTo>
                    <a:pt x="130" y="194"/>
                    <a:pt x="132" y="192"/>
                    <a:pt x="130" y="191"/>
                  </a:cubicBezTo>
                  <a:cubicBezTo>
                    <a:pt x="132" y="190"/>
                    <a:pt x="131" y="194"/>
                    <a:pt x="130" y="194"/>
                  </a:cubicBezTo>
                  <a:close/>
                  <a:moveTo>
                    <a:pt x="131" y="202"/>
                  </a:moveTo>
                  <a:cubicBezTo>
                    <a:pt x="131" y="202"/>
                    <a:pt x="131" y="202"/>
                    <a:pt x="131" y="202"/>
                  </a:cubicBezTo>
                  <a:cubicBezTo>
                    <a:pt x="131" y="201"/>
                    <a:pt x="131" y="201"/>
                    <a:pt x="130" y="201"/>
                  </a:cubicBezTo>
                  <a:cubicBezTo>
                    <a:pt x="131" y="201"/>
                    <a:pt x="132" y="200"/>
                    <a:pt x="131" y="199"/>
                  </a:cubicBezTo>
                  <a:cubicBezTo>
                    <a:pt x="132" y="199"/>
                    <a:pt x="132" y="200"/>
                    <a:pt x="133" y="200"/>
                  </a:cubicBezTo>
                  <a:cubicBezTo>
                    <a:pt x="133" y="201"/>
                    <a:pt x="132" y="201"/>
                    <a:pt x="131" y="202"/>
                  </a:cubicBezTo>
                  <a:close/>
                  <a:moveTo>
                    <a:pt x="127" y="208"/>
                  </a:moveTo>
                  <a:cubicBezTo>
                    <a:pt x="127" y="209"/>
                    <a:pt x="127" y="212"/>
                    <a:pt x="128" y="210"/>
                  </a:cubicBezTo>
                  <a:cubicBezTo>
                    <a:pt x="128" y="210"/>
                    <a:pt x="127" y="212"/>
                    <a:pt x="127" y="212"/>
                  </a:cubicBezTo>
                  <a:cubicBezTo>
                    <a:pt x="127" y="210"/>
                    <a:pt x="125" y="209"/>
                    <a:pt x="126" y="208"/>
                  </a:cubicBezTo>
                  <a:cubicBezTo>
                    <a:pt x="127" y="208"/>
                    <a:pt x="127" y="208"/>
                    <a:pt x="128" y="207"/>
                  </a:cubicBezTo>
                  <a:cubicBezTo>
                    <a:pt x="128" y="206"/>
                    <a:pt x="127" y="206"/>
                    <a:pt x="127" y="205"/>
                  </a:cubicBezTo>
                  <a:cubicBezTo>
                    <a:pt x="127" y="205"/>
                    <a:pt x="127" y="205"/>
                    <a:pt x="128" y="204"/>
                  </a:cubicBezTo>
                  <a:cubicBezTo>
                    <a:pt x="128" y="205"/>
                    <a:pt x="128" y="205"/>
                    <a:pt x="128" y="206"/>
                  </a:cubicBezTo>
                  <a:cubicBezTo>
                    <a:pt x="130" y="206"/>
                    <a:pt x="131" y="203"/>
                    <a:pt x="132" y="203"/>
                  </a:cubicBezTo>
                  <a:cubicBezTo>
                    <a:pt x="131" y="205"/>
                    <a:pt x="130" y="207"/>
                    <a:pt x="127" y="208"/>
                  </a:cubicBezTo>
                  <a:close/>
                  <a:moveTo>
                    <a:pt x="132" y="215"/>
                  </a:moveTo>
                  <a:cubicBezTo>
                    <a:pt x="132" y="215"/>
                    <a:pt x="134" y="214"/>
                    <a:pt x="135" y="214"/>
                  </a:cubicBezTo>
                  <a:cubicBezTo>
                    <a:pt x="134" y="214"/>
                    <a:pt x="134" y="215"/>
                    <a:pt x="132" y="215"/>
                  </a:cubicBezTo>
                  <a:close/>
                  <a:moveTo>
                    <a:pt x="127" y="212"/>
                  </a:moveTo>
                  <a:cubicBezTo>
                    <a:pt x="128" y="211"/>
                    <a:pt x="128" y="213"/>
                    <a:pt x="128" y="213"/>
                  </a:cubicBezTo>
                  <a:cubicBezTo>
                    <a:pt x="127" y="214"/>
                    <a:pt x="128" y="213"/>
                    <a:pt x="127" y="212"/>
                  </a:cubicBezTo>
                  <a:close/>
                  <a:moveTo>
                    <a:pt x="162" y="284"/>
                  </a:moveTo>
                  <a:cubicBezTo>
                    <a:pt x="161" y="284"/>
                    <a:pt x="159" y="283"/>
                    <a:pt x="161" y="282"/>
                  </a:cubicBezTo>
                  <a:cubicBezTo>
                    <a:pt x="159" y="282"/>
                    <a:pt x="159" y="284"/>
                    <a:pt x="158" y="284"/>
                  </a:cubicBezTo>
                  <a:cubicBezTo>
                    <a:pt x="159" y="283"/>
                    <a:pt x="157" y="283"/>
                    <a:pt x="156" y="283"/>
                  </a:cubicBezTo>
                  <a:cubicBezTo>
                    <a:pt x="156" y="283"/>
                    <a:pt x="157" y="282"/>
                    <a:pt x="156" y="281"/>
                  </a:cubicBezTo>
                  <a:cubicBezTo>
                    <a:pt x="157" y="282"/>
                    <a:pt x="157" y="283"/>
                    <a:pt x="159" y="283"/>
                  </a:cubicBezTo>
                  <a:cubicBezTo>
                    <a:pt x="159" y="281"/>
                    <a:pt x="161" y="282"/>
                    <a:pt x="163" y="281"/>
                  </a:cubicBezTo>
                  <a:cubicBezTo>
                    <a:pt x="163" y="283"/>
                    <a:pt x="160" y="282"/>
                    <a:pt x="162" y="284"/>
                  </a:cubicBezTo>
                  <a:close/>
                  <a:moveTo>
                    <a:pt x="128" y="221"/>
                  </a:moveTo>
                  <a:cubicBezTo>
                    <a:pt x="127" y="221"/>
                    <a:pt x="126" y="222"/>
                    <a:pt x="126" y="224"/>
                  </a:cubicBezTo>
                  <a:cubicBezTo>
                    <a:pt x="125" y="222"/>
                    <a:pt x="128" y="220"/>
                    <a:pt x="129" y="219"/>
                  </a:cubicBezTo>
                  <a:cubicBezTo>
                    <a:pt x="130" y="220"/>
                    <a:pt x="128" y="220"/>
                    <a:pt x="128" y="221"/>
                  </a:cubicBezTo>
                  <a:close/>
                  <a:moveTo>
                    <a:pt x="123" y="218"/>
                  </a:moveTo>
                  <a:cubicBezTo>
                    <a:pt x="122" y="218"/>
                    <a:pt x="122" y="216"/>
                    <a:pt x="123" y="216"/>
                  </a:cubicBezTo>
                  <a:cubicBezTo>
                    <a:pt x="123" y="215"/>
                    <a:pt x="122" y="215"/>
                    <a:pt x="122" y="215"/>
                  </a:cubicBezTo>
                  <a:cubicBezTo>
                    <a:pt x="121" y="215"/>
                    <a:pt x="120" y="216"/>
                    <a:pt x="121" y="217"/>
                  </a:cubicBezTo>
                  <a:cubicBezTo>
                    <a:pt x="120" y="215"/>
                    <a:pt x="123" y="213"/>
                    <a:pt x="124" y="212"/>
                  </a:cubicBezTo>
                  <a:cubicBezTo>
                    <a:pt x="124" y="213"/>
                    <a:pt x="124" y="214"/>
                    <a:pt x="123" y="215"/>
                  </a:cubicBezTo>
                  <a:cubicBezTo>
                    <a:pt x="124" y="215"/>
                    <a:pt x="125" y="215"/>
                    <a:pt x="126" y="216"/>
                  </a:cubicBezTo>
                  <a:cubicBezTo>
                    <a:pt x="126" y="215"/>
                    <a:pt x="126" y="215"/>
                    <a:pt x="125" y="214"/>
                  </a:cubicBezTo>
                  <a:cubicBezTo>
                    <a:pt x="126" y="214"/>
                    <a:pt x="127" y="214"/>
                    <a:pt x="127" y="215"/>
                  </a:cubicBezTo>
                  <a:cubicBezTo>
                    <a:pt x="127" y="215"/>
                    <a:pt x="127" y="214"/>
                    <a:pt x="127" y="215"/>
                  </a:cubicBezTo>
                  <a:cubicBezTo>
                    <a:pt x="126" y="215"/>
                    <a:pt x="126" y="217"/>
                    <a:pt x="125" y="217"/>
                  </a:cubicBezTo>
                  <a:cubicBezTo>
                    <a:pt x="125" y="217"/>
                    <a:pt x="125" y="216"/>
                    <a:pt x="125" y="216"/>
                  </a:cubicBezTo>
                  <a:cubicBezTo>
                    <a:pt x="124" y="216"/>
                    <a:pt x="123" y="216"/>
                    <a:pt x="123" y="217"/>
                  </a:cubicBezTo>
                  <a:cubicBezTo>
                    <a:pt x="123" y="218"/>
                    <a:pt x="124" y="217"/>
                    <a:pt x="125" y="218"/>
                  </a:cubicBezTo>
                  <a:cubicBezTo>
                    <a:pt x="124" y="218"/>
                    <a:pt x="123" y="217"/>
                    <a:pt x="123" y="218"/>
                  </a:cubicBezTo>
                  <a:close/>
                  <a:moveTo>
                    <a:pt x="117" y="213"/>
                  </a:moveTo>
                  <a:cubicBezTo>
                    <a:pt x="118" y="213"/>
                    <a:pt x="119" y="214"/>
                    <a:pt x="119" y="214"/>
                  </a:cubicBezTo>
                  <a:cubicBezTo>
                    <a:pt x="120" y="214"/>
                    <a:pt x="119" y="213"/>
                    <a:pt x="119" y="212"/>
                  </a:cubicBezTo>
                  <a:cubicBezTo>
                    <a:pt x="120" y="212"/>
                    <a:pt x="120" y="212"/>
                    <a:pt x="121" y="212"/>
                  </a:cubicBezTo>
                  <a:cubicBezTo>
                    <a:pt x="121" y="213"/>
                    <a:pt x="120" y="213"/>
                    <a:pt x="120" y="214"/>
                  </a:cubicBezTo>
                  <a:cubicBezTo>
                    <a:pt x="119" y="215"/>
                    <a:pt x="117" y="214"/>
                    <a:pt x="117" y="213"/>
                  </a:cubicBezTo>
                  <a:close/>
                  <a:moveTo>
                    <a:pt x="116" y="213"/>
                  </a:moveTo>
                  <a:cubicBezTo>
                    <a:pt x="116" y="212"/>
                    <a:pt x="118" y="212"/>
                    <a:pt x="119" y="211"/>
                  </a:cubicBezTo>
                  <a:cubicBezTo>
                    <a:pt x="119" y="213"/>
                    <a:pt x="117" y="212"/>
                    <a:pt x="116" y="213"/>
                  </a:cubicBezTo>
                  <a:close/>
                  <a:moveTo>
                    <a:pt x="113" y="206"/>
                  </a:moveTo>
                  <a:cubicBezTo>
                    <a:pt x="113" y="206"/>
                    <a:pt x="112" y="206"/>
                    <a:pt x="112" y="205"/>
                  </a:cubicBezTo>
                  <a:cubicBezTo>
                    <a:pt x="114" y="206"/>
                    <a:pt x="115" y="204"/>
                    <a:pt x="115" y="203"/>
                  </a:cubicBezTo>
                  <a:cubicBezTo>
                    <a:pt x="116" y="204"/>
                    <a:pt x="116" y="205"/>
                    <a:pt x="116" y="205"/>
                  </a:cubicBezTo>
                  <a:cubicBezTo>
                    <a:pt x="116" y="206"/>
                    <a:pt x="115" y="205"/>
                    <a:pt x="114" y="206"/>
                  </a:cubicBezTo>
                  <a:cubicBezTo>
                    <a:pt x="113" y="207"/>
                    <a:pt x="116" y="207"/>
                    <a:pt x="115" y="208"/>
                  </a:cubicBezTo>
                  <a:cubicBezTo>
                    <a:pt x="113" y="208"/>
                    <a:pt x="114" y="205"/>
                    <a:pt x="113" y="206"/>
                  </a:cubicBezTo>
                  <a:close/>
                  <a:moveTo>
                    <a:pt x="109" y="204"/>
                  </a:moveTo>
                  <a:cubicBezTo>
                    <a:pt x="107" y="204"/>
                    <a:pt x="110" y="202"/>
                    <a:pt x="110" y="201"/>
                  </a:cubicBezTo>
                  <a:cubicBezTo>
                    <a:pt x="109" y="201"/>
                    <a:pt x="108" y="201"/>
                    <a:pt x="107" y="201"/>
                  </a:cubicBezTo>
                  <a:cubicBezTo>
                    <a:pt x="107" y="200"/>
                    <a:pt x="107" y="200"/>
                    <a:pt x="106" y="198"/>
                  </a:cubicBezTo>
                  <a:cubicBezTo>
                    <a:pt x="104" y="199"/>
                    <a:pt x="105" y="201"/>
                    <a:pt x="104" y="202"/>
                  </a:cubicBezTo>
                  <a:cubicBezTo>
                    <a:pt x="104" y="200"/>
                    <a:pt x="105" y="199"/>
                    <a:pt x="105" y="197"/>
                  </a:cubicBezTo>
                  <a:cubicBezTo>
                    <a:pt x="106" y="198"/>
                    <a:pt x="107" y="198"/>
                    <a:pt x="108" y="199"/>
                  </a:cubicBezTo>
                  <a:cubicBezTo>
                    <a:pt x="106" y="199"/>
                    <a:pt x="109" y="201"/>
                    <a:pt x="110" y="200"/>
                  </a:cubicBezTo>
                  <a:cubicBezTo>
                    <a:pt x="110" y="202"/>
                    <a:pt x="109" y="203"/>
                    <a:pt x="109" y="204"/>
                  </a:cubicBezTo>
                  <a:close/>
                  <a:moveTo>
                    <a:pt x="119" y="228"/>
                  </a:moveTo>
                  <a:cubicBezTo>
                    <a:pt x="118" y="228"/>
                    <a:pt x="118" y="228"/>
                    <a:pt x="117" y="228"/>
                  </a:cubicBezTo>
                  <a:cubicBezTo>
                    <a:pt x="117" y="227"/>
                    <a:pt x="117" y="226"/>
                    <a:pt x="119" y="226"/>
                  </a:cubicBezTo>
                  <a:cubicBezTo>
                    <a:pt x="119" y="226"/>
                    <a:pt x="118" y="227"/>
                    <a:pt x="119" y="228"/>
                  </a:cubicBezTo>
                  <a:close/>
                  <a:moveTo>
                    <a:pt x="113" y="217"/>
                  </a:moveTo>
                  <a:cubicBezTo>
                    <a:pt x="113" y="218"/>
                    <a:pt x="114" y="218"/>
                    <a:pt x="115" y="219"/>
                  </a:cubicBezTo>
                  <a:cubicBezTo>
                    <a:pt x="114" y="219"/>
                    <a:pt x="113" y="219"/>
                    <a:pt x="113" y="217"/>
                  </a:cubicBezTo>
                  <a:close/>
                  <a:moveTo>
                    <a:pt x="111" y="217"/>
                  </a:moveTo>
                  <a:cubicBezTo>
                    <a:pt x="111" y="217"/>
                    <a:pt x="111" y="216"/>
                    <a:pt x="110" y="216"/>
                  </a:cubicBezTo>
                  <a:cubicBezTo>
                    <a:pt x="111" y="215"/>
                    <a:pt x="112" y="216"/>
                    <a:pt x="111" y="215"/>
                  </a:cubicBezTo>
                  <a:cubicBezTo>
                    <a:pt x="112" y="214"/>
                    <a:pt x="113" y="215"/>
                    <a:pt x="112" y="214"/>
                  </a:cubicBezTo>
                  <a:cubicBezTo>
                    <a:pt x="113" y="214"/>
                    <a:pt x="113" y="214"/>
                    <a:pt x="113" y="215"/>
                  </a:cubicBezTo>
                  <a:cubicBezTo>
                    <a:pt x="113" y="215"/>
                    <a:pt x="113" y="215"/>
                    <a:pt x="113" y="216"/>
                  </a:cubicBezTo>
                  <a:cubicBezTo>
                    <a:pt x="112" y="215"/>
                    <a:pt x="112" y="216"/>
                    <a:pt x="111" y="217"/>
                  </a:cubicBezTo>
                  <a:close/>
                  <a:moveTo>
                    <a:pt x="112" y="212"/>
                  </a:moveTo>
                  <a:cubicBezTo>
                    <a:pt x="112" y="213"/>
                    <a:pt x="110" y="213"/>
                    <a:pt x="110" y="214"/>
                  </a:cubicBezTo>
                  <a:cubicBezTo>
                    <a:pt x="110" y="213"/>
                    <a:pt x="111" y="212"/>
                    <a:pt x="112" y="212"/>
                  </a:cubicBezTo>
                  <a:close/>
                  <a:moveTo>
                    <a:pt x="107" y="208"/>
                  </a:moveTo>
                  <a:cubicBezTo>
                    <a:pt x="107" y="209"/>
                    <a:pt x="109" y="209"/>
                    <a:pt x="108" y="208"/>
                  </a:cubicBezTo>
                  <a:cubicBezTo>
                    <a:pt x="108" y="208"/>
                    <a:pt x="109" y="208"/>
                    <a:pt x="109" y="209"/>
                  </a:cubicBezTo>
                  <a:cubicBezTo>
                    <a:pt x="108" y="209"/>
                    <a:pt x="108" y="210"/>
                    <a:pt x="108" y="211"/>
                  </a:cubicBezTo>
                  <a:cubicBezTo>
                    <a:pt x="107" y="211"/>
                    <a:pt x="107" y="209"/>
                    <a:pt x="107" y="208"/>
                  </a:cubicBezTo>
                  <a:close/>
                  <a:moveTo>
                    <a:pt x="110" y="216"/>
                  </a:moveTo>
                  <a:cubicBezTo>
                    <a:pt x="109" y="215"/>
                    <a:pt x="108" y="216"/>
                    <a:pt x="108" y="216"/>
                  </a:cubicBezTo>
                  <a:cubicBezTo>
                    <a:pt x="108" y="215"/>
                    <a:pt x="110" y="215"/>
                    <a:pt x="110" y="216"/>
                  </a:cubicBezTo>
                  <a:close/>
                  <a:moveTo>
                    <a:pt x="105" y="211"/>
                  </a:moveTo>
                  <a:cubicBezTo>
                    <a:pt x="104" y="211"/>
                    <a:pt x="104" y="211"/>
                    <a:pt x="103" y="212"/>
                  </a:cubicBezTo>
                  <a:cubicBezTo>
                    <a:pt x="103" y="210"/>
                    <a:pt x="104" y="209"/>
                    <a:pt x="105" y="211"/>
                  </a:cubicBezTo>
                  <a:close/>
                  <a:moveTo>
                    <a:pt x="110" y="225"/>
                  </a:moveTo>
                  <a:cubicBezTo>
                    <a:pt x="109" y="225"/>
                    <a:pt x="109" y="225"/>
                    <a:pt x="108" y="226"/>
                  </a:cubicBezTo>
                  <a:cubicBezTo>
                    <a:pt x="107" y="224"/>
                    <a:pt x="109" y="225"/>
                    <a:pt x="109" y="224"/>
                  </a:cubicBezTo>
                  <a:cubicBezTo>
                    <a:pt x="109" y="224"/>
                    <a:pt x="110" y="224"/>
                    <a:pt x="110" y="225"/>
                  </a:cubicBezTo>
                  <a:close/>
                  <a:moveTo>
                    <a:pt x="89" y="187"/>
                  </a:moveTo>
                  <a:cubicBezTo>
                    <a:pt x="91" y="186"/>
                    <a:pt x="90" y="185"/>
                    <a:pt x="90" y="183"/>
                  </a:cubicBezTo>
                  <a:cubicBezTo>
                    <a:pt x="89" y="183"/>
                    <a:pt x="88" y="185"/>
                    <a:pt x="87" y="185"/>
                  </a:cubicBezTo>
                  <a:cubicBezTo>
                    <a:pt x="86" y="184"/>
                    <a:pt x="85" y="183"/>
                    <a:pt x="85" y="182"/>
                  </a:cubicBezTo>
                  <a:cubicBezTo>
                    <a:pt x="85" y="181"/>
                    <a:pt x="87" y="182"/>
                    <a:pt x="87" y="181"/>
                  </a:cubicBezTo>
                  <a:cubicBezTo>
                    <a:pt x="88" y="182"/>
                    <a:pt x="87" y="182"/>
                    <a:pt x="86" y="182"/>
                  </a:cubicBezTo>
                  <a:cubicBezTo>
                    <a:pt x="88" y="185"/>
                    <a:pt x="90" y="182"/>
                    <a:pt x="92" y="182"/>
                  </a:cubicBezTo>
                  <a:cubicBezTo>
                    <a:pt x="91" y="183"/>
                    <a:pt x="90" y="187"/>
                    <a:pt x="92" y="187"/>
                  </a:cubicBezTo>
                  <a:cubicBezTo>
                    <a:pt x="92" y="189"/>
                    <a:pt x="89" y="189"/>
                    <a:pt x="89" y="187"/>
                  </a:cubicBezTo>
                  <a:close/>
                  <a:moveTo>
                    <a:pt x="105" y="226"/>
                  </a:moveTo>
                  <a:cubicBezTo>
                    <a:pt x="104" y="227"/>
                    <a:pt x="105" y="224"/>
                    <a:pt x="107" y="224"/>
                  </a:cubicBezTo>
                  <a:cubicBezTo>
                    <a:pt x="107" y="226"/>
                    <a:pt x="105" y="225"/>
                    <a:pt x="105" y="226"/>
                  </a:cubicBezTo>
                  <a:close/>
                  <a:moveTo>
                    <a:pt x="99" y="225"/>
                  </a:moveTo>
                  <a:cubicBezTo>
                    <a:pt x="99" y="224"/>
                    <a:pt x="98" y="224"/>
                    <a:pt x="98" y="224"/>
                  </a:cubicBezTo>
                  <a:cubicBezTo>
                    <a:pt x="98" y="224"/>
                    <a:pt x="99" y="224"/>
                    <a:pt x="99" y="223"/>
                  </a:cubicBezTo>
                  <a:cubicBezTo>
                    <a:pt x="101" y="223"/>
                    <a:pt x="101" y="222"/>
                    <a:pt x="102" y="221"/>
                  </a:cubicBezTo>
                  <a:cubicBezTo>
                    <a:pt x="102" y="223"/>
                    <a:pt x="100" y="224"/>
                    <a:pt x="99" y="225"/>
                  </a:cubicBezTo>
                  <a:close/>
                  <a:moveTo>
                    <a:pt x="95" y="223"/>
                  </a:moveTo>
                  <a:cubicBezTo>
                    <a:pt x="95" y="224"/>
                    <a:pt x="96" y="225"/>
                    <a:pt x="94" y="224"/>
                  </a:cubicBezTo>
                  <a:cubicBezTo>
                    <a:pt x="94" y="225"/>
                    <a:pt x="96" y="227"/>
                    <a:pt x="94" y="227"/>
                  </a:cubicBezTo>
                  <a:cubicBezTo>
                    <a:pt x="94" y="226"/>
                    <a:pt x="94" y="226"/>
                    <a:pt x="94" y="226"/>
                  </a:cubicBezTo>
                  <a:cubicBezTo>
                    <a:pt x="94" y="225"/>
                    <a:pt x="93" y="226"/>
                    <a:pt x="93" y="224"/>
                  </a:cubicBezTo>
                  <a:cubicBezTo>
                    <a:pt x="93" y="224"/>
                    <a:pt x="94" y="224"/>
                    <a:pt x="94" y="223"/>
                  </a:cubicBezTo>
                  <a:cubicBezTo>
                    <a:pt x="94" y="222"/>
                    <a:pt x="93" y="220"/>
                    <a:pt x="92" y="220"/>
                  </a:cubicBezTo>
                  <a:cubicBezTo>
                    <a:pt x="91" y="220"/>
                    <a:pt x="91" y="221"/>
                    <a:pt x="91" y="222"/>
                  </a:cubicBezTo>
                  <a:cubicBezTo>
                    <a:pt x="90" y="222"/>
                    <a:pt x="90" y="221"/>
                    <a:pt x="89" y="220"/>
                  </a:cubicBezTo>
                  <a:cubicBezTo>
                    <a:pt x="90" y="220"/>
                    <a:pt x="92" y="219"/>
                    <a:pt x="92" y="220"/>
                  </a:cubicBezTo>
                  <a:cubicBezTo>
                    <a:pt x="93" y="219"/>
                    <a:pt x="91" y="217"/>
                    <a:pt x="90" y="217"/>
                  </a:cubicBezTo>
                  <a:cubicBezTo>
                    <a:pt x="90" y="217"/>
                    <a:pt x="92" y="217"/>
                    <a:pt x="91" y="216"/>
                  </a:cubicBezTo>
                  <a:cubicBezTo>
                    <a:pt x="90" y="215"/>
                    <a:pt x="90" y="215"/>
                    <a:pt x="90" y="214"/>
                  </a:cubicBezTo>
                  <a:cubicBezTo>
                    <a:pt x="89" y="215"/>
                    <a:pt x="89" y="217"/>
                    <a:pt x="88" y="216"/>
                  </a:cubicBezTo>
                  <a:cubicBezTo>
                    <a:pt x="87" y="217"/>
                    <a:pt x="89" y="217"/>
                    <a:pt x="89" y="219"/>
                  </a:cubicBezTo>
                  <a:cubicBezTo>
                    <a:pt x="88" y="220"/>
                    <a:pt x="88" y="218"/>
                    <a:pt x="87" y="219"/>
                  </a:cubicBezTo>
                  <a:cubicBezTo>
                    <a:pt x="88" y="218"/>
                    <a:pt x="88" y="217"/>
                    <a:pt x="87" y="215"/>
                  </a:cubicBezTo>
                  <a:cubicBezTo>
                    <a:pt x="87" y="215"/>
                    <a:pt x="88" y="214"/>
                    <a:pt x="87" y="213"/>
                  </a:cubicBezTo>
                  <a:cubicBezTo>
                    <a:pt x="88" y="212"/>
                    <a:pt x="89" y="212"/>
                    <a:pt x="90" y="212"/>
                  </a:cubicBezTo>
                  <a:cubicBezTo>
                    <a:pt x="90" y="213"/>
                    <a:pt x="89" y="213"/>
                    <a:pt x="88" y="213"/>
                  </a:cubicBezTo>
                  <a:cubicBezTo>
                    <a:pt x="88" y="214"/>
                    <a:pt x="88" y="214"/>
                    <a:pt x="89" y="215"/>
                  </a:cubicBezTo>
                  <a:cubicBezTo>
                    <a:pt x="89" y="215"/>
                    <a:pt x="90" y="214"/>
                    <a:pt x="91" y="214"/>
                  </a:cubicBezTo>
                  <a:cubicBezTo>
                    <a:pt x="91" y="215"/>
                    <a:pt x="91" y="216"/>
                    <a:pt x="92" y="216"/>
                  </a:cubicBezTo>
                  <a:cubicBezTo>
                    <a:pt x="93" y="215"/>
                    <a:pt x="91" y="214"/>
                    <a:pt x="91" y="214"/>
                  </a:cubicBezTo>
                  <a:cubicBezTo>
                    <a:pt x="91" y="213"/>
                    <a:pt x="91" y="213"/>
                    <a:pt x="92" y="213"/>
                  </a:cubicBezTo>
                  <a:cubicBezTo>
                    <a:pt x="93" y="213"/>
                    <a:pt x="92" y="214"/>
                    <a:pt x="93" y="215"/>
                  </a:cubicBezTo>
                  <a:cubicBezTo>
                    <a:pt x="94" y="216"/>
                    <a:pt x="96" y="214"/>
                    <a:pt x="97" y="216"/>
                  </a:cubicBezTo>
                  <a:cubicBezTo>
                    <a:pt x="98" y="215"/>
                    <a:pt x="99" y="216"/>
                    <a:pt x="100" y="217"/>
                  </a:cubicBezTo>
                  <a:cubicBezTo>
                    <a:pt x="101" y="216"/>
                    <a:pt x="100" y="215"/>
                    <a:pt x="99" y="215"/>
                  </a:cubicBezTo>
                  <a:cubicBezTo>
                    <a:pt x="99" y="214"/>
                    <a:pt x="101" y="215"/>
                    <a:pt x="102" y="216"/>
                  </a:cubicBezTo>
                  <a:cubicBezTo>
                    <a:pt x="101" y="216"/>
                    <a:pt x="101" y="217"/>
                    <a:pt x="101" y="217"/>
                  </a:cubicBezTo>
                  <a:cubicBezTo>
                    <a:pt x="100" y="217"/>
                    <a:pt x="99" y="219"/>
                    <a:pt x="98" y="217"/>
                  </a:cubicBezTo>
                  <a:cubicBezTo>
                    <a:pt x="98" y="218"/>
                    <a:pt x="98" y="219"/>
                    <a:pt x="97" y="221"/>
                  </a:cubicBezTo>
                  <a:cubicBezTo>
                    <a:pt x="99" y="221"/>
                    <a:pt x="100" y="218"/>
                    <a:pt x="102" y="219"/>
                  </a:cubicBezTo>
                  <a:cubicBezTo>
                    <a:pt x="101" y="221"/>
                    <a:pt x="97" y="221"/>
                    <a:pt x="95" y="223"/>
                  </a:cubicBezTo>
                  <a:close/>
                  <a:moveTo>
                    <a:pt x="81" y="213"/>
                  </a:moveTo>
                  <a:cubicBezTo>
                    <a:pt x="81" y="212"/>
                    <a:pt x="83" y="211"/>
                    <a:pt x="81" y="209"/>
                  </a:cubicBezTo>
                  <a:cubicBezTo>
                    <a:pt x="83" y="209"/>
                    <a:pt x="83" y="211"/>
                    <a:pt x="84" y="212"/>
                  </a:cubicBezTo>
                  <a:cubicBezTo>
                    <a:pt x="82" y="212"/>
                    <a:pt x="82" y="214"/>
                    <a:pt x="81" y="213"/>
                  </a:cubicBezTo>
                  <a:close/>
                  <a:moveTo>
                    <a:pt x="83" y="219"/>
                  </a:moveTo>
                  <a:cubicBezTo>
                    <a:pt x="82" y="221"/>
                    <a:pt x="81" y="218"/>
                    <a:pt x="80" y="217"/>
                  </a:cubicBezTo>
                  <a:cubicBezTo>
                    <a:pt x="79" y="218"/>
                    <a:pt x="79" y="219"/>
                    <a:pt x="78" y="219"/>
                  </a:cubicBezTo>
                  <a:cubicBezTo>
                    <a:pt x="78" y="217"/>
                    <a:pt x="81" y="217"/>
                    <a:pt x="81" y="217"/>
                  </a:cubicBezTo>
                  <a:cubicBezTo>
                    <a:pt x="82" y="216"/>
                    <a:pt x="82" y="218"/>
                    <a:pt x="83" y="217"/>
                  </a:cubicBezTo>
                  <a:cubicBezTo>
                    <a:pt x="83" y="218"/>
                    <a:pt x="82" y="219"/>
                    <a:pt x="83" y="219"/>
                  </a:cubicBezTo>
                  <a:close/>
                  <a:moveTo>
                    <a:pt x="77" y="217"/>
                  </a:moveTo>
                  <a:cubicBezTo>
                    <a:pt x="77" y="216"/>
                    <a:pt x="78" y="215"/>
                    <a:pt x="76" y="215"/>
                  </a:cubicBezTo>
                  <a:cubicBezTo>
                    <a:pt x="77" y="214"/>
                    <a:pt x="79" y="214"/>
                    <a:pt x="79" y="213"/>
                  </a:cubicBezTo>
                  <a:cubicBezTo>
                    <a:pt x="80" y="215"/>
                    <a:pt x="78" y="214"/>
                    <a:pt x="78" y="216"/>
                  </a:cubicBezTo>
                  <a:cubicBezTo>
                    <a:pt x="78" y="216"/>
                    <a:pt x="78" y="217"/>
                    <a:pt x="77" y="217"/>
                  </a:cubicBezTo>
                  <a:close/>
                  <a:moveTo>
                    <a:pt x="74" y="217"/>
                  </a:moveTo>
                  <a:cubicBezTo>
                    <a:pt x="74" y="216"/>
                    <a:pt x="74" y="216"/>
                    <a:pt x="74" y="215"/>
                  </a:cubicBezTo>
                  <a:cubicBezTo>
                    <a:pt x="75" y="215"/>
                    <a:pt x="75" y="217"/>
                    <a:pt x="76" y="216"/>
                  </a:cubicBezTo>
                  <a:cubicBezTo>
                    <a:pt x="76" y="216"/>
                    <a:pt x="76" y="216"/>
                    <a:pt x="76" y="216"/>
                  </a:cubicBezTo>
                  <a:cubicBezTo>
                    <a:pt x="76" y="215"/>
                    <a:pt x="76" y="215"/>
                    <a:pt x="76" y="216"/>
                  </a:cubicBezTo>
                  <a:cubicBezTo>
                    <a:pt x="76" y="217"/>
                    <a:pt x="75" y="217"/>
                    <a:pt x="74" y="217"/>
                  </a:cubicBezTo>
                  <a:close/>
                  <a:moveTo>
                    <a:pt x="72" y="213"/>
                  </a:moveTo>
                  <a:cubicBezTo>
                    <a:pt x="71" y="213"/>
                    <a:pt x="71" y="212"/>
                    <a:pt x="70" y="213"/>
                  </a:cubicBezTo>
                  <a:cubicBezTo>
                    <a:pt x="70" y="212"/>
                    <a:pt x="71" y="212"/>
                    <a:pt x="72" y="212"/>
                  </a:cubicBezTo>
                  <a:cubicBezTo>
                    <a:pt x="72" y="212"/>
                    <a:pt x="72" y="213"/>
                    <a:pt x="72" y="213"/>
                  </a:cubicBezTo>
                  <a:close/>
                  <a:moveTo>
                    <a:pt x="71" y="207"/>
                  </a:moveTo>
                  <a:cubicBezTo>
                    <a:pt x="70" y="207"/>
                    <a:pt x="70" y="207"/>
                    <a:pt x="69" y="206"/>
                  </a:cubicBezTo>
                  <a:cubicBezTo>
                    <a:pt x="69" y="206"/>
                    <a:pt x="70" y="204"/>
                    <a:pt x="71" y="204"/>
                  </a:cubicBezTo>
                  <a:cubicBezTo>
                    <a:pt x="72" y="205"/>
                    <a:pt x="70" y="207"/>
                    <a:pt x="72" y="206"/>
                  </a:cubicBezTo>
                  <a:cubicBezTo>
                    <a:pt x="72" y="207"/>
                    <a:pt x="72" y="208"/>
                    <a:pt x="72" y="209"/>
                  </a:cubicBezTo>
                  <a:cubicBezTo>
                    <a:pt x="71" y="209"/>
                    <a:pt x="69" y="210"/>
                    <a:pt x="67" y="210"/>
                  </a:cubicBezTo>
                  <a:cubicBezTo>
                    <a:pt x="68" y="208"/>
                    <a:pt x="70" y="208"/>
                    <a:pt x="71" y="207"/>
                  </a:cubicBezTo>
                  <a:close/>
                  <a:moveTo>
                    <a:pt x="72" y="210"/>
                  </a:moveTo>
                  <a:cubicBezTo>
                    <a:pt x="73" y="209"/>
                    <a:pt x="75" y="211"/>
                    <a:pt x="74" y="212"/>
                  </a:cubicBezTo>
                  <a:cubicBezTo>
                    <a:pt x="73" y="211"/>
                    <a:pt x="72" y="212"/>
                    <a:pt x="72" y="210"/>
                  </a:cubicBezTo>
                  <a:close/>
                  <a:moveTo>
                    <a:pt x="75" y="212"/>
                  </a:moveTo>
                  <a:cubicBezTo>
                    <a:pt x="76" y="213"/>
                    <a:pt x="74" y="213"/>
                    <a:pt x="74" y="214"/>
                  </a:cubicBezTo>
                  <a:cubicBezTo>
                    <a:pt x="74" y="213"/>
                    <a:pt x="74" y="212"/>
                    <a:pt x="75" y="212"/>
                  </a:cubicBezTo>
                  <a:close/>
                  <a:moveTo>
                    <a:pt x="65" y="204"/>
                  </a:moveTo>
                  <a:cubicBezTo>
                    <a:pt x="65" y="204"/>
                    <a:pt x="66" y="204"/>
                    <a:pt x="67" y="203"/>
                  </a:cubicBezTo>
                  <a:cubicBezTo>
                    <a:pt x="67" y="203"/>
                    <a:pt x="66" y="202"/>
                    <a:pt x="65" y="202"/>
                  </a:cubicBezTo>
                  <a:cubicBezTo>
                    <a:pt x="65" y="201"/>
                    <a:pt x="67" y="201"/>
                    <a:pt x="67" y="200"/>
                  </a:cubicBezTo>
                  <a:cubicBezTo>
                    <a:pt x="67" y="201"/>
                    <a:pt x="68" y="202"/>
                    <a:pt x="69" y="202"/>
                  </a:cubicBezTo>
                  <a:cubicBezTo>
                    <a:pt x="71" y="202"/>
                    <a:pt x="70" y="201"/>
                    <a:pt x="71" y="201"/>
                  </a:cubicBezTo>
                  <a:cubicBezTo>
                    <a:pt x="70" y="200"/>
                    <a:pt x="69" y="199"/>
                    <a:pt x="68" y="200"/>
                  </a:cubicBezTo>
                  <a:cubicBezTo>
                    <a:pt x="68" y="198"/>
                    <a:pt x="70" y="199"/>
                    <a:pt x="71" y="198"/>
                  </a:cubicBezTo>
                  <a:cubicBezTo>
                    <a:pt x="71" y="198"/>
                    <a:pt x="72" y="199"/>
                    <a:pt x="72" y="200"/>
                  </a:cubicBezTo>
                  <a:cubicBezTo>
                    <a:pt x="74" y="198"/>
                    <a:pt x="74" y="200"/>
                    <a:pt x="75" y="199"/>
                  </a:cubicBezTo>
                  <a:cubicBezTo>
                    <a:pt x="74" y="200"/>
                    <a:pt x="71" y="200"/>
                    <a:pt x="72" y="203"/>
                  </a:cubicBezTo>
                  <a:cubicBezTo>
                    <a:pt x="70" y="202"/>
                    <a:pt x="69" y="204"/>
                    <a:pt x="67" y="203"/>
                  </a:cubicBezTo>
                  <a:cubicBezTo>
                    <a:pt x="67" y="204"/>
                    <a:pt x="65" y="205"/>
                    <a:pt x="65" y="204"/>
                  </a:cubicBezTo>
                  <a:close/>
                  <a:moveTo>
                    <a:pt x="59" y="193"/>
                  </a:moveTo>
                  <a:cubicBezTo>
                    <a:pt x="60" y="192"/>
                    <a:pt x="60" y="192"/>
                    <a:pt x="60" y="191"/>
                  </a:cubicBezTo>
                  <a:cubicBezTo>
                    <a:pt x="61" y="191"/>
                    <a:pt x="61" y="192"/>
                    <a:pt x="61" y="193"/>
                  </a:cubicBezTo>
                  <a:cubicBezTo>
                    <a:pt x="60" y="193"/>
                    <a:pt x="60" y="194"/>
                    <a:pt x="59" y="193"/>
                  </a:cubicBezTo>
                  <a:close/>
                  <a:moveTo>
                    <a:pt x="56" y="191"/>
                  </a:moveTo>
                  <a:cubicBezTo>
                    <a:pt x="58" y="190"/>
                    <a:pt x="58" y="192"/>
                    <a:pt x="59" y="191"/>
                  </a:cubicBezTo>
                  <a:cubicBezTo>
                    <a:pt x="59" y="193"/>
                    <a:pt x="56" y="192"/>
                    <a:pt x="56" y="191"/>
                  </a:cubicBezTo>
                  <a:close/>
                  <a:moveTo>
                    <a:pt x="65" y="213"/>
                  </a:moveTo>
                  <a:cubicBezTo>
                    <a:pt x="65" y="212"/>
                    <a:pt x="63" y="213"/>
                    <a:pt x="64" y="212"/>
                  </a:cubicBezTo>
                  <a:cubicBezTo>
                    <a:pt x="65" y="212"/>
                    <a:pt x="69" y="212"/>
                    <a:pt x="65" y="213"/>
                  </a:cubicBezTo>
                  <a:close/>
                  <a:moveTo>
                    <a:pt x="70" y="223"/>
                  </a:moveTo>
                  <a:cubicBezTo>
                    <a:pt x="68" y="224"/>
                    <a:pt x="69" y="221"/>
                    <a:pt x="68" y="221"/>
                  </a:cubicBezTo>
                  <a:cubicBezTo>
                    <a:pt x="69" y="219"/>
                    <a:pt x="70" y="223"/>
                    <a:pt x="70" y="223"/>
                  </a:cubicBezTo>
                  <a:close/>
                  <a:moveTo>
                    <a:pt x="62" y="209"/>
                  </a:moveTo>
                  <a:cubicBezTo>
                    <a:pt x="62" y="212"/>
                    <a:pt x="60" y="211"/>
                    <a:pt x="58" y="212"/>
                  </a:cubicBezTo>
                  <a:cubicBezTo>
                    <a:pt x="58" y="211"/>
                    <a:pt x="59" y="210"/>
                    <a:pt x="58" y="209"/>
                  </a:cubicBezTo>
                  <a:cubicBezTo>
                    <a:pt x="61" y="209"/>
                    <a:pt x="61" y="208"/>
                    <a:pt x="63" y="207"/>
                  </a:cubicBezTo>
                  <a:cubicBezTo>
                    <a:pt x="65" y="208"/>
                    <a:pt x="63" y="211"/>
                    <a:pt x="65" y="210"/>
                  </a:cubicBezTo>
                  <a:cubicBezTo>
                    <a:pt x="66" y="211"/>
                    <a:pt x="64" y="210"/>
                    <a:pt x="64" y="211"/>
                  </a:cubicBezTo>
                  <a:cubicBezTo>
                    <a:pt x="63" y="210"/>
                    <a:pt x="62" y="210"/>
                    <a:pt x="62" y="209"/>
                  </a:cubicBezTo>
                  <a:close/>
                  <a:moveTo>
                    <a:pt x="56" y="191"/>
                  </a:moveTo>
                  <a:cubicBezTo>
                    <a:pt x="56" y="193"/>
                    <a:pt x="55" y="193"/>
                    <a:pt x="53" y="194"/>
                  </a:cubicBezTo>
                  <a:cubicBezTo>
                    <a:pt x="54" y="193"/>
                    <a:pt x="55" y="193"/>
                    <a:pt x="56" y="191"/>
                  </a:cubicBezTo>
                  <a:close/>
                  <a:moveTo>
                    <a:pt x="52" y="187"/>
                  </a:moveTo>
                  <a:cubicBezTo>
                    <a:pt x="52" y="188"/>
                    <a:pt x="52" y="189"/>
                    <a:pt x="53" y="189"/>
                  </a:cubicBezTo>
                  <a:cubicBezTo>
                    <a:pt x="53" y="189"/>
                    <a:pt x="53" y="188"/>
                    <a:pt x="54" y="188"/>
                  </a:cubicBezTo>
                  <a:cubicBezTo>
                    <a:pt x="55" y="189"/>
                    <a:pt x="53" y="189"/>
                    <a:pt x="53" y="190"/>
                  </a:cubicBezTo>
                  <a:cubicBezTo>
                    <a:pt x="52" y="190"/>
                    <a:pt x="52" y="188"/>
                    <a:pt x="50" y="188"/>
                  </a:cubicBezTo>
                  <a:cubicBezTo>
                    <a:pt x="50" y="188"/>
                    <a:pt x="51" y="188"/>
                    <a:pt x="52" y="187"/>
                  </a:cubicBezTo>
                  <a:close/>
                  <a:moveTo>
                    <a:pt x="58" y="186"/>
                  </a:moveTo>
                  <a:cubicBezTo>
                    <a:pt x="56" y="186"/>
                    <a:pt x="55" y="185"/>
                    <a:pt x="53" y="187"/>
                  </a:cubicBezTo>
                  <a:cubicBezTo>
                    <a:pt x="53" y="184"/>
                    <a:pt x="57" y="184"/>
                    <a:pt x="58" y="186"/>
                  </a:cubicBezTo>
                  <a:close/>
                  <a:moveTo>
                    <a:pt x="61" y="189"/>
                  </a:moveTo>
                  <a:cubicBezTo>
                    <a:pt x="61" y="190"/>
                    <a:pt x="60" y="191"/>
                    <a:pt x="59" y="190"/>
                  </a:cubicBezTo>
                  <a:cubicBezTo>
                    <a:pt x="60" y="189"/>
                    <a:pt x="61" y="189"/>
                    <a:pt x="61" y="189"/>
                  </a:cubicBezTo>
                  <a:close/>
                  <a:moveTo>
                    <a:pt x="71" y="197"/>
                  </a:moveTo>
                  <a:cubicBezTo>
                    <a:pt x="71" y="198"/>
                    <a:pt x="71" y="198"/>
                    <a:pt x="71" y="198"/>
                  </a:cubicBezTo>
                  <a:cubicBezTo>
                    <a:pt x="71" y="198"/>
                    <a:pt x="71" y="198"/>
                    <a:pt x="71" y="197"/>
                  </a:cubicBezTo>
                  <a:close/>
                  <a:moveTo>
                    <a:pt x="66" y="198"/>
                  </a:moveTo>
                  <a:cubicBezTo>
                    <a:pt x="68" y="196"/>
                    <a:pt x="67" y="194"/>
                    <a:pt x="67" y="193"/>
                  </a:cubicBezTo>
                  <a:cubicBezTo>
                    <a:pt x="67" y="193"/>
                    <a:pt x="67" y="192"/>
                    <a:pt x="68" y="192"/>
                  </a:cubicBezTo>
                  <a:cubicBezTo>
                    <a:pt x="69" y="193"/>
                    <a:pt x="70" y="193"/>
                    <a:pt x="71" y="195"/>
                  </a:cubicBezTo>
                  <a:cubicBezTo>
                    <a:pt x="69" y="197"/>
                    <a:pt x="65" y="198"/>
                    <a:pt x="63" y="199"/>
                  </a:cubicBezTo>
                  <a:cubicBezTo>
                    <a:pt x="63" y="199"/>
                    <a:pt x="64" y="198"/>
                    <a:pt x="64" y="198"/>
                  </a:cubicBezTo>
                  <a:cubicBezTo>
                    <a:pt x="64" y="197"/>
                    <a:pt x="62" y="198"/>
                    <a:pt x="62" y="197"/>
                  </a:cubicBezTo>
                  <a:cubicBezTo>
                    <a:pt x="63" y="196"/>
                    <a:pt x="65" y="198"/>
                    <a:pt x="66" y="198"/>
                  </a:cubicBezTo>
                  <a:close/>
                  <a:moveTo>
                    <a:pt x="61" y="183"/>
                  </a:moveTo>
                  <a:cubicBezTo>
                    <a:pt x="61" y="181"/>
                    <a:pt x="65" y="181"/>
                    <a:pt x="67" y="180"/>
                  </a:cubicBezTo>
                  <a:cubicBezTo>
                    <a:pt x="69" y="179"/>
                    <a:pt x="69" y="176"/>
                    <a:pt x="71" y="176"/>
                  </a:cubicBezTo>
                  <a:cubicBezTo>
                    <a:pt x="70" y="177"/>
                    <a:pt x="70" y="178"/>
                    <a:pt x="72" y="178"/>
                  </a:cubicBezTo>
                  <a:cubicBezTo>
                    <a:pt x="72" y="179"/>
                    <a:pt x="71" y="178"/>
                    <a:pt x="70" y="179"/>
                  </a:cubicBezTo>
                  <a:cubicBezTo>
                    <a:pt x="70" y="179"/>
                    <a:pt x="70" y="179"/>
                    <a:pt x="69" y="179"/>
                  </a:cubicBezTo>
                  <a:cubicBezTo>
                    <a:pt x="69" y="181"/>
                    <a:pt x="65" y="182"/>
                    <a:pt x="63" y="184"/>
                  </a:cubicBezTo>
                  <a:cubicBezTo>
                    <a:pt x="63" y="185"/>
                    <a:pt x="65" y="183"/>
                    <a:pt x="65" y="185"/>
                  </a:cubicBezTo>
                  <a:cubicBezTo>
                    <a:pt x="63" y="185"/>
                    <a:pt x="63" y="187"/>
                    <a:pt x="62" y="186"/>
                  </a:cubicBezTo>
                  <a:cubicBezTo>
                    <a:pt x="63" y="185"/>
                    <a:pt x="63" y="184"/>
                    <a:pt x="63" y="183"/>
                  </a:cubicBezTo>
                  <a:cubicBezTo>
                    <a:pt x="63" y="182"/>
                    <a:pt x="61" y="183"/>
                    <a:pt x="61" y="183"/>
                  </a:cubicBezTo>
                  <a:close/>
                  <a:moveTo>
                    <a:pt x="63" y="177"/>
                  </a:moveTo>
                  <a:cubicBezTo>
                    <a:pt x="64" y="177"/>
                    <a:pt x="65" y="178"/>
                    <a:pt x="65" y="179"/>
                  </a:cubicBezTo>
                  <a:cubicBezTo>
                    <a:pt x="64" y="180"/>
                    <a:pt x="64" y="179"/>
                    <a:pt x="63" y="179"/>
                  </a:cubicBezTo>
                  <a:cubicBezTo>
                    <a:pt x="63" y="178"/>
                    <a:pt x="64" y="178"/>
                    <a:pt x="63" y="177"/>
                  </a:cubicBezTo>
                  <a:close/>
                  <a:moveTo>
                    <a:pt x="76" y="176"/>
                  </a:moveTo>
                  <a:cubicBezTo>
                    <a:pt x="78" y="175"/>
                    <a:pt x="78" y="177"/>
                    <a:pt x="79" y="177"/>
                  </a:cubicBezTo>
                  <a:cubicBezTo>
                    <a:pt x="79" y="179"/>
                    <a:pt x="78" y="177"/>
                    <a:pt x="77" y="177"/>
                  </a:cubicBezTo>
                  <a:cubicBezTo>
                    <a:pt x="77" y="177"/>
                    <a:pt x="77" y="178"/>
                    <a:pt x="76" y="178"/>
                  </a:cubicBezTo>
                  <a:cubicBezTo>
                    <a:pt x="77" y="178"/>
                    <a:pt x="77" y="178"/>
                    <a:pt x="77" y="179"/>
                  </a:cubicBezTo>
                  <a:cubicBezTo>
                    <a:pt x="76" y="178"/>
                    <a:pt x="74" y="180"/>
                    <a:pt x="73" y="179"/>
                  </a:cubicBezTo>
                  <a:cubicBezTo>
                    <a:pt x="72" y="180"/>
                    <a:pt x="72" y="180"/>
                    <a:pt x="71" y="181"/>
                  </a:cubicBezTo>
                  <a:cubicBezTo>
                    <a:pt x="72" y="179"/>
                    <a:pt x="73" y="179"/>
                    <a:pt x="74" y="178"/>
                  </a:cubicBezTo>
                  <a:cubicBezTo>
                    <a:pt x="74" y="178"/>
                    <a:pt x="73" y="178"/>
                    <a:pt x="72" y="178"/>
                  </a:cubicBezTo>
                  <a:cubicBezTo>
                    <a:pt x="73" y="177"/>
                    <a:pt x="77" y="178"/>
                    <a:pt x="76" y="176"/>
                  </a:cubicBezTo>
                  <a:close/>
                  <a:moveTo>
                    <a:pt x="79" y="181"/>
                  </a:moveTo>
                  <a:cubicBezTo>
                    <a:pt x="78" y="180"/>
                    <a:pt x="78" y="182"/>
                    <a:pt x="77" y="182"/>
                  </a:cubicBezTo>
                  <a:cubicBezTo>
                    <a:pt x="77" y="183"/>
                    <a:pt x="78" y="182"/>
                    <a:pt x="78" y="182"/>
                  </a:cubicBezTo>
                  <a:cubicBezTo>
                    <a:pt x="78" y="184"/>
                    <a:pt x="76" y="183"/>
                    <a:pt x="76" y="182"/>
                  </a:cubicBezTo>
                  <a:cubicBezTo>
                    <a:pt x="75" y="183"/>
                    <a:pt x="72" y="184"/>
                    <a:pt x="74" y="186"/>
                  </a:cubicBezTo>
                  <a:cubicBezTo>
                    <a:pt x="73" y="187"/>
                    <a:pt x="73" y="185"/>
                    <a:pt x="72" y="186"/>
                  </a:cubicBezTo>
                  <a:cubicBezTo>
                    <a:pt x="73" y="183"/>
                    <a:pt x="77" y="180"/>
                    <a:pt x="78" y="180"/>
                  </a:cubicBezTo>
                  <a:cubicBezTo>
                    <a:pt x="78" y="179"/>
                    <a:pt x="79" y="180"/>
                    <a:pt x="80" y="179"/>
                  </a:cubicBezTo>
                  <a:cubicBezTo>
                    <a:pt x="80" y="180"/>
                    <a:pt x="78" y="180"/>
                    <a:pt x="79" y="181"/>
                  </a:cubicBezTo>
                  <a:close/>
                  <a:moveTo>
                    <a:pt x="82" y="183"/>
                  </a:moveTo>
                  <a:cubicBezTo>
                    <a:pt x="82" y="184"/>
                    <a:pt x="81" y="185"/>
                    <a:pt x="81" y="185"/>
                  </a:cubicBezTo>
                  <a:cubicBezTo>
                    <a:pt x="80" y="184"/>
                    <a:pt x="81" y="183"/>
                    <a:pt x="79" y="184"/>
                  </a:cubicBezTo>
                  <a:cubicBezTo>
                    <a:pt x="79" y="183"/>
                    <a:pt x="80" y="182"/>
                    <a:pt x="79" y="182"/>
                  </a:cubicBezTo>
                  <a:cubicBezTo>
                    <a:pt x="81" y="180"/>
                    <a:pt x="80" y="184"/>
                    <a:pt x="82" y="183"/>
                  </a:cubicBezTo>
                  <a:close/>
                  <a:moveTo>
                    <a:pt x="77" y="185"/>
                  </a:moveTo>
                  <a:cubicBezTo>
                    <a:pt x="77" y="185"/>
                    <a:pt x="78" y="186"/>
                    <a:pt x="78" y="187"/>
                  </a:cubicBezTo>
                  <a:cubicBezTo>
                    <a:pt x="76" y="187"/>
                    <a:pt x="76" y="186"/>
                    <a:pt x="77" y="185"/>
                  </a:cubicBezTo>
                  <a:close/>
                  <a:moveTo>
                    <a:pt x="76" y="202"/>
                  </a:moveTo>
                  <a:cubicBezTo>
                    <a:pt x="76" y="202"/>
                    <a:pt x="75" y="203"/>
                    <a:pt x="74" y="203"/>
                  </a:cubicBezTo>
                  <a:cubicBezTo>
                    <a:pt x="74" y="203"/>
                    <a:pt x="75" y="203"/>
                    <a:pt x="75" y="202"/>
                  </a:cubicBezTo>
                  <a:cubicBezTo>
                    <a:pt x="75" y="202"/>
                    <a:pt x="75" y="202"/>
                    <a:pt x="74" y="201"/>
                  </a:cubicBezTo>
                  <a:cubicBezTo>
                    <a:pt x="76" y="201"/>
                    <a:pt x="76" y="201"/>
                    <a:pt x="76" y="202"/>
                  </a:cubicBezTo>
                  <a:close/>
                  <a:moveTo>
                    <a:pt x="74" y="194"/>
                  </a:moveTo>
                  <a:cubicBezTo>
                    <a:pt x="75" y="194"/>
                    <a:pt x="75" y="195"/>
                    <a:pt x="74" y="195"/>
                  </a:cubicBezTo>
                  <a:cubicBezTo>
                    <a:pt x="75" y="197"/>
                    <a:pt x="76" y="195"/>
                    <a:pt x="77" y="195"/>
                  </a:cubicBezTo>
                  <a:cubicBezTo>
                    <a:pt x="77" y="197"/>
                    <a:pt x="77" y="197"/>
                    <a:pt x="78" y="196"/>
                  </a:cubicBezTo>
                  <a:cubicBezTo>
                    <a:pt x="78" y="197"/>
                    <a:pt x="78" y="198"/>
                    <a:pt x="79" y="199"/>
                  </a:cubicBezTo>
                  <a:cubicBezTo>
                    <a:pt x="79" y="199"/>
                    <a:pt x="79" y="199"/>
                    <a:pt x="79" y="199"/>
                  </a:cubicBezTo>
                  <a:cubicBezTo>
                    <a:pt x="78" y="199"/>
                    <a:pt x="79" y="198"/>
                    <a:pt x="78" y="197"/>
                  </a:cubicBezTo>
                  <a:cubicBezTo>
                    <a:pt x="77" y="198"/>
                    <a:pt x="76" y="198"/>
                    <a:pt x="76" y="199"/>
                  </a:cubicBezTo>
                  <a:cubicBezTo>
                    <a:pt x="75" y="199"/>
                    <a:pt x="76" y="197"/>
                    <a:pt x="76" y="197"/>
                  </a:cubicBezTo>
                  <a:cubicBezTo>
                    <a:pt x="75" y="196"/>
                    <a:pt x="74" y="197"/>
                    <a:pt x="74" y="198"/>
                  </a:cubicBezTo>
                  <a:cubicBezTo>
                    <a:pt x="73" y="197"/>
                    <a:pt x="73" y="197"/>
                    <a:pt x="72" y="197"/>
                  </a:cubicBezTo>
                  <a:cubicBezTo>
                    <a:pt x="73" y="196"/>
                    <a:pt x="74" y="195"/>
                    <a:pt x="74" y="194"/>
                  </a:cubicBezTo>
                  <a:close/>
                  <a:moveTo>
                    <a:pt x="67" y="185"/>
                  </a:moveTo>
                  <a:cubicBezTo>
                    <a:pt x="68" y="183"/>
                    <a:pt x="69" y="182"/>
                    <a:pt x="71" y="181"/>
                  </a:cubicBezTo>
                  <a:cubicBezTo>
                    <a:pt x="71" y="183"/>
                    <a:pt x="68" y="184"/>
                    <a:pt x="67" y="185"/>
                  </a:cubicBezTo>
                  <a:close/>
                  <a:moveTo>
                    <a:pt x="76" y="190"/>
                  </a:moveTo>
                  <a:cubicBezTo>
                    <a:pt x="76" y="191"/>
                    <a:pt x="77" y="191"/>
                    <a:pt x="78" y="192"/>
                  </a:cubicBezTo>
                  <a:cubicBezTo>
                    <a:pt x="78" y="193"/>
                    <a:pt x="76" y="193"/>
                    <a:pt x="75" y="194"/>
                  </a:cubicBezTo>
                  <a:cubicBezTo>
                    <a:pt x="75" y="193"/>
                    <a:pt x="76" y="193"/>
                    <a:pt x="76" y="192"/>
                  </a:cubicBezTo>
                  <a:cubicBezTo>
                    <a:pt x="75" y="191"/>
                    <a:pt x="74" y="193"/>
                    <a:pt x="72" y="193"/>
                  </a:cubicBezTo>
                  <a:cubicBezTo>
                    <a:pt x="72" y="193"/>
                    <a:pt x="72" y="192"/>
                    <a:pt x="71" y="192"/>
                  </a:cubicBezTo>
                  <a:cubicBezTo>
                    <a:pt x="71" y="192"/>
                    <a:pt x="72" y="191"/>
                    <a:pt x="71" y="191"/>
                  </a:cubicBezTo>
                  <a:cubicBezTo>
                    <a:pt x="72" y="190"/>
                    <a:pt x="73" y="191"/>
                    <a:pt x="72" y="192"/>
                  </a:cubicBezTo>
                  <a:cubicBezTo>
                    <a:pt x="73" y="192"/>
                    <a:pt x="74" y="191"/>
                    <a:pt x="76" y="190"/>
                  </a:cubicBezTo>
                  <a:close/>
                  <a:moveTo>
                    <a:pt x="95" y="213"/>
                  </a:moveTo>
                  <a:cubicBezTo>
                    <a:pt x="96" y="215"/>
                    <a:pt x="94" y="214"/>
                    <a:pt x="93" y="214"/>
                  </a:cubicBezTo>
                  <a:cubicBezTo>
                    <a:pt x="93" y="214"/>
                    <a:pt x="93" y="213"/>
                    <a:pt x="93" y="213"/>
                  </a:cubicBezTo>
                  <a:cubicBezTo>
                    <a:pt x="94" y="212"/>
                    <a:pt x="93" y="215"/>
                    <a:pt x="95" y="213"/>
                  </a:cubicBezTo>
                  <a:close/>
                  <a:moveTo>
                    <a:pt x="84" y="191"/>
                  </a:moveTo>
                  <a:cubicBezTo>
                    <a:pt x="84" y="193"/>
                    <a:pt x="82" y="193"/>
                    <a:pt x="80" y="193"/>
                  </a:cubicBezTo>
                  <a:cubicBezTo>
                    <a:pt x="81" y="195"/>
                    <a:pt x="81" y="195"/>
                    <a:pt x="83" y="195"/>
                  </a:cubicBezTo>
                  <a:cubicBezTo>
                    <a:pt x="83" y="194"/>
                    <a:pt x="84" y="193"/>
                    <a:pt x="86" y="193"/>
                  </a:cubicBezTo>
                  <a:cubicBezTo>
                    <a:pt x="85" y="194"/>
                    <a:pt x="83" y="194"/>
                    <a:pt x="83" y="196"/>
                  </a:cubicBezTo>
                  <a:cubicBezTo>
                    <a:pt x="85" y="196"/>
                    <a:pt x="86" y="196"/>
                    <a:pt x="88" y="195"/>
                  </a:cubicBezTo>
                  <a:cubicBezTo>
                    <a:pt x="88" y="196"/>
                    <a:pt x="87" y="196"/>
                    <a:pt x="87" y="197"/>
                  </a:cubicBezTo>
                  <a:cubicBezTo>
                    <a:pt x="87" y="198"/>
                    <a:pt x="86" y="196"/>
                    <a:pt x="86" y="196"/>
                  </a:cubicBezTo>
                  <a:cubicBezTo>
                    <a:pt x="83" y="197"/>
                    <a:pt x="84" y="198"/>
                    <a:pt x="82" y="199"/>
                  </a:cubicBezTo>
                  <a:cubicBezTo>
                    <a:pt x="83" y="203"/>
                    <a:pt x="86" y="197"/>
                    <a:pt x="88" y="198"/>
                  </a:cubicBezTo>
                  <a:cubicBezTo>
                    <a:pt x="89" y="198"/>
                    <a:pt x="89" y="199"/>
                    <a:pt x="89" y="200"/>
                  </a:cubicBezTo>
                  <a:cubicBezTo>
                    <a:pt x="88" y="200"/>
                    <a:pt x="87" y="200"/>
                    <a:pt x="87" y="199"/>
                  </a:cubicBezTo>
                  <a:cubicBezTo>
                    <a:pt x="86" y="200"/>
                    <a:pt x="86" y="201"/>
                    <a:pt x="85" y="202"/>
                  </a:cubicBezTo>
                  <a:cubicBezTo>
                    <a:pt x="84" y="203"/>
                    <a:pt x="84" y="202"/>
                    <a:pt x="83" y="203"/>
                  </a:cubicBezTo>
                  <a:cubicBezTo>
                    <a:pt x="83" y="202"/>
                    <a:pt x="85" y="202"/>
                    <a:pt x="84" y="201"/>
                  </a:cubicBezTo>
                  <a:cubicBezTo>
                    <a:pt x="83" y="200"/>
                    <a:pt x="83" y="203"/>
                    <a:pt x="82" y="201"/>
                  </a:cubicBezTo>
                  <a:cubicBezTo>
                    <a:pt x="81" y="202"/>
                    <a:pt x="82" y="203"/>
                    <a:pt x="83" y="204"/>
                  </a:cubicBezTo>
                  <a:cubicBezTo>
                    <a:pt x="86" y="202"/>
                    <a:pt x="89" y="202"/>
                    <a:pt x="91" y="201"/>
                  </a:cubicBezTo>
                  <a:cubicBezTo>
                    <a:pt x="92" y="202"/>
                    <a:pt x="90" y="202"/>
                    <a:pt x="90" y="203"/>
                  </a:cubicBezTo>
                  <a:cubicBezTo>
                    <a:pt x="90" y="204"/>
                    <a:pt x="91" y="203"/>
                    <a:pt x="91" y="204"/>
                  </a:cubicBezTo>
                  <a:cubicBezTo>
                    <a:pt x="90" y="204"/>
                    <a:pt x="89" y="205"/>
                    <a:pt x="88" y="205"/>
                  </a:cubicBezTo>
                  <a:cubicBezTo>
                    <a:pt x="88" y="207"/>
                    <a:pt x="90" y="206"/>
                    <a:pt x="91" y="206"/>
                  </a:cubicBezTo>
                  <a:cubicBezTo>
                    <a:pt x="92" y="205"/>
                    <a:pt x="92" y="203"/>
                    <a:pt x="94" y="205"/>
                  </a:cubicBezTo>
                  <a:cubicBezTo>
                    <a:pt x="92" y="205"/>
                    <a:pt x="92" y="206"/>
                    <a:pt x="90" y="207"/>
                  </a:cubicBezTo>
                  <a:cubicBezTo>
                    <a:pt x="90" y="207"/>
                    <a:pt x="90" y="208"/>
                    <a:pt x="90" y="208"/>
                  </a:cubicBezTo>
                  <a:cubicBezTo>
                    <a:pt x="92" y="209"/>
                    <a:pt x="91" y="210"/>
                    <a:pt x="92" y="211"/>
                  </a:cubicBezTo>
                  <a:cubicBezTo>
                    <a:pt x="92" y="211"/>
                    <a:pt x="91" y="212"/>
                    <a:pt x="91" y="212"/>
                  </a:cubicBezTo>
                  <a:cubicBezTo>
                    <a:pt x="91" y="211"/>
                    <a:pt x="92" y="211"/>
                    <a:pt x="91" y="210"/>
                  </a:cubicBezTo>
                  <a:cubicBezTo>
                    <a:pt x="89" y="210"/>
                    <a:pt x="87" y="211"/>
                    <a:pt x="86" y="211"/>
                  </a:cubicBezTo>
                  <a:cubicBezTo>
                    <a:pt x="86" y="210"/>
                    <a:pt x="86" y="209"/>
                    <a:pt x="85" y="209"/>
                  </a:cubicBezTo>
                  <a:cubicBezTo>
                    <a:pt x="85" y="209"/>
                    <a:pt x="85" y="208"/>
                    <a:pt x="86" y="208"/>
                  </a:cubicBezTo>
                  <a:cubicBezTo>
                    <a:pt x="85" y="205"/>
                    <a:pt x="82" y="208"/>
                    <a:pt x="81" y="208"/>
                  </a:cubicBezTo>
                  <a:cubicBezTo>
                    <a:pt x="81" y="209"/>
                    <a:pt x="81" y="207"/>
                    <a:pt x="82" y="207"/>
                  </a:cubicBezTo>
                  <a:cubicBezTo>
                    <a:pt x="81" y="206"/>
                    <a:pt x="81" y="204"/>
                    <a:pt x="79" y="203"/>
                  </a:cubicBezTo>
                  <a:cubicBezTo>
                    <a:pt x="78" y="204"/>
                    <a:pt x="78" y="206"/>
                    <a:pt x="79" y="207"/>
                  </a:cubicBezTo>
                  <a:cubicBezTo>
                    <a:pt x="77" y="207"/>
                    <a:pt x="76" y="207"/>
                    <a:pt x="74" y="208"/>
                  </a:cubicBezTo>
                  <a:cubicBezTo>
                    <a:pt x="74" y="208"/>
                    <a:pt x="76" y="205"/>
                    <a:pt x="74" y="205"/>
                  </a:cubicBezTo>
                  <a:cubicBezTo>
                    <a:pt x="74" y="203"/>
                    <a:pt x="77" y="205"/>
                    <a:pt x="78" y="205"/>
                  </a:cubicBezTo>
                  <a:cubicBezTo>
                    <a:pt x="77" y="204"/>
                    <a:pt x="78" y="203"/>
                    <a:pt x="79" y="202"/>
                  </a:cubicBezTo>
                  <a:cubicBezTo>
                    <a:pt x="79" y="201"/>
                    <a:pt x="78" y="201"/>
                    <a:pt x="78" y="200"/>
                  </a:cubicBezTo>
                  <a:cubicBezTo>
                    <a:pt x="79" y="199"/>
                    <a:pt x="79" y="201"/>
                    <a:pt x="81" y="201"/>
                  </a:cubicBezTo>
                  <a:cubicBezTo>
                    <a:pt x="81" y="200"/>
                    <a:pt x="79" y="199"/>
                    <a:pt x="81" y="199"/>
                  </a:cubicBezTo>
                  <a:cubicBezTo>
                    <a:pt x="79" y="198"/>
                    <a:pt x="81" y="195"/>
                    <a:pt x="79" y="194"/>
                  </a:cubicBezTo>
                  <a:cubicBezTo>
                    <a:pt x="80" y="194"/>
                    <a:pt x="78" y="192"/>
                    <a:pt x="79" y="191"/>
                  </a:cubicBezTo>
                  <a:cubicBezTo>
                    <a:pt x="79" y="190"/>
                    <a:pt x="78" y="191"/>
                    <a:pt x="78" y="189"/>
                  </a:cubicBezTo>
                  <a:cubicBezTo>
                    <a:pt x="79" y="189"/>
                    <a:pt x="79" y="189"/>
                    <a:pt x="79" y="187"/>
                  </a:cubicBezTo>
                  <a:cubicBezTo>
                    <a:pt x="79" y="187"/>
                    <a:pt x="80" y="187"/>
                    <a:pt x="80" y="187"/>
                  </a:cubicBezTo>
                  <a:cubicBezTo>
                    <a:pt x="81" y="186"/>
                    <a:pt x="80" y="188"/>
                    <a:pt x="79" y="188"/>
                  </a:cubicBezTo>
                  <a:cubicBezTo>
                    <a:pt x="79" y="188"/>
                    <a:pt x="79" y="189"/>
                    <a:pt x="80" y="189"/>
                  </a:cubicBezTo>
                  <a:cubicBezTo>
                    <a:pt x="82" y="188"/>
                    <a:pt x="83" y="187"/>
                    <a:pt x="83" y="185"/>
                  </a:cubicBezTo>
                  <a:cubicBezTo>
                    <a:pt x="83" y="186"/>
                    <a:pt x="84" y="186"/>
                    <a:pt x="85" y="187"/>
                  </a:cubicBezTo>
                  <a:cubicBezTo>
                    <a:pt x="83" y="187"/>
                    <a:pt x="83" y="187"/>
                    <a:pt x="82" y="188"/>
                  </a:cubicBezTo>
                  <a:cubicBezTo>
                    <a:pt x="85" y="189"/>
                    <a:pt x="82" y="191"/>
                    <a:pt x="84" y="191"/>
                  </a:cubicBezTo>
                  <a:close/>
                  <a:moveTo>
                    <a:pt x="49" y="102"/>
                  </a:moveTo>
                  <a:cubicBezTo>
                    <a:pt x="48" y="102"/>
                    <a:pt x="48" y="101"/>
                    <a:pt x="47" y="101"/>
                  </a:cubicBezTo>
                  <a:cubicBezTo>
                    <a:pt x="48" y="100"/>
                    <a:pt x="50" y="100"/>
                    <a:pt x="49" y="99"/>
                  </a:cubicBezTo>
                  <a:cubicBezTo>
                    <a:pt x="50" y="100"/>
                    <a:pt x="48" y="101"/>
                    <a:pt x="49" y="102"/>
                  </a:cubicBezTo>
                  <a:close/>
                  <a:moveTo>
                    <a:pt x="50" y="105"/>
                  </a:moveTo>
                  <a:cubicBezTo>
                    <a:pt x="49" y="105"/>
                    <a:pt x="47" y="106"/>
                    <a:pt x="46" y="105"/>
                  </a:cubicBezTo>
                  <a:cubicBezTo>
                    <a:pt x="47" y="104"/>
                    <a:pt x="48" y="103"/>
                    <a:pt x="49" y="102"/>
                  </a:cubicBezTo>
                  <a:cubicBezTo>
                    <a:pt x="50" y="102"/>
                    <a:pt x="49" y="104"/>
                    <a:pt x="50" y="105"/>
                  </a:cubicBezTo>
                  <a:close/>
                  <a:moveTo>
                    <a:pt x="40" y="94"/>
                  </a:moveTo>
                  <a:cubicBezTo>
                    <a:pt x="40" y="93"/>
                    <a:pt x="40" y="93"/>
                    <a:pt x="41" y="92"/>
                  </a:cubicBezTo>
                  <a:cubicBezTo>
                    <a:pt x="42" y="93"/>
                    <a:pt x="41" y="94"/>
                    <a:pt x="40" y="94"/>
                  </a:cubicBezTo>
                  <a:close/>
                  <a:moveTo>
                    <a:pt x="39" y="77"/>
                  </a:moveTo>
                  <a:cubicBezTo>
                    <a:pt x="40" y="77"/>
                    <a:pt x="40" y="77"/>
                    <a:pt x="41" y="77"/>
                  </a:cubicBezTo>
                  <a:cubicBezTo>
                    <a:pt x="40" y="78"/>
                    <a:pt x="39" y="78"/>
                    <a:pt x="39" y="77"/>
                  </a:cubicBezTo>
                  <a:close/>
                  <a:moveTo>
                    <a:pt x="30" y="48"/>
                  </a:moveTo>
                  <a:cubicBezTo>
                    <a:pt x="31" y="48"/>
                    <a:pt x="30" y="47"/>
                    <a:pt x="30" y="47"/>
                  </a:cubicBezTo>
                  <a:cubicBezTo>
                    <a:pt x="31" y="46"/>
                    <a:pt x="31" y="48"/>
                    <a:pt x="32" y="48"/>
                  </a:cubicBezTo>
                  <a:cubicBezTo>
                    <a:pt x="33" y="49"/>
                    <a:pt x="31" y="49"/>
                    <a:pt x="31" y="49"/>
                  </a:cubicBezTo>
                  <a:cubicBezTo>
                    <a:pt x="30" y="48"/>
                    <a:pt x="28" y="49"/>
                    <a:pt x="27" y="48"/>
                  </a:cubicBezTo>
                  <a:cubicBezTo>
                    <a:pt x="28" y="47"/>
                    <a:pt x="29" y="47"/>
                    <a:pt x="30" y="48"/>
                  </a:cubicBezTo>
                  <a:close/>
                  <a:moveTo>
                    <a:pt x="30" y="40"/>
                  </a:moveTo>
                  <a:cubicBezTo>
                    <a:pt x="30" y="41"/>
                    <a:pt x="31" y="41"/>
                    <a:pt x="31" y="42"/>
                  </a:cubicBezTo>
                  <a:cubicBezTo>
                    <a:pt x="29" y="43"/>
                    <a:pt x="30" y="41"/>
                    <a:pt x="29" y="41"/>
                  </a:cubicBezTo>
                  <a:cubicBezTo>
                    <a:pt x="29" y="41"/>
                    <a:pt x="30" y="41"/>
                    <a:pt x="30" y="40"/>
                  </a:cubicBezTo>
                  <a:close/>
                  <a:moveTo>
                    <a:pt x="31" y="54"/>
                  </a:moveTo>
                  <a:cubicBezTo>
                    <a:pt x="30" y="53"/>
                    <a:pt x="32" y="52"/>
                    <a:pt x="32" y="52"/>
                  </a:cubicBezTo>
                  <a:cubicBezTo>
                    <a:pt x="33" y="54"/>
                    <a:pt x="32" y="54"/>
                    <a:pt x="31" y="54"/>
                  </a:cubicBezTo>
                  <a:close/>
                  <a:moveTo>
                    <a:pt x="49" y="98"/>
                  </a:moveTo>
                  <a:cubicBezTo>
                    <a:pt x="49" y="96"/>
                    <a:pt x="50" y="94"/>
                    <a:pt x="51" y="95"/>
                  </a:cubicBezTo>
                  <a:cubicBezTo>
                    <a:pt x="51" y="96"/>
                    <a:pt x="50" y="97"/>
                    <a:pt x="49" y="98"/>
                  </a:cubicBezTo>
                  <a:close/>
                  <a:moveTo>
                    <a:pt x="85" y="176"/>
                  </a:moveTo>
                  <a:cubicBezTo>
                    <a:pt x="84" y="175"/>
                    <a:pt x="83" y="175"/>
                    <a:pt x="83" y="174"/>
                  </a:cubicBezTo>
                  <a:cubicBezTo>
                    <a:pt x="85" y="173"/>
                    <a:pt x="85" y="176"/>
                    <a:pt x="87" y="174"/>
                  </a:cubicBezTo>
                  <a:cubicBezTo>
                    <a:pt x="87" y="175"/>
                    <a:pt x="86" y="177"/>
                    <a:pt x="88" y="179"/>
                  </a:cubicBezTo>
                  <a:cubicBezTo>
                    <a:pt x="88" y="177"/>
                    <a:pt x="88" y="177"/>
                    <a:pt x="90" y="176"/>
                  </a:cubicBezTo>
                  <a:cubicBezTo>
                    <a:pt x="90" y="178"/>
                    <a:pt x="91" y="176"/>
                    <a:pt x="92" y="176"/>
                  </a:cubicBezTo>
                  <a:cubicBezTo>
                    <a:pt x="93" y="178"/>
                    <a:pt x="91" y="177"/>
                    <a:pt x="90" y="178"/>
                  </a:cubicBezTo>
                  <a:cubicBezTo>
                    <a:pt x="91" y="178"/>
                    <a:pt x="92" y="178"/>
                    <a:pt x="92" y="179"/>
                  </a:cubicBezTo>
                  <a:cubicBezTo>
                    <a:pt x="89" y="179"/>
                    <a:pt x="86" y="178"/>
                    <a:pt x="83" y="177"/>
                  </a:cubicBezTo>
                  <a:cubicBezTo>
                    <a:pt x="82" y="176"/>
                    <a:pt x="83" y="177"/>
                    <a:pt x="85" y="176"/>
                  </a:cubicBezTo>
                  <a:close/>
                  <a:moveTo>
                    <a:pt x="93" y="175"/>
                  </a:moveTo>
                  <a:cubicBezTo>
                    <a:pt x="94" y="175"/>
                    <a:pt x="94" y="175"/>
                    <a:pt x="94" y="175"/>
                  </a:cubicBezTo>
                  <a:cubicBezTo>
                    <a:pt x="94" y="176"/>
                    <a:pt x="93" y="176"/>
                    <a:pt x="94" y="177"/>
                  </a:cubicBezTo>
                  <a:cubicBezTo>
                    <a:pt x="93" y="177"/>
                    <a:pt x="93" y="176"/>
                    <a:pt x="92" y="175"/>
                  </a:cubicBezTo>
                  <a:cubicBezTo>
                    <a:pt x="93" y="175"/>
                    <a:pt x="93" y="175"/>
                    <a:pt x="93" y="175"/>
                  </a:cubicBezTo>
                  <a:close/>
                  <a:moveTo>
                    <a:pt x="94" y="175"/>
                  </a:moveTo>
                  <a:cubicBezTo>
                    <a:pt x="94" y="175"/>
                    <a:pt x="95" y="174"/>
                    <a:pt x="96" y="174"/>
                  </a:cubicBezTo>
                  <a:cubicBezTo>
                    <a:pt x="95" y="177"/>
                    <a:pt x="97" y="177"/>
                    <a:pt x="99" y="177"/>
                  </a:cubicBezTo>
                  <a:cubicBezTo>
                    <a:pt x="99" y="178"/>
                    <a:pt x="98" y="178"/>
                    <a:pt x="98" y="179"/>
                  </a:cubicBezTo>
                  <a:cubicBezTo>
                    <a:pt x="98" y="177"/>
                    <a:pt x="97" y="177"/>
                    <a:pt x="96" y="178"/>
                  </a:cubicBezTo>
                  <a:cubicBezTo>
                    <a:pt x="96" y="176"/>
                    <a:pt x="94" y="176"/>
                    <a:pt x="94" y="175"/>
                  </a:cubicBezTo>
                  <a:close/>
                  <a:moveTo>
                    <a:pt x="97" y="174"/>
                  </a:moveTo>
                  <a:cubicBezTo>
                    <a:pt x="98" y="174"/>
                    <a:pt x="98" y="175"/>
                    <a:pt x="99" y="175"/>
                  </a:cubicBezTo>
                  <a:cubicBezTo>
                    <a:pt x="98" y="175"/>
                    <a:pt x="98" y="175"/>
                    <a:pt x="97" y="176"/>
                  </a:cubicBezTo>
                  <a:cubicBezTo>
                    <a:pt x="97" y="175"/>
                    <a:pt x="97" y="175"/>
                    <a:pt x="97" y="174"/>
                  </a:cubicBezTo>
                  <a:close/>
                  <a:moveTo>
                    <a:pt x="89" y="181"/>
                  </a:moveTo>
                  <a:cubicBezTo>
                    <a:pt x="90" y="181"/>
                    <a:pt x="92" y="180"/>
                    <a:pt x="93" y="180"/>
                  </a:cubicBezTo>
                  <a:cubicBezTo>
                    <a:pt x="93" y="179"/>
                    <a:pt x="97" y="177"/>
                    <a:pt x="97" y="179"/>
                  </a:cubicBezTo>
                  <a:cubicBezTo>
                    <a:pt x="95" y="180"/>
                    <a:pt x="91" y="182"/>
                    <a:pt x="89" y="181"/>
                  </a:cubicBezTo>
                  <a:close/>
                  <a:moveTo>
                    <a:pt x="97" y="190"/>
                  </a:moveTo>
                  <a:cubicBezTo>
                    <a:pt x="98" y="191"/>
                    <a:pt x="97" y="191"/>
                    <a:pt x="98" y="193"/>
                  </a:cubicBezTo>
                  <a:cubicBezTo>
                    <a:pt x="97" y="192"/>
                    <a:pt x="96" y="191"/>
                    <a:pt x="94" y="192"/>
                  </a:cubicBezTo>
                  <a:cubicBezTo>
                    <a:pt x="94" y="191"/>
                    <a:pt x="96" y="191"/>
                    <a:pt x="97" y="190"/>
                  </a:cubicBezTo>
                  <a:close/>
                  <a:moveTo>
                    <a:pt x="93" y="186"/>
                  </a:moveTo>
                  <a:cubicBezTo>
                    <a:pt x="92" y="186"/>
                    <a:pt x="93" y="184"/>
                    <a:pt x="94" y="184"/>
                  </a:cubicBezTo>
                  <a:cubicBezTo>
                    <a:pt x="95" y="186"/>
                    <a:pt x="94" y="188"/>
                    <a:pt x="95" y="190"/>
                  </a:cubicBezTo>
                  <a:cubicBezTo>
                    <a:pt x="95" y="190"/>
                    <a:pt x="95" y="190"/>
                    <a:pt x="95" y="191"/>
                  </a:cubicBezTo>
                  <a:cubicBezTo>
                    <a:pt x="94" y="191"/>
                    <a:pt x="95" y="189"/>
                    <a:pt x="94" y="189"/>
                  </a:cubicBezTo>
                  <a:cubicBezTo>
                    <a:pt x="94" y="188"/>
                    <a:pt x="94" y="187"/>
                    <a:pt x="94" y="186"/>
                  </a:cubicBezTo>
                  <a:cubicBezTo>
                    <a:pt x="94" y="185"/>
                    <a:pt x="93" y="186"/>
                    <a:pt x="93" y="186"/>
                  </a:cubicBezTo>
                  <a:close/>
                  <a:moveTo>
                    <a:pt x="102" y="195"/>
                  </a:moveTo>
                  <a:cubicBezTo>
                    <a:pt x="101" y="196"/>
                    <a:pt x="98" y="197"/>
                    <a:pt x="98" y="195"/>
                  </a:cubicBezTo>
                  <a:cubicBezTo>
                    <a:pt x="98" y="195"/>
                    <a:pt x="99" y="195"/>
                    <a:pt x="99" y="194"/>
                  </a:cubicBezTo>
                  <a:cubicBezTo>
                    <a:pt x="99" y="194"/>
                    <a:pt x="99" y="194"/>
                    <a:pt x="98" y="194"/>
                  </a:cubicBezTo>
                  <a:cubicBezTo>
                    <a:pt x="98" y="193"/>
                    <a:pt x="98" y="193"/>
                    <a:pt x="99" y="193"/>
                  </a:cubicBezTo>
                  <a:cubicBezTo>
                    <a:pt x="99" y="193"/>
                    <a:pt x="99" y="193"/>
                    <a:pt x="99" y="193"/>
                  </a:cubicBezTo>
                  <a:cubicBezTo>
                    <a:pt x="100" y="194"/>
                    <a:pt x="99" y="194"/>
                    <a:pt x="99" y="196"/>
                  </a:cubicBezTo>
                  <a:cubicBezTo>
                    <a:pt x="99" y="196"/>
                    <a:pt x="102" y="195"/>
                    <a:pt x="101" y="194"/>
                  </a:cubicBezTo>
                  <a:cubicBezTo>
                    <a:pt x="102" y="194"/>
                    <a:pt x="103" y="194"/>
                    <a:pt x="103" y="196"/>
                  </a:cubicBezTo>
                  <a:cubicBezTo>
                    <a:pt x="102" y="197"/>
                    <a:pt x="102" y="196"/>
                    <a:pt x="102" y="195"/>
                  </a:cubicBezTo>
                  <a:close/>
                  <a:moveTo>
                    <a:pt x="105" y="206"/>
                  </a:moveTo>
                  <a:cubicBezTo>
                    <a:pt x="105" y="206"/>
                    <a:pt x="104" y="206"/>
                    <a:pt x="104" y="207"/>
                  </a:cubicBezTo>
                  <a:cubicBezTo>
                    <a:pt x="103" y="205"/>
                    <a:pt x="104" y="204"/>
                    <a:pt x="105" y="204"/>
                  </a:cubicBezTo>
                  <a:cubicBezTo>
                    <a:pt x="105" y="204"/>
                    <a:pt x="103" y="205"/>
                    <a:pt x="105" y="206"/>
                  </a:cubicBezTo>
                  <a:close/>
                  <a:moveTo>
                    <a:pt x="103" y="200"/>
                  </a:moveTo>
                  <a:cubicBezTo>
                    <a:pt x="103" y="201"/>
                    <a:pt x="101" y="200"/>
                    <a:pt x="100" y="200"/>
                  </a:cubicBezTo>
                  <a:cubicBezTo>
                    <a:pt x="101" y="199"/>
                    <a:pt x="103" y="200"/>
                    <a:pt x="103" y="198"/>
                  </a:cubicBezTo>
                  <a:cubicBezTo>
                    <a:pt x="105" y="198"/>
                    <a:pt x="102" y="200"/>
                    <a:pt x="103" y="200"/>
                  </a:cubicBezTo>
                  <a:close/>
                  <a:moveTo>
                    <a:pt x="104" y="196"/>
                  </a:moveTo>
                  <a:cubicBezTo>
                    <a:pt x="103" y="196"/>
                    <a:pt x="103" y="195"/>
                    <a:pt x="103" y="194"/>
                  </a:cubicBezTo>
                  <a:cubicBezTo>
                    <a:pt x="103" y="194"/>
                    <a:pt x="104" y="194"/>
                    <a:pt x="104" y="194"/>
                  </a:cubicBezTo>
                  <a:cubicBezTo>
                    <a:pt x="104" y="195"/>
                    <a:pt x="104" y="195"/>
                    <a:pt x="104" y="196"/>
                  </a:cubicBezTo>
                  <a:close/>
                  <a:moveTo>
                    <a:pt x="105" y="195"/>
                  </a:moveTo>
                  <a:cubicBezTo>
                    <a:pt x="104" y="195"/>
                    <a:pt x="105" y="194"/>
                    <a:pt x="105" y="193"/>
                  </a:cubicBezTo>
                  <a:cubicBezTo>
                    <a:pt x="106" y="193"/>
                    <a:pt x="106" y="194"/>
                    <a:pt x="107" y="194"/>
                  </a:cubicBezTo>
                  <a:cubicBezTo>
                    <a:pt x="106" y="196"/>
                    <a:pt x="105" y="193"/>
                    <a:pt x="105" y="195"/>
                  </a:cubicBezTo>
                  <a:close/>
                  <a:moveTo>
                    <a:pt x="107" y="196"/>
                  </a:moveTo>
                  <a:cubicBezTo>
                    <a:pt x="107" y="195"/>
                    <a:pt x="108" y="195"/>
                    <a:pt x="107" y="194"/>
                  </a:cubicBezTo>
                  <a:cubicBezTo>
                    <a:pt x="107" y="193"/>
                    <a:pt x="108" y="194"/>
                    <a:pt x="108" y="193"/>
                  </a:cubicBezTo>
                  <a:cubicBezTo>
                    <a:pt x="109" y="195"/>
                    <a:pt x="108" y="196"/>
                    <a:pt x="110" y="198"/>
                  </a:cubicBezTo>
                  <a:cubicBezTo>
                    <a:pt x="110" y="198"/>
                    <a:pt x="109" y="198"/>
                    <a:pt x="109" y="198"/>
                  </a:cubicBezTo>
                  <a:cubicBezTo>
                    <a:pt x="109" y="197"/>
                    <a:pt x="108" y="196"/>
                    <a:pt x="107" y="196"/>
                  </a:cubicBezTo>
                  <a:close/>
                  <a:moveTo>
                    <a:pt x="103" y="181"/>
                  </a:moveTo>
                  <a:cubicBezTo>
                    <a:pt x="102" y="181"/>
                    <a:pt x="100" y="183"/>
                    <a:pt x="99" y="182"/>
                  </a:cubicBezTo>
                  <a:cubicBezTo>
                    <a:pt x="98" y="182"/>
                    <a:pt x="100" y="181"/>
                    <a:pt x="99" y="181"/>
                  </a:cubicBezTo>
                  <a:cubicBezTo>
                    <a:pt x="99" y="181"/>
                    <a:pt x="99" y="181"/>
                    <a:pt x="98" y="181"/>
                  </a:cubicBezTo>
                  <a:cubicBezTo>
                    <a:pt x="99" y="181"/>
                    <a:pt x="99" y="181"/>
                    <a:pt x="99" y="181"/>
                  </a:cubicBezTo>
                  <a:cubicBezTo>
                    <a:pt x="99" y="181"/>
                    <a:pt x="103" y="180"/>
                    <a:pt x="103" y="181"/>
                  </a:cubicBezTo>
                  <a:close/>
                  <a:moveTo>
                    <a:pt x="102" y="175"/>
                  </a:moveTo>
                  <a:cubicBezTo>
                    <a:pt x="102" y="175"/>
                    <a:pt x="103" y="176"/>
                    <a:pt x="101" y="177"/>
                  </a:cubicBezTo>
                  <a:cubicBezTo>
                    <a:pt x="101" y="176"/>
                    <a:pt x="101" y="175"/>
                    <a:pt x="102" y="175"/>
                  </a:cubicBezTo>
                  <a:close/>
                  <a:moveTo>
                    <a:pt x="110" y="196"/>
                  </a:moveTo>
                  <a:cubicBezTo>
                    <a:pt x="109" y="196"/>
                    <a:pt x="109" y="194"/>
                    <a:pt x="110" y="194"/>
                  </a:cubicBezTo>
                  <a:cubicBezTo>
                    <a:pt x="110" y="193"/>
                    <a:pt x="109" y="194"/>
                    <a:pt x="109" y="193"/>
                  </a:cubicBezTo>
                  <a:cubicBezTo>
                    <a:pt x="111" y="193"/>
                    <a:pt x="111" y="195"/>
                    <a:pt x="110" y="196"/>
                  </a:cubicBezTo>
                  <a:close/>
                  <a:moveTo>
                    <a:pt x="112" y="195"/>
                  </a:moveTo>
                  <a:cubicBezTo>
                    <a:pt x="112" y="195"/>
                    <a:pt x="113" y="195"/>
                    <a:pt x="114" y="195"/>
                  </a:cubicBezTo>
                  <a:cubicBezTo>
                    <a:pt x="113" y="196"/>
                    <a:pt x="112" y="197"/>
                    <a:pt x="112" y="198"/>
                  </a:cubicBezTo>
                  <a:cubicBezTo>
                    <a:pt x="113" y="198"/>
                    <a:pt x="113" y="198"/>
                    <a:pt x="114" y="198"/>
                  </a:cubicBezTo>
                  <a:cubicBezTo>
                    <a:pt x="114" y="199"/>
                    <a:pt x="112" y="198"/>
                    <a:pt x="113" y="199"/>
                  </a:cubicBezTo>
                  <a:cubicBezTo>
                    <a:pt x="112" y="199"/>
                    <a:pt x="112" y="198"/>
                    <a:pt x="111" y="197"/>
                  </a:cubicBezTo>
                  <a:cubicBezTo>
                    <a:pt x="114" y="196"/>
                    <a:pt x="111" y="196"/>
                    <a:pt x="112" y="195"/>
                  </a:cubicBezTo>
                  <a:close/>
                  <a:moveTo>
                    <a:pt x="103" y="173"/>
                  </a:moveTo>
                  <a:cubicBezTo>
                    <a:pt x="104" y="174"/>
                    <a:pt x="105" y="176"/>
                    <a:pt x="103" y="176"/>
                  </a:cubicBezTo>
                  <a:cubicBezTo>
                    <a:pt x="103" y="175"/>
                    <a:pt x="104" y="175"/>
                    <a:pt x="103" y="173"/>
                  </a:cubicBezTo>
                  <a:close/>
                  <a:moveTo>
                    <a:pt x="122" y="205"/>
                  </a:moveTo>
                  <a:cubicBezTo>
                    <a:pt x="121" y="206"/>
                    <a:pt x="120" y="207"/>
                    <a:pt x="121" y="208"/>
                  </a:cubicBezTo>
                  <a:cubicBezTo>
                    <a:pt x="122" y="209"/>
                    <a:pt x="122" y="208"/>
                    <a:pt x="123" y="208"/>
                  </a:cubicBezTo>
                  <a:cubicBezTo>
                    <a:pt x="124" y="209"/>
                    <a:pt x="122" y="208"/>
                    <a:pt x="123" y="209"/>
                  </a:cubicBezTo>
                  <a:cubicBezTo>
                    <a:pt x="123" y="210"/>
                    <a:pt x="123" y="208"/>
                    <a:pt x="124" y="210"/>
                  </a:cubicBezTo>
                  <a:cubicBezTo>
                    <a:pt x="124" y="210"/>
                    <a:pt x="124" y="210"/>
                    <a:pt x="124" y="209"/>
                  </a:cubicBezTo>
                  <a:cubicBezTo>
                    <a:pt x="125" y="209"/>
                    <a:pt x="125" y="210"/>
                    <a:pt x="125" y="211"/>
                  </a:cubicBezTo>
                  <a:cubicBezTo>
                    <a:pt x="124" y="211"/>
                    <a:pt x="123" y="211"/>
                    <a:pt x="122" y="210"/>
                  </a:cubicBezTo>
                  <a:cubicBezTo>
                    <a:pt x="121" y="210"/>
                    <a:pt x="122" y="211"/>
                    <a:pt x="122" y="212"/>
                  </a:cubicBezTo>
                  <a:cubicBezTo>
                    <a:pt x="120" y="210"/>
                    <a:pt x="122" y="209"/>
                    <a:pt x="120" y="207"/>
                  </a:cubicBezTo>
                  <a:cubicBezTo>
                    <a:pt x="119" y="207"/>
                    <a:pt x="120" y="207"/>
                    <a:pt x="120" y="208"/>
                  </a:cubicBezTo>
                  <a:cubicBezTo>
                    <a:pt x="118" y="207"/>
                    <a:pt x="121" y="205"/>
                    <a:pt x="122" y="205"/>
                  </a:cubicBezTo>
                  <a:close/>
                  <a:moveTo>
                    <a:pt x="126" y="207"/>
                  </a:moveTo>
                  <a:cubicBezTo>
                    <a:pt x="125" y="207"/>
                    <a:pt x="125" y="205"/>
                    <a:pt x="124" y="207"/>
                  </a:cubicBezTo>
                  <a:cubicBezTo>
                    <a:pt x="125" y="205"/>
                    <a:pt x="125" y="205"/>
                    <a:pt x="124" y="204"/>
                  </a:cubicBezTo>
                  <a:cubicBezTo>
                    <a:pt x="125" y="204"/>
                    <a:pt x="125" y="204"/>
                    <a:pt x="126" y="203"/>
                  </a:cubicBezTo>
                  <a:cubicBezTo>
                    <a:pt x="126" y="205"/>
                    <a:pt x="125" y="205"/>
                    <a:pt x="126" y="207"/>
                  </a:cubicBezTo>
                  <a:close/>
                  <a:moveTo>
                    <a:pt x="123" y="186"/>
                  </a:moveTo>
                  <a:cubicBezTo>
                    <a:pt x="124" y="186"/>
                    <a:pt x="125" y="186"/>
                    <a:pt x="125" y="186"/>
                  </a:cubicBezTo>
                  <a:cubicBezTo>
                    <a:pt x="125" y="186"/>
                    <a:pt x="125" y="185"/>
                    <a:pt x="125" y="185"/>
                  </a:cubicBezTo>
                  <a:cubicBezTo>
                    <a:pt x="126" y="184"/>
                    <a:pt x="126" y="186"/>
                    <a:pt x="126" y="187"/>
                  </a:cubicBezTo>
                  <a:cubicBezTo>
                    <a:pt x="124" y="187"/>
                    <a:pt x="123" y="187"/>
                    <a:pt x="122" y="186"/>
                  </a:cubicBezTo>
                  <a:cubicBezTo>
                    <a:pt x="123" y="186"/>
                    <a:pt x="122" y="186"/>
                    <a:pt x="122" y="185"/>
                  </a:cubicBezTo>
                  <a:cubicBezTo>
                    <a:pt x="123" y="185"/>
                    <a:pt x="123" y="186"/>
                    <a:pt x="123" y="186"/>
                  </a:cubicBezTo>
                  <a:close/>
                  <a:moveTo>
                    <a:pt x="122" y="177"/>
                  </a:moveTo>
                  <a:cubicBezTo>
                    <a:pt x="123" y="178"/>
                    <a:pt x="121" y="178"/>
                    <a:pt x="120" y="179"/>
                  </a:cubicBezTo>
                  <a:cubicBezTo>
                    <a:pt x="119" y="178"/>
                    <a:pt x="121" y="177"/>
                    <a:pt x="122" y="177"/>
                  </a:cubicBezTo>
                  <a:close/>
                  <a:moveTo>
                    <a:pt x="122" y="179"/>
                  </a:moveTo>
                  <a:cubicBezTo>
                    <a:pt x="122" y="180"/>
                    <a:pt x="122" y="181"/>
                    <a:pt x="121" y="181"/>
                  </a:cubicBezTo>
                  <a:cubicBezTo>
                    <a:pt x="121" y="180"/>
                    <a:pt x="120" y="180"/>
                    <a:pt x="120" y="179"/>
                  </a:cubicBezTo>
                  <a:cubicBezTo>
                    <a:pt x="120" y="179"/>
                    <a:pt x="120" y="179"/>
                    <a:pt x="120" y="179"/>
                  </a:cubicBezTo>
                  <a:cubicBezTo>
                    <a:pt x="120" y="180"/>
                    <a:pt x="121" y="179"/>
                    <a:pt x="122" y="179"/>
                  </a:cubicBezTo>
                  <a:close/>
                  <a:moveTo>
                    <a:pt x="110" y="184"/>
                  </a:moveTo>
                  <a:cubicBezTo>
                    <a:pt x="112" y="185"/>
                    <a:pt x="113" y="183"/>
                    <a:pt x="115" y="183"/>
                  </a:cubicBezTo>
                  <a:cubicBezTo>
                    <a:pt x="114" y="182"/>
                    <a:pt x="112" y="183"/>
                    <a:pt x="112" y="181"/>
                  </a:cubicBezTo>
                  <a:cubicBezTo>
                    <a:pt x="113" y="180"/>
                    <a:pt x="114" y="179"/>
                    <a:pt x="113" y="178"/>
                  </a:cubicBezTo>
                  <a:cubicBezTo>
                    <a:pt x="113" y="177"/>
                    <a:pt x="112" y="178"/>
                    <a:pt x="112" y="178"/>
                  </a:cubicBezTo>
                  <a:cubicBezTo>
                    <a:pt x="111" y="178"/>
                    <a:pt x="112" y="178"/>
                    <a:pt x="112" y="179"/>
                  </a:cubicBezTo>
                  <a:cubicBezTo>
                    <a:pt x="110" y="178"/>
                    <a:pt x="110" y="176"/>
                    <a:pt x="110" y="175"/>
                  </a:cubicBezTo>
                  <a:cubicBezTo>
                    <a:pt x="110" y="175"/>
                    <a:pt x="109" y="174"/>
                    <a:pt x="109" y="173"/>
                  </a:cubicBezTo>
                  <a:cubicBezTo>
                    <a:pt x="108" y="174"/>
                    <a:pt x="109" y="175"/>
                    <a:pt x="108" y="175"/>
                  </a:cubicBezTo>
                  <a:cubicBezTo>
                    <a:pt x="107" y="176"/>
                    <a:pt x="109" y="173"/>
                    <a:pt x="107" y="172"/>
                  </a:cubicBezTo>
                  <a:cubicBezTo>
                    <a:pt x="108" y="172"/>
                    <a:pt x="108" y="173"/>
                    <a:pt x="108" y="173"/>
                  </a:cubicBezTo>
                  <a:cubicBezTo>
                    <a:pt x="108" y="173"/>
                    <a:pt x="109" y="172"/>
                    <a:pt x="110" y="172"/>
                  </a:cubicBezTo>
                  <a:cubicBezTo>
                    <a:pt x="110" y="172"/>
                    <a:pt x="109" y="171"/>
                    <a:pt x="110" y="172"/>
                  </a:cubicBezTo>
                  <a:cubicBezTo>
                    <a:pt x="111" y="171"/>
                    <a:pt x="108" y="170"/>
                    <a:pt x="110" y="169"/>
                  </a:cubicBezTo>
                  <a:cubicBezTo>
                    <a:pt x="110" y="171"/>
                    <a:pt x="111" y="171"/>
                    <a:pt x="112" y="172"/>
                  </a:cubicBezTo>
                  <a:cubicBezTo>
                    <a:pt x="112" y="171"/>
                    <a:pt x="112" y="169"/>
                    <a:pt x="111" y="167"/>
                  </a:cubicBezTo>
                  <a:cubicBezTo>
                    <a:pt x="112" y="167"/>
                    <a:pt x="112" y="167"/>
                    <a:pt x="112" y="167"/>
                  </a:cubicBezTo>
                  <a:cubicBezTo>
                    <a:pt x="111" y="166"/>
                    <a:pt x="112" y="165"/>
                    <a:pt x="111" y="164"/>
                  </a:cubicBezTo>
                  <a:cubicBezTo>
                    <a:pt x="112" y="164"/>
                    <a:pt x="113" y="167"/>
                    <a:pt x="112" y="167"/>
                  </a:cubicBezTo>
                  <a:cubicBezTo>
                    <a:pt x="113" y="168"/>
                    <a:pt x="113" y="166"/>
                    <a:pt x="114" y="167"/>
                  </a:cubicBezTo>
                  <a:cubicBezTo>
                    <a:pt x="114" y="166"/>
                    <a:pt x="112" y="165"/>
                    <a:pt x="113" y="165"/>
                  </a:cubicBezTo>
                  <a:cubicBezTo>
                    <a:pt x="111" y="164"/>
                    <a:pt x="112" y="162"/>
                    <a:pt x="113" y="161"/>
                  </a:cubicBezTo>
                  <a:cubicBezTo>
                    <a:pt x="112" y="160"/>
                    <a:pt x="112" y="162"/>
                    <a:pt x="111" y="161"/>
                  </a:cubicBezTo>
                  <a:cubicBezTo>
                    <a:pt x="110" y="159"/>
                    <a:pt x="114" y="158"/>
                    <a:pt x="112" y="157"/>
                  </a:cubicBezTo>
                  <a:cubicBezTo>
                    <a:pt x="113" y="156"/>
                    <a:pt x="113" y="158"/>
                    <a:pt x="114" y="158"/>
                  </a:cubicBezTo>
                  <a:cubicBezTo>
                    <a:pt x="113" y="159"/>
                    <a:pt x="116" y="160"/>
                    <a:pt x="116" y="162"/>
                  </a:cubicBezTo>
                  <a:cubicBezTo>
                    <a:pt x="117" y="160"/>
                    <a:pt x="116" y="161"/>
                    <a:pt x="118" y="161"/>
                  </a:cubicBezTo>
                  <a:cubicBezTo>
                    <a:pt x="118" y="161"/>
                    <a:pt x="117" y="160"/>
                    <a:pt x="117" y="159"/>
                  </a:cubicBezTo>
                  <a:cubicBezTo>
                    <a:pt x="117" y="158"/>
                    <a:pt x="117" y="160"/>
                    <a:pt x="116" y="159"/>
                  </a:cubicBezTo>
                  <a:cubicBezTo>
                    <a:pt x="114" y="157"/>
                    <a:pt x="112" y="155"/>
                    <a:pt x="112" y="152"/>
                  </a:cubicBezTo>
                  <a:cubicBezTo>
                    <a:pt x="116" y="154"/>
                    <a:pt x="120" y="155"/>
                    <a:pt x="120" y="160"/>
                  </a:cubicBezTo>
                  <a:cubicBezTo>
                    <a:pt x="120" y="160"/>
                    <a:pt x="122" y="160"/>
                    <a:pt x="123" y="161"/>
                  </a:cubicBezTo>
                  <a:cubicBezTo>
                    <a:pt x="123" y="162"/>
                    <a:pt x="124" y="163"/>
                    <a:pt x="122" y="164"/>
                  </a:cubicBezTo>
                  <a:cubicBezTo>
                    <a:pt x="123" y="165"/>
                    <a:pt x="123" y="165"/>
                    <a:pt x="123" y="166"/>
                  </a:cubicBezTo>
                  <a:cubicBezTo>
                    <a:pt x="123" y="166"/>
                    <a:pt x="124" y="166"/>
                    <a:pt x="125" y="166"/>
                  </a:cubicBezTo>
                  <a:cubicBezTo>
                    <a:pt x="126" y="167"/>
                    <a:pt x="125" y="167"/>
                    <a:pt x="125" y="168"/>
                  </a:cubicBezTo>
                  <a:cubicBezTo>
                    <a:pt x="125" y="168"/>
                    <a:pt x="127" y="168"/>
                    <a:pt x="127" y="168"/>
                  </a:cubicBezTo>
                  <a:cubicBezTo>
                    <a:pt x="127" y="170"/>
                    <a:pt x="127" y="170"/>
                    <a:pt x="129" y="170"/>
                  </a:cubicBezTo>
                  <a:cubicBezTo>
                    <a:pt x="128" y="171"/>
                    <a:pt x="127" y="171"/>
                    <a:pt x="127" y="171"/>
                  </a:cubicBezTo>
                  <a:cubicBezTo>
                    <a:pt x="126" y="170"/>
                    <a:pt x="125" y="171"/>
                    <a:pt x="124" y="171"/>
                  </a:cubicBezTo>
                  <a:cubicBezTo>
                    <a:pt x="124" y="169"/>
                    <a:pt x="126" y="170"/>
                    <a:pt x="126" y="169"/>
                  </a:cubicBezTo>
                  <a:cubicBezTo>
                    <a:pt x="126" y="168"/>
                    <a:pt x="123" y="169"/>
                    <a:pt x="122" y="170"/>
                  </a:cubicBezTo>
                  <a:cubicBezTo>
                    <a:pt x="122" y="171"/>
                    <a:pt x="123" y="172"/>
                    <a:pt x="121" y="173"/>
                  </a:cubicBezTo>
                  <a:cubicBezTo>
                    <a:pt x="122" y="174"/>
                    <a:pt x="122" y="173"/>
                    <a:pt x="123" y="173"/>
                  </a:cubicBezTo>
                  <a:cubicBezTo>
                    <a:pt x="122" y="175"/>
                    <a:pt x="120" y="176"/>
                    <a:pt x="118" y="176"/>
                  </a:cubicBezTo>
                  <a:cubicBezTo>
                    <a:pt x="118" y="177"/>
                    <a:pt x="118" y="177"/>
                    <a:pt x="117" y="177"/>
                  </a:cubicBezTo>
                  <a:cubicBezTo>
                    <a:pt x="118" y="178"/>
                    <a:pt x="118" y="179"/>
                    <a:pt x="119" y="178"/>
                  </a:cubicBezTo>
                  <a:cubicBezTo>
                    <a:pt x="119" y="179"/>
                    <a:pt x="118" y="180"/>
                    <a:pt x="117" y="179"/>
                  </a:cubicBezTo>
                  <a:cubicBezTo>
                    <a:pt x="116" y="181"/>
                    <a:pt x="116" y="184"/>
                    <a:pt x="115" y="186"/>
                  </a:cubicBezTo>
                  <a:cubicBezTo>
                    <a:pt x="115" y="185"/>
                    <a:pt x="114" y="184"/>
                    <a:pt x="114" y="184"/>
                  </a:cubicBezTo>
                  <a:cubicBezTo>
                    <a:pt x="113" y="185"/>
                    <a:pt x="115" y="185"/>
                    <a:pt x="115" y="186"/>
                  </a:cubicBezTo>
                  <a:cubicBezTo>
                    <a:pt x="114" y="187"/>
                    <a:pt x="114" y="187"/>
                    <a:pt x="114" y="188"/>
                  </a:cubicBezTo>
                  <a:cubicBezTo>
                    <a:pt x="113" y="187"/>
                    <a:pt x="113" y="186"/>
                    <a:pt x="113" y="185"/>
                  </a:cubicBezTo>
                  <a:cubicBezTo>
                    <a:pt x="112" y="184"/>
                    <a:pt x="110" y="186"/>
                    <a:pt x="110" y="184"/>
                  </a:cubicBezTo>
                  <a:close/>
                  <a:moveTo>
                    <a:pt x="104" y="132"/>
                  </a:moveTo>
                  <a:cubicBezTo>
                    <a:pt x="105" y="131"/>
                    <a:pt x="105" y="131"/>
                    <a:pt x="104" y="130"/>
                  </a:cubicBezTo>
                  <a:cubicBezTo>
                    <a:pt x="105" y="130"/>
                    <a:pt x="105" y="130"/>
                    <a:pt x="105" y="129"/>
                  </a:cubicBezTo>
                  <a:cubicBezTo>
                    <a:pt x="105" y="131"/>
                    <a:pt x="107" y="133"/>
                    <a:pt x="105" y="133"/>
                  </a:cubicBezTo>
                  <a:cubicBezTo>
                    <a:pt x="105" y="133"/>
                    <a:pt x="105" y="133"/>
                    <a:pt x="105" y="133"/>
                  </a:cubicBezTo>
                  <a:cubicBezTo>
                    <a:pt x="105" y="132"/>
                    <a:pt x="105" y="132"/>
                    <a:pt x="104" y="132"/>
                  </a:cubicBezTo>
                  <a:close/>
                  <a:moveTo>
                    <a:pt x="117" y="136"/>
                  </a:moveTo>
                  <a:cubicBezTo>
                    <a:pt x="116" y="135"/>
                    <a:pt x="116" y="133"/>
                    <a:pt x="116" y="132"/>
                  </a:cubicBezTo>
                  <a:cubicBezTo>
                    <a:pt x="117" y="132"/>
                    <a:pt x="117" y="135"/>
                    <a:pt x="117" y="136"/>
                  </a:cubicBezTo>
                  <a:close/>
                  <a:moveTo>
                    <a:pt x="106" y="118"/>
                  </a:moveTo>
                  <a:cubicBezTo>
                    <a:pt x="107" y="117"/>
                    <a:pt x="105" y="117"/>
                    <a:pt x="104" y="117"/>
                  </a:cubicBezTo>
                  <a:cubicBezTo>
                    <a:pt x="106" y="115"/>
                    <a:pt x="108" y="117"/>
                    <a:pt x="111" y="116"/>
                  </a:cubicBezTo>
                  <a:cubicBezTo>
                    <a:pt x="110" y="116"/>
                    <a:pt x="110" y="117"/>
                    <a:pt x="111" y="117"/>
                  </a:cubicBezTo>
                  <a:cubicBezTo>
                    <a:pt x="109" y="118"/>
                    <a:pt x="109" y="116"/>
                    <a:pt x="107" y="117"/>
                  </a:cubicBezTo>
                  <a:cubicBezTo>
                    <a:pt x="109" y="117"/>
                    <a:pt x="110" y="118"/>
                    <a:pt x="110" y="119"/>
                  </a:cubicBezTo>
                  <a:cubicBezTo>
                    <a:pt x="110" y="120"/>
                    <a:pt x="106" y="118"/>
                    <a:pt x="109" y="118"/>
                  </a:cubicBezTo>
                  <a:cubicBezTo>
                    <a:pt x="107" y="117"/>
                    <a:pt x="104" y="120"/>
                    <a:pt x="103" y="117"/>
                  </a:cubicBezTo>
                  <a:cubicBezTo>
                    <a:pt x="104" y="117"/>
                    <a:pt x="105" y="118"/>
                    <a:pt x="106" y="118"/>
                  </a:cubicBezTo>
                  <a:close/>
                  <a:moveTo>
                    <a:pt x="114" y="114"/>
                  </a:moveTo>
                  <a:cubicBezTo>
                    <a:pt x="113" y="116"/>
                    <a:pt x="110" y="116"/>
                    <a:pt x="108" y="115"/>
                  </a:cubicBezTo>
                  <a:cubicBezTo>
                    <a:pt x="109" y="115"/>
                    <a:pt x="112" y="115"/>
                    <a:pt x="114" y="114"/>
                  </a:cubicBezTo>
                  <a:close/>
                  <a:moveTo>
                    <a:pt x="116" y="117"/>
                  </a:moveTo>
                  <a:cubicBezTo>
                    <a:pt x="116" y="119"/>
                    <a:pt x="114" y="117"/>
                    <a:pt x="113" y="119"/>
                  </a:cubicBezTo>
                  <a:cubicBezTo>
                    <a:pt x="117" y="119"/>
                    <a:pt x="112" y="121"/>
                    <a:pt x="112" y="119"/>
                  </a:cubicBezTo>
                  <a:cubicBezTo>
                    <a:pt x="114" y="119"/>
                    <a:pt x="114" y="117"/>
                    <a:pt x="115" y="117"/>
                  </a:cubicBezTo>
                  <a:cubicBezTo>
                    <a:pt x="112" y="117"/>
                    <a:pt x="115" y="116"/>
                    <a:pt x="114" y="115"/>
                  </a:cubicBezTo>
                  <a:cubicBezTo>
                    <a:pt x="115" y="115"/>
                    <a:pt x="114" y="117"/>
                    <a:pt x="116" y="117"/>
                  </a:cubicBezTo>
                  <a:close/>
                  <a:moveTo>
                    <a:pt x="142" y="175"/>
                  </a:moveTo>
                  <a:cubicBezTo>
                    <a:pt x="141" y="176"/>
                    <a:pt x="139" y="176"/>
                    <a:pt x="138" y="177"/>
                  </a:cubicBezTo>
                  <a:cubicBezTo>
                    <a:pt x="138" y="176"/>
                    <a:pt x="137" y="174"/>
                    <a:pt x="135" y="176"/>
                  </a:cubicBezTo>
                  <a:cubicBezTo>
                    <a:pt x="135" y="175"/>
                    <a:pt x="134" y="175"/>
                    <a:pt x="134" y="175"/>
                  </a:cubicBezTo>
                  <a:cubicBezTo>
                    <a:pt x="135" y="171"/>
                    <a:pt x="140" y="173"/>
                    <a:pt x="142" y="175"/>
                  </a:cubicBezTo>
                  <a:close/>
                  <a:moveTo>
                    <a:pt x="146" y="183"/>
                  </a:moveTo>
                  <a:cubicBezTo>
                    <a:pt x="146" y="183"/>
                    <a:pt x="146" y="183"/>
                    <a:pt x="147" y="184"/>
                  </a:cubicBezTo>
                  <a:cubicBezTo>
                    <a:pt x="146" y="184"/>
                    <a:pt x="145" y="184"/>
                    <a:pt x="144" y="184"/>
                  </a:cubicBezTo>
                  <a:cubicBezTo>
                    <a:pt x="144" y="184"/>
                    <a:pt x="144" y="184"/>
                    <a:pt x="144" y="184"/>
                  </a:cubicBezTo>
                  <a:cubicBezTo>
                    <a:pt x="145" y="184"/>
                    <a:pt x="145" y="183"/>
                    <a:pt x="146" y="183"/>
                  </a:cubicBezTo>
                  <a:close/>
                  <a:moveTo>
                    <a:pt x="147" y="177"/>
                  </a:moveTo>
                  <a:cubicBezTo>
                    <a:pt x="145" y="178"/>
                    <a:pt x="143" y="178"/>
                    <a:pt x="142" y="177"/>
                  </a:cubicBezTo>
                  <a:cubicBezTo>
                    <a:pt x="143" y="176"/>
                    <a:pt x="145" y="177"/>
                    <a:pt x="147" y="177"/>
                  </a:cubicBezTo>
                  <a:close/>
                  <a:moveTo>
                    <a:pt x="51" y="199"/>
                  </a:moveTo>
                  <a:cubicBezTo>
                    <a:pt x="50" y="200"/>
                    <a:pt x="50" y="198"/>
                    <a:pt x="49" y="198"/>
                  </a:cubicBezTo>
                  <a:cubicBezTo>
                    <a:pt x="49" y="197"/>
                    <a:pt x="50" y="197"/>
                    <a:pt x="51" y="197"/>
                  </a:cubicBezTo>
                  <a:cubicBezTo>
                    <a:pt x="50" y="198"/>
                    <a:pt x="50" y="198"/>
                    <a:pt x="51" y="199"/>
                  </a:cubicBezTo>
                  <a:close/>
                  <a:moveTo>
                    <a:pt x="52" y="214"/>
                  </a:moveTo>
                  <a:cubicBezTo>
                    <a:pt x="53" y="212"/>
                    <a:pt x="54" y="211"/>
                    <a:pt x="56" y="212"/>
                  </a:cubicBezTo>
                  <a:cubicBezTo>
                    <a:pt x="56" y="212"/>
                    <a:pt x="54" y="213"/>
                    <a:pt x="52" y="214"/>
                  </a:cubicBezTo>
                  <a:close/>
                  <a:moveTo>
                    <a:pt x="54" y="208"/>
                  </a:moveTo>
                  <a:cubicBezTo>
                    <a:pt x="54" y="207"/>
                    <a:pt x="52" y="208"/>
                    <a:pt x="53" y="207"/>
                  </a:cubicBezTo>
                  <a:cubicBezTo>
                    <a:pt x="54" y="207"/>
                    <a:pt x="55" y="209"/>
                    <a:pt x="53" y="210"/>
                  </a:cubicBezTo>
                  <a:cubicBezTo>
                    <a:pt x="53" y="209"/>
                    <a:pt x="54" y="208"/>
                    <a:pt x="54" y="208"/>
                  </a:cubicBezTo>
                  <a:close/>
                  <a:moveTo>
                    <a:pt x="41" y="104"/>
                  </a:moveTo>
                  <a:cubicBezTo>
                    <a:pt x="40" y="104"/>
                    <a:pt x="41" y="103"/>
                    <a:pt x="40" y="102"/>
                  </a:cubicBezTo>
                  <a:cubicBezTo>
                    <a:pt x="41" y="102"/>
                    <a:pt x="41" y="104"/>
                    <a:pt x="41" y="104"/>
                  </a:cubicBezTo>
                  <a:close/>
                  <a:moveTo>
                    <a:pt x="37" y="99"/>
                  </a:moveTo>
                  <a:cubicBezTo>
                    <a:pt x="37" y="99"/>
                    <a:pt x="36" y="97"/>
                    <a:pt x="37" y="96"/>
                  </a:cubicBezTo>
                  <a:cubicBezTo>
                    <a:pt x="37" y="97"/>
                    <a:pt x="37" y="97"/>
                    <a:pt x="38" y="98"/>
                  </a:cubicBezTo>
                  <a:cubicBezTo>
                    <a:pt x="38" y="97"/>
                    <a:pt x="37" y="96"/>
                    <a:pt x="38" y="96"/>
                  </a:cubicBezTo>
                  <a:cubicBezTo>
                    <a:pt x="39" y="97"/>
                    <a:pt x="38" y="98"/>
                    <a:pt x="37" y="99"/>
                  </a:cubicBezTo>
                  <a:close/>
                  <a:moveTo>
                    <a:pt x="16" y="4"/>
                  </a:moveTo>
                  <a:cubicBezTo>
                    <a:pt x="17" y="4"/>
                    <a:pt x="18" y="5"/>
                    <a:pt x="18" y="5"/>
                  </a:cubicBezTo>
                  <a:cubicBezTo>
                    <a:pt x="18" y="6"/>
                    <a:pt x="17" y="5"/>
                    <a:pt x="17" y="5"/>
                  </a:cubicBezTo>
                  <a:cubicBezTo>
                    <a:pt x="17" y="5"/>
                    <a:pt x="16" y="5"/>
                    <a:pt x="16" y="5"/>
                  </a:cubicBezTo>
                  <a:cubicBezTo>
                    <a:pt x="16" y="5"/>
                    <a:pt x="16" y="6"/>
                    <a:pt x="17" y="5"/>
                  </a:cubicBezTo>
                  <a:cubicBezTo>
                    <a:pt x="17" y="7"/>
                    <a:pt x="16" y="5"/>
                    <a:pt x="16" y="6"/>
                  </a:cubicBezTo>
                  <a:cubicBezTo>
                    <a:pt x="16" y="5"/>
                    <a:pt x="16" y="5"/>
                    <a:pt x="16" y="4"/>
                  </a:cubicBezTo>
                  <a:close/>
                  <a:moveTo>
                    <a:pt x="59" y="95"/>
                  </a:moveTo>
                  <a:cubicBezTo>
                    <a:pt x="58" y="97"/>
                    <a:pt x="56" y="96"/>
                    <a:pt x="56" y="97"/>
                  </a:cubicBezTo>
                  <a:cubicBezTo>
                    <a:pt x="55" y="97"/>
                    <a:pt x="55" y="95"/>
                    <a:pt x="55" y="94"/>
                  </a:cubicBezTo>
                  <a:cubicBezTo>
                    <a:pt x="56" y="94"/>
                    <a:pt x="56" y="98"/>
                    <a:pt x="59" y="95"/>
                  </a:cubicBezTo>
                  <a:close/>
                  <a:moveTo>
                    <a:pt x="43" y="48"/>
                  </a:moveTo>
                  <a:cubicBezTo>
                    <a:pt x="43" y="51"/>
                    <a:pt x="38" y="50"/>
                    <a:pt x="37" y="51"/>
                  </a:cubicBezTo>
                  <a:cubicBezTo>
                    <a:pt x="37" y="49"/>
                    <a:pt x="41" y="50"/>
                    <a:pt x="43" y="48"/>
                  </a:cubicBezTo>
                  <a:close/>
                  <a:moveTo>
                    <a:pt x="39" y="42"/>
                  </a:moveTo>
                  <a:cubicBezTo>
                    <a:pt x="38" y="43"/>
                    <a:pt x="40" y="44"/>
                    <a:pt x="39" y="45"/>
                  </a:cubicBezTo>
                  <a:cubicBezTo>
                    <a:pt x="38" y="45"/>
                    <a:pt x="38" y="45"/>
                    <a:pt x="37" y="43"/>
                  </a:cubicBezTo>
                  <a:cubicBezTo>
                    <a:pt x="38" y="43"/>
                    <a:pt x="38" y="42"/>
                    <a:pt x="39" y="42"/>
                  </a:cubicBezTo>
                  <a:close/>
                  <a:moveTo>
                    <a:pt x="36" y="40"/>
                  </a:moveTo>
                  <a:cubicBezTo>
                    <a:pt x="37" y="40"/>
                    <a:pt x="37" y="40"/>
                    <a:pt x="38" y="40"/>
                  </a:cubicBezTo>
                  <a:cubicBezTo>
                    <a:pt x="38" y="41"/>
                    <a:pt x="39" y="41"/>
                    <a:pt x="38" y="42"/>
                  </a:cubicBezTo>
                  <a:cubicBezTo>
                    <a:pt x="37" y="41"/>
                    <a:pt x="37" y="41"/>
                    <a:pt x="36" y="40"/>
                  </a:cubicBezTo>
                  <a:close/>
                  <a:moveTo>
                    <a:pt x="42" y="51"/>
                  </a:moveTo>
                  <a:cubicBezTo>
                    <a:pt x="43" y="51"/>
                    <a:pt x="43" y="51"/>
                    <a:pt x="43" y="51"/>
                  </a:cubicBezTo>
                  <a:cubicBezTo>
                    <a:pt x="44" y="53"/>
                    <a:pt x="44" y="52"/>
                    <a:pt x="45" y="53"/>
                  </a:cubicBezTo>
                  <a:cubicBezTo>
                    <a:pt x="43" y="55"/>
                    <a:pt x="43" y="52"/>
                    <a:pt x="42" y="51"/>
                  </a:cubicBezTo>
                  <a:close/>
                  <a:moveTo>
                    <a:pt x="54" y="82"/>
                  </a:moveTo>
                  <a:cubicBezTo>
                    <a:pt x="56" y="82"/>
                    <a:pt x="56" y="82"/>
                    <a:pt x="56" y="84"/>
                  </a:cubicBezTo>
                  <a:cubicBezTo>
                    <a:pt x="55" y="84"/>
                    <a:pt x="54" y="82"/>
                    <a:pt x="54" y="82"/>
                  </a:cubicBezTo>
                  <a:close/>
                  <a:moveTo>
                    <a:pt x="255" y="71"/>
                  </a:moveTo>
                  <a:cubicBezTo>
                    <a:pt x="254" y="71"/>
                    <a:pt x="254" y="72"/>
                    <a:pt x="253" y="71"/>
                  </a:cubicBezTo>
                  <a:cubicBezTo>
                    <a:pt x="252" y="71"/>
                    <a:pt x="252" y="72"/>
                    <a:pt x="251" y="72"/>
                  </a:cubicBezTo>
                  <a:cubicBezTo>
                    <a:pt x="251" y="72"/>
                    <a:pt x="251" y="71"/>
                    <a:pt x="251" y="70"/>
                  </a:cubicBezTo>
                  <a:cubicBezTo>
                    <a:pt x="252" y="70"/>
                    <a:pt x="252" y="69"/>
                    <a:pt x="253" y="69"/>
                  </a:cubicBezTo>
                  <a:cubicBezTo>
                    <a:pt x="252" y="68"/>
                    <a:pt x="250" y="66"/>
                    <a:pt x="249" y="67"/>
                  </a:cubicBezTo>
                  <a:cubicBezTo>
                    <a:pt x="249" y="66"/>
                    <a:pt x="250" y="66"/>
                    <a:pt x="251" y="66"/>
                  </a:cubicBezTo>
                  <a:cubicBezTo>
                    <a:pt x="250" y="66"/>
                    <a:pt x="250" y="65"/>
                    <a:pt x="250" y="65"/>
                  </a:cubicBezTo>
                  <a:cubicBezTo>
                    <a:pt x="249" y="66"/>
                    <a:pt x="247" y="67"/>
                    <a:pt x="246" y="69"/>
                  </a:cubicBezTo>
                  <a:cubicBezTo>
                    <a:pt x="246" y="68"/>
                    <a:pt x="246" y="68"/>
                    <a:pt x="246" y="68"/>
                  </a:cubicBezTo>
                  <a:cubicBezTo>
                    <a:pt x="246" y="66"/>
                    <a:pt x="244" y="67"/>
                    <a:pt x="245" y="66"/>
                  </a:cubicBezTo>
                  <a:cubicBezTo>
                    <a:pt x="243" y="65"/>
                    <a:pt x="243" y="67"/>
                    <a:pt x="242" y="67"/>
                  </a:cubicBezTo>
                  <a:cubicBezTo>
                    <a:pt x="242" y="66"/>
                    <a:pt x="242" y="64"/>
                    <a:pt x="241" y="65"/>
                  </a:cubicBezTo>
                  <a:cubicBezTo>
                    <a:pt x="241" y="66"/>
                    <a:pt x="240" y="66"/>
                    <a:pt x="240" y="68"/>
                  </a:cubicBezTo>
                  <a:cubicBezTo>
                    <a:pt x="239" y="67"/>
                    <a:pt x="239" y="67"/>
                    <a:pt x="238" y="66"/>
                  </a:cubicBezTo>
                  <a:cubicBezTo>
                    <a:pt x="237" y="68"/>
                    <a:pt x="236" y="68"/>
                    <a:pt x="235" y="70"/>
                  </a:cubicBezTo>
                  <a:cubicBezTo>
                    <a:pt x="234" y="68"/>
                    <a:pt x="234" y="68"/>
                    <a:pt x="235" y="69"/>
                  </a:cubicBezTo>
                  <a:cubicBezTo>
                    <a:pt x="235" y="68"/>
                    <a:pt x="235" y="67"/>
                    <a:pt x="235" y="67"/>
                  </a:cubicBezTo>
                  <a:cubicBezTo>
                    <a:pt x="234" y="68"/>
                    <a:pt x="233" y="69"/>
                    <a:pt x="231" y="69"/>
                  </a:cubicBezTo>
                  <a:cubicBezTo>
                    <a:pt x="231" y="70"/>
                    <a:pt x="233" y="70"/>
                    <a:pt x="232" y="70"/>
                  </a:cubicBezTo>
                  <a:cubicBezTo>
                    <a:pt x="232" y="69"/>
                    <a:pt x="231" y="71"/>
                    <a:pt x="231" y="70"/>
                  </a:cubicBezTo>
                  <a:cubicBezTo>
                    <a:pt x="230" y="70"/>
                    <a:pt x="231" y="68"/>
                    <a:pt x="230" y="69"/>
                  </a:cubicBezTo>
                  <a:cubicBezTo>
                    <a:pt x="230" y="69"/>
                    <a:pt x="230" y="70"/>
                    <a:pt x="229" y="70"/>
                  </a:cubicBezTo>
                  <a:cubicBezTo>
                    <a:pt x="229" y="70"/>
                    <a:pt x="231" y="70"/>
                    <a:pt x="230" y="71"/>
                  </a:cubicBezTo>
                  <a:cubicBezTo>
                    <a:pt x="229" y="70"/>
                    <a:pt x="228" y="71"/>
                    <a:pt x="227" y="71"/>
                  </a:cubicBezTo>
                  <a:cubicBezTo>
                    <a:pt x="226" y="72"/>
                    <a:pt x="228" y="73"/>
                    <a:pt x="227" y="74"/>
                  </a:cubicBezTo>
                  <a:cubicBezTo>
                    <a:pt x="227" y="74"/>
                    <a:pt x="227" y="73"/>
                    <a:pt x="226" y="73"/>
                  </a:cubicBezTo>
                  <a:cubicBezTo>
                    <a:pt x="225" y="75"/>
                    <a:pt x="228" y="77"/>
                    <a:pt x="226" y="76"/>
                  </a:cubicBezTo>
                  <a:cubicBezTo>
                    <a:pt x="226" y="77"/>
                    <a:pt x="226" y="77"/>
                    <a:pt x="225" y="78"/>
                  </a:cubicBezTo>
                  <a:cubicBezTo>
                    <a:pt x="226" y="78"/>
                    <a:pt x="228" y="79"/>
                    <a:pt x="226" y="80"/>
                  </a:cubicBezTo>
                  <a:cubicBezTo>
                    <a:pt x="226" y="80"/>
                    <a:pt x="225" y="79"/>
                    <a:pt x="226" y="80"/>
                  </a:cubicBezTo>
                  <a:cubicBezTo>
                    <a:pt x="226" y="80"/>
                    <a:pt x="226" y="81"/>
                    <a:pt x="227" y="82"/>
                  </a:cubicBezTo>
                  <a:cubicBezTo>
                    <a:pt x="226" y="82"/>
                    <a:pt x="226" y="83"/>
                    <a:pt x="226" y="83"/>
                  </a:cubicBezTo>
                  <a:cubicBezTo>
                    <a:pt x="222" y="85"/>
                    <a:pt x="217" y="89"/>
                    <a:pt x="219" y="95"/>
                  </a:cubicBezTo>
                  <a:cubicBezTo>
                    <a:pt x="218" y="92"/>
                    <a:pt x="219" y="94"/>
                    <a:pt x="219" y="95"/>
                  </a:cubicBezTo>
                  <a:cubicBezTo>
                    <a:pt x="218" y="96"/>
                    <a:pt x="217" y="96"/>
                    <a:pt x="217" y="95"/>
                  </a:cubicBezTo>
                  <a:cubicBezTo>
                    <a:pt x="216" y="96"/>
                    <a:pt x="215" y="95"/>
                    <a:pt x="215" y="96"/>
                  </a:cubicBezTo>
                  <a:cubicBezTo>
                    <a:pt x="217" y="95"/>
                    <a:pt x="217" y="95"/>
                    <a:pt x="218" y="97"/>
                  </a:cubicBezTo>
                  <a:cubicBezTo>
                    <a:pt x="217" y="97"/>
                    <a:pt x="217" y="97"/>
                    <a:pt x="217" y="98"/>
                  </a:cubicBezTo>
                  <a:cubicBezTo>
                    <a:pt x="216" y="96"/>
                    <a:pt x="216" y="98"/>
                    <a:pt x="216" y="98"/>
                  </a:cubicBezTo>
                  <a:cubicBezTo>
                    <a:pt x="216" y="97"/>
                    <a:pt x="214" y="97"/>
                    <a:pt x="215" y="98"/>
                  </a:cubicBezTo>
                  <a:cubicBezTo>
                    <a:pt x="215" y="98"/>
                    <a:pt x="216" y="98"/>
                    <a:pt x="216" y="99"/>
                  </a:cubicBezTo>
                  <a:cubicBezTo>
                    <a:pt x="215" y="98"/>
                    <a:pt x="215" y="99"/>
                    <a:pt x="214" y="99"/>
                  </a:cubicBezTo>
                  <a:cubicBezTo>
                    <a:pt x="214" y="101"/>
                    <a:pt x="212" y="101"/>
                    <a:pt x="212" y="102"/>
                  </a:cubicBezTo>
                  <a:cubicBezTo>
                    <a:pt x="211" y="102"/>
                    <a:pt x="212" y="103"/>
                    <a:pt x="211" y="103"/>
                  </a:cubicBezTo>
                  <a:cubicBezTo>
                    <a:pt x="211" y="101"/>
                    <a:pt x="212" y="101"/>
                    <a:pt x="212" y="100"/>
                  </a:cubicBezTo>
                  <a:cubicBezTo>
                    <a:pt x="211" y="98"/>
                    <a:pt x="210" y="102"/>
                    <a:pt x="209" y="102"/>
                  </a:cubicBezTo>
                  <a:cubicBezTo>
                    <a:pt x="209" y="101"/>
                    <a:pt x="210" y="100"/>
                    <a:pt x="210" y="100"/>
                  </a:cubicBezTo>
                  <a:cubicBezTo>
                    <a:pt x="208" y="100"/>
                    <a:pt x="208" y="101"/>
                    <a:pt x="207" y="101"/>
                  </a:cubicBezTo>
                  <a:cubicBezTo>
                    <a:pt x="205" y="102"/>
                    <a:pt x="207" y="101"/>
                    <a:pt x="206" y="100"/>
                  </a:cubicBezTo>
                  <a:cubicBezTo>
                    <a:pt x="206" y="102"/>
                    <a:pt x="205" y="102"/>
                    <a:pt x="205" y="103"/>
                  </a:cubicBezTo>
                  <a:cubicBezTo>
                    <a:pt x="205" y="103"/>
                    <a:pt x="205" y="103"/>
                    <a:pt x="206" y="103"/>
                  </a:cubicBezTo>
                  <a:cubicBezTo>
                    <a:pt x="206" y="104"/>
                    <a:pt x="206" y="106"/>
                    <a:pt x="206" y="107"/>
                  </a:cubicBezTo>
                  <a:cubicBezTo>
                    <a:pt x="206" y="107"/>
                    <a:pt x="205" y="107"/>
                    <a:pt x="205" y="106"/>
                  </a:cubicBezTo>
                  <a:cubicBezTo>
                    <a:pt x="205" y="106"/>
                    <a:pt x="206" y="105"/>
                    <a:pt x="205" y="105"/>
                  </a:cubicBezTo>
                  <a:cubicBezTo>
                    <a:pt x="205" y="105"/>
                    <a:pt x="204" y="107"/>
                    <a:pt x="205" y="108"/>
                  </a:cubicBezTo>
                  <a:cubicBezTo>
                    <a:pt x="205" y="113"/>
                    <a:pt x="200" y="114"/>
                    <a:pt x="198" y="118"/>
                  </a:cubicBezTo>
                  <a:cubicBezTo>
                    <a:pt x="198" y="117"/>
                    <a:pt x="197" y="118"/>
                    <a:pt x="196" y="117"/>
                  </a:cubicBezTo>
                  <a:cubicBezTo>
                    <a:pt x="197" y="120"/>
                    <a:pt x="197" y="121"/>
                    <a:pt x="198" y="120"/>
                  </a:cubicBezTo>
                  <a:cubicBezTo>
                    <a:pt x="199" y="121"/>
                    <a:pt x="197" y="122"/>
                    <a:pt x="199" y="123"/>
                  </a:cubicBezTo>
                  <a:cubicBezTo>
                    <a:pt x="198" y="123"/>
                    <a:pt x="197" y="122"/>
                    <a:pt x="197" y="122"/>
                  </a:cubicBezTo>
                  <a:cubicBezTo>
                    <a:pt x="197" y="124"/>
                    <a:pt x="198" y="123"/>
                    <a:pt x="198" y="124"/>
                  </a:cubicBezTo>
                  <a:cubicBezTo>
                    <a:pt x="196" y="125"/>
                    <a:pt x="199" y="127"/>
                    <a:pt x="197" y="127"/>
                  </a:cubicBezTo>
                  <a:cubicBezTo>
                    <a:pt x="197" y="126"/>
                    <a:pt x="195" y="126"/>
                    <a:pt x="196" y="126"/>
                  </a:cubicBezTo>
                  <a:cubicBezTo>
                    <a:pt x="196" y="128"/>
                    <a:pt x="198" y="128"/>
                    <a:pt x="197" y="129"/>
                  </a:cubicBezTo>
                  <a:cubicBezTo>
                    <a:pt x="196" y="129"/>
                    <a:pt x="197" y="128"/>
                    <a:pt x="196" y="128"/>
                  </a:cubicBezTo>
                  <a:cubicBezTo>
                    <a:pt x="195" y="129"/>
                    <a:pt x="197" y="130"/>
                    <a:pt x="197" y="131"/>
                  </a:cubicBezTo>
                  <a:cubicBezTo>
                    <a:pt x="196" y="133"/>
                    <a:pt x="195" y="135"/>
                    <a:pt x="194" y="136"/>
                  </a:cubicBezTo>
                  <a:cubicBezTo>
                    <a:pt x="195" y="136"/>
                    <a:pt x="195" y="135"/>
                    <a:pt x="196" y="135"/>
                  </a:cubicBezTo>
                  <a:cubicBezTo>
                    <a:pt x="196" y="136"/>
                    <a:pt x="198" y="136"/>
                    <a:pt x="197" y="137"/>
                  </a:cubicBezTo>
                  <a:cubicBezTo>
                    <a:pt x="196" y="136"/>
                    <a:pt x="194" y="137"/>
                    <a:pt x="193" y="138"/>
                  </a:cubicBezTo>
                  <a:cubicBezTo>
                    <a:pt x="192" y="137"/>
                    <a:pt x="192" y="137"/>
                    <a:pt x="191" y="137"/>
                  </a:cubicBezTo>
                  <a:cubicBezTo>
                    <a:pt x="190" y="140"/>
                    <a:pt x="193" y="141"/>
                    <a:pt x="191" y="142"/>
                  </a:cubicBezTo>
                  <a:cubicBezTo>
                    <a:pt x="190" y="142"/>
                    <a:pt x="191" y="141"/>
                    <a:pt x="191" y="141"/>
                  </a:cubicBezTo>
                  <a:cubicBezTo>
                    <a:pt x="189" y="141"/>
                    <a:pt x="191" y="142"/>
                    <a:pt x="190" y="142"/>
                  </a:cubicBezTo>
                  <a:cubicBezTo>
                    <a:pt x="188" y="141"/>
                    <a:pt x="190" y="140"/>
                    <a:pt x="188" y="138"/>
                  </a:cubicBezTo>
                  <a:cubicBezTo>
                    <a:pt x="187" y="138"/>
                    <a:pt x="188" y="139"/>
                    <a:pt x="187" y="140"/>
                  </a:cubicBezTo>
                  <a:cubicBezTo>
                    <a:pt x="187" y="139"/>
                    <a:pt x="186" y="139"/>
                    <a:pt x="186" y="139"/>
                  </a:cubicBezTo>
                  <a:cubicBezTo>
                    <a:pt x="186" y="141"/>
                    <a:pt x="185" y="140"/>
                    <a:pt x="185" y="141"/>
                  </a:cubicBezTo>
                  <a:cubicBezTo>
                    <a:pt x="183" y="140"/>
                    <a:pt x="184" y="141"/>
                    <a:pt x="183" y="142"/>
                  </a:cubicBezTo>
                  <a:cubicBezTo>
                    <a:pt x="183" y="141"/>
                    <a:pt x="183" y="141"/>
                    <a:pt x="182" y="141"/>
                  </a:cubicBezTo>
                  <a:cubicBezTo>
                    <a:pt x="183" y="142"/>
                    <a:pt x="183" y="142"/>
                    <a:pt x="182" y="143"/>
                  </a:cubicBezTo>
                  <a:cubicBezTo>
                    <a:pt x="182" y="142"/>
                    <a:pt x="182" y="142"/>
                    <a:pt x="181" y="142"/>
                  </a:cubicBezTo>
                  <a:cubicBezTo>
                    <a:pt x="181" y="142"/>
                    <a:pt x="182" y="143"/>
                    <a:pt x="181" y="143"/>
                  </a:cubicBezTo>
                  <a:cubicBezTo>
                    <a:pt x="181" y="142"/>
                    <a:pt x="180" y="142"/>
                    <a:pt x="179" y="143"/>
                  </a:cubicBezTo>
                  <a:cubicBezTo>
                    <a:pt x="179" y="142"/>
                    <a:pt x="178" y="142"/>
                    <a:pt x="177" y="141"/>
                  </a:cubicBezTo>
                  <a:cubicBezTo>
                    <a:pt x="177" y="140"/>
                    <a:pt x="177" y="138"/>
                    <a:pt x="176" y="138"/>
                  </a:cubicBezTo>
                  <a:cubicBezTo>
                    <a:pt x="176" y="139"/>
                    <a:pt x="177" y="139"/>
                    <a:pt x="176" y="140"/>
                  </a:cubicBezTo>
                  <a:cubicBezTo>
                    <a:pt x="175" y="138"/>
                    <a:pt x="174" y="138"/>
                    <a:pt x="173" y="137"/>
                  </a:cubicBezTo>
                  <a:cubicBezTo>
                    <a:pt x="174" y="137"/>
                    <a:pt x="174" y="137"/>
                    <a:pt x="175" y="137"/>
                  </a:cubicBezTo>
                  <a:cubicBezTo>
                    <a:pt x="173" y="136"/>
                    <a:pt x="170" y="134"/>
                    <a:pt x="168" y="132"/>
                  </a:cubicBezTo>
                  <a:cubicBezTo>
                    <a:pt x="169" y="130"/>
                    <a:pt x="168" y="129"/>
                    <a:pt x="167" y="128"/>
                  </a:cubicBezTo>
                  <a:cubicBezTo>
                    <a:pt x="168" y="127"/>
                    <a:pt x="168" y="125"/>
                    <a:pt x="166" y="126"/>
                  </a:cubicBezTo>
                  <a:cubicBezTo>
                    <a:pt x="166" y="126"/>
                    <a:pt x="167" y="126"/>
                    <a:pt x="167" y="127"/>
                  </a:cubicBezTo>
                  <a:cubicBezTo>
                    <a:pt x="166" y="128"/>
                    <a:pt x="166" y="128"/>
                    <a:pt x="165" y="129"/>
                  </a:cubicBezTo>
                  <a:cubicBezTo>
                    <a:pt x="165" y="128"/>
                    <a:pt x="166" y="128"/>
                    <a:pt x="166" y="127"/>
                  </a:cubicBezTo>
                  <a:cubicBezTo>
                    <a:pt x="165" y="127"/>
                    <a:pt x="165" y="129"/>
                    <a:pt x="165" y="128"/>
                  </a:cubicBezTo>
                  <a:cubicBezTo>
                    <a:pt x="165" y="127"/>
                    <a:pt x="164" y="126"/>
                    <a:pt x="164" y="125"/>
                  </a:cubicBezTo>
                  <a:cubicBezTo>
                    <a:pt x="162" y="126"/>
                    <a:pt x="163" y="123"/>
                    <a:pt x="161" y="124"/>
                  </a:cubicBezTo>
                  <a:cubicBezTo>
                    <a:pt x="161" y="124"/>
                    <a:pt x="161" y="124"/>
                    <a:pt x="162" y="124"/>
                  </a:cubicBezTo>
                  <a:cubicBezTo>
                    <a:pt x="162" y="124"/>
                    <a:pt x="161" y="125"/>
                    <a:pt x="161" y="125"/>
                  </a:cubicBezTo>
                  <a:cubicBezTo>
                    <a:pt x="162" y="124"/>
                    <a:pt x="163" y="126"/>
                    <a:pt x="163" y="126"/>
                  </a:cubicBezTo>
                  <a:cubicBezTo>
                    <a:pt x="162" y="126"/>
                    <a:pt x="161" y="126"/>
                    <a:pt x="161" y="125"/>
                  </a:cubicBezTo>
                  <a:cubicBezTo>
                    <a:pt x="161" y="124"/>
                    <a:pt x="160" y="123"/>
                    <a:pt x="160" y="122"/>
                  </a:cubicBezTo>
                  <a:cubicBezTo>
                    <a:pt x="160" y="122"/>
                    <a:pt x="158" y="122"/>
                    <a:pt x="158" y="122"/>
                  </a:cubicBezTo>
                  <a:cubicBezTo>
                    <a:pt x="158" y="122"/>
                    <a:pt x="157" y="122"/>
                    <a:pt x="158" y="121"/>
                  </a:cubicBezTo>
                  <a:cubicBezTo>
                    <a:pt x="157" y="121"/>
                    <a:pt x="157" y="122"/>
                    <a:pt x="156" y="122"/>
                  </a:cubicBezTo>
                  <a:cubicBezTo>
                    <a:pt x="156" y="121"/>
                    <a:pt x="156" y="122"/>
                    <a:pt x="156" y="121"/>
                  </a:cubicBezTo>
                  <a:cubicBezTo>
                    <a:pt x="155" y="121"/>
                    <a:pt x="155" y="121"/>
                    <a:pt x="154" y="119"/>
                  </a:cubicBezTo>
                  <a:cubicBezTo>
                    <a:pt x="153" y="121"/>
                    <a:pt x="152" y="119"/>
                    <a:pt x="152" y="121"/>
                  </a:cubicBezTo>
                  <a:cubicBezTo>
                    <a:pt x="151" y="119"/>
                    <a:pt x="149" y="120"/>
                    <a:pt x="149" y="118"/>
                  </a:cubicBezTo>
                  <a:cubicBezTo>
                    <a:pt x="148" y="119"/>
                    <a:pt x="148" y="118"/>
                    <a:pt x="148" y="119"/>
                  </a:cubicBezTo>
                  <a:cubicBezTo>
                    <a:pt x="148" y="119"/>
                    <a:pt x="148" y="119"/>
                    <a:pt x="148" y="120"/>
                  </a:cubicBezTo>
                  <a:cubicBezTo>
                    <a:pt x="147" y="119"/>
                    <a:pt x="147" y="119"/>
                    <a:pt x="147" y="119"/>
                  </a:cubicBezTo>
                  <a:cubicBezTo>
                    <a:pt x="148" y="118"/>
                    <a:pt x="147" y="117"/>
                    <a:pt x="147" y="116"/>
                  </a:cubicBezTo>
                  <a:cubicBezTo>
                    <a:pt x="147" y="117"/>
                    <a:pt x="145" y="116"/>
                    <a:pt x="146" y="117"/>
                  </a:cubicBezTo>
                  <a:cubicBezTo>
                    <a:pt x="146" y="117"/>
                    <a:pt x="146" y="117"/>
                    <a:pt x="147" y="117"/>
                  </a:cubicBezTo>
                  <a:cubicBezTo>
                    <a:pt x="145" y="118"/>
                    <a:pt x="145" y="118"/>
                    <a:pt x="144" y="119"/>
                  </a:cubicBezTo>
                  <a:cubicBezTo>
                    <a:pt x="145" y="118"/>
                    <a:pt x="142" y="118"/>
                    <a:pt x="142" y="118"/>
                  </a:cubicBezTo>
                  <a:cubicBezTo>
                    <a:pt x="142" y="117"/>
                    <a:pt x="143" y="117"/>
                    <a:pt x="144" y="117"/>
                  </a:cubicBezTo>
                  <a:cubicBezTo>
                    <a:pt x="144" y="117"/>
                    <a:pt x="145" y="118"/>
                    <a:pt x="145" y="118"/>
                  </a:cubicBezTo>
                  <a:cubicBezTo>
                    <a:pt x="145" y="116"/>
                    <a:pt x="145" y="115"/>
                    <a:pt x="145" y="113"/>
                  </a:cubicBezTo>
                  <a:cubicBezTo>
                    <a:pt x="146" y="113"/>
                    <a:pt x="146" y="114"/>
                    <a:pt x="147" y="114"/>
                  </a:cubicBezTo>
                  <a:cubicBezTo>
                    <a:pt x="146" y="113"/>
                    <a:pt x="147" y="111"/>
                    <a:pt x="145" y="112"/>
                  </a:cubicBezTo>
                  <a:cubicBezTo>
                    <a:pt x="144" y="111"/>
                    <a:pt x="146" y="110"/>
                    <a:pt x="144" y="110"/>
                  </a:cubicBezTo>
                  <a:cubicBezTo>
                    <a:pt x="145" y="110"/>
                    <a:pt x="145" y="109"/>
                    <a:pt x="145" y="109"/>
                  </a:cubicBezTo>
                  <a:cubicBezTo>
                    <a:pt x="144" y="108"/>
                    <a:pt x="143" y="107"/>
                    <a:pt x="142" y="106"/>
                  </a:cubicBezTo>
                  <a:cubicBezTo>
                    <a:pt x="141" y="108"/>
                    <a:pt x="141" y="106"/>
                    <a:pt x="140" y="107"/>
                  </a:cubicBezTo>
                  <a:cubicBezTo>
                    <a:pt x="141" y="108"/>
                    <a:pt x="140" y="108"/>
                    <a:pt x="141" y="110"/>
                  </a:cubicBezTo>
                  <a:cubicBezTo>
                    <a:pt x="141" y="111"/>
                    <a:pt x="142" y="110"/>
                    <a:pt x="143" y="111"/>
                  </a:cubicBezTo>
                  <a:cubicBezTo>
                    <a:pt x="142" y="112"/>
                    <a:pt x="141" y="112"/>
                    <a:pt x="141" y="111"/>
                  </a:cubicBezTo>
                  <a:cubicBezTo>
                    <a:pt x="140" y="111"/>
                    <a:pt x="141" y="112"/>
                    <a:pt x="140" y="112"/>
                  </a:cubicBezTo>
                  <a:cubicBezTo>
                    <a:pt x="140" y="112"/>
                    <a:pt x="140" y="111"/>
                    <a:pt x="139" y="111"/>
                  </a:cubicBezTo>
                  <a:cubicBezTo>
                    <a:pt x="140" y="113"/>
                    <a:pt x="141" y="114"/>
                    <a:pt x="142" y="114"/>
                  </a:cubicBezTo>
                  <a:cubicBezTo>
                    <a:pt x="142" y="115"/>
                    <a:pt x="143" y="115"/>
                    <a:pt x="143" y="116"/>
                  </a:cubicBezTo>
                  <a:cubicBezTo>
                    <a:pt x="142" y="116"/>
                    <a:pt x="142" y="115"/>
                    <a:pt x="141" y="115"/>
                  </a:cubicBezTo>
                  <a:cubicBezTo>
                    <a:pt x="142" y="116"/>
                    <a:pt x="140" y="116"/>
                    <a:pt x="140" y="116"/>
                  </a:cubicBezTo>
                  <a:cubicBezTo>
                    <a:pt x="139" y="117"/>
                    <a:pt x="141" y="118"/>
                    <a:pt x="139" y="119"/>
                  </a:cubicBezTo>
                  <a:cubicBezTo>
                    <a:pt x="139" y="117"/>
                    <a:pt x="139" y="118"/>
                    <a:pt x="138" y="118"/>
                  </a:cubicBezTo>
                  <a:cubicBezTo>
                    <a:pt x="139" y="118"/>
                    <a:pt x="139" y="117"/>
                    <a:pt x="139" y="117"/>
                  </a:cubicBezTo>
                  <a:cubicBezTo>
                    <a:pt x="141" y="119"/>
                    <a:pt x="139" y="115"/>
                    <a:pt x="140" y="115"/>
                  </a:cubicBezTo>
                  <a:cubicBezTo>
                    <a:pt x="138" y="114"/>
                    <a:pt x="134" y="116"/>
                    <a:pt x="133" y="117"/>
                  </a:cubicBezTo>
                  <a:cubicBezTo>
                    <a:pt x="134" y="117"/>
                    <a:pt x="134" y="119"/>
                    <a:pt x="134" y="120"/>
                  </a:cubicBezTo>
                  <a:cubicBezTo>
                    <a:pt x="132" y="119"/>
                    <a:pt x="133" y="117"/>
                    <a:pt x="132" y="116"/>
                  </a:cubicBezTo>
                  <a:cubicBezTo>
                    <a:pt x="132" y="117"/>
                    <a:pt x="131" y="115"/>
                    <a:pt x="130" y="116"/>
                  </a:cubicBezTo>
                  <a:cubicBezTo>
                    <a:pt x="130" y="117"/>
                    <a:pt x="130" y="117"/>
                    <a:pt x="130" y="118"/>
                  </a:cubicBezTo>
                  <a:cubicBezTo>
                    <a:pt x="129" y="116"/>
                    <a:pt x="128" y="117"/>
                    <a:pt x="126" y="117"/>
                  </a:cubicBezTo>
                  <a:cubicBezTo>
                    <a:pt x="126" y="117"/>
                    <a:pt x="127" y="117"/>
                    <a:pt x="126" y="117"/>
                  </a:cubicBezTo>
                  <a:cubicBezTo>
                    <a:pt x="126" y="117"/>
                    <a:pt x="124" y="117"/>
                    <a:pt x="123" y="117"/>
                  </a:cubicBezTo>
                  <a:cubicBezTo>
                    <a:pt x="122" y="118"/>
                    <a:pt x="119" y="119"/>
                    <a:pt x="118" y="117"/>
                  </a:cubicBezTo>
                  <a:cubicBezTo>
                    <a:pt x="118" y="118"/>
                    <a:pt x="118" y="119"/>
                    <a:pt x="117" y="118"/>
                  </a:cubicBezTo>
                  <a:cubicBezTo>
                    <a:pt x="117" y="117"/>
                    <a:pt x="118" y="117"/>
                    <a:pt x="117" y="115"/>
                  </a:cubicBezTo>
                  <a:cubicBezTo>
                    <a:pt x="116" y="116"/>
                    <a:pt x="115" y="115"/>
                    <a:pt x="114" y="115"/>
                  </a:cubicBezTo>
                  <a:cubicBezTo>
                    <a:pt x="115" y="114"/>
                    <a:pt x="115" y="114"/>
                    <a:pt x="115" y="114"/>
                  </a:cubicBezTo>
                  <a:cubicBezTo>
                    <a:pt x="114" y="112"/>
                    <a:pt x="113" y="114"/>
                    <a:pt x="112" y="114"/>
                  </a:cubicBezTo>
                  <a:cubicBezTo>
                    <a:pt x="112" y="114"/>
                    <a:pt x="112" y="113"/>
                    <a:pt x="112" y="113"/>
                  </a:cubicBezTo>
                  <a:cubicBezTo>
                    <a:pt x="110" y="115"/>
                    <a:pt x="106" y="112"/>
                    <a:pt x="105" y="112"/>
                  </a:cubicBezTo>
                  <a:cubicBezTo>
                    <a:pt x="104" y="112"/>
                    <a:pt x="109" y="114"/>
                    <a:pt x="109" y="114"/>
                  </a:cubicBezTo>
                  <a:cubicBezTo>
                    <a:pt x="107" y="115"/>
                    <a:pt x="105" y="113"/>
                    <a:pt x="103" y="113"/>
                  </a:cubicBezTo>
                  <a:cubicBezTo>
                    <a:pt x="103" y="114"/>
                    <a:pt x="104" y="114"/>
                    <a:pt x="105" y="115"/>
                  </a:cubicBezTo>
                  <a:cubicBezTo>
                    <a:pt x="104" y="114"/>
                    <a:pt x="103" y="114"/>
                    <a:pt x="103" y="115"/>
                  </a:cubicBezTo>
                  <a:cubicBezTo>
                    <a:pt x="101" y="115"/>
                    <a:pt x="99" y="115"/>
                    <a:pt x="97" y="115"/>
                  </a:cubicBezTo>
                  <a:cubicBezTo>
                    <a:pt x="92" y="115"/>
                    <a:pt x="84" y="113"/>
                    <a:pt x="78" y="116"/>
                  </a:cubicBezTo>
                  <a:cubicBezTo>
                    <a:pt x="72" y="112"/>
                    <a:pt x="62" y="120"/>
                    <a:pt x="57" y="118"/>
                  </a:cubicBezTo>
                  <a:cubicBezTo>
                    <a:pt x="58" y="117"/>
                    <a:pt x="58" y="115"/>
                    <a:pt x="57" y="114"/>
                  </a:cubicBezTo>
                  <a:cubicBezTo>
                    <a:pt x="56" y="114"/>
                    <a:pt x="56" y="114"/>
                    <a:pt x="55" y="114"/>
                  </a:cubicBezTo>
                  <a:cubicBezTo>
                    <a:pt x="56" y="112"/>
                    <a:pt x="54" y="110"/>
                    <a:pt x="56" y="110"/>
                  </a:cubicBezTo>
                  <a:cubicBezTo>
                    <a:pt x="56" y="109"/>
                    <a:pt x="56" y="108"/>
                    <a:pt x="56" y="108"/>
                  </a:cubicBezTo>
                  <a:cubicBezTo>
                    <a:pt x="56" y="108"/>
                    <a:pt x="57" y="109"/>
                    <a:pt x="57" y="109"/>
                  </a:cubicBezTo>
                  <a:cubicBezTo>
                    <a:pt x="58" y="107"/>
                    <a:pt x="55" y="106"/>
                    <a:pt x="56" y="105"/>
                  </a:cubicBezTo>
                  <a:cubicBezTo>
                    <a:pt x="58" y="105"/>
                    <a:pt x="57" y="108"/>
                    <a:pt x="59" y="107"/>
                  </a:cubicBezTo>
                  <a:cubicBezTo>
                    <a:pt x="58" y="105"/>
                    <a:pt x="57" y="103"/>
                    <a:pt x="59" y="103"/>
                  </a:cubicBezTo>
                  <a:cubicBezTo>
                    <a:pt x="59" y="103"/>
                    <a:pt x="60" y="105"/>
                    <a:pt x="60" y="104"/>
                  </a:cubicBezTo>
                  <a:cubicBezTo>
                    <a:pt x="60" y="103"/>
                    <a:pt x="58" y="102"/>
                    <a:pt x="60" y="101"/>
                  </a:cubicBezTo>
                  <a:cubicBezTo>
                    <a:pt x="60" y="103"/>
                    <a:pt x="62" y="103"/>
                    <a:pt x="61" y="102"/>
                  </a:cubicBezTo>
                  <a:cubicBezTo>
                    <a:pt x="60" y="102"/>
                    <a:pt x="61" y="101"/>
                    <a:pt x="61" y="100"/>
                  </a:cubicBezTo>
                  <a:cubicBezTo>
                    <a:pt x="60" y="100"/>
                    <a:pt x="60" y="101"/>
                    <a:pt x="59" y="101"/>
                  </a:cubicBezTo>
                  <a:cubicBezTo>
                    <a:pt x="59" y="100"/>
                    <a:pt x="58" y="99"/>
                    <a:pt x="58" y="99"/>
                  </a:cubicBezTo>
                  <a:cubicBezTo>
                    <a:pt x="61" y="100"/>
                    <a:pt x="59" y="94"/>
                    <a:pt x="60" y="93"/>
                  </a:cubicBezTo>
                  <a:cubicBezTo>
                    <a:pt x="60" y="94"/>
                    <a:pt x="60" y="95"/>
                    <a:pt x="61" y="94"/>
                  </a:cubicBezTo>
                  <a:cubicBezTo>
                    <a:pt x="61" y="93"/>
                    <a:pt x="61" y="91"/>
                    <a:pt x="61" y="89"/>
                  </a:cubicBezTo>
                  <a:cubicBezTo>
                    <a:pt x="60" y="89"/>
                    <a:pt x="61" y="89"/>
                    <a:pt x="60" y="89"/>
                  </a:cubicBezTo>
                  <a:cubicBezTo>
                    <a:pt x="59" y="91"/>
                    <a:pt x="60" y="91"/>
                    <a:pt x="60" y="92"/>
                  </a:cubicBezTo>
                  <a:cubicBezTo>
                    <a:pt x="58" y="93"/>
                    <a:pt x="58" y="93"/>
                    <a:pt x="57" y="92"/>
                  </a:cubicBezTo>
                  <a:cubicBezTo>
                    <a:pt x="60" y="91"/>
                    <a:pt x="57" y="88"/>
                    <a:pt x="58" y="87"/>
                  </a:cubicBezTo>
                  <a:cubicBezTo>
                    <a:pt x="59" y="88"/>
                    <a:pt x="61" y="89"/>
                    <a:pt x="61" y="88"/>
                  </a:cubicBezTo>
                  <a:cubicBezTo>
                    <a:pt x="61" y="87"/>
                    <a:pt x="60" y="87"/>
                    <a:pt x="59" y="86"/>
                  </a:cubicBezTo>
                  <a:cubicBezTo>
                    <a:pt x="59" y="86"/>
                    <a:pt x="57" y="86"/>
                    <a:pt x="58" y="87"/>
                  </a:cubicBezTo>
                  <a:cubicBezTo>
                    <a:pt x="56" y="87"/>
                    <a:pt x="58" y="84"/>
                    <a:pt x="59" y="86"/>
                  </a:cubicBezTo>
                  <a:cubicBezTo>
                    <a:pt x="60" y="85"/>
                    <a:pt x="60" y="84"/>
                    <a:pt x="60" y="84"/>
                  </a:cubicBezTo>
                  <a:cubicBezTo>
                    <a:pt x="60" y="84"/>
                    <a:pt x="59" y="84"/>
                    <a:pt x="58" y="83"/>
                  </a:cubicBezTo>
                  <a:cubicBezTo>
                    <a:pt x="59" y="83"/>
                    <a:pt x="60" y="82"/>
                    <a:pt x="60" y="81"/>
                  </a:cubicBezTo>
                  <a:cubicBezTo>
                    <a:pt x="58" y="82"/>
                    <a:pt x="59" y="82"/>
                    <a:pt x="58" y="83"/>
                  </a:cubicBezTo>
                  <a:cubicBezTo>
                    <a:pt x="58" y="82"/>
                    <a:pt x="57" y="82"/>
                    <a:pt x="58" y="81"/>
                  </a:cubicBezTo>
                  <a:cubicBezTo>
                    <a:pt x="58" y="81"/>
                    <a:pt x="58" y="82"/>
                    <a:pt x="59" y="82"/>
                  </a:cubicBezTo>
                  <a:cubicBezTo>
                    <a:pt x="59" y="80"/>
                    <a:pt x="57" y="81"/>
                    <a:pt x="56" y="81"/>
                  </a:cubicBezTo>
                  <a:cubicBezTo>
                    <a:pt x="57" y="80"/>
                    <a:pt x="56" y="79"/>
                    <a:pt x="57" y="79"/>
                  </a:cubicBezTo>
                  <a:cubicBezTo>
                    <a:pt x="57" y="80"/>
                    <a:pt x="58" y="80"/>
                    <a:pt x="58" y="79"/>
                  </a:cubicBezTo>
                  <a:cubicBezTo>
                    <a:pt x="58" y="78"/>
                    <a:pt x="56" y="78"/>
                    <a:pt x="56" y="78"/>
                  </a:cubicBezTo>
                  <a:cubicBezTo>
                    <a:pt x="56" y="77"/>
                    <a:pt x="57" y="77"/>
                    <a:pt x="56" y="76"/>
                  </a:cubicBezTo>
                  <a:cubicBezTo>
                    <a:pt x="55" y="77"/>
                    <a:pt x="54" y="75"/>
                    <a:pt x="53" y="75"/>
                  </a:cubicBezTo>
                  <a:cubicBezTo>
                    <a:pt x="49" y="77"/>
                    <a:pt x="53" y="70"/>
                    <a:pt x="51" y="68"/>
                  </a:cubicBezTo>
                  <a:cubicBezTo>
                    <a:pt x="52" y="68"/>
                    <a:pt x="50" y="66"/>
                    <a:pt x="52" y="65"/>
                  </a:cubicBezTo>
                  <a:cubicBezTo>
                    <a:pt x="52" y="65"/>
                    <a:pt x="52" y="64"/>
                    <a:pt x="51" y="64"/>
                  </a:cubicBezTo>
                  <a:cubicBezTo>
                    <a:pt x="52" y="65"/>
                    <a:pt x="50" y="66"/>
                    <a:pt x="50" y="66"/>
                  </a:cubicBezTo>
                  <a:cubicBezTo>
                    <a:pt x="51" y="65"/>
                    <a:pt x="50" y="64"/>
                    <a:pt x="49" y="63"/>
                  </a:cubicBezTo>
                  <a:cubicBezTo>
                    <a:pt x="51" y="62"/>
                    <a:pt x="50" y="61"/>
                    <a:pt x="49" y="61"/>
                  </a:cubicBezTo>
                  <a:cubicBezTo>
                    <a:pt x="50" y="59"/>
                    <a:pt x="49" y="58"/>
                    <a:pt x="49" y="57"/>
                  </a:cubicBezTo>
                  <a:cubicBezTo>
                    <a:pt x="49" y="60"/>
                    <a:pt x="47" y="58"/>
                    <a:pt x="47" y="60"/>
                  </a:cubicBezTo>
                  <a:cubicBezTo>
                    <a:pt x="47" y="59"/>
                    <a:pt x="47" y="58"/>
                    <a:pt x="47" y="57"/>
                  </a:cubicBezTo>
                  <a:cubicBezTo>
                    <a:pt x="47" y="57"/>
                    <a:pt x="47" y="58"/>
                    <a:pt x="48" y="58"/>
                  </a:cubicBezTo>
                  <a:cubicBezTo>
                    <a:pt x="48" y="57"/>
                    <a:pt x="48" y="54"/>
                    <a:pt x="46" y="56"/>
                  </a:cubicBezTo>
                  <a:cubicBezTo>
                    <a:pt x="45" y="54"/>
                    <a:pt x="45" y="50"/>
                    <a:pt x="43" y="50"/>
                  </a:cubicBezTo>
                  <a:cubicBezTo>
                    <a:pt x="43" y="49"/>
                    <a:pt x="43" y="48"/>
                    <a:pt x="43" y="47"/>
                  </a:cubicBezTo>
                  <a:cubicBezTo>
                    <a:pt x="42" y="47"/>
                    <a:pt x="42" y="48"/>
                    <a:pt x="41" y="48"/>
                  </a:cubicBezTo>
                  <a:cubicBezTo>
                    <a:pt x="41" y="47"/>
                    <a:pt x="40" y="47"/>
                    <a:pt x="40" y="47"/>
                  </a:cubicBezTo>
                  <a:cubicBezTo>
                    <a:pt x="41" y="46"/>
                    <a:pt x="41" y="42"/>
                    <a:pt x="39" y="42"/>
                  </a:cubicBezTo>
                  <a:cubicBezTo>
                    <a:pt x="39" y="41"/>
                    <a:pt x="39" y="40"/>
                    <a:pt x="40" y="40"/>
                  </a:cubicBezTo>
                  <a:cubicBezTo>
                    <a:pt x="40" y="40"/>
                    <a:pt x="40" y="40"/>
                    <a:pt x="41" y="40"/>
                  </a:cubicBezTo>
                  <a:cubicBezTo>
                    <a:pt x="41" y="40"/>
                    <a:pt x="40" y="39"/>
                    <a:pt x="40" y="39"/>
                  </a:cubicBezTo>
                  <a:cubicBezTo>
                    <a:pt x="39" y="39"/>
                    <a:pt x="38" y="39"/>
                    <a:pt x="36" y="40"/>
                  </a:cubicBezTo>
                  <a:cubicBezTo>
                    <a:pt x="36" y="40"/>
                    <a:pt x="35" y="40"/>
                    <a:pt x="35" y="39"/>
                  </a:cubicBezTo>
                  <a:cubicBezTo>
                    <a:pt x="39" y="37"/>
                    <a:pt x="41" y="33"/>
                    <a:pt x="39" y="29"/>
                  </a:cubicBezTo>
                  <a:cubicBezTo>
                    <a:pt x="35" y="22"/>
                    <a:pt x="33" y="12"/>
                    <a:pt x="29" y="8"/>
                  </a:cubicBezTo>
                  <a:cubicBezTo>
                    <a:pt x="27" y="8"/>
                    <a:pt x="27" y="9"/>
                    <a:pt x="26" y="9"/>
                  </a:cubicBezTo>
                  <a:cubicBezTo>
                    <a:pt x="26" y="9"/>
                    <a:pt x="28" y="9"/>
                    <a:pt x="27" y="10"/>
                  </a:cubicBezTo>
                  <a:cubicBezTo>
                    <a:pt x="26" y="10"/>
                    <a:pt x="25" y="10"/>
                    <a:pt x="25" y="9"/>
                  </a:cubicBezTo>
                  <a:cubicBezTo>
                    <a:pt x="24" y="9"/>
                    <a:pt x="25" y="10"/>
                    <a:pt x="24" y="10"/>
                  </a:cubicBezTo>
                  <a:cubicBezTo>
                    <a:pt x="23" y="9"/>
                    <a:pt x="24" y="7"/>
                    <a:pt x="22" y="8"/>
                  </a:cubicBezTo>
                  <a:cubicBezTo>
                    <a:pt x="24" y="8"/>
                    <a:pt x="21" y="8"/>
                    <a:pt x="22" y="9"/>
                  </a:cubicBezTo>
                  <a:cubicBezTo>
                    <a:pt x="23" y="9"/>
                    <a:pt x="24" y="11"/>
                    <a:pt x="25" y="9"/>
                  </a:cubicBezTo>
                  <a:cubicBezTo>
                    <a:pt x="25" y="11"/>
                    <a:pt x="27" y="10"/>
                    <a:pt x="27" y="11"/>
                  </a:cubicBezTo>
                  <a:cubicBezTo>
                    <a:pt x="24" y="11"/>
                    <a:pt x="22" y="9"/>
                    <a:pt x="20" y="8"/>
                  </a:cubicBezTo>
                  <a:cubicBezTo>
                    <a:pt x="20" y="8"/>
                    <a:pt x="20" y="8"/>
                    <a:pt x="20" y="8"/>
                  </a:cubicBezTo>
                  <a:cubicBezTo>
                    <a:pt x="19" y="7"/>
                    <a:pt x="18" y="7"/>
                    <a:pt x="18" y="6"/>
                  </a:cubicBezTo>
                  <a:cubicBezTo>
                    <a:pt x="19" y="6"/>
                    <a:pt x="20" y="6"/>
                    <a:pt x="22" y="7"/>
                  </a:cubicBezTo>
                  <a:cubicBezTo>
                    <a:pt x="20" y="5"/>
                    <a:pt x="17" y="4"/>
                    <a:pt x="14" y="3"/>
                  </a:cubicBezTo>
                  <a:cubicBezTo>
                    <a:pt x="15" y="3"/>
                    <a:pt x="15" y="4"/>
                    <a:pt x="16" y="3"/>
                  </a:cubicBezTo>
                  <a:cubicBezTo>
                    <a:pt x="15" y="2"/>
                    <a:pt x="16" y="2"/>
                    <a:pt x="18" y="2"/>
                  </a:cubicBezTo>
                  <a:cubicBezTo>
                    <a:pt x="17" y="1"/>
                    <a:pt x="16" y="1"/>
                    <a:pt x="15" y="0"/>
                  </a:cubicBezTo>
                  <a:cubicBezTo>
                    <a:pt x="13" y="1"/>
                    <a:pt x="13" y="2"/>
                    <a:pt x="12" y="1"/>
                  </a:cubicBezTo>
                  <a:cubicBezTo>
                    <a:pt x="12" y="2"/>
                    <a:pt x="12" y="2"/>
                    <a:pt x="12" y="3"/>
                  </a:cubicBezTo>
                  <a:cubicBezTo>
                    <a:pt x="11" y="2"/>
                    <a:pt x="11" y="3"/>
                    <a:pt x="10" y="2"/>
                  </a:cubicBezTo>
                  <a:cubicBezTo>
                    <a:pt x="10" y="3"/>
                    <a:pt x="11" y="3"/>
                    <a:pt x="11" y="3"/>
                  </a:cubicBezTo>
                  <a:cubicBezTo>
                    <a:pt x="10" y="2"/>
                    <a:pt x="7" y="3"/>
                    <a:pt x="7" y="5"/>
                  </a:cubicBezTo>
                  <a:cubicBezTo>
                    <a:pt x="7" y="5"/>
                    <a:pt x="7" y="4"/>
                    <a:pt x="6" y="5"/>
                  </a:cubicBezTo>
                  <a:cubicBezTo>
                    <a:pt x="5" y="5"/>
                    <a:pt x="4" y="8"/>
                    <a:pt x="3" y="10"/>
                  </a:cubicBezTo>
                  <a:cubicBezTo>
                    <a:pt x="3" y="14"/>
                    <a:pt x="3" y="20"/>
                    <a:pt x="5" y="22"/>
                  </a:cubicBezTo>
                  <a:cubicBezTo>
                    <a:pt x="5" y="23"/>
                    <a:pt x="4" y="25"/>
                    <a:pt x="5" y="25"/>
                  </a:cubicBezTo>
                  <a:cubicBezTo>
                    <a:pt x="5" y="24"/>
                    <a:pt x="5" y="24"/>
                    <a:pt x="5" y="24"/>
                  </a:cubicBezTo>
                  <a:cubicBezTo>
                    <a:pt x="5" y="26"/>
                    <a:pt x="5" y="27"/>
                    <a:pt x="6" y="26"/>
                  </a:cubicBezTo>
                  <a:cubicBezTo>
                    <a:pt x="5" y="27"/>
                    <a:pt x="6" y="28"/>
                    <a:pt x="7" y="28"/>
                  </a:cubicBezTo>
                  <a:cubicBezTo>
                    <a:pt x="7" y="28"/>
                    <a:pt x="7" y="29"/>
                    <a:pt x="6" y="29"/>
                  </a:cubicBezTo>
                  <a:cubicBezTo>
                    <a:pt x="8" y="30"/>
                    <a:pt x="8" y="32"/>
                    <a:pt x="9" y="31"/>
                  </a:cubicBezTo>
                  <a:cubicBezTo>
                    <a:pt x="9" y="31"/>
                    <a:pt x="8" y="33"/>
                    <a:pt x="9" y="33"/>
                  </a:cubicBezTo>
                  <a:cubicBezTo>
                    <a:pt x="9" y="32"/>
                    <a:pt x="9" y="32"/>
                    <a:pt x="10" y="32"/>
                  </a:cubicBezTo>
                  <a:cubicBezTo>
                    <a:pt x="10" y="35"/>
                    <a:pt x="11" y="35"/>
                    <a:pt x="12" y="35"/>
                  </a:cubicBezTo>
                  <a:cubicBezTo>
                    <a:pt x="11" y="35"/>
                    <a:pt x="12" y="36"/>
                    <a:pt x="11" y="36"/>
                  </a:cubicBezTo>
                  <a:cubicBezTo>
                    <a:pt x="13" y="36"/>
                    <a:pt x="12" y="38"/>
                    <a:pt x="13" y="37"/>
                  </a:cubicBezTo>
                  <a:cubicBezTo>
                    <a:pt x="12" y="39"/>
                    <a:pt x="15" y="42"/>
                    <a:pt x="16" y="44"/>
                  </a:cubicBezTo>
                  <a:cubicBezTo>
                    <a:pt x="19" y="44"/>
                    <a:pt x="22" y="44"/>
                    <a:pt x="24" y="44"/>
                  </a:cubicBezTo>
                  <a:cubicBezTo>
                    <a:pt x="22" y="44"/>
                    <a:pt x="21" y="47"/>
                    <a:pt x="21" y="47"/>
                  </a:cubicBezTo>
                  <a:cubicBezTo>
                    <a:pt x="22" y="47"/>
                    <a:pt x="22" y="46"/>
                    <a:pt x="22" y="47"/>
                  </a:cubicBezTo>
                  <a:cubicBezTo>
                    <a:pt x="23" y="48"/>
                    <a:pt x="21" y="47"/>
                    <a:pt x="21" y="48"/>
                  </a:cubicBezTo>
                  <a:cubicBezTo>
                    <a:pt x="22" y="48"/>
                    <a:pt x="23" y="47"/>
                    <a:pt x="23" y="48"/>
                  </a:cubicBezTo>
                  <a:cubicBezTo>
                    <a:pt x="22" y="48"/>
                    <a:pt x="23" y="49"/>
                    <a:pt x="24" y="49"/>
                  </a:cubicBezTo>
                  <a:cubicBezTo>
                    <a:pt x="23" y="50"/>
                    <a:pt x="22" y="49"/>
                    <a:pt x="21" y="49"/>
                  </a:cubicBezTo>
                  <a:cubicBezTo>
                    <a:pt x="21" y="50"/>
                    <a:pt x="23" y="51"/>
                    <a:pt x="24" y="51"/>
                  </a:cubicBezTo>
                  <a:cubicBezTo>
                    <a:pt x="22" y="52"/>
                    <a:pt x="25" y="53"/>
                    <a:pt x="23" y="55"/>
                  </a:cubicBezTo>
                  <a:cubicBezTo>
                    <a:pt x="24" y="54"/>
                    <a:pt x="24" y="56"/>
                    <a:pt x="25" y="57"/>
                  </a:cubicBezTo>
                  <a:cubicBezTo>
                    <a:pt x="26" y="57"/>
                    <a:pt x="26" y="56"/>
                    <a:pt x="26" y="57"/>
                  </a:cubicBezTo>
                  <a:cubicBezTo>
                    <a:pt x="25" y="57"/>
                    <a:pt x="27" y="58"/>
                    <a:pt x="26" y="58"/>
                  </a:cubicBezTo>
                  <a:cubicBezTo>
                    <a:pt x="26" y="58"/>
                    <a:pt x="25" y="57"/>
                    <a:pt x="25" y="59"/>
                  </a:cubicBezTo>
                  <a:cubicBezTo>
                    <a:pt x="25" y="58"/>
                    <a:pt x="25" y="59"/>
                    <a:pt x="25" y="59"/>
                  </a:cubicBezTo>
                  <a:cubicBezTo>
                    <a:pt x="27" y="59"/>
                    <a:pt x="27" y="58"/>
                    <a:pt x="28" y="57"/>
                  </a:cubicBezTo>
                  <a:cubicBezTo>
                    <a:pt x="28" y="59"/>
                    <a:pt x="29" y="57"/>
                    <a:pt x="30" y="58"/>
                  </a:cubicBezTo>
                  <a:cubicBezTo>
                    <a:pt x="30" y="58"/>
                    <a:pt x="30" y="58"/>
                    <a:pt x="30" y="59"/>
                  </a:cubicBezTo>
                  <a:cubicBezTo>
                    <a:pt x="29" y="59"/>
                    <a:pt x="28" y="59"/>
                    <a:pt x="27" y="60"/>
                  </a:cubicBezTo>
                  <a:cubicBezTo>
                    <a:pt x="28" y="61"/>
                    <a:pt x="29" y="62"/>
                    <a:pt x="30" y="62"/>
                  </a:cubicBezTo>
                  <a:cubicBezTo>
                    <a:pt x="29" y="61"/>
                    <a:pt x="29" y="61"/>
                    <a:pt x="30" y="60"/>
                  </a:cubicBezTo>
                  <a:cubicBezTo>
                    <a:pt x="31" y="61"/>
                    <a:pt x="31" y="59"/>
                    <a:pt x="32" y="61"/>
                  </a:cubicBezTo>
                  <a:cubicBezTo>
                    <a:pt x="31" y="61"/>
                    <a:pt x="31" y="61"/>
                    <a:pt x="30" y="62"/>
                  </a:cubicBezTo>
                  <a:cubicBezTo>
                    <a:pt x="32" y="63"/>
                    <a:pt x="30" y="63"/>
                    <a:pt x="31" y="65"/>
                  </a:cubicBezTo>
                  <a:cubicBezTo>
                    <a:pt x="32" y="64"/>
                    <a:pt x="32" y="65"/>
                    <a:pt x="32" y="65"/>
                  </a:cubicBezTo>
                  <a:cubicBezTo>
                    <a:pt x="32" y="66"/>
                    <a:pt x="31" y="66"/>
                    <a:pt x="31" y="67"/>
                  </a:cubicBezTo>
                  <a:cubicBezTo>
                    <a:pt x="31" y="67"/>
                    <a:pt x="32" y="66"/>
                    <a:pt x="32" y="67"/>
                  </a:cubicBezTo>
                  <a:cubicBezTo>
                    <a:pt x="31" y="68"/>
                    <a:pt x="32" y="69"/>
                    <a:pt x="31" y="70"/>
                  </a:cubicBezTo>
                  <a:cubicBezTo>
                    <a:pt x="30" y="69"/>
                    <a:pt x="29" y="70"/>
                    <a:pt x="29" y="72"/>
                  </a:cubicBezTo>
                  <a:cubicBezTo>
                    <a:pt x="31" y="71"/>
                    <a:pt x="30" y="74"/>
                    <a:pt x="32" y="75"/>
                  </a:cubicBezTo>
                  <a:cubicBezTo>
                    <a:pt x="32" y="75"/>
                    <a:pt x="32" y="75"/>
                    <a:pt x="32" y="76"/>
                  </a:cubicBezTo>
                  <a:cubicBezTo>
                    <a:pt x="31" y="75"/>
                    <a:pt x="32" y="75"/>
                    <a:pt x="32" y="74"/>
                  </a:cubicBezTo>
                  <a:cubicBezTo>
                    <a:pt x="31" y="75"/>
                    <a:pt x="30" y="76"/>
                    <a:pt x="31" y="77"/>
                  </a:cubicBezTo>
                  <a:cubicBezTo>
                    <a:pt x="31" y="76"/>
                    <a:pt x="32" y="76"/>
                    <a:pt x="32" y="77"/>
                  </a:cubicBezTo>
                  <a:cubicBezTo>
                    <a:pt x="32" y="78"/>
                    <a:pt x="33" y="80"/>
                    <a:pt x="32" y="81"/>
                  </a:cubicBezTo>
                  <a:cubicBezTo>
                    <a:pt x="33" y="81"/>
                    <a:pt x="34" y="81"/>
                    <a:pt x="34" y="82"/>
                  </a:cubicBezTo>
                  <a:cubicBezTo>
                    <a:pt x="35" y="82"/>
                    <a:pt x="34" y="82"/>
                    <a:pt x="34" y="83"/>
                  </a:cubicBezTo>
                  <a:cubicBezTo>
                    <a:pt x="35" y="82"/>
                    <a:pt x="35" y="83"/>
                    <a:pt x="36" y="83"/>
                  </a:cubicBezTo>
                  <a:cubicBezTo>
                    <a:pt x="36" y="85"/>
                    <a:pt x="36" y="86"/>
                    <a:pt x="35" y="86"/>
                  </a:cubicBezTo>
                  <a:cubicBezTo>
                    <a:pt x="35" y="87"/>
                    <a:pt x="36" y="87"/>
                    <a:pt x="36" y="87"/>
                  </a:cubicBezTo>
                  <a:cubicBezTo>
                    <a:pt x="35" y="88"/>
                    <a:pt x="36" y="91"/>
                    <a:pt x="35" y="91"/>
                  </a:cubicBezTo>
                  <a:cubicBezTo>
                    <a:pt x="35" y="92"/>
                    <a:pt x="35" y="92"/>
                    <a:pt x="36" y="92"/>
                  </a:cubicBezTo>
                  <a:cubicBezTo>
                    <a:pt x="34" y="92"/>
                    <a:pt x="35" y="94"/>
                    <a:pt x="34" y="94"/>
                  </a:cubicBezTo>
                  <a:cubicBezTo>
                    <a:pt x="34" y="95"/>
                    <a:pt x="36" y="96"/>
                    <a:pt x="35" y="98"/>
                  </a:cubicBezTo>
                  <a:cubicBezTo>
                    <a:pt x="36" y="98"/>
                    <a:pt x="36" y="99"/>
                    <a:pt x="37" y="101"/>
                  </a:cubicBezTo>
                  <a:cubicBezTo>
                    <a:pt x="38" y="100"/>
                    <a:pt x="39" y="99"/>
                    <a:pt x="39" y="98"/>
                  </a:cubicBezTo>
                  <a:cubicBezTo>
                    <a:pt x="40" y="99"/>
                    <a:pt x="40" y="100"/>
                    <a:pt x="40" y="101"/>
                  </a:cubicBezTo>
                  <a:cubicBezTo>
                    <a:pt x="39" y="101"/>
                    <a:pt x="39" y="100"/>
                    <a:pt x="38" y="100"/>
                  </a:cubicBezTo>
                  <a:cubicBezTo>
                    <a:pt x="38" y="101"/>
                    <a:pt x="39" y="101"/>
                    <a:pt x="39" y="102"/>
                  </a:cubicBezTo>
                  <a:cubicBezTo>
                    <a:pt x="37" y="103"/>
                    <a:pt x="38" y="101"/>
                    <a:pt x="37" y="101"/>
                  </a:cubicBezTo>
                  <a:cubicBezTo>
                    <a:pt x="37" y="101"/>
                    <a:pt x="36" y="101"/>
                    <a:pt x="36" y="102"/>
                  </a:cubicBezTo>
                  <a:cubicBezTo>
                    <a:pt x="37" y="104"/>
                    <a:pt x="41" y="105"/>
                    <a:pt x="41" y="107"/>
                  </a:cubicBezTo>
                  <a:cubicBezTo>
                    <a:pt x="40" y="107"/>
                    <a:pt x="40" y="106"/>
                    <a:pt x="39" y="107"/>
                  </a:cubicBezTo>
                  <a:cubicBezTo>
                    <a:pt x="39" y="108"/>
                    <a:pt x="41" y="107"/>
                    <a:pt x="40" y="109"/>
                  </a:cubicBezTo>
                  <a:cubicBezTo>
                    <a:pt x="42" y="109"/>
                    <a:pt x="41" y="108"/>
                    <a:pt x="42" y="107"/>
                  </a:cubicBezTo>
                  <a:cubicBezTo>
                    <a:pt x="42" y="110"/>
                    <a:pt x="44" y="107"/>
                    <a:pt x="45" y="109"/>
                  </a:cubicBezTo>
                  <a:cubicBezTo>
                    <a:pt x="43" y="110"/>
                    <a:pt x="42" y="108"/>
                    <a:pt x="41" y="110"/>
                  </a:cubicBezTo>
                  <a:cubicBezTo>
                    <a:pt x="41" y="111"/>
                    <a:pt x="41" y="112"/>
                    <a:pt x="42" y="112"/>
                  </a:cubicBezTo>
                  <a:cubicBezTo>
                    <a:pt x="42" y="111"/>
                    <a:pt x="41" y="110"/>
                    <a:pt x="42" y="110"/>
                  </a:cubicBezTo>
                  <a:cubicBezTo>
                    <a:pt x="43" y="111"/>
                    <a:pt x="43" y="110"/>
                    <a:pt x="44" y="110"/>
                  </a:cubicBezTo>
                  <a:cubicBezTo>
                    <a:pt x="44" y="111"/>
                    <a:pt x="45" y="110"/>
                    <a:pt x="45" y="111"/>
                  </a:cubicBezTo>
                  <a:cubicBezTo>
                    <a:pt x="45" y="110"/>
                    <a:pt x="46" y="109"/>
                    <a:pt x="47" y="110"/>
                  </a:cubicBezTo>
                  <a:cubicBezTo>
                    <a:pt x="45" y="110"/>
                    <a:pt x="47" y="111"/>
                    <a:pt x="46" y="112"/>
                  </a:cubicBezTo>
                  <a:cubicBezTo>
                    <a:pt x="45" y="112"/>
                    <a:pt x="43" y="112"/>
                    <a:pt x="42" y="112"/>
                  </a:cubicBezTo>
                  <a:cubicBezTo>
                    <a:pt x="43" y="113"/>
                    <a:pt x="45" y="113"/>
                    <a:pt x="44" y="115"/>
                  </a:cubicBezTo>
                  <a:cubicBezTo>
                    <a:pt x="46" y="114"/>
                    <a:pt x="48" y="114"/>
                    <a:pt x="50" y="115"/>
                  </a:cubicBezTo>
                  <a:cubicBezTo>
                    <a:pt x="48" y="115"/>
                    <a:pt x="47" y="115"/>
                    <a:pt x="45" y="116"/>
                  </a:cubicBezTo>
                  <a:cubicBezTo>
                    <a:pt x="47" y="118"/>
                    <a:pt x="47" y="115"/>
                    <a:pt x="49" y="116"/>
                  </a:cubicBezTo>
                  <a:cubicBezTo>
                    <a:pt x="50" y="117"/>
                    <a:pt x="49" y="117"/>
                    <a:pt x="50" y="118"/>
                  </a:cubicBezTo>
                  <a:cubicBezTo>
                    <a:pt x="50" y="118"/>
                    <a:pt x="50" y="118"/>
                    <a:pt x="50" y="119"/>
                  </a:cubicBezTo>
                  <a:cubicBezTo>
                    <a:pt x="52" y="117"/>
                    <a:pt x="54" y="120"/>
                    <a:pt x="57" y="119"/>
                  </a:cubicBezTo>
                  <a:cubicBezTo>
                    <a:pt x="56" y="119"/>
                    <a:pt x="56" y="120"/>
                    <a:pt x="56" y="120"/>
                  </a:cubicBezTo>
                  <a:cubicBezTo>
                    <a:pt x="57" y="120"/>
                    <a:pt x="57" y="120"/>
                    <a:pt x="57" y="121"/>
                  </a:cubicBezTo>
                  <a:cubicBezTo>
                    <a:pt x="57" y="123"/>
                    <a:pt x="54" y="124"/>
                    <a:pt x="52" y="125"/>
                  </a:cubicBezTo>
                  <a:cubicBezTo>
                    <a:pt x="43" y="131"/>
                    <a:pt x="45" y="145"/>
                    <a:pt x="50" y="156"/>
                  </a:cubicBezTo>
                  <a:cubicBezTo>
                    <a:pt x="53" y="159"/>
                    <a:pt x="56" y="163"/>
                    <a:pt x="60" y="165"/>
                  </a:cubicBezTo>
                  <a:cubicBezTo>
                    <a:pt x="60" y="166"/>
                    <a:pt x="59" y="166"/>
                    <a:pt x="60" y="167"/>
                  </a:cubicBezTo>
                  <a:cubicBezTo>
                    <a:pt x="62" y="168"/>
                    <a:pt x="66" y="168"/>
                    <a:pt x="67" y="170"/>
                  </a:cubicBezTo>
                  <a:cubicBezTo>
                    <a:pt x="65" y="170"/>
                    <a:pt x="62" y="168"/>
                    <a:pt x="61" y="170"/>
                  </a:cubicBezTo>
                  <a:cubicBezTo>
                    <a:pt x="61" y="169"/>
                    <a:pt x="60" y="170"/>
                    <a:pt x="60" y="169"/>
                  </a:cubicBezTo>
                  <a:cubicBezTo>
                    <a:pt x="59" y="169"/>
                    <a:pt x="59" y="169"/>
                    <a:pt x="59" y="170"/>
                  </a:cubicBezTo>
                  <a:cubicBezTo>
                    <a:pt x="58" y="169"/>
                    <a:pt x="59" y="169"/>
                    <a:pt x="58" y="168"/>
                  </a:cubicBezTo>
                  <a:cubicBezTo>
                    <a:pt x="57" y="168"/>
                    <a:pt x="57" y="167"/>
                    <a:pt x="57" y="169"/>
                  </a:cubicBezTo>
                  <a:cubicBezTo>
                    <a:pt x="56" y="168"/>
                    <a:pt x="54" y="166"/>
                    <a:pt x="53" y="167"/>
                  </a:cubicBezTo>
                  <a:cubicBezTo>
                    <a:pt x="55" y="167"/>
                    <a:pt x="52" y="168"/>
                    <a:pt x="53" y="168"/>
                  </a:cubicBezTo>
                  <a:cubicBezTo>
                    <a:pt x="55" y="168"/>
                    <a:pt x="56" y="168"/>
                    <a:pt x="56" y="169"/>
                  </a:cubicBezTo>
                  <a:cubicBezTo>
                    <a:pt x="56" y="169"/>
                    <a:pt x="55" y="169"/>
                    <a:pt x="55" y="169"/>
                  </a:cubicBezTo>
                  <a:cubicBezTo>
                    <a:pt x="56" y="172"/>
                    <a:pt x="59" y="169"/>
                    <a:pt x="60" y="171"/>
                  </a:cubicBezTo>
                  <a:cubicBezTo>
                    <a:pt x="59" y="172"/>
                    <a:pt x="59" y="171"/>
                    <a:pt x="58" y="172"/>
                  </a:cubicBezTo>
                  <a:cubicBezTo>
                    <a:pt x="58" y="172"/>
                    <a:pt x="60" y="173"/>
                    <a:pt x="61" y="172"/>
                  </a:cubicBezTo>
                  <a:cubicBezTo>
                    <a:pt x="61" y="172"/>
                    <a:pt x="61" y="171"/>
                    <a:pt x="61" y="171"/>
                  </a:cubicBezTo>
                  <a:cubicBezTo>
                    <a:pt x="63" y="174"/>
                    <a:pt x="70" y="171"/>
                    <a:pt x="74" y="173"/>
                  </a:cubicBezTo>
                  <a:cubicBezTo>
                    <a:pt x="73" y="174"/>
                    <a:pt x="75" y="175"/>
                    <a:pt x="74" y="176"/>
                  </a:cubicBezTo>
                  <a:cubicBezTo>
                    <a:pt x="73" y="173"/>
                    <a:pt x="71" y="172"/>
                    <a:pt x="68" y="173"/>
                  </a:cubicBezTo>
                  <a:cubicBezTo>
                    <a:pt x="69" y="174"/>
                    <a:pt x="69" y="175"/>
                    <a:pt x="68" y="175"/>
                  </a:cubicBezTo>
                  <a:cubicBezTo>
                    <a:pt x="67" y="174"/>
                    <a:pt x="68" y="173"/>
                    <a:pt x="66" y="173"/>
                  </a:cubicBezTo>
                  <a:cubicBezTo>
                    <a:pt x="67" y="174"/>
                    <a:pt x="66" y="176"/>
                    <a:pt x="65" y="175"/>
                  </a:cubicBezTo>
                  <a:cubicBezTo>
                    <a:pt x="64" y="174"/>
                    <a:pt x="66" y="174"/>
                    <a:pt x="66" y="173"/>
                  </a:cubicBezTo>
                  <a:cubicBezTo>
                    <a:pt x="65" y="173"/>
                    <a:pt x="63" y="173"/>
                    <a:pt x="62" y="173"/>
                  </a:cubicBezTo>
                  <a:cubicBezTo>
                    <a:pt x="62" y="175"/>
                    <a:pt x="64" y="175"/>
                    <a:pt x="64" y="176"/>
                  </a:cubicBezTo>
                  <a:cubicBezTo>
                    <a:pt x="63" y="177"/>
                    <a:pt x="63" y="175"/>
                    <a:pt x="62" y="176"/>
                  </a:cubicBezTo>
                  <a:cubicBezTo>
                    <a:pt x="61" y="177"/>
                    <a:pt x="61" y="178"/>
                    <a:pt x="60" y="178"/>
                  </a:cubicBezTo>
                  <a:cubicBezTo>
                    <a:pt x="61" y="179"/>
                    <a:pt x="62" y="179"/>
                    <a:pt x="62" y="180"/>
                  </a:cubicBezTo>
                  <a:cubicBezTo>
                    <a:pt x="60" y="180"/>
                    <a:pt x="61" y="181"/>
                    <a:pt x="61" y="182"/>
                  </a:cubicBezTo>
                  <a:cubicBezTo>
                    <a:pt x="60" y="182"/>
                    <a:pt x="60" y="181"/>
                    <a:pt x="59" y="181"/>
                  </a:cubicBezTo>
                  <a:cubicBezTo>
                    <a:pt x="59" y="183"/>
                    <a:pt x="57" y="182"/>
                    <a:pt x="56" y="184"/>
                  </a:cubicBezTo>
                  <a:cubicBezTo>
                    <a:pt x="55" y="184"/>
                    <a:pt x="56" y="182"/>
                    <a:pt x="56" y="182"/>
                  </a:cubicBezTo>
                  <a:cubicBezTo>
                    <a:pt x="56" y="182"/>
                    <a:pt x="56" y="182"/>
                    <a:pt x="57" y="182"/>
                  </a:cubicBezTo>
                  <a:cubicBezTo>
                    <a:pt x="56" y="180"/>
                    <a:pt x="61" y="180"/>
                    <a:pt x="59" y="178"/>
                  </a:cubicBezTo>
                  <a:cubicBezTo>
                    <a:pt x="58" y="178"/>
                    <a:pt x="58" y="178"/>
                    <a:pt x="57" y="178"/>
                  </a:cubicBezTo>
                  <a:cubicBezTo>
                    <a:pt x="57" y="180"/>
                    <a:pt x="56" y="181"/>
                    <a:pt x="54" y="183"/>
                  </a:cubicBezTo>
                  <a:cubicBezTo>
                    <a:pt x="54" y="183"/>
                    <a:pt x="53" y="182"/>
                    <a:pt x="52" y="182"/>
                  </a:cubicBezTo>
                  <a:cubicBezTo>
                    <a:pt x="53" y="183"/>
                    <a:pt x="54" y="183"/>
                    <a:pt x="53" y="184"/>
                  </a:cubicBezTo>
                  <a:cubicBezTo>
                    <a:pt x="52" y="184"/>
                    <a:pt x="51" y="186"/>
                    <a:pt x="51" y="187"/>
                  </a:cubicBezTo>
                  <a:cubicBezTo>
                    <a:pt x="51" y="186"/>
                    <a:pt x="50" y="186"/>
                    <a:pt x="49" y="186"/>
                  </a:cubicBezTo>
                  <a:cubicBezTo>
                    <a:pt x="51" y="187"/>
                    <a:pt x="48" y="187"/>
                    <a:pt x="47" y="188"/>
                  </a:cubicBezTo>
                  <a:cubicBezTo>
                    <a:pt x="47" y="189"/>
                    <a:pt x="47" y="190"/>
                    <a:pt x="48" y="190"/>
                  </a:cubicBezTo>
                  <a:cubicBezTo>
                    <a:pt x="48" y="189"/>
                    <a:pt x="48" y="189"/>
                    <a:pt x="49" y="189"/>
                  </a:cubicBezTo>
                  <a:cubicBezTo>
                    <a:pt x="49" y="189"/>
                    <a:pt x="48" y="190"/>
                    <a:pt x="49" y="190"/>
                  </a:cubicBezTo>
                  <a:cubicBezTo>
                    <a:pt x="49" y="190"/>
                    <a:pt x="49" y="189"/>
                    <a:pt x="49" y="190"/>
                  </a:cubicBezTo>
                  <a:cubicBezTo>
                    <a:pt x="49" y="190"/>
                    <a:pt x="49" y="191"/>
                    <a:pt x="48" y="191"/>
                  </a:cubicBezTo>
                  <a:cubicBezTo>
                    <a:pt x="48" y="191"/>
                    <a:pt x="48" y="190"/>
                    <a:pt x="47" y="190"/>
                  </a:cubicBezTo>
                  <a:cubicBezTo>
                    <a:pt x="48" y="191"/>
                    <a:pt x="46" y="193"/>
                    <a:pt x="48" y="194"/>
                  </a:cubicBezTo>
                  <a:cubicBezTo>
                    <a:pt x="47" y="194"/>
                    <a:pt x="47" y="195"/>
                    <a:pt x="46" y="196"/>
                  </a:cubicBezTo>
                  <a:cubicBezTo>
                    <a:pt x="47" y="197"/>
                    <a:pt x="47" y="198"/>
                    <a:pt x="49" y="198"/>
                  </a:cubicBezTo>
                  <a:cubicBezTo>
                    <a:pt x="47" y="198"/>
                    <a:pt x="46" y="200"/>
                    <a:pt x="46" y="199"/>
                  </a:cubicBezTo>
                  <a:cubicBezTo>
                    <a:pt x="46" y="198"/>
                    <a:pt x="47" y="198"/>
                    <a:pt x="46" y="197"/>
                  </a:cubicBezTo>
                  <a:cubicBezTo>
                    <a:pt x="45" y="197"/>
                    <a:pt x="45" y="197"/>
                    <a:pt x="44" y="197"/>
                  </a:cubicBezTo>
                  <a:cubicBezTo>
                    <a:pt x="44" y="198"/>
                    <a:pt x="46" y="199"/>
                    <a:pt x="45" y="200"/>
                  </a:cubicBezTo>
                  <a:cubicBezTo>
                    <a:pt x="43" y="201"/>
                    <a:pt x="42" y="201"/>
                    <a:pt x="40" y="201"/>
                  </a:cubicBezTo>
                  <a:cubicBezTo>
                    <a:pt x="40" y="201"/>
                    <a:pt x="40" y="199"/>
                    <a:pt x="39" y="200"/>
                  </a:cubicBezTo>
                  <a:cubicBezTo>
                    <a:pt x="39" y="201"/>
                    <a:pt x="40" y="203"/>
                    <a:pt x="39" y="204"/>
                  </a:cubicBezTo>
                  <a:cubicBezTo>
                    <a:pt x="40" y="205"/>
                    <a:pt x="41" y="203"/>
                    <a:pt x="42" y="203"/>
                  </a:cubicBezTo>
                  <a:cubicBezTo>
                    <a:pt x="42" y="204"/>
                    <a:pt x="43" y="203"/>
                    <a:pt x="43" y="203"/>
                  </a:cubicBezTo>
                  <a:cubicBezTo>
                    <a:pt x="43" y="204"/>
                    <a:pt x="41" y="204"/>
                    <a:pt x="40" y="205"/>
                  </a:cubicBezTo>
                  <a:cubicBezTo>
                    <a:pt x="40" y="205"/>
                    <a:pt x="41" y="206"/>
                    <a:pt x="41" y="207"/>
                  </a:cubicBezTo>
                  <a:cubicBezTo>
                    <a:pt x="41" y="207"/>
                    <a:pt x="42" y="206"/>
                    <a:pt x="43" y="207"/>
                  </a:cubicBezTo>
                  <a:cubicBezTo>
                    <a:pt x="43" y="207"/>
                    <a:pt x="42" y="208"/>
                    <a:pt x="42" y="208"/>
                  </a:cubicBezTo>
                  <a:cubicBezTo>
                    <a:pt x="41" y="208"/>
                    <a:pt x="39" y="207"/>
                    <a:pt x="38" y="208"/>
                  </a:cubicBezTo>
                  <a:cubicBezTo>
                    <a:pt x="38" y="207"/>
                    <a:pt x="37" y="207"/>
                    <a:pt x="37" y="205"/>
                  </a:cubicBezTo>
                  <a:cubicBezTo>
                    <a:pt x="35" y="206"/>
                    <a:pt x="36" y="207"/>
                    <a:pt x="36" y="208"/>
                  </a:cubicBezTo>
                  <a:cubicBezTo>
                    <a:pt x="33" y="207"/>
                    <a:pt x="32" y="211"/>
                    <a:pt x="30" y="212"/>
                  </a:cubicBezTo>
                  <a:cubicBezTo>
                    <a:pt x="26" y="213"/>
                    <a:pt x="20" y="212"/>
                    <a:pt x="19" y="215"/>
                  </a:cubicBezTo>
                  <a:cubicBezTo>
                    <a:pt x="18" y="214"/>
                    <a:pt x="17" y="214"/>
                    <a:pt x="16" y="214"/>
                  </a:cubicBezTo>
                  <a:cubicBezTo>
                    <a:pt x="16" y="214"/>
                    <a:pt x="17" y="215"/>
                    <a:pt x="16" y="216"/>
                  </a:cubicBezTo>
                  <a:cubicBezTo>
                    <a:pt x="16" y="215"/>
                    <a:pt x="15" y="215"/>
                    <a:pt x="14" y="216"/>
                  </a:cubicBezTo>
                  <a:cubicBezTo>
                    <a:pt x="14" y="215"/>
                    <a:pt x="14" y="215"/>
                    <a:pt x="14" y="215"/>
                  </a:cubicBezTo>
                  <a:cubicBezTo>
                    <a:pt x="12" y="215"/>
                    <a:pt x="15" y="218"/>
                    <a:pt x="14" y="219"/>
                  </a:cubicBezTo>
                  <a:cubicBezTo>
                    <a:pt x="14" y="219"/>
                    <a:pt x="15" y="220"/>
                    <a:pt x="16" y="219"/>
                  </a:cubicBezTo>
                  <a:cubicBezTo>
                    <a:pt x="16" y="219"/>
                    <a:pt x="16" y="218"/>
                    <a:pt x="16" y="218"/>
                  </a:cubicBezTo>
                  <a:cubicBezTo>
                    <a:pt x="17" y="219"/>
                    <a:pt x="17" y="219"/>
                    <a:pt x="16" y="220"/>
                  </a:cubicBezTo>
                  <a:cubicBezTo>
                    <a:pt x="15" y="221"/>
                    <a:pt x="15" y="220"/>
                    <a:pt x="14" y="221"/>
                  </a:cubicBezTo>
                  <a:cubicBezTo>
                    <a:pt x="14" y="222"/>
                    <a:pt x="16" y="220"/>
                    <a:pt x="16" y="221"/>
                  </a:cubicBezTo>
                  <a:cubicBezTo>
                    <a:pt x="15" y="222"/>
                    <a:pt x="14" y="222"/>
                    <a:pt x="13" y="222"/>
                  </a:cubicBezTo>
                  <a:cubicBezTo>
                    <a:pt x="14" y="225"/>
                    <a:pt x="11" y="224"/>
                    <a:pt x="10" y="224"/>
                  </a:cubicBezTo>
                  <a:cubicBezTo>
                    <a:pt x="10" y="224"/>
                    <a:pt x="11" y="224"/>
                    <a:pt x="12" y="224"/>
                  </a:cubicBezTo>
                  <a:cubicBezTo>
                    <a:pt x="11" y="222"/>
                    <a:pt x="10" y="223"/>
                    <a:pt x="10" y="222"/>
                  </a:cubicBezTo>
                  <a:cubicBezTo>
                    <a:pt x="10" y="221"/>
                    <a:pt x="14" y="221"/>
                    <a:pt x="12" y="219"/>
                  </a:cubicBezTo>
                  <a:cubicBezTo>
                    <a:pt x="11" y="220"/>
                    <a:pt x="10" y="220"/>
                    <a:pt x="8" y="218"/>
                  </a:cubicBezTo>
                  <a:cubicBezTo>
                    <a:pt x="9" y="218"/>
                    <a:pt x="10" y="218"/>
                    <a:pt x="10" y="219"/>
                  </a:cubicBezTo>
                  <a:cubicBezTo>
                    <a:pt x="11" y="219"/>
                    <a:pt x="11" y="218"/>
                    <a:pt x="11" y="218"/>
                  </a:cubicBezTo>
                  <a:cubicBezTo>
                    <a:pt x="11" y="216"/>
                    <a:pt x="10" y="216"/>
                    <a:pt x="9" y="216"/>
                  </a:cubicBezTo>
                  <a:cubicBezTo>
                    <a:pt x="9" y="215"/>
                    <a:pt x="8" y="214"/>
                    <a:pt x="9" y="214"/>
                  </a:cubicBezTo>
                  <a:cubicBezTo>
                    <a:pt x="10" y="214"/>
                    <a:pt x="10" y="215"/>
                    <a:pt x="11" y="214"/>
                  </a:cubicBezTo>
                  <a:cubicBezTo>
                    <a:pt x="12" y="214"/>
                    <a:pt x="12" y="214"/>
                    <a:pt x="11" y="213"/>
                  </a:cubicBezTo>
                  <a:cubicBezTo>
                    <a:pt x="11" y="212"/>
                    <a:pt x="10" y="212"/>
                    <a:pt x="9" y="212"/>
                  </a:cubicBezTo>
                  <a:cubicBezTo>
                    <a:pt x="9" y="211"/>
                    <a:pt x="9" y="210"/>
                    <a:pt x="8" y="209"/>
                  </a:cubicBezTo>
                  <a:cubicBezTo>
                    <a:pt x="8" y="210"/>
                    <a:pt x="8" y="212"/>
                    <a:pt x="5" y="212"/>
                  </a:cubicBezTo>
                  <a:cubicBezTo>
                    <a:pt x="5" y="213"/>
                    <a:pt x="5" y="214"/>
                    <a:pt x="5" y="215"/>
                  </a:cubicBezTo>
                  <a:cubicBezTo>
                    <a:pt x="3" y="217"/>
                    <a:pt x="4" y="221"/>
                    <a:pt x="1" y="222"/>
                  </a:cubicBezTo>
                  <a:cubicBezTo>
                    <a:pt x="0" y="224"/>
                    <a:pt x="3" y="224"/>
                    <a:pt x="4" y="226"/>
                  </a:cubicBezTo>
                  <a:cubicBezTo>
                    <a:pt x="5" y="226"/>
                    <a:pt x="2" y="227"/>
                    <a:pt x="4" y="228"/>
                  </a:cubicBezTo>
                  <a:cubicBezTo>
                    <a:pt x="4" y="227"/>
                    <a:pt x="4" y="227"/>
                    <a:pt x="4" y="227"/>
                  </a:cubicBezTo>
                  <a:cubicBezTo>
                    <a:pt x="5" y="228"/>
                    <a:pt x="5" y="230"/>
                    <a:pt x="8" y="230"/>
                  </a:cubicBezTo>
                  <a:cubicBezTo>
                    <a:pt x="7" y="231"/>
                    <a:pt x="6" y="231"/>
                    <a:pt x="6" y="231"/>
                  </a:cubicBezTo>
                  <a:cubicBezTo>
                    <a:pt x="8" y="231"/>
                    <a:pt x="7" y="232"/>
                    <a:pt x="7" y="233"/>
                  </a:cubicBezTo>
                  <a:cubicBezTo>
                    <a:pt x="8" y="233"/>
                    <a:pt x="9" y="232"/>
                    <a:pt x="9" y="233"/>
                  </a:cubicBezTo>
                  <a:cubicBezTo>
                    <a:pt x="8" y="233"/>
                    <a:pt x="8" y="234"/>
                    <a:pt x="7" y="234"/>
                  </a:cubicBezTo>
                  <a:cubicBezTo>
                    <a:pt x="7" y="235"/>
                    <a:pt x="8" y="235"/>
                    <a:pt x="8" y="236"/>
                  </a:cubicBezTo>
                  <a:cubicBezTo>
                    <a:pt x="9" y="236"/>
                    <a:pt x="8" y="235"/>
                    <a:pt x="9" y="235"/>
                  </a:cubicBezTo>
                  <a:cubicBezTo>
                    <a:pt x="10" y="235"/>
                    <a:pt x="9" y="237"/>
                    <a:pt x="9" y="237"/>
                  </a:cubicBezTo>
                  <a:cubicBezTo>
                    <a:pt x="9" y="237"/>
                    <a:pt x="9" y="236"/>
                    <a:pt x="8" y="236"/>
                  </a:cubicBezTo>
                  <a:cubicBezTo>
                    <a:pt x="8" y="238"/>
                    <a:pt x="9" y="238"/>
                    <a:pt x="9" y="240"/>
                  </a:cubicBezTo>
                  <a:cubicBezTo>
                    <a:pt x="10" y="240"/>
                    <a:pt x="11" y="240"/>
                    <a:pt x="11" y="241"/>
                  </a:cubicBezTo>
                  <a:cubicBezTo>
                    <a:pt x="13" y="248"/>
                    <a:pt x="21" y="251"/>
                    <a:pt x="26" y="254"/>
                  </a:cubicBezTo>
                  <a:cubicBezTo>
                    <a:pt x="26" y="254"/>
                    <a:pt x="26" y="254"/>
                    <a:pt x="27" y="254"/>
                  </a:cubicBezTo>
                  <a:cubicBezTo>
                    <a:pt x="33" y="261"/>
                    <a:pt x="39" y="269"/>
                    <a:pt x="46" y="275"/>
                  </a:cubicBezTo>
                  <a:cubicBezTo>
                    <a:pt x="51" y="279"/>
                    <a:pt x="56" y="284"/>
                    <a:pt x="61" y="287"/>
                  </a:cubicBezTo>
                  <a:cubicBezTo>
                    <a:pt x="71" y="294"/>
                    <a:pt x="84" y="295"/>
                    <a:pt x="98" y="294"/>
                  </a:cubicBezTo>
                  <a:cubicBezTo>
                    <a:pt x="98" y="294"/>
                    <a:pt x="99" y="295"/>
                    <a:pt x="99" y="295"/>
                  </a:cubicBezTo>
                  <a:cubicBezTo>
                    <a:pt x="99" y="294"/>
                    <a:pt x="100" y="294"/>
                    <a:pt x="100" y="294"/>
                  </a:cubicBezTo>
                  <a:cubicBezTo>
                    <a:pt x="100" y="296"/>
                    <a:pt x="101" y="294"/>
                    <a:pt x="101" y="294"/>
                  </a:cubicBezTo>
                  <a:cubicBezTo>
                    <a:pt x="102" y="295"/>
                    <a:pt x="102" y="295"/>
                    <a:pt x="101" y="295"/>
                  </a:cubicBezTo>
                  <a:cubicBezTo>
                    <a:pt x="103" y="296"/>
                    <a:pt x="105" y="294"/>
                    <a:pt x="105" y="294"/>
                  </a:cubicBezTo>
                  <a:cubicBezTo>
                    <a:pt x="105" y="295"/>
                    <a:pt x="106" y="294"/>
                    <a:pt x="107" y="294"/>
                  </a:cubicBezTo>
                  <a:cubicBezTo>
                    <a:pt x="108" y="295"/>
                    <a:pt x="108" y="295"/>
                    <a:pt x="109" y="296"/>
                  </a:cubicBezTo>
                  <a:cubicBezTo>
                    <a:pt x="110" y="296"/>
                    <a:pt x="108" y="294"/>
                    <a:pt x="109" y="294"/>
                  </a:cubicBezTo>
                  <a:cubicBezTo>
                    <a:pt x="110" y="296"/>
                    <a:pt x="111" y="296"/>
                    <a:pt x="112" y="296"/>
                  </a:cubicBezTo>
                  <a:cubicBezTo>
                    <a:pt x="113" y="296"/>
                    <a:pt x="112" y="294"/>
                    <a:pt x="112" y="294"/>
                  </a:cubicBezTo>
                  <a:cubicBezTo>
                    <a:pt x="114" y="294"/>
                    <a:pt x="113" y="295"/>
                    <a:pt x="113" y="296"/>
                  </a:cubicBezTo>
                  <a:cubicBezTo>
                    <a:pt x="114" y="296"/>
                    <a:pt x="116" y="295"/>
                    <a:pt x="116" y="295"/>
                  </a:cubicBezTo>
                  <a:cubicBezTo>
                    <a:pt x="119" y="296"/>
                    <a:pt x="120" y="298"/>
                    <a:pt x="123" y="300"/>
                  </a:cubicBezTo>
                  <a:cubicBezTo>
                    <a:pt x="126" y="301"/>
                    <a:pt x="129" y="302"/>
                    <a:pt x="131" y="303"/>
                  </a:cubicBezTo>
                  <a:cubicBezTo>
                    <a:pt x="131" y="303"/>
                    <a:pt x="131" y="303"/>
                    <a:pt x="131" y="303"/>
                  </a:cubicBezTo>
                  <a:cubicBezTo>
                    <a:pt x="131" y="303"/>
                    <a:pt x="131" y="303"/>
                    <a:pt x="131" y="303"/>
                  </a:cubicBezTo>
                  <a:cubicBezTo>
                    <a:pt x="129" y="302"/>
                    <a:pt x="133" y="305"/>
                    <a:pt x="134" y="304"/>
                  </a:cubicBezTo>
                  <a:cubicBezTo>
                    <a:pt x="138" y="301"/>
                    <a:pt x="142" y="302"/>
                    <a:pt x="147" y="301"/>
                  </a:cubicBezTo>
                  <a:cubicBezTo>
                    <a:pt x="147" y="299"/>
                    <a:pt x="149" y="300"/>
                    <a:pt x="150" y="300"/>
                  </a:cubicBezTo>
                  <a:cubicBezTo>
                    <a:pt x="149" y="299"/>
                    <a:pt x="150" y="299"/>
                    <a:pt x="150" y="298"/>
                  </a:cubicBezTo>
                  <a:cubicBezTo>
                    <a:pt x="151" y="298"/>
                    <a:pt x="151" y="299"/>
                    <a:pt x="152" y="299"/>
                  </a:cubicBezTo>
                  <a:cubicBezTo>
                    <a:pt x="151" y="298"/>
                    <a:pt x="152" y="298"/>
                    <a:pt x="152" y="297"/>
                  </a:cubicBezTo>
                  <a:cubicBezTo>
                    <a:pt x="152" y="299"/>
                    <a:pt x="154" y="296"/>
                    <a:pt x="153" y="298"/>
                  </a:cubicBezTo>
                  <a:cubicBezTo>
                    <a:pt x="154" y="297"/>
                    <a:pt x="155" y="297"/>
                    <a:pt x="156" y="296"/>
                  </a:cubicBezTo>
                  <a:cubicBezTo>
                    <a:pt x="156" y="298"/>
                    <a:pt x="157" y="298"/>
                    <a:pt x="157" y="298"/>
                  </a:cubicBezTo>
                  <a:cubicBezTo>
                    <a:pt x="158" y="298"/>
                    <a:pt x="158" y="298"/>
                    <a:pt x="158" y="297"/>
                  </a:cubicBezTo>
                  <a:cubicBezTo>
                    <a:pt x="156" y="297"/>
                    <a:pt x="157" y="296"/>
                    <a:pt x="158" y="296"/>
                  </a:cubicBezTo>
                  <a:cubicBezTo>
                    <a:pt x="156" y="296"/>
                    <a:pt x="156" y="296"/>
                    <a:pt x="155" y="295"/>
                  </a:cubicBezTo>
                  <a:cubicBezTo>
                    <a:pt x="156" y="294"/>
                    <a:pt x="157" y="295"/>
                    <a:pt x="157" y="294"/>
                  </a:cubicBezTo>
                  <a:cubicBezTo>
                    <a:pt x="156" y="294"/>
                    <a:pt x="156" y="292"/>
                    <a:pt x="155" y="293"/>
                  </a:cubicBezTo>
                  <a:cubicBezTo>
                    <a:pt x="155" y="293"/>
                    <a:pt x="155" y="293"/>
                    <a:pt x="155" y="294"/>
                  </a:cubicBezTo>
                  <a:cubicBezTo>
                    <a:pt x="155" y="293"/>
                    <a:pt x="154" y="293"/>
                    <a:pt x="154" y="293"/>
                  </a:cubicBezTo>
                  <a:cubicBezTo>
                    <a:pt x="155" y="292"/>
                    <a:pt x="156" y="293"/>
                    <a:pt x="157" y="292"/>
                  </a:cubicBezTo>
                  <a:cubicBezTo>
                    <a:pt x="158" y="293"/>
                    <a:pt x="159" y="292"/>
                    <a:pt x="161" y="293"/>
                  </a:cubicBezTo>
                  <a:cubicBezTo>
                    <a:pt x="160" y="293"/>
                    <a:pt x="158" y="293"/>
                    <a:pt x="159" y="294"/>
                  </a:cubicBezTo>
                  <a:cubicBezTo>
                    <a:pt x="160" y="293"/>
                    <a:pt x="160" y="293"/>
                    <a:pt x="161" y="293"/>
                  </a:cubicBezTo>
                  <a:cubicBezTo>
                    <a:pt x="160" y="292"/>
                    <a:pt x="162" y="291"/>
                    <a:pt x="162" y="290"/>
                  </a:cubicBezTo>
                  <a:cubicBezTo>
                    <a:pt x="163" y="293"/>
                    <a:pt x="166" y="289"/>
                    <a:pt x="170" y="291"/>
                  </a:cubicBezTo>
                  <a:cubicBezTo>
                    <a:pt x="170" y="290"/>
                    <a:pt x="168" y="290"/>
                    <a:pt x="169" y="289"/>
                  </a:cubicBezTo>
                  <a:cubicBezTo>
                    <a:pt x="170" y="289"/>
                    <a:pt x="170" y="289"/>
                    <a:pt x="171" y="289"/>
                  </a:cubicBezTo>
                  <a:cubicBezTo>
                    <a:pt x="170" y="289"/>
                    <a:pt x="171" y="290"/>
                    <a:pt x="172" y="290"/>
                  </a:cubicBezTo>
                  <a:cubicBezTo>
                    <a:pt x="171" y="289"/>
                    <a:pt x="172" y="289"/>
                    <a:pt x="172" y="289"/>
                  </a:cubicBezTo>
                  <a:cubicBezTo>
                    <a:pt x="171" y="287"/>
                    <a:pt x="170" y="287"/>
                    <a:pt x="169" y="286"/>
                  </a:cubicBezTo>
                  <a:cubicBezTo>
                    <a:pt x="169" y="286"/>
                    <a:pt x="171" y="287"/>
                    <a:pt x="171" y="286"/>
                  </a:cubicBezTo>
                  <a:cubicBezTo>
                    <a:pt x="169" y="287"/>
                    <a:pt x="171" y="286"/>
                    <a:pt x="171" y="285"/>
                  </a:cubicBezTo>
                  <a:cubicBezTo>
                    <a:pt x="170" y="285"/>
                    <a:pt x="169" y="285"/>
                    <a:pt x="168" y="287"/>
                  </a:cubicBezTo>
                  <a:cubicBezTo>
                    <a:pt x="168" y="286"/>
                    <a:pt x="168" y="285"/>
                    <a:pt x="168" y="284"/>
                  </a:cubicBezTo>
                  <a:cubicBezTo>
                    <a:pt x="169" y="286"/>
                    <a:pt x="172" y="284"/>
                    <a:pt x="172" y="285"/>
                  </a:cubicBezTo>
                  <a:cubicBezTo>
                    <a:pt x="173" y="284"/>
                    <a:pt x="174" y="283"/>
                    <a:pt x="175" y="283"/>
                  </a:cubicBezTo>
                  <a:cubicBezTo>
                    <a:pt x="174" y="281"/>
                    <a:pt x="173" y="281"/>
                    <a:pt x="172" y="281"/>
                  </a:cubicBezTo>
                  <a:cubicBezTo>
                    <a:pt x="173" y="280"/>
                    <a:pt x="172" y="280"/>
                    <a:pt x="172" y="280"/>
                  </a:cubicBezTo>
                  <a:cubicBezTo>
                    <a:pt x="172" y="279"/>
                    <a:pt x="173" y="279"/>
                    <a:pt x="173" y="279"/>
                  </a:cubicBezTo>
                  <a:cubicBezTo>
                    <a:pt x="172" y="278"/>
                    <a:pt x="174" y="276"/>
                    <a:pt x="172" y="275"/>
                  </a:cubicBezTo>
                  <a:cubicBezTo>
                    <a:pt x="173" y="274"/>
                    <a:pt x="176" y="274"/>
                    <a:pt x="176" y="273"/>
                  </a:cubicBezTo>
                  <a:cubicBezTo>
                    <a:pt x="175" y="273"/>
                    <a:pt x="174" y="273"/>
                    <a:pt x="174" y="273"/>
                  </a:cubicBezTo>
                  <a:cubicBezTo>
                    <a:pt x="175" y="271"/>
                    <a:pt x="178" y="272"/>
                    <a:pt x="179" y="271"/>
                  </a:cubicBezTo>
                  <a:cubicBezTo>
                    <a:pt x="179" y="272"/>
                    <a:pt x="180" y="271"/>
                    <a:pt x="180" y="272"/>
                  </a:cubicBezTo>
                  <a:cubicBezTo>
                    <a:pt x="180" y="272"/>
                    <a:pt x="180" y="272"/>
                    <a:pt x="180" y="273"/>
                  </a:cubicBezTo>
                  <a:cubicBezTo>
                    <a:pt x="181" y="273"/>
                    <a:pt x="181" y="272"/>
                    <a:pt x="181" y="274"/>
                  </a:cubicBezTo>
                  <a:cubicBezTo>
                    <a:pt x="183" y="273"/>
                    <a:pt x="182" y="270"/>
                    <a:pt x="183" y="272"/>
                  </a:cubicBezTo>
                  <a:cubicBezTo>
                    <a:pt x="183" y="271"/>
                    <a:pt x="183" y="270"/>
                    <a:pt x="183" y="270"/>
                  </a:cubicBezTo>
                  <a:cubicBezTo>
                    <a:pt x="181" y="270"/>
                    <a:pt x="179" y="271"/>
                    <a:pt x="177" y="270"/>
                  </a:cubicBezTo>
                  <a:cubicBezTo>
                    <a:pt x="178" y="269"/>
                    <a:pt x="179" y="270"/>
                    <a:pt x="180" y="269"/>
                  </a:cubicBezTo>
                  <a:cubicBezTo>
                    <a:pt x="180" y="268"/>
                    <a:pt x="179" y="268"/>
                    <a:pt x="179" y="269"/>
                  </a:cubicBezTo>
                  <a:cubicBezTo>
                    <a:pt x="179" y="269"/>
                    <a:pt x="179" y="269"/>
                    <a:pt x="179" y="269"/>
                  </a:cubicBezTo>
                  <a:cubicBezTo>
                    <a:pt x="179" y="269"/>
                    <a:pt x="179" y="269"/>
                    <a:pt x="179" y="269"/>
                  </a:cubicBezTo>
                  <a:cubicBezTo>
                    <a:pt x="179" y="265"/>
                    <a:pt x="183" y="263"/>
                    <a:pt x="181" y="258"/>
                  </a:cubicBezTo>
                  <a:cubicBezTo>
                    <a:pt x="183" y="257"/>
                    <a:pt x="185" y="254"/>
                    <a:pt x="186" y="253"/>
                  </a:cubicBezTo>
                  <a:cubicBezTo>
                    <a:pt x="186" y="252"/>
                    <a:pt x="185" y="253"/>
                    <a:pt x="185" y="252"/>
                  </a:cubicBezTo>
                  <a:cubicBezTo>
                    <a:pt x="186" y="246"/>
                    <a:pt x="188" y="240"/>
                    <a:pt x="188" y="234"/>
                  </a:cubicBezTo>
                  <a:cubicBezTo>
                    <a:pt x="189" y="235"/>
                    <a:pt x="189" y="233"/>
                    <a:pt x="189" y="234"/>
                  </a:cubicBezTo>
                  <a:cubicBezTo>
                    <a:pt x="190" y="235"/>
                    <a:pt x="189" y="235"/>
                    <a:pt x="189" y="235"/>
                  </a:cubicBezTo>
                  <a:cubicBezTo>
                    <a:pt x="190" y="235"/>
                    <a:pt x="190" y="235"/>
                    <a:pt x="191" y="235"/>
                  </a:cubicBezTo>
                  <a:cubicBezTo>
                    <a:pt x="190" y="233"/>
                    <a:pt x="190" y="231"/>
                    <a:pt x="192" y="232"/>
                  </a:cubicBezTo>
                  <a:cubicBezTo>
                    <a:pt x="191" y="230"/>
                    <a:pt x="190" y="231"/>
                    <a:pt x="190" y="230"/>
                  </a:cubicBezTo>
                  <a:cubicBezTo>
                    <a:pt x="191" y="230"/>
                    <a:pt x="193" y="228"/>
                    <a:pt x="190" y="227"/>
                  </a:cubicBezTo>
                  <a:cubicBezTo>
                    <a:pt x="191" y="226"/>
                    <a:pt x="192" y="227"/>
                    <a:pt x="192" y="226"/>
                  </a:cubicBezTo>
                  <a:cubicBezTo>
                    <a:pt x="191" y="226"/>
                    <a:pt x="190" y="226"/>
                    <a:pt x="189" y="226"/>
                  </a:cubicBezTo>
                  <a:cubicBezTo>
                    <a:pt x="189" y="225"/>
                    <a:pt x="190" y="225"/>
                    <a:pt x="190" y="224"/>
                  </a:cubicBezTo>
                  <a:cubicBezTo>
                    <a:pt x="190" y="224"/>
                    <a:pt x="191" y="225"/>
                    <a:pt x="192" y="225"/>
                  </a:cubicBezTo>
                  <a:cubicBezTo>
                    <a:pt x="190" y="224"/>
                    <a:pt x="192" y="223"/>
                    <a:pt x="192" y="222"/>
                  </a:cubicBezTo>
                  <a:cubicBezTo>
                    <a:pt x="191" y="222"/>
                    <a:pt x="190" y="222"/>
                    <a:pt x="190" y="221"/>
                  </a:cubicBezTo>
                  <a:cubicBezTo>
                    <a:pt x="190" y="221"/>
                    <a:pt x="191" y="221"/>
                    <a:pt x="192" y="221"/>
                  </a:cubicBezTo>
                  <a:cubicBezTo>
                    <a:pt x="192" y="220"/>
                    <a:pt x="192" y="220"/>
                    <a:pt x="192" y="220"/>
                  </a:cubicBezTo>
                  <a:cubicBezTo>
                    <a:pt x="191" y="218"/>
                    <a:pt x="192" y="217"/>
                    <a:pt x="190" y="217"/>
                  </a:cubicBezTo>
                  <a:cubicBezTo>
                    <a:pt x="192" y="215"/>
                    <a:pt x="192" y="214"/>
                    <a:pt x="193" y="214"/>
                  </a:cubicBezTo>
                  <a:cubicBezTo>
                    <a:pt x="192" y="212"/>
                    <a:pt x="191" y="214"/>
                    <a:pt x="190" y="214"/>
                  </a:cubicBezTo>
                  <a:cubicBezTo>
                    <a:pt x="190" y="213"/>
                    <a:pt x="192" y="213"/>
                    <a:pt x="192" y="212"/>
                  </a:cubicBezTo>
                  <a:cubicBezTo>
                    <a:pt x="192" y="211"/>
                    <a:pt x="191" y="211"/>
                    <a:pt x="192" y="210"/>
                  </a:cubicBezTo>
                  <a:cubicBezTo>
                    <a:pt x="192" y="210"/>
                    <a:pt x="192" y="210"/>
                    <a:pt x="193" y="210"/>
                  </a:cubicBezTo>
                  <a:cubicBezTo>
                    <a:pt x="192" y="208"/>
                    <a:pt x="194" y="210"/>
                    <a:pt x="193" y="208"/>
                  </a:cubicBezTo>
                  <a:cubicBezTo>
                    <a:pt x="192" y="207"/>
                    <a:pt x="192" y="210"/>
                    <a:pt x="192" y="209"/>
                  </a:cubicBezTo>
                  <a:cubicBezTo>
                    <a:pt x="191" y="208"/>
                    <a:pt x="192" y="207"/>
                    <a:pt x="191" y="207"/>
                  </a:cubicBezTo>
                  <a:cubicBezTo>
                    <a:pt x="192" y="207"/>
                    <a:pt x="192" y="207"/>
                    <a:pt x="192" y="206"/>
                  </a:cubicBezTo>
                  <a:cubicBezTo>
                    <a:pt x="193" y="206"/>
                    <a:pt x="193" y="207"/>
                    <a:pt x="194" y="207"/>
                  </a:cubicBezTo>
                  <a:cubicBezTo>
                    <a:pt x="194" y="207"/>
                    <a:pt x="194" y="206"/>
                    <a:pt x="195" y="207"/>
                  </a:cubicBezTo>
                  <a:cubicBezTo>
                    <a:pt x="195" y="206"/>
                    <a:pt x="195" y="205"/>
                    <a:pt x="195" y="204"/>
                  </a:cubicBezTo>
                  <a:cubicBezTo>
                    <a:pt x="194" y="204"/>
                    <a:pt x="192" y="205"/>
                    <a:pt x="192" y="204"/>
                  </a:cubicBezTo>
                  <a:cubicBezTo>
                    <a:pt x="192" y="203"/>
                    <a:pt x="192" y="204"/>
                    <a:pt x="193" y="204"/>
                  </a:cubicBezTo>
                  <a:cubicBezTo>
                    <a:pt x="192" y="203"/>
                    <a:pt x="194" y="202"/>
                    <a:pt x="194" y="202"/>
                  </a:cubicBezTo>
                  <a:cubicBezTo>
                    <a:pt x="194" y="202"/>
                    <a:pt x="194" y="202"/>
                    <a:pt x="196" y="201"/>
                  </a:cubicBezTo>
                  <a:cubicBezTo>
                    <a:pt x="196" y="200"/>
                    <a:pt x="194" y="202"/>
                    <a:pt x="194" y="201"/>
                  </a:cubicBezTo>
                  <a:cubicBezTo>
                    <a:pt x="195" y="200"/>
                    <a:pt x="195" y="199"/>
                    <a:pt x="196" y="200"/>
                  </a:cubicBezTo>
                  <a:cubicBezTo>
                    <a:pt x="196" y="198"/>
                    <a:pt x="193" y="198"/>
                    <a:pt x="194" y="197"/>
                  </a:cubicBezTo>
                  <a:cubicBezTo>
                    <a:pt x="195" y="197"/>
                    <a:pt x="196" y="200"/>
                    <a:pt x="197" y="198"/>
                  </a:cubicBezTo>
                  <a:cubicBezTo>
                    <a:pt x="197" y="198"/>
                    <a:pt x="196" y="198"/>
                    <a:pt x="196" y="198"/>
                  </a:cubicBezTo>
                  <a:cubicBezTo>
                    <a:pt x="197" y="198"/>
                    <a:pt x="197" y="197"/>
                    <a:pt x="196" y="196"/>
                  </a:cubicBezTo>
                  <a:cubicBezTo>
                    <a:pt x="196" y="196"/>
                    <a:pt x="196" y="198"/>
                    <a:pt x="195" y="197"/>
                  </a:cubicBezTo>
                  <a:cubicBezTo>
                    <a:pt x="195" y="196"/>
                    <a:pt x="196" y="194"/>
                    <a:pt x="197" y="195"/>
                  </a:cubicBezTo>
                  <a:cubicBezTo>
                    <a:pt x="196" y="194"/>
                    <a:pt x="196" y="194"/>
                    <a:pt x="197" y="193"/>
                  </a:cubicBezTo>
                  <a:cubicBezTo>
                    <a:pt x="197" y="192"/>
                    <a:pt x="195" y="193"/>
                    <a:pt x="195" y="192"/>
                  </a:cubicBezTo>
                  <a:cubicBezTo>
                    <a:pt x="196" y="192"/>
                    <a:pt x="196" y="192"/>
                    <a:pt x="197" y="192"/>
                  </a:cubicBezTo>
                  <a:cubicBezTo>
                    <a:pt x="196" y="191"/>
                    <a:pt x="196" y="192"/>
                    <a:pt x="196" y="191"/>
                  </a:cubicBezTo>
                  <a:cubicBezTo>
                    <a:pt x="195" y="190"/>
                    <a:pt x="197" y="190"/>
                    <a:pt x="197" y="189"/>
                  </a:cubicBezTo>
                  <a:cubicBezTo>
                    <a:pt x="196" y="189"/>
                    <a:pt x="196" y="187"/>
                    <a:pt x="195" y="187"/>
                  </a:cubicBezTo>
                  <a:cubicBezTo>
                    <a:pt x="195" y="186"/>
                    <a:pt x="195" y="186"/>
                    <a:pt x="196" y="186"/>
                  </a:cubicBezTo>
                  <a:cubicBezTo>
                    <a:pt x="196" y="185"/>
                    <a:pt x="194" y="186"/>
                    <a:pt x="194" y="186"/>
                  </a:cubicBezTo>
                  <a:cubicBezTo>
                    <a:pt x="192" y="180"/>
                    <a:pt x="186" y="186"/>
                    <a:pt x="182" y="184"/>
                  </a:cubicBezTo>
                  <a:cubicBezTo>
                    <a:pt x="185" y="183"/>
                    <a:pt x="190" y="182"/>
                    <a:pt x="192" y="182"/>
                  </a:cubicBezTo>
                  <a:cubicBezTo>
                    <a:pt x="192" y="181"/>
                    <a:pt x="192" y="180"/>
                    <a:pt x="192" y="180"/>
                  </a:cubicBezTo>
                  <a:cubicBezTo>
                    <a:pt x="192" y="180"/>
                    <a:pt x="192" y="180"/>
                    <a:pt x="192" y="180"/>
                  </a:cubicBezTo>
                  <a:cubicBezTo>
                    <a:pt x="193" y="181"/>
                    <a:pt x="196" y="180"/>
                    <a:pt x="195" y="179"/>
                  </a:cubicBezTo>
                  <a:cubicBezTo>
                    <a:pt x="194" y="178"/>
                    <a:pt x="194" y="178"/>
                    <a:pt x="193" y="178"/>
                  </a:cubicBezTo>
                  <a:cubicBezTo>
                    <a:pt x="194" y="178"/>
                    <a:pt x="194" y="178"/>
                    <a:pt x="194" y="176"/>
                  </a:cubicBezTo>
                  <a:cubicBezTo>
                    <a:pt x="193" y="176"/>
                    <a:pt x="192" y="178"/>
                    <a:pt x="192" y="177"/>
                  </a:cubicBezTo>
                  <a:cubicBezTo>
                    <a:pt x="192" y="176"/>
                    <a:pt x="192" y="176"/>
                    <a:pt x="193" y="175"/>
                  </a:cubicBezTo>
                  <a:cubicBezTo>
                    <a:pt x="193" y="174"/>
                    <a:pt x="192" y="175"/>
                    <a:pt x="192" y="175"/>
                  </a:cubicBezTo>
                  <a:cubicBezTo>
                    <a:pt x="192" y="174"/>
                    <a:pt x="192" y="174"/>
                    <a:pt x="192" y="174"/>
                  </a:cubicBezTo>
                  <a:cubicBezTo>
                    <a:pt x="193" y="175"/>
                    <a:pt x="194" y="175"/>
                    <a:pt x="194" y="176"/>
                  </a:cubicBezTo>
                  <a:cubicBezTo>
                    <a:pt x="195" y="176"/>
                    <a:pt x="195" y="175"/>
                    <a:pt x="195" y="175"/>
                  </a:cubicBezTo>
                  <a:cubicBezTo>
                    <a:pt x="196" y="176"/>
                    <a:pt x="197" y="177"/>
                    <a:pt x="198" y="177"/>
                  </a:cubicBezTo>
                  <a:cubicBezTo>
                    <a:pt x="196" y="177"/>
                    <a:pt x="197" y="176"/>
                    <a:pt x="198" y="175"/>
                  </a:cubicBezTo>
                  <a:cubicBezTo>
                    <a:pt x="195" y="175"/>
                    <a:pt x="194" y="174"/>
                    <a:pt x="193" y="173"/>
                  </a:cubicBezTo>
                  <a:cubicBezTo>
                    <a:pt x="193" y="172"/>
                    <a:pt x="195" y="172"/>
                    <a:pt x="194" y="171"/>
                  </a:cubicBezTo>
                  <a:cubicBezTo>
                    <a:pt x="193" y="172"/>
                    <a:pt x="194" y="171"/>
                    <a:pt x="194" y="170"/>
                  </a:cubicBezTo>
                  <a:cubicBezTo>
                    <a:pt x="193" y="170"/>
                    <a:pt x="192" y="170"/>
                    <a:pt x="191" y="169"/>
                  </a:cubicBezTo>
                  <a:cubicBezTo>
                    <a:pt x="192" y="170"/>
                    <a:pt x="193" y="168"/>
                    <a:pt x="195" y="169"/>
                  </a:cubicBezTo>
                  <a:cubicBezTo>
                    <a:pt x="195" y="167"/>
                    <a:pt x="195" y="167"/>
                    <a:pt x="194" y="167"/>
                  </a:cubicBezTo>
                  <a:cubicBezTo>
                    <a:pt x="196" y="167"/>
                    <a:pt x="197" y="168"/>
                    <a:pt x="197" y="168"/>
                  </a:cubicBezTo>
                  <a:cubicBezTo>
                    <a:pt x="197" y="167"/>
                    <a:pt x="197" y="166"/>
                    <a:pt x="198" y="166"/>
                  </a:cubicBezTo>
                  <a:cubicBezTo>
                    <a:pt x="197" y="165"/>
                    <a:pt x="197" y="165"/>
                    <a:pt x="196" y="165"/>
                  </a:cubicBezTo>
                  <a:cubicBezTo>
                    <a:pt x="196" y="165"/>
                    <a:pt x="196" y="165"/>
                    <a:pt x="196" y="165"/>
                  </a:cubicBezTo>
                  <a:cubicBezTo>
                    <a:pt x="194" y="163"/>
                    <a:pt x="191" y="167"/>
                    <a:pt x="190" y="163"/>
                  </a:cubicBezTo>
                  <a:cubicBezTo>
                    <a:pt x="194" y="163"/>
                    <a:pt x="197" y="163"/>
                    <a:pt x="200" y="165"/>
                  </a:cubicBezTo>
                  <a:cubicBezTo>
                    <a:pt x="199" y="163"/>
                    <a:pt x="200" y="165"/>
                    <a:pt x="201" y="165"/>
                  </a:cubicBezTo>
                  <a:cubicBezTo>
                    <a:pt x="201" y="163"/>
                    <a:pt x="199" y="163"/>
                    <a:pt x="199" y="163"/>
                  </a:cubicBezTo>
                  <a:cubicBezTo>
                    <a:pt x="200" y="162"/>
                    <a:pt x="201" y="163"/>
                    <a:pt x="201" y="163"/>
                  </a:cubicBezTo>
                  <a:cubicBezTo>
                    <a:pt x="201" y="162"/>
                    <a:pt x="200" y="161"/>
                    <a:pt x="201" y="161"/>
                  </a:cubicBezTo>
                  <a:cubicBezTo>
                    <a:pt x="201" y="160"/>
                    <a:pt x="201" y="160"/>
                    <a:pt x="200" y="159"/>
                  </a:cubicBezTo>
                  <a:cubicBezTo>
                    <a:pt x="201" y="159"/>
                    <a:pt x="201" y="160"/>
                    <a:pt x="202" y="159"/>
                  </a:cubicBezTo>
                  <a:cubicBezTo>
                    <a:pt x="201" y="158"/>
                    <a:pt x="202" y="157"/>
                    <a:pt x="201" y="156"/>
                  </a:cubicBezTo>
                  <a:cubicBezTo>
                    <a:pt x="203" y="157"/>
                    <a:pt x="201" y="154"/>
                    <a:pt x="202" y="153"/>
                  </a:cubicBezTo>
                  <a:cubicBezTo>
                    <a:pt x="202" y="152"/>
                    <a:pt x="201" y="153"/>
                    <a:pt x="201" y="152"/>
                  </a:cubicBezTo>
                  <a:cubicBezTo>
                    <a:pt x="201" y="152"/>
                    <a:pt x="202" y="152"/>
                    <a:pt x="203" y="152"/>
                  </a:cubicBezTo>
                  <a:cubicBezTo>
                    <a:pt x="201" y="151"/>
                    <a:pt x="202" y="151"/>
                    <a:pt x="202" y="149"/>
                  </a:cubicBezTo>
                  <a:cubicBezTo>
                    <a:pt x="201" y="149"/>
                    <a:pt x="200" y="150"/>
                    <a:pt x="200" y="149"/>
                  </a:cubicBezTo>
                  <a:cubicBezTo>
                    <a:pt x="202" y="147"/>
                    <a:pt x="198" y="144"/>
                    <a:pt x="197" y="143"/>
                  </a:cubicBezTo>
                  <a:cubicBezTo>
                    <a:pt x="199" y="143"/>
                    <a:pt x="200" y="143"/>
                    <a:pt x="201" y="143"/>
                  </a:cubicBezTo>
                  <a:cubicBezTo>
                    <a:pt x="201" y="143"/>
                    <a:pt x="201" y="142"/>
                    <a:pt x="200" y="142"/>
                  </a:cubicBezTo>
                  <a:cubicBezTo>
                    <a:pt x="199" y="142"/>
                    <a:pt x="197" y="142"/>
                    <a:pt x="198" y="141"/>
                  </a:cubicBezTo>
                  <a:cubicBezTo>
                    <a:pt x="202" y="142"/>
                    <a:pt x="205" y="141"/>
                    <a:pt x="207" y="138"/>
                  </a:cubicBezTo>
                  <a:cubicBezTo>
                    <a:pt x="207" y="137"/>
                    <a:pt x="206" y="134"/>
                    <a:pt x="208" y="133"/>
                  </a:cubicBezTo>
                  <a:cubicBezTo>
                    <a:pt x="208" y="130"/>
                    <a:pt x="210" y="128"/>
                    <a:pt x="211" y="125"/>
                  </a:cubicBezTo>
                  <a:cubicBezTo>
                    <a:pt x="215" y="123"/>
                    <a:pt x="220" y="119"/>
                    <a:pt x="221" y="115"/>
                  </a:cubicBezTo>
                  <a:cubicBezTo>
                    <a:pt x="221" y="114"/>
                    <a:pt x="222" y="114"/>
                    <a:pt x="222" y="114"/>
                  </a:cubicBezTo>
                  <a:cubicBezTo>
                    <a:pt x="223" y="116"/>
                    <a:pt x="224" y="113"/>
                    <a:pt x="225" y="114"/>
                  </a:cubicBezTo>
                  <a:cubicBezTo>
                    <a:pt x="225" y="114"/>
                    <a:pt x="224" y="112"/>
                    <a:pt x="225" y="112"/>
                  </a:cubicBezTo>
                  <a:cubicBezTo>
                    <a:pt x="230" y="115"/>
                    <a:pt x="232" y="108"/>
                    <a:pt x="235" y="105"/>
                  </a:cubicBezTo>
                  <a:cubicBezTo>
                    <a:pt x="238" y="104"/>
                    <a:pt x="238" y="101"/>
                    <a:pt x="241" y="99"/>
                  </a:cubicBezTo>
                  <a:cubicBezTo>
                    <a:pt x="241" y="99"/>
                    <a:pt x="240" y="98"/>
                    <a:pt x="241" y="98"/>
                  </a:cubicBezTo>
                  <a:cubicBezTo>
                    <a:pt x="242" y="98"/>
                    <a:pt x="245" y="92"/>
                    <a:pt x="242" y="91"/>
                  </a:cubicBezTo>
                  <a:cubicBezTo>
                    <a:pt x="243" y="90"/>
                    <a:pt x="242" y="89"/>
                    <a:pt x="243" y="89"/>
                  </a:cubicBezTo>
                  <a:cubicBezTo>
                    <a:pt x="243" y="89"/>
                    <a:pt x="243" y="90"/>
                    <a:pt x="244" y="90"/>
                  </a:cubicBezTo>
                  <a:cubicBezTo>
                    <a:pt x="245" y="89"/>
                    <a:pt x="243" y="88"/>
                    <a:pt x="244" y="87"/>
                  </a:cubicBezTo>
                  <a:cubicBezTo>
                    <a:pt x="246" y="92"/>
                    <a:pt x="251" y="86"/>
                    <a:pt x="253" y="83"/>
                  </a:cubicBezTo>
                  <a:cubicBezTo>
                    <a:pt x="255" y="79"/>
                    <a:pt x="256" y="76"/>
                    <a:pt x="257" y="73"/>
                  </a:cubicBezTo>
                  <a:cubicBezTo>
                    <a:pt x="257" y="72"/>
                    <a:pt x="255" y="73"/>
                    <a:pt x="255" y="7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 name="Freeform 57"/>
            <p:cNvSpPr>
              <a:spLocks/>
            </p:cNvSpPr>
            <p:nvPr/>
          </p:nvSpPr>
          <p:spPr bwMode="auto">
            <a:xfrm>
              <a:off x="4150419" y="6046695"/>
              <a:ext cx="5738" cy="5738"/>
            </a:xfrm>
            <a:custGeom>
              <a:avLst/>
              <a:gdLst/>
              <a:ahLst/>
              <a:cxnLst>
                <a:cxn ang="0">
                  <a:pos x="3" y="1"/>
                </a:cxn>
                <a:cxn ang="0">
                  <a:pos x="1" y="1"/>
                </a:cxn>
                <a:cxn ang="0">
                  <a:pos x="1" y="4"/>
                </a:cxn>
                <a:cxn ang="0">
                  <a:pos x="0" y="3"/>
                </a:cxn>
                <a:cxn ang="0">
                  <a:pos x="0" y="4"/>
                </a:cxn>
                <a:cxn ang="0">
                  <a:pos x="2" y="4"/>
                </a:cxn>
                <a:cxn ang="0">
                  <a:pos x="4" y="2"/>
                </a:cxn>
                <a:cxn ang="0">
                  <a:pos x="3" y="1"/>
                </a:cxn>
              </a:cxnLst>
              <a:rect l="0" t="0" r="r" b="b"/>
              <a:pathLst>
                <a:path w="4" h="4">
                  <a:moveTo>
                    <a:pt x="3" y="1"/>
                  </a:moveTo>
                  <a:cubicBezTo>
                    <a:pt x="3" y="3"/>
                    <a:pt x="2" y="1"/>
                    <a:pt x="1" y="1"/>
                  </a:cubicBezTo>
                  <a:cubicBezTo>
                    <a:pt x="2" y="3"/>
                    <a:pt x="2" y="3"/>
                    <a:pt x="1" y="4"/>
                  </a:cubicBezTo>
                  <a:cubicBezTo>
                    <a:pt x="1" y="4"/>
                    <a:pt x="1" y="2"/>
                    <a:pt x="0" y="3"/>
                  </a:cubicBezTo>
                  <a:cubicBezTo>
                    <a:pt x="0" y="3"/>
                    <a:pt x="0" y="4"/>
                    <a:pt x="0" y="4"/>
                  </a:cubicBezTo>
                  <a:cubicBezTo>
                    <a:pt x="1" y="3"/>
                    <a:pt x="1" y="4"/>
                    <a:pt x="2" y="4"/>
                  </a:cubicBezTo>
                  <a:cubicBezTo>
                    <a:pt x="3" y="4"/>
                    <a:pt x="4" y="3"/>
                    <a:pt x="4" y="2"/>
                  </a:cubicBezTo>
                  <a:cubicBezTo>
                    <a:pt x="4" y="3"/>
                    <a:pt x="4" y="0"/>
                    <a:pt x="3"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 name="Freeform 58"/>
            <p:cNvSpPr>
              <a:spLocks/>
            </p:cNvSpPr>
            <p:nvPr/>
          </p:nvSpPr>
          <p:spPr bwMode="auto">
            <a:xfrm>
              <a:off x="4047774" y="5804428"/>
              <a:ext cx="7651" cy="5738"/>
            </a:xfrm>
            <a:custGeom>
              <a:avLst/>
              <a:gdLst/>
              <a:ahLst/>
              <a:cxnLst>
                <a:cxn ang="0">
                  <a:pos x="1" y="3"/>
                </a:cxn>
                <a:cxn ang="0">
                  <a:pos x="5" y="3"/>
                </a:cxn>
                <a:cxn ang="0">
                  <a:pos x="0" y="1"/>
                </a:cxn>
                <a:cxn ang="0">
                  <a:pos x="1" y="3"/>
                </a:cxn>
              </a:cxnLst>
              <a:rect l="0" t="0" r="r" b="b"/>
              <a:pathLst>
                <a:path w="5" h="4">
                  <a:moveTo>
                    <a:pt x="1" y="3"/>
                  </a:moveTo>
                  <a:cubicBezTo>
                    <a:pt x="2" y="2"/>
                    <a:pt x="4" y="4"/>
                    <a:pt x="5" y="3"/>
                  </a:cubicBezTo>
                  <a:cubicBezTo>
                    <a:pt x="3" y="3"/>
                    <a:pt x="1" y="0"/>
                    <a:pt x="0" y="1"/>
                  </a:cubicBezTo>
                  <a:cubicBezTo>
                    <a:pt x="1" y="1"/>
                    <a:pt x="1" y="2"/>
                    <a:pt x="1"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 name="Freeform 59"/>
            <p:cNvSpPr>
              <a:spLocks noEditPoints="1"/>
            </p:cNvSpPr>
            <p:nvPr/>
          </p:nvSpPr>
          <p:spPr bwMode="auto">
            <a:xfrm>
              <a:off x="4095590" y="5614439"/>
              <a:ext cx="54829" cy="182338"/>
            </a:xfrm>
            <a:custGeom>
              <a:avLst/>
              <a:gdLst/>
              <a:ahLst/>
              <a:cxnLst>
                <a:cxn ang="0">
                  <a:pos x="25" y="88"/>
                </a:cxn>
                <a:cxn ang="0">
                  <a:pos x="23" y="88"/>
                </a:cxn>
                <a:cxn ang="0">
                  <a:pos x="23" y="87"/>
                </a:cxn>
                <a:cxn ang="0">
                  <a:pos x="30" y="87"/>
                </a:cxn>
                <a:cxn ang="0">
                  <a:pos x="29" y="88"/>
                </a:cxn>
                <a:cxn ang="0">
                  <a:pos x="29" y="54"/>
                </a:cxn>
                <a:cxn ang="0">
                  <a:pos x="29" y="54"/>
                </a:cxn>
                <a:cxn ang="0">
                  <a:pos x="0" y="104"/>
                </a:cxn>
                <a:cxn ang="0">
                  <a:pos x="1" y="113"/>
                </a:cxn>
                <a:cxn ang="0">
                  <a:pos x="6" y="119"/>
                </a:cxn>
                <a:cxn ang="0">
                  <a:pos x="9" y="119"/>
                </a:cxn>
                <a:cxn ang="0">
                  <a:pos x="22" y="119"/>
                </a:cxn>
                <a:cxn ang="0">
                  <a:pos x="22" y="121"/>
                </a:cxn>
                <a:cxn ang="0">
                  <a:pos x="27" y="113"/>
                </a:cxn>
                <a:cxn ang="0">
                  <a:pos x="31" y="107"/>
                </a:cxn>
                <a:cxn ang="0">
                  <a:pos x="31" y="91"/>
                </a:cxn>
                <a:cxn ang="0">
                  <a:pos x="31" y="88"/>
                </a:cxn>
                <a:cxn ang="0">
                  <a:pos x="32" y="77"/>
                </a:cxn>
                <a:cxn ang="0">
                  <a:pos x="31" y="59"/>
                </a:cxn>
                <a:cxn ang="0">
                  <a:pos x="32" y="58"/>
                </a:cxn>
                <a:cxn ang="0">
                  <a:pos x="32" y="56"/>
                </a:cxn>
                <a:cxn ang="0">
                  <a:pos x="31" y="54"/>
                </a:cxn>
                <a:cxn ang="0">
                  <a:pos x="31" y="53"/>
                </a:cxn>
                <a:cxn ang="0">
                  <a:pos x="32" y="51"/>
                </a:cxn>
                <a:cxn ang="0">
                  <a:pos x="27" y="47"/>
                </a:cxn>
                <a:cxn ang="0">
                  <a:pos x="29" y="47"/>
                </a:cxn>
                <a:cxn ang="0">
                  <a:pos x="36" y="35"/>
                </a:cxn>
                <a:cxn ang="0">
                  <a:pos x="30" y="21"/>
                </a:cxn>
                <a:cxn ang="0">
                  <a:pos x="28" y="18"/>
                </a:cxn>
                <a:cxn ang="0">
                  <a:pos x="27" y="9"/>
                </a:cxn>
                <a:cxn ang="0">
                  <a:pos x="26" y="6"/>
                </a:cxn>
                <a:cxn ang="0">
                  <a:pos x="29" y="4"/>
                </a:cxn>
                <a:cxn ang="0">
                  <a:pos x="26" y="3"/>
                </a:cxn>
                <a:cxn ang="0">
                  <a:pos x="25" y="1"/>
                </a:cxn>
                <a:cxn ang="0">
                  <a:pos x="22" y="0"/>
                </a:cxn>
                <a:cxn ang="0">
                  <a:pos x="18" y="1"/>
                </a:cxn>
                <a:cxn ang="0">
                  <a:pos x="14" y="5"/>
                </a:cxn>
                <a:cxn ang="0">
                  <a:pos x="8" y="11"/>
                </a:cxn>
                <a:cxn ang="0">
                  <a:pos x="7" y="13"/>
                </a:cxn>
                <a:cxn ang="0">
                  <a:pos x="9" y="14"/>
                </a:cxn>
                <a:cxn ang="0">
                  <a:pos x="6" y="23"/>
                </a:cxn>
                <a:cxn ang="0">
                  <a:pos x="6" y="23"/>
                </a:cxn>
                <a:cxn ang="0">
                  <a:pos x="7" y="24"/>
                </a:cxn>
                <a:cxn ang="0">
                  <a:pos x="8" y="25"/>
                </a:cxn>
                <a:cxn ang="0">
                  <a:pos x="7" y="28"/>
                </a:cxn>
                <a:cxn ang="0">
                  <a:pos x="4" y="31"/>
                </a:cxn>
                <a:cxn ang="0">
                  <a:pos x="5" y="35"/>
                </a:cxn>
                <a:cxn ang="0">
                  <a:pos x="7" y="44"/>
                </a:cxn>
                <a:cxn ang="0">
                  <a:pos x="9" y="44"/>
                </a:cxn>
                <a:cxn ang="0">
                  <a:pos x="9" y="45"/>
                </a:cxn>
                <a:cxn ang="0">
                  <a:pos x="7" y="47"/>
                </a:cxn>
                <a:cxn ang="0">
                  <a:pos x="8" y="73"/>
                </a:cxn>
                <a:cxn ang="0">
                  <a:pos x="10" y="81"/>
                </a:cxn>
                <a:cxn ang="0">
                  <a:pos x="9" y="84"/>
                </a:cxn>
                <a:cxn ang="0">
                  <a:pos x="7" y="86"/>
                </a:cxn>
              </a:cxnLst>
              <a:rect l="0" t="0" r="r" b="b"/>
              <a:pathLst>
                <a:path w="36" h="121">
                  <a:moveTo>
                    <a:pt x="23" y="87"/>
                  </a:moveTo>
                  <a:cubicBezTo>
                    <a:pt x="24" y="86"/>
                    <a:pt x="24" y="89"/>
                    <a:pt x="25" y="88"/>
                  </a:cubicBezTo>
                  <a:cubicBezTo>
                    <a:pt x="26" y="88"/>
                    <a:pt x="25" y="88"/>
                    <a:pt x="25" y="89"/>
                  </a:cubicBezTo>
                  <a:cubicBezTo>
                    <a:pt x="25" y="89"/>
                    <a:pt x="23" y="87"/>
                    <a:pt x="23" y="88"/>
                  </a:cubicBezTo>
                  <a:cubicBezTo>
                    <a:pt x="23" y="88"/>
                    <a:pt x="23" y="88"/>
                    <a:pt x="23" y="88"/>
                  </a:cubicBezTo>
                  <a:cubicBezTo>
                    <a:pt x="23" y="87"/>
                    <a:pt x="23" y="87"/>
                    <a:pt x="23" y="87"/>
                  </a:cubicBezTo>
                  <a:close/>
                  <a:moveTo>
                    <a:pt x="28" y="87"/>
                  </a:moveTo>
                  <a:cubicBezTo>
                    <a:pt x="29" y="87"/>
                    <a:pt x="30" y="86"/>
                    <a:pt x="30" y="87"/>
                  </a:cubicBezTo>
                  <a:cubicBezTo>
                    <a:pt x="29" y="87"/>
                    <a:pt x="29" y="87"/>
                    <a:pt x="29" y="87"/>
                  </a:cubicBezTo>
                  <a:cubicBezTo>
                    <a:pt x="29" y="88"/>
                    <a:pt x="29" y="88"/>
                    <a:pt x="29" y="88"/>
                  </a:cubicBezTo>
                  <a:cubicBezTo>
                    <a:pt x="30" y="88"/>
                    <a:pt x="28" y="88"/>
                    <a:pt x="28" y="87"/>
                  </a:cubicBezTo>
                  <a:close/>
                  <a:moveTo>
                    <a:pt x="29" y="54"/>
                  </a:moveTo>
                  <a:cubicBezTo>
                    <a:pt x="30" y="54"/>
                    <a:pt x="30" y="55"/>
                    <a:pt x="29" y="56"/>
                  </a:cubicBezTo>
                  <a:cubicBezTo>
                    <a:pt x="29" y="55"/>
                    <a:pt x="29" y="54"/>
                    <a:pt x="29" y="54"/>
                  </a:cubicBezTo>
                  <a:close/>
                  <a:moveTo>
                    <a:pt x="1" y="103"/>
                  </a:moveTo>
                  <a:cubicBezTo>
                    <a:pt x="1" y="104"/>
                    <a:pt x="1" y="104"/>
                    <a:pt x="0" y="104"/>
                  </a:cubicBezTo>
                  <a:cubicBezTo>
                    <a:pt x="3" y="105"/>
                    <a:pt x="1" y="110"/>
                    <a:pt x="3" y="112"/>
                  </a:cubicBezTo>
                  <a:cubicBezTo>
                    <a:pt x="2" y="113"/>
                    <a:pt x="2" y="112"/>
                    <a:pt x="1" y="113"/>
                  </a:cubicBezTo>
                  <a:cubicBezTo>
                    <a:pt x="2" y="115"/>
                    <a:pt x="3" y="116"/>
                    <a:pt x="3" y="118"/>
                  </a:cubicBezTo>
                  <a:cubicBezTo>
                    <a:pt x="4" y="118"/>
                    <a:pt x="5" y="119"/>
                    <a:pt x="6" y="119"/>
                  </a:cubicBezTo>
                  <a:cubicBezTo>
                    <a:pt x="6" y="118"/>
                    <a:pt x="6" y="118"/>
                    <a:pt x="6" y="118"/>
                  </a:cubicBezTo>
                  <a:cubicBezTo>
                    <a:pt x="7" y="117"/>
                    <a:pt x="8" y="117"/>
                    <a:pt x="9" y="119"/>
                  </a:cubicBezTo>
                  <a:cubicBezTo>
                    <a:pt x="13" y="119"/>
                    <a:pt x="17" y="120"/>
                    <a:pt x="21" y="120"/>
                  </a:cubicBezTo>
                  <a:cubicBezTo>
                    <a:pt x="21" y="120"/>
                    <a:pt x="21" y="119"/>
                    <a:pt x="22" y="119"/>
                  </a:cubicBezTo>
                  <a:cubicBezTo>
                    <a:pt x="22" y="119"/>
                    <a:pt x="22" y="119"/>
                    <a:pt x="22" y="119"/>
                  </a:cubicBezTo>
                  <a:cubicBezTo>
                    <a:pt x="22" y="120"/>
                    <a:pt x="21" y="120"/>
                    <a:pt x="22" y="121"/>
                  </a:cubicBezTo>
                  <a:cubicBezTo>
                    <a:pt x="23" y="121"/>
                    <a:pt x="23" y="120"/>
                    <a:pt x="26" y="120"/>
                  </a:cubicBezTo>
                  <a:cubicBezTo>
                    <a:pt x="27" y="118"/>
                    <a:pt x="27" y="115"/>
                    <a:pt x="27" y="113"/>
                  </a:cubicBezTo>
                  <a:cubicBezTo>
                    <a:pt x="27" y="113"/>
                    <a:pt x="27" y="114"/>
                    <a:pt x="27" y="113"/>
                  </a:cubicBezTo>
                  <a:cubicBezTo>
                    <a:pt x="28" y="111"/>
                    <a:pt x="28" y="109"/>
                    <a:pt x="31" y="107"/>
                  </a:cubicBezTo>
                  <a:cubicBezTo>
                    <a:pt x="32" y="104"/>
                    <a:pt x="35" y="96"/>
                    <a:pt x="32" y="92"/>
                  </a:cubicBezTo>
                  <a:cubicBezTo>
                    <a:pt x="32" y="91"/>
                    <a:pt x="31" y="91"/>
                    <a:pt x="31" y="91"/>
                  </a:cubicBezTo>
                  <a:cubicBezTo>
                    <a:pt x="31" y="90"/>
                    <a:pt x="32" y="90"/>
                    <a:pt x="32" y="90"/>
                  </a:cubicBezTo>
                  <a:cubicBezTo>
                    <a:pt x="33" y="89"/>
                    <a:pt x="32" y="89"/>
                    <a:pt x="31" y="88"/>
                  </a:cubicBezTo>
                  <a:cubicBezTo>
                    <a:pt x="32" y="87"/>
                    <a:pt x="32" y="86"/>
                    <a:pt x="31" y="84"/>
                  </a:cubicBezTo>
                  <a:cubicBezTo>
                    <a:pt x="32" y="82"/>
                    <a:pt x="34" y="79"/>
                    <a:pt x="32" y="77"/>
                  </a:cubicBezTo>
                  <a:cubicBezTo>
                    <a:pt x="34" y="72"/>
                    <a:pt x="31" y="64"/>
                    <a:pt x="33" y="60"/>
                  </a:cubicBezTo>
                  <a:cubicBezTo>
                    <a:pt x="32" y="60"/>
                    <a:pt x="31" y="60"/>
                    <a:pt x="31" y="59"/>
                  </a:cubicBezTo>
                  <a:cubicBezTo>
                    <a:pt x="32" y="58"/>
                    <a:pt x="32" y="59"/>
                    <a:pt x="32" y="59"/>
                  </a:cubicBezTo>
                  <a:cubicBezTo>
                    <a:pt x="32" y="58"/>
                    <a:pt x="32" y="58"/>
                    <a:pt x="32" y="58"/>
                  </a:cubicBezTo>
                  <a:cubicBezTo>
                    <a:pt x="32" y="56"/>
                    <a:pt x="31" y="58"/>
                    <a:pt x="31" y="57"/>
                  </a:cubicBezTo>
                  <a:cubicBezTo>
                    <a:pt x="31" y="56"/>
                    <a:pt x="32" y="56"/>
                    <a:pt x="32" y="56"/>
                  </a:cubicBezTo>
                  <a:cubicBezTo>
                    <a:pt x="32" y="55"/>
                    <a:pt x="31" y="56"/>
                    <a:pt x="30" y="54"/>
                  </a:cubicBezTo>
                  <a:cubicBezTo>
                    <a:pt x="31" y="54"/>
                    <a:pt x="30" y="54"/>
                    <a:pt x="31" y="54"/>
                  </a:cubicBezTo>
                  <a:cubicBezTo>
                    <a:pt x="31" y="54"/>
                    <a:pt x="32" y="54"/>
                    <a:pt x="32" y="54"/>
                  </a:cubicBezTo>
                  <a:cubicBezTo>
                    <a:pt x="33" y="53"/>
                    <a:pt x="30" y="53"/>
                    <a:pt x="31" y="53"/>
                  </a:cubicBezTo>
                  <a:cubicBezTo>
                    <a:pt x="31" y="52"/>
                    <a:pt x="32" y="53"/>
                    <a:pt x="32" y="53"/>
                  </a:cubicBezTo>
                  <a:cubicBezTo>
                    <a:pt x="32" y="52"/>
                    <a:pt x="32" y="51"/>
                    <a:pt x="32" y="51"/>
                  </a:cubicBezTo>
                  <a:cubicBezTo>
                    <a:pt x="30" y="51"/>
                    <a:pt x="29" y="49"/>
                    <a:pt x="27" y="49"/>
                  </a:cubicBezTo>
                  <a:cubicBezTo>
                    <a:pt x="27" y="49"/>
                    <a:pt x="27" y="48"/>
                    <a:pt x="27" y="47"/>
                  </a:cubicBezTo>
                  <a:cubicBezTo>
                    <a:pt x="28" y="47"/>
                    <a:pt x="28" y="47"/>
                    <a:pt x="29" y="47"/>
                  </a:cubicBezTo>
                  <a:cubicBezTo>
                    <a:pt x="28" y="48"/>
                    <a:pt x="29" y="48"/>
                    <a:pt x="29" y="47"/>
                  </a:cubicBezTo>
                  <a:cubicBezTo>
                    <a:pt x="32" y="50"/>
                    <a:pt x="34" y="46"/>
                    <a:pt x="35" y="44"/>
                  </a:cubicBezTo>
                  <a:cubicBezTo>
                    <a:pt x="35" y="42"/>
                    <a:pt x="34" y="37"/>
                    <a:pt x="36" y="35"/>
                  </a:cubicBezTo>
                  <a:cubicBezTo>
                    <a:pt x="35" y="29"/>
                    <a:pt x="35" y="25"/>
                    <a:pt x="32" y="22"/>
                  </a:cubicBezTo>
                  <a:cubicBezTo>
                    <a:pt x="31" y="22"/>
                    <a:pt x="31" y="22"/>
                    <a:pt x="30" y="21"/>
                  </a:cubicBezTo>
                  <a:cubicBezTo>
                    <a:pt x="29" y="23"/>
                    <a:pt x="28" y="25"/>
                    <a:pt x="26" y="24"/>
                  </a:cubicBezTo>
                  <a:cubicBezTo>
                    <a:pt x="26" y="22"/>
                    <a:pt x="26" y="20"/>
                    <a:pt x="28" y="18"/>
                  </a:cubicBezTo>
                  <a:cubicBezTo>
                    <a:pt x="27" y="16"/>
                    <a:pt x="27" y="14"/>
                    <a:pt x="28" y="12"/>
                  </a:cubicBezTo>
                  <a:cubicBezTo>
                    <a:pt x="28" y="11"/>
                    <a:pt x="27" y="10"/>
                    <a:pt x="27" y="9"/>
                  </a:cubicBezTo>
                  <a:cubicBezTo>
                    <a:pt x="27" y="10"/>
                    <a:pt x="27" y="10"/>
                    <a:pt x="28" y="10"/>
                  </a:cubicBezTo>
                  <a:cubicBezTo>
                    <a:pt x="27" y="8"/>
                    <a:pt x="27" y="7"/>
                    <a:pt x="26" y="6"/>
                  </a:cubicBezTo>
                  <a:cubicBezTo>
                    <a:pt x="27" y="6"/>
                    <a:pt x="27" y="5"/>
                    <a:pt x="28" y="5"/>
                  </a:cubicBezTo>
                  <a:cubicBezTo>
                    <a:pt x="27" y="4"/>
                    <a:pt x="28" y="5"/>
                    <a:pt x="29" y="4"/>
                  </a:cubicBezTo>
                  <a:cubicBezTo>
                    <a:pt x="28" y="3"/>
                    <a:pt x="27" y="3"/>
                    <a:pt x="27" y="2"/>
                  </a:cubicBezTo>
                  <a:cubicBezTo>
                    <a:pt x="27" y="2"/>
                    <a:pt x="27" y="3"/>
                    <a:pt x="26" y="3"/>
                  </a:cubicBezTo>
                  <a:cubicBezTo>
                    <a:pt x="26" y="2"/>
                    <a:pt x="25" y="2"/>
                    <a:pt x="25" y="2"/>
                  </a:cubicBezTo>
                  <a:cubicBezTo>
                    <a:pt x="25" y="2"/>
                    <a:pt x="25" y="2"/>
                    <a:pt x="25" y="1"/>
                  </a:cubicBezTo>
                  <a:cubicBezTo>
                    <a:pt x="25" y="2"/>
                    <a:pt x="24" y="1"/>
                    <a:pt x="24" y="0"/>
                  </a:cubicBezTo>
                  <a:cubicBezTo>
                    <a:pt x="23" y="2"/>
                    <a:pt x="23" y="0"/>
                    <a:pt x="22" y="0"/>
                  </a:cubicBezTo>
                  <a:cubicBezTo>
                    <a:pt x="21" y="1"/>
                    <a:pt x="20" y="3"/>
                    <a:pt x="18" y="2"/>
                  </a:cubicBezTo>
                  <a:cubicBezTo>
                    <a:pt x="18" y="2"/>
                    <a:pt x="18" y="2"/>
                    <a:pt x="18" y="1"/>
                  </a:cubicBezTo>
                  <a:cubicBezTo>
                    <a:pt x="16" y="2"/>
                    <a:pt x="12" y="2"/>
                    <a:pt x="12" y="5"/>
                  </a:cubicBezTo>
                  <a:cubicBezTo>
                    <a:pt x="13" y="5"/>
                    <a:pt x="14" y="4"/>
                    <a:pt x="14" y="5"/>
                  </a:cubicBezTo>
                  <a:cubicBezTo>
                    <a:pt x="11" y="6"/>
                    <a:pt x="11" y="8"/>
                    <a:pt x="8" y="9"/>
                  </a:cubicBezTo>
                  <a:cubicBezTo>
                    <a:pt x="9" y="10"/>
                    <a:pt x="6" y="11"/>
                    <a:pt x="8" y="11"/>
                  </a:cubicBezTo>
                  <a:cubicBezTo>
                    <a:pt x="8" y="12"/>
                    <a:pt x="7" y="11"/>
                    <a:pt x="7" y="12"/>
                  </a:cubicBezTo>
                  <a:cubicBezTo>
                    <a:pt x="8" y="12"/>
                    <a:pt x="6" y="12"/>
                    <a:pt x="7" y="13"/>
                  </a:cubicBezTo>
                  <a:cubicBezTo>
                    <a:pt x="7" y="14"/>
                    <a:pt x="8" y="11"/>
                    <a:pt x="9" y="12"/>
                  </a:cubicBezTo>
                  <a:cubicBezTo>
                    <a:pt x="8" y="12"/>
                    <a:pt x="8" y="13"/>
                    <a:pt x="9" y="14"/>
                  </a:cubicBezTo>
                  <a:cubicBezTo>
                    <a:pt x="7" y="15"/>
                    <a:pt x="5" y="17"/>
                    <a:pt x="7" y="16"/>
                  </a:cubicBezTo>
                  <a:cubicBezTo>
                    <a:pt x="6" y="18"/>
                    <a:pt x="4" y="20"/>
                    <a:pt x="6" y="23"/>
                  </a:cubicBezTo>
                  <a:cubicBezTo>
                    <a:pt x="6" y="22"/>
                    <a:pt x="6" y="21"/>
                    <a:pt x="7" y="21"/>
                  </a:cubicBezTo>
                  <a:cubicBezTo>
                    <a:pt x="7" y="22"/>
                    <a:pt x="6" y="23"/>
                    <a:pt x="6" y="23"/>
                  </a:cubicBezTo>
                  <a:cubicBezTo>
                    <a:pt x="7" y="23"/>
                    <a:pt x="7" y="22"/>
                    <a:pt x="7" y="23"/>
                  </a:cubicBezTo>
                  <a:cubicBezTo>
                    <a:pt x="7" y="23"/>
                    <a:pt x="7" y="24"/>
                    <a:pt x="7" y="24"/>
                  </a:cubicBezTo>
                  <a:cubicBezTo>
                    <a:pt x="7" y="24"/>
                    <a:pt x="6" y="24"/>
                    <a:pt x="6" y="25"/>
                  </a:cubicBezTo>
                  <a:cubicBezTo>
                    <a:pt x="7" y="25"/>
                    <a:pt x="7" y="25"/>
                    <a:pt x="8" y="25"/>
                  </a:cubicBezTo>
                  <a:cubicBezTo>
                    <a:pt x="7" y="26"/>
                    <a:pt x="5" y="28"/>
                    <a:pt x="6" y="28"/>
                  </a:cubicBezTo>
                  <a:cubicBezTo>
                    <a:pt x="6" y="28"/>
                    <a:pt x="7" y="27"/>
                    <a:pt x="7" y="28"/>
                  </a:cubicBezTo>
                  <a:cubicBezTo>
                    <a:pt x="7" y="29"/>
                    <a:pt x="4" y="30"/>
                    <a:pt x="6" y="30"/>
                  </a:cubicBezTo>
                  <a:cubicBezTo>
                    <a:pt x="6" y="31"/>
                    <a:pt x="5" y="31"/>
                    <a:pt x="4" y="31"/>
                  </a:cubicBezTo>
                  <a:cubicBezTo>
                    <a:pt x="5" y="32"/>
                    <a:pt x="5" y="32"/>
                    <a:pt x="6" y="32"/>
                  </a:cubicBezTo>
                  <a:cubicBezTo>
                    <a:pt x="5" y="33"/>
                    <a:pt x="6" y="35"/>
                    <a:pt x="5" y="35"/>
                  </a:cubicBezTo>
                  <a:cubicBezTo>
                    <a:pt x="6" y="39"/>
                    <a:pt x="5" y="42"/>
                    <a:pt x="6" y="44"/>
                  </a:cubicBezTo>
                  <a:cubicBezTo>
                    <a:pt x="6" y="43"/>
                    <a:pt x="7" y="45"/>
                    <a:pt x="7" y="44"/>
                  </a:cubicBezTo>
                  <a:cubicBezTo>
                    <a:pt x="6" y="44"/>
                    <a:pt x="7" y="42"/>
                    <a:pt x="7" y="42"/>
                  </a:cubicBezTo>
                  <a:cubicBezTo>
                    <a:pt x="8" y="44"/>
                    <a:pt x="9" y="43"/>
                    <a:pt x="9" y="44"/>
                  </a:cubicBezTo>
                  <a:cubicBezTo>
                    <a:pt x="9" y="45"/>
                    <a:pt x="8" y="44"/>
                    <a:pt x="8" y="45"/>
                  </a:cubicBezTo>
                  <a:cubicBezTo>
                    <a:pt x="9" y="45"/>
                    <a:pt x="9" y="45"/>
                    <a:pt x="9" y="45"/>
                  </a:cubicBezTo>
                  <a:cubicBezTo>
                    <a:pt x="9" y="46"/>
                    <a:pt x="9" y="47"/>
                    <a:pt x="9" y="47"/>
                  </a:cubicBezTo>
                  <a:cubicBezTo>
                    <a:pt x="8" y="47"/>
                    <a:pt x="8" y="46"/>
                    <a:pt x="7" y="47"/>
                  </a:cubicBezTo>
                  <a:cubicBezTo>
                    <a:pt x="7" y="47"/>
                    <a:pt x="8" y="47"/>
                    <a:pt x="8" y="49"/>
                  </a:cubicBezTo>
                  <a:cubicBezTo>
                    <a:pt x="6" y="56"/>
                    <a:pt x="2" y="65"/>
                    <a:pt x="8" y="73"/>
                  </a:cubicBezTo>
                  <a:cubicBezTo>
                    <a:pt x="10" y="75"/>
                    <a:pt x="12" y="78"/>
                    <a:pt x="12" y="80"/>
                  </a:cubicBezTo>
                  <a:cubicBezTo>
                    <a:pt x="11" y="81"/>
                    <a:pt x="11" y="80"/>
                    <a:pt x="10" y="81"/>
                  </a:cubicBezTo>
                  <a:cubicBezTo>
                    <a:pt x="10" y="81"/>
                    <a:pt x="11" y="84"/>
                    <a:pt x="9" y="83"/>
                  </a:cubicBezTo>
                  <a:cubicBezTo>
                    <a:pt x="9" y="83"/>
                    <a:pt x="10" y="84"/>
                    <a:pt x="9" y="84"/>
                  </a:cubicBezTo>
                  <a:cubicBezTo>
                    <a:pt x="9" y="84"/>
                    <a:pt x="8" y="84"/>
                    <a:pt x="8" y="84"/>
                  </a:cubicBezTo>
                  <a:cubicBezTo>
                    <a:pt x="8" y="85"/>
                    <a:pt x="8" y="85"/>
                    <a:pt x="7" y="86"/>
                  </a:cubicBezTo>
                  <a:cubicBezTo>
                    <a:pt x="1" y="87"/>
                    <a:pt x="0" y="97"/>
                    <a:pt x="1"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1" name="Freeform 60"/>
            <p:cNvSpPr>
              <a:spLocks/>
            </p:cNvSpPr>
            <p:nvPr/>
          </p:nvSpPr>
          <p:spPr bwMode="auto">
            <a:xfrm>
              <a:off x="4047774" y="5750236"/>
              <a:ext cx="7651" cy="5738"/>
            </a:xfrm>
            <a:custGeom>
              <a:avLst/>
              <a:gdLst/>
              <a:ahLst/>
              <a:cxnLst>
                <a:cxn ang="0">
                  <a:pos x="1" y="0"/>
                </a:cxn>
                <a:cxn ang="0">
                  <a:pos x="1" y="2"/>
                </a:cxn>
                <a:cxn ang="0">
                  <a:pos x="4" y="1"/>
                </a:cxn>
                <a:cxn ang="0">
                  <a:pos x="2" y="0"/>
                </a:cxn>
                <a:cxn ang="0">
                  <a:pos x="1" y="0"/>
                </a:cxn>
              </a:cxnLst>
              <a:rect l="0" t="0" r="r" b="b"/>
              <a:pathLst>
                <a:path w="5" h="4">
                  <a:moveTo>
                    <a:pt x="1" y="0"/>
                  </a:moveTo>
                  <a:cubicBezTo>
                    <a:pt x="0" y="0"/>
                    <a:pt x="0" y="1"/>
                    <a:pt x="1" y="2"/>
                  </a:cubicBezTo>
                  <a:cubicBezTo>
                    <a:pt x="2" y="1"/>
                    <a:pt x="5" y="4"/>
                    <a:pt x="4" y="1"/>
                  </a:cubicBezTo>
                  <a:cubicBezTo>
                    <a:pt x="2" y="3"/>
                    <a:pt x="3" y="1"/>
                    <a:pt x="2" y="0"/>
                  </a:cubicBezTo>
                  <a:cubicBezTo>
                    <a:pt x="2" y="0"/>
                    <a:pt x="1" y="0"/>
                    <a:pt x="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2" name="Freeform 61"/>
            <p:cNvSpPr>
              <a:spLocks noEditPoints="1"/>
            </p:cNvSpPr>
            <p:nvPr/>
          </p:nvSpPr>
          <p:spPr bwMode="auto">
            <a:xfrm>
              <a:off x="3776818" y="5877745"/>
              <a:ext cx="121771" cy="94994"/>
            </a:xfrm>
            <a:custGeom>
              <a:avLst/>
              <a:gdLst/>
              <a:ahLst/>
              <a:cxnLst>
                <a:cxn ang="0">
                  <a:pos x="57" y="47"/>
                </a:cxn>
                <a:cxn ang="0">
                  <a:pos x="58" y="47"/>
                </a:cxn>
                <a:cxn ang="0">
                  <a:pos x="40" y="55"/>
                </a:cxn>
                <a:cxn ang="0">
                  <a:pos x="41" y="56"/>
                </a:cxn>
                <a:cxn ang="0">
                  <a:pos x="73" y="50"/>
                </a:cxn>
                <a:cxn ang="0">
                  <a:pos x="70" y="51"/>
                </a:cxn>
                <a:cxn ang="0">
                  <a:pos x="76" y="58"/>
                </a:cxn>
                <a:cxn ang="0">
                  <a:pos x="81" y="52"/>
                </a:cxn>
                <a:cxn ang="0">
                  <a:pos x="78" y="49"/>
                </a:cxn>
                <a:cxn ang="0">
                  <a:pos x="75" y="51"/>
                </a:cxn>
                <a:cxn ang="0">
                  <a:pos x="73" y="46"/>
                </a:cxn>
                <a:cxn ang="0">
                  <a:pos x="74" y="43"/>
                </a:cxn>
                <a:cxn ang="0">
                  <a:pos x="74" y="40"/>
                </a:cxn>
                <a:cxn ang="0">
                  <a:pos x="71" y="37"/>
                </a:cxn>
                <a:cxn ang="0">
                  <a:pos x="66" y="38"/>
                </a:cxn>
                <a:cxn ang="0">
                  <a:pos x="65" y="34"/>
                </a:cxn>
                <a:cxn ang="0">
                  <a:pos x="69" y="29"/>
                </a:cxn>
                <a:cxn ang="0">
                  <a:pos x="63" y="28"/>
                </a:cxn>
                <a:cxn ang="0">
                  <a:pos x="51" y="25"/>
                </a:cxn>
                <a:cxn ang="0">
                  <a:pos x="46" y="15"/>
                </a:cxn>
                <a:cxn ang="0">
                  <a:pos x="39" y="8"/>
                </a:cxn>
                <a:cxn ang="0">
                  <a:pos x="3" y="7"/>
                </a:cxn>
                <a:cxn ang="0">
                  <a:pos x="1" y="16"/>
                </a:cxn>
                <a:cxn ang="0">
                  <a:pos x="4" y="11"/>
                </a:cxn>
                <a:cxn ang="0">
                  <a:pos x="5" y="11"/>
                </a:cxn>
                <a:cxn ang="0">
                  <a:pos x="4" y="12"/>
                </a:cxn>
                <a:cxn ang="0">
                  <a:pos x="5" y="13"/>
                </a:cxn>
                <a:cxn ang="0">
                  <a:pos x="6" y="13"/>
                </a:cxn>
                <a:cxn ang="0">
                  <a:pos x="7" y="15"/>
                </a:cxn>
                <a:cxn ang="0">
                  <a:pos x="8" y="14"/>
                </a:cxn>
                <a:cxn ang="0">
                  <a:pos x="9" y="14"/>
                </a:cxn>
                <a:cxn ang="0">
                  <a:pos x="11" y="21"/>
                </a:cxn>
                <a:cxn ang="0">
                  <a:pos x="22" y="36"/>
                </a:cxn>
                <a:cxn ang="0">
                  <a:pos x="22" y="39"/>
                </a:cxn>
                <a:cxn ang="0">
                  <a:pos x="32" y="50"/>
                </a:cxn>
                <a:cxn ang="0">
                  <a:pos x="35" y="51"/>
                </a:cxn>
                <a:cxn ang="0">
                  <a:pos x="36" y="55"/>
                </a:cxn>
                <a:cxn ang="0">
                  <a:pos x="38" y="54"/>
                </a:cxn>
                <a:cxn ang="0">
                  <a:pos x="40" y="56"/>
                </a:cxn>
                <a:cxn ang="0">
                  <a:pos x="43" y="57"/>
                </a:cxn>
                <a:cxn ang="0">
                  <a:pos x="42" y="60"/>
                </a:cxn>
                <a:cxn ang="0">
                  <a:pos x="46" y="58"/>
                </a:cxn>
                <a:cxn ang="0">
                  <a:pos x="50" y="58"/>
                </a:cxn>
                <a:cxn ang="0">
                  <a:pos x="50" y="59"/>
                </a:cxn>
                <a:cxn ang="0">
                  <a:pos x="60" y="55"/>
                </a:cxn>
                <a:cxn ang="0">
                  <a:pos x="61" y="57"/>
                </a:cxn>
                <a:cxn ang="0">
                  <a:pos x="65" y="55"/>
                </a:cxn>
                <a:cxn ang="0">
                  <a:pos x="70" y="58"/>
                </a:cxn>
                <a:cxn ang="0">
                  <a:pos x="77" y="60"/>
                </a:cxn>
              </a:cxnLst>
              <a:rect l="0" t="0" r="r" b="b"/>
              <a:pathLst>
                <a:path w="81" h="63">
                  <a:moveTo>
                    <a:pt x="58" y="47"/>
                  </a:moveTo>
                  <a:cubicBezTo>
                    <a:pt x="58" y="46"/>
                    <a:pt x="58" y="47"/>
                    <a:pt x="57" y="47"/>
                  </a:cubicBezTo>
                  <a:cubicBezTo>
                    <a:pt x="57" y="46"/>
                    <a:pt x="57" y="45"/>
                    <a:pt x="57" y="44"/>
                  </a:cubicBezTo>
                  <a:cubicBezTo>
                    <a:pt x="58" y="45"/>
                    <a:pt x="60" y="46"/>
                    <a:pt x="58" y="47"/>
                  </a:cubicBezTo>
                  <a:close/>
                  <a:moveTo>
                    <a:pt x="41" y="56"/>
                  </a:moveTo>
                  <a:cubicBezTo>
                    <a:pt x="41" y="57"/>
                    <a:pt x="40" y="55"/>
                    <a:pt x="40" y="55"/>
                  </a:cubicBezTo>
                  <a:cubicBezTo>
                    <a:pt x="40" y="55"/>
                    <a:pt x="39" y="55"/>
                    <a:pt x="39" y="56"/>
                  </a:cubicBezTo>
                  <a:cubicBezTo>
                    <a:pt x="38" y="55"/>
                    <a:pt x="41" y="54"/>
                    <a:pt x="41" y="56"/>
                  </a:cubicBezTo>
                  <a:close/>
                  <a:moveTo>
                    <a:pt x="70" y="51"/>
                  </a:moveTo>
                  <a:cubicBezTo>
                    <a:pt x="71" y="51"/>
                    <a:pt x="72" y="51"/>
                    <a:pt x="73" y="50"/>
                  </a:cubicBezTo>
                  <a:cubicBezTo>
                    <a:pt x="72" y="51"/>
                    <a:pt x="72" y="52"/>
                    <a:pt x="71" y="53"/>
                  </a:cubicBezTo>
                  <a:cubicBezTo>
                    <a:pt x="70" y="52"/>
                    <a:pt x="70" y="52"/>
                    <a:pt x="70" y="51"/>
                  </a:cubicBezTo>
                  <a:close/>
                  <a:moveTo>
                    <a:pt x="77" y="60"/>
                  </a:moveTo>
                  <a:cubicBezTo>
                    <a:pt x="76" y="59"/>
                    <a:pt x="76" y="59"/>
                    <a:pt x="76" y="58"/>
                  </a:cubicBezTo>
                  <a:cubicBezTo>
                    <a:pt x="78" y="59"/>
                    <a:pt x="79" y="56"/>
                    <a:pt x="78" y="55"/>
                  </a:cubicBezTo>
                  <a:cubicBezTo>
                    <a:pt x="79" y="54"/>
                    <a:pt x="79" y="53"/>
                    <a:pt x="81" y="52"/>
                  </a:cubicBezTo>
                  <a:cubicBezTo>
                    <a:pt x="81" y="51"/>
                    <a:pt x="79" y="51"/>
                    <a:pt x="78" y="51"/>
                  </a:cubicBezTo>
                  <a:cubicBezTo>
                    <a:pt x="78" y="50"/>
                    <a:pt x="77" y="50"/>
                    <a:pt x="78" y="49"/>
                  </a:cubicBezTo>
                  <a:cubicBezTo>
                    <a:pt x="77" y="49"/>
                    <a:pt x="76" y="49"/>
                    <a:pt x="76" y="49"/>
                  </a:cubicBezTo>
                  <a:cubicBezTo>
                    <a:pt x="75" y="50"/>
                    <a:pt x="76" y="51"/>
                    <a:pt x="75" y="51"/>
                  </a:cubicBezTo>
                  <a:cubicBezTo>
                    <a:pt x="74" y="50"/>
                    <a:pt x="76" y="49"/>
                    <a:pt x="75" y="47"/>
                  </a:cubicBezTo>
                  <a:cubicBezTo>
                    <a:pt x="74" y="47"/>
                    <a:pt x="74" y="46"/>
                    <a:pt x="73" y="46"/>
                  </a:cubicBezTo>
                  <a:cubicBezTo>
                    <a:pt x="74" y="45"/>
                    <a:pt x="74" y="44"/>
                    <a:pt x="73" y="44"/>
                  </a:cubicBezTo>
                  <a:cubicBezTo>
                    <a:pt x="73" y="44"/>
                    <a:pt x="74" y="44"/>
                    <a:pt x="74" y="43"/>
                  </a:cubicBezTo>
                  <a:cubicBezTo>
                    <a:pt x="74" y="43"/>
                    <a:pt x="73" y="42"/>
                    <a:pt x="72" y="41"/>
                  </a:cubicBezTo>
                  <a:cubicBezTo>
                    <a:pt x="73" y="40"/>
                    <a:pt x="74" y="41"/>
                    <a:pt x="74" y="40"/>
                  </a:cubicBezTo>
                  <a:cubicBezTo>
                    <a:pt x="73" y="40"/>
                    <a:pt x="72" y="41"/>
                    <a:pt x="72" y="41"/>
                  </a:cubicBezTo>
                  <a:cubicBezTo>
                    <a:pt x="72" y="39"/>
                    <a:pt x="72" y="39"/>
                    <a:pt x="71" y="37"/>
                  </a:cubicBezTo>
                  <a:cubicBezTo>
                    <a:pt x="68" y="38"/>
                    <a:pt x="68" y="36"/>
                    <a:pt x="67" y="35"/>
                  </a:cubicBezTo>
                  <a:cubicBezTo>
                    <a:pt x="67" y="36"/>
                    <a:pt x="67" y="37"/>
                    <a:pt x="66" y="38"/>
                  </a:cubicBezTo>
                  <a:cubicBezTo>
                    <a:pt x="66" y="38"/>
                    <a:pt x="66" y="38"/>
                    <a:pt x="66" y="38"/>
                  </a:cubicBezTo>
                  <a:cubicBezTo>
                    <a:pt x="67" y="37"/>
                    <a:pt x="64" y="35"/>
                    <a:pt x="65" y="34"/>
                  </a:cubicBezTo>
                  <a:cubicBezTo>
                    <a:pt x="67" y="33"/>
                    <a:pt x="70" y="32"/>
                    <a:pt x="70" y="31"/>
                  </a:cubicBezTo>
                  <a:cubicBezTo>
                    <a:pt x="69" y="31"/>
                    <a:pt x="70" y="30"/>
                    <a:pt x="69" y="29"/>
                  </a:cubicBezTo>
                  <a:cubicBezTo>
                    <a:pt x="67" y="29"/>
                    <a:pt x="66" y="29"/>
                    <a:pt x="64" y="30"/>
                  </a:cubicBezTo>
                  <a:cubicBezTo>
                    <a:pt x="64" y="29"/>
                    <a:pt x="64" y="28"/>
                    <a:pt x="63" y="28"/>
                  </a:cubicBezTo>
                  <a:cubicBezTo>
                    <a:pt x="61" y="29"/>
                    <a:pt x="62" y="30"/>
                    <a:pt x="61" y="30"/>
                  </a:cubicBezTo>
                  <a:cubicBezTo>
                    <a:pt x="59" y="25"/>
                    <a:pt x="55" y="24"/>
                    <a:pt x="51" y="25"/>
                  </a:cubicBezTo>
                  <a:cubicBezTo>
                    <a:pt x="52" y="23"/>
                    <a:pt x="50" y="20"/>
                    <a:pt x="49" y="20"/>
                  </a:cubicBezTo>
                  <a:cubicBezTo>
                    <a:pt x="49" y="18"/>
                    <a:pt x="47" y="16"/>
                    <a:pt x="46" y="15"/>
                  </a:cubicBezTo>
                  <a:cubicBezTo>
                    <a:pt x="45" y="14"/>
                    <a:pt x="45" y="13"/>
                    <a:pt x="45" y="12"/>
                  </a:cubicBezTo>
                  <a:cubicBezTo>
                    <a:pt x="44" y="11"/>
                    <a:pt x="41" y="9"/>
                    <a:pt x="39" y="8"/>
                  </a:cubicBezTo>
                  <a:cubicBezTo>
                    <a:pt x="32" y="2"/>
                    <a:pt x="23" y="0"/>
                    <a:pt x="14" y="3"/>
                  </a:cubicBezTo>
                  <a:cubicBezTo>
                    <a:pt x="8" y="4"/>
                    <a:pt x="8" y="6"/>
                    <a:pt x="3" y="7"/>
                  </a:cubicBezTo>
                  <a:cubicBezTo>
                    <a:pt x="5" y="10"/>
                    <a:pt x="0" y="13"/>
                    <a:pt x="0" y="17"/>
                  </a:cubicBezTo>
                  <a:cubicBezTo>
                    <a:pt x="1" y="17"/>
                    <a:pt x="1" y="15"/>
                    <a:pt x="1" y="16"/>
                  </a:cubicBezTo>
                  <a:cubicBezTo>
                    <a:pt x="2" y="17"/>
                    <a:pt x="1" y="19"/>
                    <a:pt x="3" y="20"/>
                  </a:cubicBezTo>
                  <a:cubicBezTo>
                    <a:pt x="2" y="15"/>
                    <a:pt x="0" y="14"/>
                    <a:pt x="4" y="11"/>
                  </a:cubicBezTo>
                  <a:cubicBezTo>
                    <a:pt x="3" y="10"/>
                    <a:pt x="3" y="10"/>
                    <a:pt x="3" y="9"/>
                  </a:cubicBezTo>
                  <a:cubicBezTo>
                    <a:pt x="4" y="10"/>
                    <a:pt x="4" y="11"/>
                    <a:pt x="5" y="11"/>
                  </a:cubicBezTo>
                  <a:cubicBezTo>
                    <a:pt x="3" y="11"/>
                    <a:pt x="2" y="14"/>
                    <a:pt x="3" y="14"/>
                  </a:cubicBezTo>
                  <a:cubicBezTo>
                    <a:pt x="3" y="13"/>
                    <a:pt x="3" y="13"/>
                    <a:pt x="4" y="12"/>
                  </a:cubicBezTo>
                  <a:cubicBezTo>
                    <a:pt x="4" y="13"/>
                    <a:pt x="3" y="15"/>
                    <a:pt x="3" y="15"/>
                  </a:cubicBezTo>
                  <a:cubicBezTo>
                    <a:pt x="4" y="14"/>
                    <a:pt x="4" y="12"/>
                    <a:pt x="5" y="13"/>
                  </a:cubicBezTo>
                  <a:cubicBezTo>
                    <a:pt x="5" y="13"/>
                    <a:pt x="4" y="15"/>
                    <a:pt x="5" y="16"/>
                  </a:cubicBezTo>
                  <a:cubicBezTo>
                    <a:pt x="5" y="15"/>
                    <a:pt x="5" y="13"/>
                    <a:pt x="6" y="13"/>
                  </a:cubicBezTo>
                  <a:cubicBezTo>
                    <a:pt x="6" y="14"/>
                    <a:pt x="5" y="16"/>
                    <a:pt x="6" y="17"/>
                  </a:cubicBezTo>
                  <a:cubicBezTo>
                    <a:pt x="6" y="16"/>
                    <a:pt x="6" y="14"/>
                    <a:pt x="7" y="15"/>
                  </a:cubicBezTo>
                  <a:cubicBezTo>
                    <a:pt x="7" y="15"/>
                    <a:pt x="7" y="18"/>
                    <a:pt x="8" y="19"/>
                  </a:cubicBezTo>
                  <a:cubicBezTo>
                    <a:pt x="8" y="17"/>
                    <a:pt x="7" y="15"/>
                    <a:pt x="8" y="14"/>
                  </a:cubicBezTo>
                  <a:cubicBezTo>
                    <a:pt x="8" y="16"/>
                    <a:pt x="8" y="19"/>
                    <a:pt x="9" y="20"/>
                  </a:cubicBezTo>
                  <a:cubicBezTo>
                    <a:pt x="9" y="18"/>
                    <a:pt x="8" y="16"/>
                    <a:pt x="9" y="14"/>
                  </a:cubicBezTo>
                  <a:cubicBezTo>
                    <a:pt x="9" y="17"/>
                    <a:pt x="10" y="24"/>
                    <a:pt x="10" y="17"/>
                  </a:cubicBezTo>
                  <a:cubicBezTo>
                    <a:pt x="10" y="19"/>
                    <a:pt x="10" y="20"/>
                    <a:pt x="11" y="21"/>
                  </a:cubicBezTo>
                  <a:cubicBezTo>
                    <a:pt x="12" y="20"/>
                    <a:pt x="16" y="33"/>
                    <a:pt x="16" y="28"/>
                  </a:cubicBezTo>
                  <a:cubicBezTo>
                    <a:pt x="18" y="31"/>
                    <a:pt x="21" y="34"/>
                    <a:pt x="22" y="36"/>
                  </a:cubicBezTo>
                  <a:cubicBezTo>
                    <a:pt x="23" y="37"/>
                    <a:pt x="23" y="37"/>
                    <a:pt x="23" y="38"/>
                  </a:cubicBezTo>
                  <a:cubicBezTo>
                    <a:pt x="23" y="38"/>
                    <a:pt x="22" y="38"/>
                    <a:pt x="22" y="39"/>
                  </a:cubicBezTo>
                  <a:cubicBezTo>
                    <a:pt x="24" y="42"/>
                    <a:pt x="27" y="44"/>
                    <a:pt x="31" y="48"/>
                  </a:cubicBezTo>
                  <a:cubicBezTo>
                    <a:pt x="32" y="49"/>
                    <a:pt x="30" y="50"/>
                    <a:pt x="32" y="50"/>
                  </a:cubicBezTo>
                  <a:cubicBezTo>
                    <a:pt x="32" y="49"/>
                    <a:pt x="32" y="49"/>
                    <a:pt x="32" y="49"/>
                  </a:cubicBezTo>
                  <a:cubicBezTo>
                    <a:pt x="33" y="50"/>
                    <a:pt x="34" y="50"/>
                    <a:pt x="35" y="51"/>
                  </a:cubicBezTo>
                  <a:cubicBezTo>
                    <a:pt x="35" y="52"/>
                    <a:pt x="33" y="54"/>
                    <a:pt x="34" y="54"/>
                  </a:cubicBezTo>
                  <a:cubicBezTo>
                    <a:pt x="35" y="52"/>
                    <a:pt x="35" y="55"/>
                    <a:pt x="36" y="55"/>
                  </a:cubicBezTo>
                  <a:cubicBezTo>
                    <a:pt x="36" y="54"/>
                    <a:pt x="37" y="54"/>
                    <a:pt x="37" y="53"/>
                  </a:cubicBezTo>
                  <a:cubicBezTo>
                    <a:pt x="38" y="54"/>
                    <a:pt x="38" y="53"/>
                    <a:pt x="38" y="54"/>
                  </a:cubicBezTo>
                  <a:cubicBezTo>
                    <a:pt x="38" y="55"/>
                    <a:pt x="39" y="57"/>
                    <a:pt x="40" y="57"/>
                  </a:cubicBezTo>
                  <a:cubicBezTo>
                    <a:pt x="40" y="57"/>
                    <a:pt x="39" y="56"/>
                    <a:pt x="40" y="56"/>
                  </a:cubicBezTo>
                  <a:cubicBezTo>
                    <a:pt x="41" y="57"/>
                    <a:pt x="43" y="56"/>
                    <a:pt x="43" y="55"/>
                  </a:cubicBezTo>
                  <a:cubicBezTo>
                    <a:pt x="43" y="56"/>
                    <a:pt x="43" y="57"/>
                    <a:pt x="43" y="57"/>
                  </a:cubicBezTo>
                  <a:cubicBezTo>
                    <a:pt x="42" y="57"/>
                    <a:pt x="42" y="57"/>
                    <a:pt x="41" y="57"/>
                  </a:cubicBezTo>
                  <a:cubicBezTo>
                    <a:pt x="42" y="58"/>
                    <a:pt x="43" y="59"/>
                    <a:pt x="42" y="60"/>
                  </a:cubicBezTo>
                  <a:cubicBezTo>
                    <a:pt x="44" y="59"/>
                    <a:pt x="43" y="58"/>
                    <a:pt x="44" y="57"/>
                  </a:cubicBezTo>
                  <a:cubicBezTo>
                    <a:pt x="44" y="59"/>
                    <a:pt x="45" y="57"/>
                    <a:pt x="46" y="58"/>
                  </a:cubicBezTo>
                  <a:cubicBezTo>
                    <a:pt x="45" y="58"/>
                    <a:pt x="46" y="59"/>
                    <a:pt x="46" y="60"/>
                  </a:cubicBezTo>
                  <a:cubicBezTo>
                    <a:pt x="47" y="58"/>
                    <a:pt x="48" y="57"/>
                    <a:pt x="50" y="58"/>
                  </a:cubicBezTo>
                  <a:cubicBezTo>
                    <a:pt x="49" y="57"/>
                    <a:pt x="50" y="55"/>
                    <a:pt x="51" y="56"/>
                  </a:cubicBezTo>
                  <a:cubicBezTo>
                    <a:pt x="51" y="57"/>
                    <a:pt x="50" y="58"/>
                    <a:pt x="50" y="59"/>
                  </a:cubicBezTo>
                  <a:cubicBezTo>
                    <a:pt x="51" y="59"/>
                    <a:pt x="52" y="57"/>
                    <a:pt x="54" y="56"/>
                  </a:cubicBezTo>
                  <a:cubicBezTo>
                    <a:pt x="56" y="57"/>
                    <a:pt x="58" y="57"/>
                    <a:pt x="60" y="55"/>
                  </a:cubicBezTo>
                  <a:cubicBezTo>
                    <a:pt x="60" y="56"/>
                    <a:pt x="59" y="56"/>
                    <a:pt x="59" y="57"/>
                  </a:cubicBezTo>
                  <a:cubicBezTo>
                    <a:pt x="60" y="57"/>
                    <a:pt x="60" y="58"/>
                    <a:pt x="61" y="57"/>
                  </a:cubicBezTo>
                  <a:cubicBezTo>
                    <a:pt x="61" y="56"/>
                    <a:pt x="61" y="55"/>
                    <a:pt x="63" y="55"/>
                  </a:cubicBezTo>
                  <a:cubicBezTo>
                    <a:pt x="63" y="56"/>
                    <a:pt x="65" y="55"/>
                    <a:pt x="65" y="55"/>
                  </a:cubicBezTo>
                  <a:cubicBezTo>
                    <a:pt x="64" y="56"/>
                    <a:pt x="63" y="55"/>
                    <a:pt x="62" y="57"/>
                  </a:cubicBezTo>
                  <a:cubicBezTo>
                    <a:pt x="64" y="58"/>
                    <a:pt x="69" y="60"/>
                    <a:pt x="70" y="58"/>
                  </a:cubicBezTo>
                  <a:cubicBezTo>
                    <a:pt x="72" y="58"/>
                    <a:pt x="71" y="61"/>
                    <a:pt x="69" y="61"/>
                  </a:cubicBezTo>
                  <a:cubicBezTo>
                    <a:pt x="71" y="63"/>
                    <a:pt x="73" y="61"/>
                    <a:pt x="77"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3" name="Freeform 62"/>
            <p:cNvSpPr>
              <a:spLocks/>
            </p:cNvSpPr>
            <p:nvPr/>
          </p:nvSpPr>
          <p:spPr bwMode="auto">
            <a:xfrm>
              <a:off x="3823359" y="5951700"/>
              <a:ext cx="7651" cy="7651"/>
            </a:xfrm>
            <a:custGeom>
              <a:avLst/>
              <a:gdLst/>
              <a:ahLst/>
              <a:cxnLst>
                <a:cxn ang="0">
                  <a:pos x="3" y="1"/>
                </a:cxn>
                <a:cxn ang="0">
                  <a:pos x="2" y="4"/>
                </a:cxn>
                <a:cxn ang="0">
                  <a:pos x="5" y="4"/>
                </a:cxn>
                <a:cxn ang="0">
                  <a:pos x="3" y="1"/>
                </a:cxn>
              </a:cxnLst>
              <a:rect l="0" t="0" r="r" b="b"/>
              <a:pathLst>
                <a:path w="5" h="5">
                  <a:moveTo>
                    <a:pt x="3" y="1"/>
                  </a:moveTo>
                  <a:cubicBezTo>
                    <a:pt x="3" y="2"/>
                    <a:pt x="0" y="2"/>
                    <a:pt x="2" y="4"/>
                  </a:cubicBezTo>
                  <a:cubicBezTo>
                    <a:pt x="3" y="4"/>
                    <a:pt x="3" y="5"/>
                    <a:pt x="5" y="4"/>
                  </a:cubicBezTo>
                  <a:cubicBezTo>
                    <a:pt x="3" y="3"/>
                    <a:pt x="5" y="0"/>
                    <a:pt x="3"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4" name="Freeform 63"/>
            <p:cNvSpPr>
              <a:spLocks/>
            </p:cNvSpPr>
            <p:nvPr/>
          </p:nvSpPr>
          <p:spPr bwMode="auto">
            <a:xfrm>
              <a:off x="3959156" y="5905160"/>
              <a:ext cx="13389" cy="5738"/>
            </a:xfrm>
            <a:custGeom>
              <a:avLst/>
              <a:gdLst/>
              <a:ahLst/>
              <a:cxnLst>
                <a:cxn ang="0">
                  <a:pos x="2" y="3"/>
                </a:cxn>
                <a:cxn ang="0">
                  <a:pos x="3" y="4"/>
                </a:cxn>
                <a:cxn ang="0">
                  <a:pos x="7" y="3"/>
                </a:cxn>
                <a:cxn ang="0">
                  <a:pos x="6" y="4"/>
                </a:cxn>
                <a:cxn ang="0">
                  <a:pos x="9" y="0"/>
                </a:cxn>
                <a:cxn ang="0">
                  <a:pos x="7" y="1"/>
                </a:cxn>
                <a:cxn ang="0">
                  <a:pos x="8" y="2"/>
                </a:cxn>
                <a:cxn ang="0">
                  <a:pos x="7" y="2"/>
                </a:cxn>
                <a:cxn ang="0">
                  <a:pos x="4" y="1"/>
                </a:cxn>
                <a:cxn ang="0">
                  <a:pos x="5" y="2"/>
                </a:cxn>
                <a:cxn ang="0">
                  <a:pos x="2" y="1"/>
                </a:cxn>
                <a:cxn ang="0">
                  <a:pos x="3" y="2"/>
                </a:cxn>
                <a:cxn ang="0">
                  <a:pos x="1" y="2"/>
                </a:cxn>
                <a:cxn ang="0">
                  <a:pos x="2" y="2"/>
                </a:cxn>
                <a:cxn ang="0">
                  <a:pos x="1" y="2"/>
                </a:cxn>
                <a:cxn ang="0">
                  <a:pos x="2" y="3"/>
                </a:cxn>
              </a:cxnLst>
              <a:rect l="0" t="0" r="r" b="b"/>
              <a:pathLst>
                <a:path w="9" h="4">
                  <a:moveTo>
                    <a:pt x="2" y="3"/>
                  </a:moveTo>
                  <a:cubicBezTo>
                    <a:pt x="2" y="4"/>
                    <a:pt x="3" y="4"/>
                    <a:pt x="3" y="4"/>
                  </a:cubicBezTo>
                  <a:cubicBezTo>
                    <a:pt x="5" y="4"/>
                    <a:pt x="5" y="3"/>
                    <a:pt x="7" y="3"/>
                  </a:cubicBezTo>
                  <a:cubicBezTo>
                    <a:pt x="7" y="4"/>
                    <a:pt x="6" y="4"/>
                    <a:pt x="6" y="4"/>
                  </a:cubicBezTo>
                  <a:cubicBezTo>
                    <a:pt x="9" y="4"/>
                    <a:pt x="9" y="1"/>
                    <a:pt x="9" y="0"/>
                  </a:cubicBezTo>
                  <a:cubicBezTo>
                    <a:pt x="8" y="0"/>
                    <a:pt x="8" y="1"/>
                    <a:pt x="7" y="1"/>
                  </a:cubicBezTo>
                  <a:cubicBezTo>
                    <a:pt x="8" y="1"/>
                    <a:pt x="8" y="1"/>
                    <a:pt x="8" y="2"/>
                  </a:cubicBezTo>
                  <a:cubicBezTo>
                    <a:pt x="8" y="1"/>
                    <a:pt x="7" y="2"/>
                    <a:pt x="7" y="2"/>
                  </a:cubicBezTo>
                  <a:cubicBezTo>
                    <a:pt x="6" y="2"/>
                    <a:pt x="5" y="1"/>
                    <a:pt x="4" y="1"/>
                  </a:cubicBezTo>
                  <a:cubicBezTo>
                    <a:pt x="4" y="2"/>
                    <a:pt x="6" y="1"/>
                    <a:pt x="5" y="2"/>
                  </a:cubicBezTo>
                  <a:cubicBezTo>
                    <a:pt x="4" y="2"/>
                    <a:pt x="4" y="1"/>
                    <a:pt x="2" y="1"/>
                  </a:cubicBezTo>
                  <a:cubicBezTo>
                    <a:pt x="2" y="2"/>
                    <a:pt x="4" y="2"/>
                    <a:pt x="3" y="2"/>
                  </a:cubicBezTo>
                  <a:cubicBezTo>
                    <a:pt x="2" y="2"/>
                    <a:pt x="2" y="2"/>
                    <a:pt x="1" y="2"/>
                  </a:cubicBezTo>
                  <a:cubicBezTo>
                    <a:pt x="2" y="2"/>
                    <a:pt x="2" y="2"/>
                    <a:pt x="2" y="2"/>
                  </a:cubicBezTo>
                  <a:cubicBezTo>
                    <a:pt x="1" y="2"/>
                    <a:pt x="0" y="2"/>
                    <a:pt x="1" y="2"/>
                  </a:cubicBezTo>
                  <a:cubicBezTo>
                    <a:pt x="1" y="3"/>
                    <a:pt x="2" y="2"/>
                    <a:pt x="2" y="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 name="Freeform 85"/>
            <p:cNvSpPr>
              <a:spLocks noEditPoints="1"/>
            </p:cNvSpPr>
            <p:nvPr/>
          </p:nvSpPr>
          <p:spPr bwMode="auto">
            <a:xfrm>
              <a:off x="3581092" y="5395762"/>
              <a:ext cx="894475" cy="895112"/>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1"/>
                    <a:pt x="0" y="297"/>
                  </a:cubicBezTo>
                  <a:cubicBezTo>
                    <a:pt x="0" y="134"/>
                    <a:pt x="133" y="0"/>
                    <a:pt x="297" y="0"/>
                  </a:cubicBezTo>
                  <a:cubicBezTo>
                    <a:pt x="460" y="0"/>
                    <a:pt x="594" y="134"/>
                    <a:pt x="594" y="297"/>
                  </a:cubicBezTo>
                  <a:cubicBezTo>
                    <a:pt x="594" y="461"/>
                    <a:pt x="460" y="594"/>
                    <a:pt x="297" y="594"/>
                  </a:cubicBezTo>
                  <a:close/>
                  <a:moveTo>
                    <a:pt x="297" y="40"/>
                  </a:moveTo>
                  <a:cubicBezTo>
                    <a:pt x="155" y="40"/>
                    <a:pt x="40" y="156"/>
                    <a:pt x="40" y="297"/>
                  </a:cubicBezTo>
                  <a:cubicBezTo>
                    <a:pt x="40" y="439"/>
                    <a:pt x="155" y="554"/>
                    <a:pt x="297" y="554"/>
                  </a:cubicBezTo>
                  <a:cubicBezTo>
                    <a:pt x="438" y="554"/>
                    <a:pt x="554" y="439"/>
                    <a:pt x="554" y="297"/>
                  </a:cubicBezTo>
                  <a:cubicBezTo>
                    <a:pt x="554" y="156"/>
                    <a:pt x="438" y="40"/>
                    <a:pt x="297"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6" name="Freeform 87"/>
            <p:cNvSpPr>
              <a:spLocks noEditPoints="1"/>
            </p:cNvSpPr>
            <p:nvPr/>
          </p:nvSpPr>
          <p:spPr bwMode="auto">
            <a:xfrm>
              <a:off x="3465059" y="5683932"/>
              <a:ext cx="105195" cy="88619"/>
            </a:xfrm>
            <a:custGeom>
              <a:avLst/>
              <a:gdLst/>
              <a:ahLst/>
              <a:cxnLst>
                <a:cxn ang="0">
                  <a:pos x="70" y="43"/>
                </a:cxn>
                <a:cxn ang="0">
                  <a:pos x="66" y="59"/>
                </a:cxn>
                <a:cxn ang="0">
                  <a:pos x="0" y="44"/>
                </a:cxn>
                <a:cxn ang="0">
                  <a:pos x="5" y="22"/>
                </a:cxn>
                <a:cxn ang="0">
                  <a:pos x="8" y="12"/>
                </a:cxn>
                <a:cxn ang="0">
                  <a:pos x="12" y="6"/>
                </a:cxn>
                <a:cxn ang="0">
                  <a:pos x="22" y="1"/>
                </a:cxn>
                <a:cxn ang="0">
                  <a:pos x="33" y="1"/>
                </a:cxn>
                <a:cxn ang="0">
                  <a:pos x="44" y="7"/>
                </a:cxn>
                <a:cxn ang="0">
                  <a:pos x="50" y="17"/>
                </a:cxn>
                <a:cxn ang="0">
                  <a:pos x="51" y="23"/>
                </a:cxn>
                <a:cxn ang="0">
                  <a:pos x="50" y="34"/>
                </a:cxn>
                <a:cxn ang="0">
                  <a:pos x="49" y="38"/>
                </a:cxn>
                <a:cxn ang="0">
                  <a:pos x="70" y="43"/>
                </a:cxn>
                <a:cxn ang="0">
                  <a:pos x="34" y="35"/>
                </a:cxn>
                <a:cxn ang="0">
                  <a:pos x="35" y="32"/>
                </a:cxn>
                <a:cxn ang="0">
                  <a:pos x="35" y="22"/>
                </a:cxn>
                <a:cxn ang="0">
                  <a:pos x="30" y="18"/>
                </a:cxn>
                <a:cxn ang="0">
                  <a:pos x="23" y="19"/>
                </a:cxn>
                <a:cxn ang="0">
                  <a:pos x="19" y="27"/>
                </a:cxn>
                <a:cxn ang="0">
                  <a:pos x="18" y="31"/>
                </a:cxn>
                <a:cxn ang="0">
                  <a:pos x="34" y="35"/>
                </a:cxn>
              </a:cxnLst>
              <a:rect l="0" t="0" r="r" b="b"/>
              <a:pathLst>
                <a:path w="70" h="59">
                  <a:moveTo>
                    <a:pt x="70" y="43"/>
                  </a:moveTo>
                  <a:cubicBezTo>
                    <a:pt x="66" y="59"/>
                    <a:pt x="66" y="59"/>
                    <a:pt x="66" y="59"/>
                  </a:cubicBezTo>
                  <a:cubicBezTo>
                    <a:pt x="0" y="44"/>
                    <a:pt x="0" y="44"/>
                    <a:pt x="0" y="44"/>
                  </a:cubicBezTo>
                  <a:cubicBezTo>
                    <a:pt x="5" y="22"/>
                    <a:pt x="5" y="22"/>
                    <a:pt x="5" y="22"/>
                  </a:cubicBezTo>
                  <a:cubicBezTo>
                    <a:pt x="6" y="18"/>
                    <a:pt x="7" y="14"/>
                    <a:pt x="8" y="12"/>
                  </a:cubicBezTo>
                  <a:cubicBezTo>
                    <a:pt x="9" y="10"/>
                    <a:pt x="11" y="8"/>
                    <a:pt x="12" y="6"/>
                  </a:cubicBezTo>
                  <a:cubicBezTo>
                    <a:pt x="15" y="4"/>
                    <a:pt x="18" y="2"/>
                    <a:pt x="22" y="1"/>
                  </a:cubicBezTo>
                  <a:cubicBezTo>
                    <a:pt x="25" y="0"/>
                    <a:pt x="29" y="0"/>
                    <a:pt x="33" y="1"/>
                  </a:cubicBezTo>
                  <a:cubicBezTo>
                    <a:pt x="37" y="2"/>
                    <a:pt x="41" y="4"/>
                    <a:pt x="44" y="7"/>
                  </a:cubicBezTo>
                  <a:cubicBezTo>
                    <a:pt x="47" y="9"/>
                    <a:pt x="49" y="13"/>
                    <a:pt x="50" y="17"/>
                  </a:cubicBezTo>
                  <a:cubicBezTo>
                    <a:pt x="51" y="19"/>
                    <a:pt x="51" y="21"/>
                    <a:pt x="51" y="23"/>
                  </a:cubicBezTo>
                  <a:cubicBezTo>
                    <a:pt x="51" y="26"/>
                    <a:pt x="51" y="29"/>
                    <a:pt x="50" y="34"/>
                  </a:cubicBezTo>
                  <a:cubicBezTo>
                    <a:pt x="49" y="38"/>
                    <a:pt x="49" y="38"/>
                    <a:pt x="49" y="38"/>
                  </a:cubicBezTo>
                  <a:lnTo>
                    <a:pt x="70" y="43"/>
                  </a:lnTo>
                  <a:close/>
                  <a:moveTo>
                    <a:pt x="34" y="35"/>
                  </a:moveTo>
                  <a:cubicBezTo>
                    <a:pt x="35" y="32"/>
                    <a:pt x="35" y="32"/>
                    <a:pt x="35" y="32"/>
                  </a:cubicBezTo>
                  <a:cubicBezTo>
                    <a:pt x="36" y="27"/>
                    <a:pt x="36" y="24"/>
                    <a:pt x="35" y="22"/>
                  </a:cubicBezTo>
                  <a:cubicBezTo>
                    <a:pt x="34" y="20"/>
                    <a:pt x="33" y="19"/>
                    <a:pt x="30" y="18"/>
                  </a:cubicBezTo>
                  <a:cubicBezTo>
                    <a:pt x="27" y="17"/>
                    <a:pt x="25" y="18"/>
                    <a:pt x="23" y="19"/>
                  </a:cubicBezTo>
                  <a:cubicBezTo>
                    <a:pt x="22" y="21"/>
                    <a:pt x="20" y="23"/>
                    <a:pt x="19" y="27"/>
                  </a:cubicBezTo>
                  <a:cubicBezTo>
                    <a:pt x="18" y="31"/>
                    <a:pt x="18" y="31"/>
                    <a:pt x="18" y="31"/>
                  </a:cubicBezTo>
                  <a:lnTo>
                    <a:pt x="34"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7" name="Freeform 88"/>
            <p:cNvSpPr>
              <a:spLocks noEditPoints="1"/>
            </p:cNvSpPr>
            <p:nvPr/>
          </p:nvSpPr>
          <p:spPr bwMode="auto">
            <a:xfrm>
              <a:off x="3490560" y="5594675"/>
              <a:ext cx="123684" cy="98182"/>
            </a:xfrm>
            <a:custGeom>
              <a:avLst/>
              <a:gdLst/>
              <a:ahLst/>
              <a:cxnLst>
                <a:cxn ang="0">
                  <a:pos x="69" y="50"/>
                </a:cxn>
                <a:cxn ang="0">
                  <a:pos x="62" y="65"/>
                </a:cxn>
                <a:cxn ang="0">
                  <a:pos x="0" y="38"/>
                </a:cxn>
                <a:cxn ang="0">
                  <a:pos x="8" y="17"/>
                </a:cxn>
                <a:cxn ang="0">
                  <a:pos x="13" y="8"/>
                </a:cxn>
                <a:cxn ang="0">
                  <a:pos x="19" y="3"/>
                </a:cxn>
                <a:cxn ang="0">
                  <a:pos x="29" y="0"/>
                </a:cxn>
                <a:cxn ang="0">
                  <a:pos x="40" y="2"/>
                </a:cxn>
                <a:cxn ang="0">
                  <a:pos x="51" y="11"/>
                </a:cxn>
                <a:cxn ang="0">
                  <a:pos x="54" y="25"/>
                </a:cxn>
                <a:cxn ang="0">
                  <a:pos x="82" y="19"/>
                </a:cxn>
                <a:cxn ang="0">
                  <a:pos x="74" y="38"/>
                </a:cxn>
                <a:cxn ang="0">
                  <a:pos x="49" y="41"/>
                </a:cxn>
                <a:cxn ang="0">
                  <a:pos x="69" y="50"/>
                </a:cxn>
                <a:cxn ang="0">
                  <a:pos x="35" y="35"/>
                </a:cxn>
                <a:cxn ang="0">
                  <a:pos x="36" y="32"/>
                </a:cxn>
                <a:cxn ang="0">
                  <a:pos x="38" y="23"/>
                </a:cxn>
                <a:cxn ang="0">
                  <a:pos x="34" y="18"/>
                </a:cxn>
                <a:cxn ang="0">
                  <a:pos x="27" y="18"/>
                </a:cxn>
                <a:cxn ang="0">
                  <a:pos x="22" y="25"/>
                </a:cxn>
                <a:cxn ang="0">
                  <a:pos x="20" y="29"/>
                </a:cxn>
                <a:cxn ang="0">
                  <a:pos x="35" y="35"/>
                </a:cxn>
              </a:cxnLst>
              <a:rect l="0" t="0" r="r" b="b"/>
              <a:pathLst>
                <a:path w="82" h="65">
                  <a:moveTo>
                    <a:pt x="69" y="50"/>
                  </a:moveTo>
                  <a:cubicBezTo>
                    <a:pt x="62" y="65"/>
                    <a:pt x="62" y="65"/>
                    <a:pt x="62" y="65"/>
                  </a:cubicBezTo>
                  <a:cubicBezTo>
                    <a:pt x="0" y="38"/>
                    <a:pt x="0" y="38"/>
                    <a:pt x="0" y="38"/>
                  </a:cubicBezTo>
                  <a:cubicBezTo>
                    <a:pt x="8" y="17"/>
                    <a:pt x="8" y="17"/>
                    <a:pt x="8" y="17"/>
                  </a:cubicBezTo>
                  <a:cubicBezTo>
                    <a:pt x="10" y="13"/>
                    <a:pt x="12" y="10"/>
                    <a:pt x="13" y="8"/>
                  </a:cubicBezTo>
                  <a:cubicBezTo>
                    <a:pt x="15" y="6"/>
                    <a:pt x="17" y="4"/>
                    <a:pt x="19" y="3"/>
                  </a:cubicBezTo>
                  <a:cubicBezTo>
                    <a:pt x="22" y="1"/>
                    <a:pt x="25" y="0"/>
                    <a:pt x="29" y="0"/>
                  </a:cubicBezTo>
                  <a:cubicBezTo>
                    <a:pt x="32" y="0"/>
                    <a:pt x="36" y="0"/>
                    <a:pt x="40" y="2"/>
                  </a:cubicBezTo>
                  <a:cubicBezTo>
                    <a:pt x="45" y="4"/>
                    <a:pt x="49" y="7"/>
                    <a:pt x="51" y="11"/>
                  </a:cubicBezTo>
                  <a:cubicBezTo>
                    <a:pt x="54" y="15"/>
                    <a:pt x="55" y="20"/>
                    <a:pt x="54" y="25"/>
                  </a:cubicBezTo>
                  <a:cubicBezTo>
                    <a:pt x="82" y="19"/>
                    <a:pt x="82" y="19"/>
                    <a:pt x="82" y="19"/>
                  </a:cubicBezTo>
                  <a:cubicBezTo>
                    <a:pt x="74" y="38"/>
                    <a:pt x="74" y="38"/>
                    <a:pt x="74" y="38"/>
                  </a:cubicBezTo>
                  <a:cubicBezTo>
                    <a:pt x="49" y="41"/>
                    <a:pt x="49" y="41"/>
                    <a:pt x="49" y="41"/>
                  </a:cubicBezTo>
                  <a:lnTo>
                    <a:pt x="69" y="50"/>
                  </a:lnTo>
                  <a:close/>
                  <a:moveTo>
                    <a:pt x="35" y="35"/>
                  </a:moveTo>
                  <a:cubicBezTo>
                    <a:pt x="36" y="32"/>
                    <a:pt x="36" y="32"/>
                    <a:pt x="36" y="32"/>
                  </a:cubicBezTo>
                  <a:cubicBezTo>
                    <a:pt x="38" y="28"/>
                    <a:pt x="39" y="25"/>
                    <a:pt x="38" y="23"/>
                  </a:cubicBezTo>
                  <a:cubicBezTo>
                    <a:pt x="38" y="21"/>
                    <a:pt x="36" y="19"/>
                    <a:pt x="34" y="18"/>
                  </a:cubicBezTo>
                  <a:cubicBezTo>
                    <a:pt x="31" y="17"/>
                    <a:pt x="29" y="17"/>
                    <a:pt x="27" y="18"/>
                  </a:cubicBezTo>
                  <a:cubicBezTo>
                    <a:pt x="25" y="19"/>
                    <a:pt x="23" y="21"/>
                    <a:pt x="22" y="25"/>
                  </a:cubicBezTo>
                  <a:cubicBezTo>
                    <a:pt x="20" y="29"/>
                    <a:pt x="20" y="29"/>
                    <a:pt x="20" y="29"/>
                  </a:cubicBezTo>
                  <a:lnTo>
                    <a:pt x="35"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8" name="Freeform 89"/>
            <p:cNvSpPr>
              <a:spLocks/>
            </p:cNvSpPr>
            <p:nvPr/>
          </p:nvSpPr>
          <p:spPr bwMode="auto">
            <a:xfrm>
              <a:off x="3531363" y="5541759"/>
              <a:ext cx="100732" cy="73955"/>
            </a:xfrm>
            <a:custGeom>
              <a:avLst/>
              <a:gdLst/>
              <a:ahLst/>
              <a:cxnLst>
                <a:cxn ang="0">
                  <a:pos x="158" y="83"/>
                </a:cxn>
                <a:cxn ang="0">
                  <a:pos x="139" y="116"/>
                </a:cxn>
                <a:cxn ang="0">
                  <a:pos x="0" y="34"/>
                </a:cxn>
                <a:cxn ang="0">
                  <a:pos x="21" y="0"/>
                </a:cxn>
                <a:cxn ang="0">
                  <a:pos x="158" y="83"/>
                </a:cxn>
              </a:cxnLst>
              <a:rect l="0" t="0" r="r" b="b"/>
              <a:pathLst>
                <a:path w="158" h="116">
                  <a:moveTo>
                    <a:pt x="158" y="83"/>
                  </a:moveTo>
                  <a:lnTo>
                    <a:pt x="139" y="116"/>
                  </a:lnTo>
                  <a:lnTo>
                    <a:pt x="0" y="34"/>
                  </a:lnTo>
                  <a:lnTo>
                    <a:pt x="21" y="0"/>
                  </a:lnTo>
                  <a:lnTo>
                    <a:pt x="158" y="8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9" name="Freeform 90"/>
            <p:cNvSpPr>
              <a:spLocks/>
            </p:cNvSpPr>
            <p:nvPr/>
          </p:nvSpPr>
          <p:spPr bwMode="auto">
            <a:xfrm>
              <a:off x="3558140" y="5433377"/>
              <a:ext cx="149185" cy="149185"/>
            </a:xfrm>
            <a:custGeom>
              <a:avLst/>
              <a:gdLst/>
              <a:ahLst/>
              <a:cxnLst>
                <a:cxn ang="0">
                  <a:pos x="147" y="206"/>
                </a:cxn>
                <a:cxn ang="0">
                  <a:pos x="123" y="234"/>
                </a:cxn>
                <a:cxn ang="0">
                  <a:pos x="0" y="130"/>
                </a:cxn>
                <a:cxn ang="0">
                  <a:pos x="36" y="90"/>
                </a:cxn>
                <a:cxn ang="0">
                  <a:pos x="130" y="130"/>
                </a:cxn>
                <a:cxn ang="0">
                  <a:pos x="76" y="43"/>
                </a:cxn>
                <a:cxn ang="0">
                  <a:pos x="111" y="0"/>
                </a:cxn>
                <a:cxn ang="0">
                  <a:pos x="234" y="104"/>
                </a:cxn>
                <a:cxn ang="0">
                  <a:pos x="208" y="135"/>
                </a:cxn>
                <a:cxn ang="0">
                  <a:pos x="128" y="64"/>
                </a:cxn>
                <a:cxn ang="0">
                  <a:pos x="187" y="159"/>
                </a:cxn>
                <a:cxn ang="0">
                  <a:pos x="168" y="180"/>
                </a:cxn>
                <a:cxn ang="0">
                  <a:pos x="66" y="137"/>
                </a:cxn>
                <a:cxn ang="0">
                  <a:pos x="147" y="206"/>
                </a:cxn>
              </a:cxnLst>
              <a:rect l="0" t="0" r="r" b="b"/>
              <a:pathLst>
                <a:path w="234" h="234">
                  <a:moveTo>
                    <a:pt x="147" y="206"/>
                  </a:moveTo>
                  <a:lnTo>
                    <a:pt x="123" y="234"/>
                  </a:lnTo>
                  <a:lnTo>
                    <a:pt x="0" y="130"/>
                  </a:lnTo>
                  <a:lnTo>
                    <a:pt x="36" y="90"/>
                  </a:lnTo>
                  <a:lnTo>
                    <a:pt x="130" y="130"/>
                  </a:lnTo>
                  <a:lnTo>
                    <a:pt x="76" y="43"/>
                  </a:lnTo>
                  <a:lnTo>
                    <a:pt x="111" y="0"/>
                  </a:lnTo>
                  <a:lnTo>
                    <a:pt x="234" y="104"/>
                  </a:lnTo>
                  <a:lnTo>
                    <a:pt x="208" y="135"/>
                  </a:lnTo>
                  <a:lnTo>
                    <a:pt x="128" y="64"/>
                  </a:lnTo>
                  <a:lnTo>
                    <a:pt x="187" y="159"/>
                  </a:lnTo>
                  <a:lnTo>
                    <a:pt x="168" y="180"/>
                  </a:lnTo>
                  <a:lnTo>
                    <a:pt x="66" y="137"/>
                  </a:lnTo>
                  <a:lnTo>
                    <a:pt x="147" y="20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0" name="Freeform 91"/>
            <p:cNvSpPr>
              <a:spLocks noEditPoints="1"/>
            </p:cNvSpPr>
            <p:nvPr/>
          </p:nvSpPr>
          <p:spPr bwMode="auto">
            <a:xfrm>
              <a:off x="3674173" y="5385561"/>
              <a:ext cx="109658" cy="117308"/>
            </a:xfrm>
            <a:custGeom>
              <a:avLst/>
              <a:gdLst/>
              <a:ahLst/>
              <a:cxnLst>
                <a:cxn ang="0">
                  <a:pos x="73" y="134"/>
                </a:cxn>
                <a:cxn ang="0">
                  <a:pos x="83" y="158"/>
                </a:cxn>
                <a:cxn ang="0">
                  <a:pos x="47" y="184"/>
                </a:cxn>
                <a:cxn ang="0">
                  <a:pos x="0" y="19"/>
                </a:cxn>
                <a:cxn ang="0">
                  <a:pos x="24" y="0"/>
                </a:cxn>
                <a:cxn ang="0">
                  <a:pos x="172" y="89"/>
                </a:cxn>
                <a:cxn ang="0">
                  <a:pos x="137" y="115"/>
                </a:cxn>
                <a:cxn ang="0">
                  <a:pos x="116" y="101"/>
                </a:cxn>
                <a:cxn ang="0">
                  <a:pos x="73" y="134"/>
                </a:cxn>
                <a:cxn ang="0">
                  <a:pos x="87" y="82"/>
                </a:cxn>
                <a:cxn ang="0">
                  <a:pos x="45" y="52"/>
                </a:cxn>
                <a:cxn ang="0">
                  <a:pos x="61" y="101"/>
                </a:cxn>
                <a:cxn ang="0">
                  <a:pos x="87" y="82"/>
                </a:cxn>
              </a:cxnLst>
              <a:rect l="0" t="0" r="r" b="b"/>
              <a:pathLst>
                <a:path w="172" h="184">
                  <a:moveTo>
                    <a:pt x="73" y="134"/>
                  </a:moveTo>
                  <a:lnTo>
                    <a:pt x="83" y="158"/>
                  </a:lnTo>
                  <a:lnTo>
                    <a:pt x="47" y="184"/>
                  </a:lnTo>
                  <a:lnTo>
                    <a:pt x="0" y="19"/>
                  </a:lnTo>
                  <a:lnTo>
                    <a:pt x="24" y="0"/>
                  </a:lnTo>
                  <a:lnTo>
                    <a:pt x="172" y="89"/>
                  </a:lnTo>
                  <a:lnTo>
                    <a:pt x="137" y="115"/>
                  </a:lnTo>
                  <a:lnTo>
                    <a:pt x="116" y="101"/>
                  </a:lnTo>
                  <a:lnTo>
                    <a:pt x="73" y="134"/>
                  </a:lnTo>
                  <a:close/>
                  <a:moveTo>
                    <a:pt x="87" y="82"/>
                  </a:moveTo>
                  <a:lnTo>
                    <a:pt x="45" y="52"/>
                  </a:lnTo>
                  <a:lnTo>
                    <a:pt x="61" y="101"/>
                  </a:lnTo>
                  <a:lnTo>
                    <a:pt x="87" y="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1" name="Freeform 92"/>
            <p:cNvSpPr>
              <a:spLocks noEditPoints="1"/>
            </p:cNvSpPr>
            <p:nvPr/>
          </p:nvSpPr>
          <p:spPr bwMode="auto">
            <a:xfrm>
              <a:off x="3736015" y="5329457"/>
              <a:ext cx="114121" cy="114758"/>
            </a:xfrm>
            <a:custGeom>
              <a:avLst/>
              <a:gdLst/>
              <a:ahLst/>
              <a:cxnLst>
                <a:cxn ang="0">
                  <a:pos x="46" y="69"/>
                </a:cxn>
                <a:cxn ang="0">
                  <a:pos x="31" y="76"/>
                </a:cxn>
                <a:cxn ang="0">
                  <a:pos x="0" y="16"/>
                </a:cxn>
                <a:cxn ang="0">
                  <a:pos x="20" y="5"/>
                </a:cxn>
                <a:cxn ang="0">
                  <a:pos x="30" y="1"/>
                </a:cxn>
                <a:cxn ang="0">
                  <a:pos x="37" y="1"/>
                </a:cxn>
                <a:cxn ang="0">
                  <a:pos x="47" y="5"/>
                </a:cxn>
                <a:cxn ang="0">
                  <a:pos x="54" y="14"/>
                </a:cxn>
                <a:cxn ang="0">
                  <a:pos x="57" y="28"/>
                </a:cxn>
                <a:cxn ang="0">
                  <a:pos x="50" y="40"/>
                </a:cxn>
                <a:cxn ang="0">
                  <a:pos x="76" y="53"/>
                </a:cxn>
                <a:cxn ang="0">
                  <a:pos x="57" y="63"/>
                </a:cxn>
                <a:cxn ang="0">
                  <a:pos x="36" y="49"/>
                </a:cxn>
                <a:cxn ang="0">
                  <a:pos x="46" y="69"/>
                </a:cxn>
                <a:cxn ang="0">
                  <a:pos x="29" y="36"/>
                </a:cxn>
                <a:cxn ang="0">
                  <a:pos x="32" y="35"/>
                </a:cxn>
                <a:cxn ang="0">
                  <a:pos x="39" y="29"/>
                </a:cxn>
                <a:cxn ang="0">
                  <a:pos x="39" y="22"/>
                </a:cxn>
                <a:cxn ang="0">
                  <a:pos x="34" y="17"/>
                </a:cxn>
                <a:cxn ang="0">
                  <a:pos x="26" y="20"/>
                </a:cxn>
                <a:cxn ang="0">
                  <a:pos x="21" y="22"/>
                </a:cxn>
                <a:cxn ang="0">
                  <a:pos x="29" y="36"/>
                </a:cxn>
              </a:cxnLst>
              <a:rect l="0" t="0" r="r" b="b"/>
              <a:pathLst>
                <a:path w="76" h="76">
                  <a:moveTo>
                    <a:pt x="46" y="69"/>
                  </a:moveTo>
                  <a:cubicBezTo>
                    <a:pt x="31" y="76"/>
                    <a:pt x="31" y="76"/>
                    <a:pt x="31" y="76"/>
                  </a:cubicBezTo>
                  <a:cubicBezTo>
                    <a:pt x="0" y="16"/>
                    <a:pt x="0" y="16"/>
                    <a:pt x="0" y="16"/>
                  </a:cubicBezTo>
                  <a:cubicBezTo>
                    <a:pt x="20" y="5"/>
                    <a:pt x="20" y="5"/>
                    <a:pt x="20" y="5"/>
                  </a:cubicBezTo>
                  <a:cubicBezTo>
                    <a:pt x="24" y="3"/>
                    <a:pt x="27" y="2"/>
                    <a:pt x="30" y="1"/>
                  </a:cubicBezTo>
                  <a:cubicBezTo>
                    <a:pt x="32" y="1"/>
                    <a:pt x="35" y="0"/>
                    <a:pt x="37" y="1"/>
                  </a:cubicBezTo>
                  <a:cubicBezTo>
                    <a:pt x="41" y="1"/>
                    <a:pt x="44" y="3"/>
                    <a:pt x="47" y="5"/>
                  </a:cubicBezTo>
                  <a:cubicBezTo>
                    <a:pt x="49" y="7"/>
                    <a:pt x="52" y="10"/>
                    <a:pt x="54" y="14"/>
                  </a:cubicBezTo>
                  <a:cubicBezTo>
                    <a:pt x="56" y="18"/>
                    <a:pt x="57" y="23"/>
                    <a:pt x="57" y="28"/>
                  </a:cubicBezTo>
                  <a:cubicBezTo>
                    <a:pt x="56" y="33"/>
                    <a:pt x="54" y="37"/>
                    <a:pt x="50" y="40"/>
                  </a:cubicBezTo>
                  <a:cubicBezTo>
                    <a:pt x="76" y="53"/>
                    <a:pt x="76" y="53"/>
                    <a:pt x="76" y="53"/>
                  </a:cubicBezTo>
                  <a:cubicBezTo>
                    <a:pt x="57" y="63"/>
                    <a:pt x="57" y="63"/>
                    <a:pt x="57" y="63"/>
                  </a:cubicBezTo>
                  <a:cubicBezTo>
                    <a:pt x="36" y="49"/>
                    <a:pt x="36" y="49"/>
                    <a:pt x="36" y="49"/>
                  </a:cubicBezTo>
                  <a:lnTo>
                    <a:pt x="46" y="69"/>
                  </a:lnTo>
                  <a:close/>
                  <a:moveTo>
                    <a:pt x="29" y="36"/>
                  </a:moveTo>
                  <a:cubicBezTo>
                    <a:pt x="32" y="35"/>
                    <a:pt x="32" y="35"/>
                    <a:pt x="32" y="35"/>
                  </a:cubicBezTo>
                  <a:cubicBezTo>
                    <a:pt x="36" y="33"/>
                    <a:pt x="38" y="31"/>
                    <a:pt x="39" y="29"/>
                  </a:cubicBezTo>
                  <a:cubicBezTo>
                    <a:pt x="40" y="27"/>
                    <a:pt x="40" y="24"/>
                    <a:pt x="39" y="22"/>
                  </a:cubicBezTo>
                  <a:cubicBezTo>
                    <a:pt x="38" y="19"/>
                    <a:pt x="36" y="18"/>
                    <a:pt x="34" y="17"/>
                  </a:cubicBezTo>
                  <a:cubicBezTo>
                    <a:pt x="32" y="17"/>
                    <a:pt x="29" y="18"/>
                    <a:pt x="26" y="20"/>
                  </a:cubicBezTo>
                  <a:cubicBezTo>
                    <a:pt x="21" y="22"/>
                    <a:pt x="21" y="22"/>
                    <a:pt x="21" y="22"/>
                  </a:cubicBezTo>
                  <a:lnTo>
                    <a:pt x="29"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2" name="Freeform 93"/>
            <p:cNvSpPr>
              <a:spLocks/>
            </p:cNvSpPr>
            <p:nvPr/>
          </p:nvSpPr>
          <p:spPr bwMode="auto">
            <a:xfrm>
              <a:off x="3809970" y="5288654"/>
              <a:ext cx="84156" cy="114758"/>
            </a:xfrm>
            <a:custGeom>
              <a:avLst/>
              <a:gdLst/>
              <a:ahLst/>
              <a:cxnLst>
                <a:cxn ang="0">
                  <a:pos x="132" y="168"/>
                </a:cxn>
                <a:cxn ang="0">
                  <a:pos x="94" y="180"/>
                </a:cxn>
                <a:cxn ang="0">
                  <a:pos x="75" y="123"/>
                </a:cxn>
                <a:cxn ang="0">
                  <a:pos x="0" y="41"/>
                </a:cxn>
                <a:cxn ang="0">
                  <a:pos x="42" y="29"/>
                </a:cxn>
                <a:cxn ang="0">
                  <a:pos x="82" y="76"/>
                </a:cxn>
                <a:cxn ang="0">
                  <a:pos x="87" y="12"/>
                </a:cxn>
                <a:cxn ang="0">
                  <a:pos x="127" y="0"/>
                </a:cxn>
                <a:cxn ang="0">
                  <a:pos x="113" y="112"/>
                </a:cxn>
                <a:cxn ang="0">
                  <a:pos x="132" y="168"/>
                </a:cxn>
              </a:cxnLst>
              <a:rect l="0" t="0" r="r" b="b"/>
              <a:pathLst>
                <a:path w="132" h="180">
                  <a:moveTo>
                    <a:pt x="132" y="168"/>
                  </a:moveTo>
                  <a:lnTo>
                    <a:pt x="94" y="180"/>
                  </a:lnTo>
                  <a:lnTo>
                    <a:pt x="75" y="123"/>
                  </a:lnTo>
                  <a:lnTo>
                    <a:pt x="0" y="41"/>
                  </a:lnTo>
                  <a:lnTo>
                    <a:pt x="42" y="29"/>
                  </a:lnTo>
                  <a:lnTo>
                    <a:pt x="82" y="76"/>
                  </a:lnTo>
                  <a:lnTo>
                    <a:pt x="87" y="12"/>
                  </a:lnTo>
                  <a:lnTo>
                    <a:pt x="127" y="0"/>
                  </a:lnTo>
                  <a:lnTo>
                    <a:pt x="113" y="112"/>
                  </a:lnTo>
                  <a:lnTo>
                    <a:pt x="132"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3" name="Freeform 94"/>
            <p:cNvSpPr>
              <a:spLocks/>
            </p:cNvSpPr>
            <p:nvPr/>
          </p:nvSpPr>
          <p:spPr bwMode="auto">
            <a:xfrm>
              <a:off x="3954055" y="5273991"/>
              <a:ext cx="63754" cy="107107"/>
            </a:xfrm>
            <a:custGeom>
              <a:avLst/>
              <a:gdLst/>
              <a:ahLst/>
              <a:cxnLst>
                <a:cxn ang="0">
                  <a:pos x="100" y="161"/>
                </a:cxn>
                <a:cxn ang="0">
                  <a:pos x="12" y="168"/>
                </a:cxn>
                <a:cxn ang="0">
                  <a:pos x="0" y="7"/>
                </a:cxn>
                <a:cxn ang="0">
                  <a:pos x="88" y="0"/>
                </a:cxn>
                <a:cxn ang="0">
                  <a:pos x="90" y="35"/>
                </a:cxn>
                <a:cxn ang="0">
                  <a:pos x="43" y="38"/>
                </a:cxn>
                <a:cxn ang="0">
                  <a:pos x="45" y="64"/>
                </a:cxn>
                <a:cxn ang="0">
                  <a:pos x="93" y="61"/>
                </a:cxn>
                <a:cxn ang="0">
                  <a:pos x="95" y="97"/>
                </a:cxn>
                <a:cxn ang="0">
                  <a:pos x="48" y="101"/>
                </a:cxn>
                <a:cxn ang="0">
                  <a:pos x="50" y="127"/>
                </a:cxn>
                <a:cxn ang="0">
                  <a:pos x="97" y="125"/>
                </a:cxn>
                <a:cxn ang="0">
                  <a:pos x="100" y="161"/>
                </a:cxn>
              </a:cxnLst>
              <a:rect l="0" t="0" r="r" b="b"/>
              <a:pathLst>
                <a:path w="100" h="168">
                  <a:moveTo>
                    <a:pt x="100" y="161"/>
                  </a:moveTo>
                  <a:lnTo>
                    <a:pt x="12" y="168"/>
                  </a:lnTo>
                  <a:lnTo>
                    <a:pt x="0" y="7"/>
                  </a:lnTo>
                  <a:lnTo>
                    <a:pt x="88" y="0"/>
                  </a:lnTo>
                  <a:lnTo>
                    <a:pt x="90" y="35"/>
                  </a:lnTo>
                  <a:lnTo>
                    <a:pt x="43" y="38"/>
                  </a:lnTo>
                  <a:lnTo>
                    <a:pt x="45" y="64"/>
                  </a:lnTo>
                  <a:lnTo>
                    <a:pt x="93" y="61"/>
                  </a:lnTo>
                  <a:lnTo>
                    <a:pt x="95" y="97"/>
                  </a:lnTo>
                  <a:lnTo>
                    <a:pt x="48" y="101"/>
                  </a:lnTo>
                  <a:lnTo>
                    <a:pt x="50" y="127"/>
                  </a:lnTo>
                  <a:lnTo>
                    <a:pt x="97" y="125"/>
                  </a:lnTo>
                  <a:lnTo>
                    <a:pt x="100"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4" name="Freeform 95"/>
            <p:cNvSpPr>
              <a:spLocks noEditPoints="1"/>
            </p:cNvSpPr>
            <p:nvPr/>
          </p:nvSpPr>
          <p:spPr bwMode="auto">
            <a:xfrm>
              <a:off x="4029923" y="5272078"/>
              <a:ext cx="93081" cy="107107"/>
            </a:xfrm>
            <a:custGeom>
              <a:avLst/>
              <a:gdLst/>
              <a:ahLst/>
              <a:cxnLst>
                <a:cxn ang="0">
                  <a:pos x="26" y="70"/>
                </a:cxn>
                <a:cxn ang="0">
                  <a:pos x="0" y="68"/>
                </a:cxn>
                <a:cxn ang="0">
                  <a:pos x="6" y="0"/>
                </a:cxn>
                <a:cxn ang="0">
                  <a:pos x="30" y="2"/>
                </a:cxn>
                <a:cxn ang="0">
                  <a:pos x="45" y="6"/>
                </a:cxn>
                <a:cxn ang="0">
                  <a:pos x="54" y="13"/>
                </a:cxn>
                <a:cxn ang="0">
                  <a:pos x="61" y="25"/>
                </a:cxn>
                <a:cxn ang="0">
                  <a:pos x="62" y="40"/>
                </a:cxn>
                <a:cxn ang="0">
                  <a:pos x="58" y="54"/>
                </a:cxn>
                <a:cxn ang="0">
                  <a:pos x="50" y="64"/>
                </a:cxn>
                <a:cxn ang="0">
                  <a:pos x="39" y="70"/>
                </a:cxn>
                <a:cxn ang="0">
                  <a:pos x="26" y="70"/>
                </a:cxn>
                <a:cxn ang="0">
                  <a:pos x="25" y="55"/>
                </a:cxn>
                <a:cxn ang="0">
                  <a:pos x="39" y="52"/>
                </a:cxn>
                <a:cxn ang="0">
                  <a:pos x="45" y="38"/>
                </a:cxn>
                <a:cxn ang="0">
                  <a:pos x="42" y="23"/>
                </a:cxn>
                <a:cxn ang="0">
                  <a:pos x="28" y="17"/>
                </a:cxn>
                <a:cxn ang="0">
                  <a:pos x="22" y="16"/>
                </a:cxn>
                <a:cxn ang="0">
                  <a:pos x="18" y="55"/>
                </a:cxn>
                <a:cxn ang="0">
                  <a:pos x="25" y="55"/>
                </a:cxn>
              </a:cxnLst>
              <a:rect l="0" t="0" r="r" b="b"/>
              <a:pathLst>
                <a:path w="62" h="71">
                  <a:moveTo>
                    <a:pt x="26" y="70"/>
                  </a:moveTo>
                  <a:cubicBezTo>
                    <a:pt x="0" y="68"/>
                    <a:pt x="0" y="68"/>
                    <a:pt x="0" y="68"/>
                  </a:cubicBezTo>
                  <a:cubicBezTo>
                    <a:pt x="6" y="0"/>
                    <a:pt x="6" y="0"/>
                    <a:pt x="6" y="0"/>
                  </a:cubicBezTo>
                  <a:cubicBezTo>
                    <a:pt x="30" y="2"/>
                    <a:pt x="30" y="2"/>
                    <a:pt x="30" y="2"/>
                  </a:cubicBezTo>
                  <a:cubicBezTo>
                    <a:pt x="36" y="3"/>
                    <a:pt x="41" y="4"/>
                    <a:pt x="45" y="6"/>
                  </a:cubicBezTo>
                  <a:cubicBezTo>
                    <a:pt x="48" y="7"/>
                    <a:pt x="51" y="10"/>
                    <a:pt x="54" y="13"/>
                  </a:cubicBezTo>
                  <a:cubicBezTo>
                    <a:pt x="57" y="16"/>
                    <a:pt x="59" y="20"/>
                    <a:pt x="61" y="25"/>
                  </a:cubicBezTo>
                  <a:cubicBezTo>
                    <a:pt x="62" y="29"/>
                    <a:pt x="62" y="34"/>
                    <a:pt x="62" y="40"/>
                  </a:cubicBezTo>
                  <a:cubicBezTo>
                    <a:pt x="61" y="45"/>
                    <a:pt x="60" y="50"/>
                    <a:pt x="58" y="54"/>
                  </a:cubicBezTo>
                  <a:cubicBezTo>
                    <a:pt x="56" y="58"/>
                    <a:pt x="53" y="61"/>
                    <a:pt x="50" y="64"/>
                  </a:cubicBezTo>
                  <a:cubicBezTo>
                    <a:pt x="46" y="67"/>
                    <a:pt x="43" y="69"/>
                    <a:pt x="39" y="70"/>
                  </a:cubicBezTo>
                  <a:cubicBezTo>
                    <a:pt x="36" y="71"/>
                    <a:pt x="31" y="71"/>
                    <a:pt x="26" y="70"/>
                  </a:cubicBezTo>
                  <a:close/>
                  <a:moveTo>
                    <a:pt x="25" y="55"/>
                  </a:moveTo>
                  <a:cubicBezTo>
                    <a:pt x="31" y="56"/>
                    <a:pt x="36" y="55"/>
                    <a:pt x="39" y="52"/>
                  </a:cubicBezTo>
                  <a:cubicBezTo>
                    <a:pt x="43" y="49"/>
                    <a:pt x="45" y="44"/>
                    <a:pt x="45" y="38"/>
                  </a:cubicBezTo>
                  <a:cubicBezTo>
                    <a:pt x="46" y="32"/>
                    <a:pt x="45" y="27"/>
                    <a:pt x="42" y="23"/>
                  </a:cubicBezTo>
                  <a:cubicBezTo>
                    <a:pt x="39" y="20"/>
                    <a:pt x="34" y="17"/>
                    <a:pt x="28" y="17"/>
                  </a:cubicBezTo>
                  <a:cubicBezTo>
                    <a:pt x="22" y="16"/>
                    <a:pt x="22" y="16"/>
                    <a:pt x="22" y="16"/>
                  </a:cubicBezTo>
                  <a:cubicBezTo>
                    <a:pt x="18" y="55"/>
                    <a:pt x="18" y="55"/>
                    <a:pt x="18" y="55"/>
                  </a:cubicBezTo>
                  <a:lnTo>
                    <a:pt x="25"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5" name="Freeform 96"/>
            <p:cNvSpPr>
              <a:spLocks/>
            </p:cNvSpPr>
            <p:nvPr/>
          </p:nvSpPr>
          <p:spPr bwMode="auto">
            <a:xfrm>
              <a:off x="4131930" y="5287379"/>
              <a:ext cx="94994" cy="112846"/>
            </a:xfrm>
            <a:custGeom>
              <a:avLst/>
              <a:gdLst/>
              <a:ahLst/>
              <a:cxnLst>
                <a:cxn ang="0">
                  <a:pos x="15" y="0"/>
                </a:cxn>
                <a:cxn ang="0">
                  <a:pos x="31" y="4"/>
                </a:cxn>
                <a:cxn ang="0">
                  <a:pos x="19" y="45"/>
                </a:cxn>
                <a:cxn ang="0">
                  <a:pos x="18" y="54"/>
                </a:cxn>
                <a:cxn ang="0">
                  <a:pos x="23" y="58"/>
                </a:cxn>
                <a:cxn ang="0">
                  <a:pos x="30" y="57"/>
                </a:cxn>
                <a:cxn ang="0">
                  <a:pos x="35" y="49"/>
                </a:cxn>
                <a:cxn ang="0">
                  <a:pos x="47" y="9"/>
                </a:cxn>
                <a:cxn ang="0">
                  <a:pos x="63" y="14"/>
                </a:cxn>
                <a:cxn ang="0">
                  <a:pos x="51" y="55"/>
                </a:cxn>
                <a:cxn ang="0">
                  <a:pos x="39" y="71"/>
                </a:cxn>
                <a:cxn ang="0">
                  <a:pos x="19" y="73"/>
                </a:cxn>
                <a:cxn ang="0">
                  <a:pos x="3" y="61"/>
                </a:cxn>
                <a:cxn ang="0">
                  <a:pos x="3" y="40"/>
                </a:cxn>
                <a:cxn ang="0">
                  <a:pos x="15" y="0"/>
                </a:cxn>
              </a:cxnLst>
              <a:rect l="0" t="0" r="r" b="b"/>
              <a:pathLst>
                <a:path w="63" h="75">
                  <a:moveTo>
                    <a:pt x="15" y="0"/>
                  </a:moveTo>
                  <a:cubicBezTo>
                    <a:pt x="31" y="4"/>
                    <a:pt x="31" y="4"/>
                    <a:pt x="31" y="4"/>
                  </a:cubicBezTo>
                  <a:cubicBezTo>
                    <a:pt x="19" y="45"/>
                    <a:pt x="19" y="45"/>
                    <a:pt x="19" y="45"/>
                  </a:cubicBezTo>
                  <a:cubicBezTo>
                    <a:pt x="18" y="48"/>
                    <a:pt x="17" y="51"/>
                    <a:pt x="18" y="54"/>
                  </a:cubicBezTo>
                  <a:cubicBezTo>
                    <a:pt x="19" y="56"/>
                    <a:pt x="21" y="57"/>
                    <a:pt x="23" y="58"/>
                  </a:cubicBezTo>
                  <a:cubicBezTo>
                    <a:pt x="26" y="59"/>
                    <a:pt x="28" y="59"/>
                    <a:pt x="30" y="57"/>
                  </a:cubicBezTo>
                  <a:cubicBezTo>
                    <a:pt x="32" y="56"/>
                    <a:pt x="34" y="53"/>
                    <a:pt x="35" y="49"/>
                  </a:cubicBezTo>
                  <a:cubicBezTo>
                    <a:pt x="47" y="9"/>
                    <a:pt x="47" y="9"/>
                    <a:pt x="47" y="9"/>
                  </a:cubicBezTo>
                  <a:cubicBezTo>
                    <a:pt x="63" y="14"/>
                    <a:pt x="63" y="14"/>
                    <a:pt x="63" y="14"/>
                  </a:cubicBezTo>
                  <a:cubicBezTo>
                    <a:pt x="51" y="55"/>
                    <a:pt x="51" y="55"/>
                    <a:pt x="51" y="55"/>
                  </a:cubicBezTo>
                  <a:cubicBezTo>
                    <a:pt x="48" y="63"/>
                    <a:pt x="44" y="68"/>
                    <a:pt x="39" y="71"/>
                  </a:cubicBezTo>
                  <a:cubicBezTo>
                    <a:pt x="33" y="75"/>
                    <a:pt x="26" y="75"/>
                    <a:pt x="19" y="73"/>
                  </a:cubicBezTo>
                  <a:cubicBezTo>
                    <a:pt x="11" y="71"/>
                    <a:pt x="6" y="67"/>
                    <a:pt x="3" y="61"/>
                  </a:cubicBezTo>
                  <a:cubicBezTo>
                    <a:pt x="0" y="55"/>
                    <a:pt x="0" y="49"/>
                    <a:pt x="3" y="40"/>
                  </a:cubicBezTo>
                  <a:lnTo>
                    <a:pt x="1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6" name="Freeform 97"/>
            <p:cNvSpPr>
              <a:spLocks/>
            </p:cNvSpPr>
            <p:nvPr/>
          </p:nvSpPr>
          <p:spPr bwMode="auto">
            <a:xfrm>
              <a:off x="4221186" y="5333920"/>
              <a:ext cx="108383" cy="108383"/>
            </a:xfrm>
            <a:custGeom>
              <a:avLst/>
              <a:gdLst/>
              <a:ahLst/>
              <a:cxnLst>
                <a:cxn ang="0">
                  <a:pos x="62" y="60"/>
                </a:cxn>
                <a:cxn ang="0">
                  <a:pos x="41" y="71"/>
                </a:cxn>
                <a:cxn ang="0">
                  <a:pos x="19" y="67"/>
                </a:cxn>
                <a:cxn ang="0">
                  <a:pos x="8" y="58"/>
                </a:cxn>
                <a:cxn ang="0">
                  <a:pos x="2" y="45"/>
                </a:cxn>
                <a:cxn ang="0">
                  <a:pos x="1" y="32"/>
                </a:cxn>
                <a:cxn ang="0">
                  <a:pos x="5" y="18"/>
                </a:cxn>
                <a:cxn ang="0">
                  <a:pos x="14" y="8"/>
                </a:cxn>
                <a:cxn ang="0">
                  <a:pos x="26" y="2"/>
                </a:cxn>
                <a:cxn ang="0">
                  <a:pos x="40" y="1"/>
                </a:cxn>
                <a:cxn ang="0">
                  <a:pos x="53" y="5"/>
                </a:cxn>
                <a:cxn ang="0">
                  <a:pos x="68" y="21"/>
                </a:cxn>
                <a:cxn ang="0">
                  <a:pos x="70" y="45"/>
                </a:cxn>
                <a:cxn ang="0">
                  <a:pos x="54" y="36"/>
                </a:cxn>
                <a:cxn ang="0">
                  <a:pos x="52" y="26"/>
                </a:cxn>
                <a:cxn ang="0">
                  <a:pos x="45" y="20"/>
                </a:cxn>
                <a:cxn ang="0">
                  <a:pos x="31" y="18"/>
                </a:cxn>
                <a:cxn ang="0">
                  <a:pos x="21" y="27"/>
                </a:cxn>
                <a:cxn ang="0">
                  <a:pos x="19" y="41"/>
                </a:cxn>
                <a:cxn ang="0">
                  <a:pos x="27" y="52"/>
                </a:cxn>
                <a:cxn ang="0">
                  <a:pos x="36" y="54"/>
                </a:cxn>
                <a:cxn ang="0">
                  <a:pos x="46" y="51"/>
                </a:cxn>
                <a:cxn ang="0">
                  <a:pos x="62" y="60"/>
                </a:cxn>
              </a:cxnLst>
              <a:rect l="0" t="0" r="r" b="b"/>
              <a:pathLst>
                <a:path w="72" h="72">
                  <a:moveTo>
                    <a:pt x="62" y="60"/>
                  </a:moveTo>
                  <a:cubicBezTo>
                    <a:pt x="56" y="66"/>
                    <a:pt x="49" y="70"/>
                    <a:pt x="41" y="71"/>
                  </a:cubicBezTo>
                  <a:cubicBezTo>
                    <a:pt x="34" y="72"/>
                    <a:pt x="26" y="71"/>
                    <a:pt x="19" y="67"/>
                  </a:cubicBezTo>
                  <a:cubicBezTo>
                    <a:pt x="15" y="65"/>
                    <a:pt x="11" y="62"/>
                    <a:pt x="8" y="58"/>
                  </a:cubicBezTo>
                  <a:cubicBezTo>
                    <a:pt x="5" y="54"/>
                    <a:pt x="3" y="50"/>
                    <a:pt x="2" y="45"/>
                  </a:cubicBezTo>
                  <a:cubicBezTo>
                    <a:pt x="1" y="41"/>
                    <a:pt x="0" y="36"/>
                    <a:pt x="1" y="32"/>
                  </a:cubicBezTo>
                  <a:cubicBezTo>
                    <a:pt x="2" y="27"/>
                    <a:pt x="3" y="23"/>
                    <a:pt x="5" y="18"/>
                  </a:cubicBezTo>
                  <a:cubicBezTo>
                    <a:pt x="8" y="14"/>
                    <a:pt x="11" y="11"/>
                    <a:pt x="14" y="8"/>
                  </a:cubicBezTo>
                  <a:cubicBezTo>
                    <a:pt x="18" y="5"/>
                    <a:pt x="22" y="3"/>
                    <a:pt x="26" y="2"/>
                  </a:cubicBezTo>
                  <a:cubicBezTo>
                    <a:pt x="31" y="0"/>
                    <a:pt x="35" y="0"/>
                    <a:pt x="40" y="1"/>
                  </a:cubicBezTo>
                  <a:cubicBezTo>
                    <a:pt x="44" y="1"/>
                    <a:pt x="49" y="2"/>
                    <a:pt x="53" y="5"/>
                  </a:cubicBezTo>
                  <a:cubicBezTo>
                    <a:pt x="60" y="9"/>
                    <a:pt x="65" y="14"/>
                    <a:pt x="68" y="21"/>
                  </a:cubicBezTo>
                  <a:cubicBezTo>
                    <a:pt x="71" y="29"/>
                    <a:pt x="72" y="37"/>
                    <a:pt x="70" y="45"/>
                  </a:cubicBezTo>
                  <a:cubicBezTo>
                    <a:pt x="54" y="36"/>
                    <a:pt x="54" y="36"/>
                    <a:pt x="54" y="36"/>
                  </a:cubicBezTo>
                  <a:cubicBezTo>
                    <a:pt x="54" y="32"/>
                    <a:pt x="53" y="29"/>
                    <a:pt x="52" y="26"/>
                  </a:cubicBezTo>
                  <a:cubicBezTo>
                    <a:pt x="50" y="24"/>
                    <a:pt x="48" y="21"/>
                    <a:pt x="45" y="20"/>
                  </a:cubicBezTo>
                  <a:cubicBezTo>
                    <a:pt x="41" y="17"/>
                    <a:pt x="36" y="17"/>
                    <a:pt x="31" y="18"/>
                  </a:cubicBezTo>
                  <a:cubicBezTo>
                    <a:pt x="27" y="19"/>
                    <a:pt x="23" y="22"/>
                    <a:pt x="21" y="27"/>
                  </a:cubicBezTo>
                  <a:cubicBezTo>
                    <a:pt x="18" y="31"/>
                    <a:pt x="17" y="36"/>
                    <a:pt x="19" y="41"/>
                  </a:cubicBezTo>
                  <a:cubicBezTo>
                    <a:pt x="20" y="46"/>
                    <a:pt x="23" y="50"/>
                    <a:pt x="27" y="52"/>
                  </a:cubicBezTo>
                  <a:cubicBezTo>
                    <a:pt x="30" y="54"/>
                    <a:pt x="33" y="54"/>
                    <a:pt x="36" y="54"/>
                  </a:cubicBezTo>
                  <a:cubicBezTo>
                    <a:pt x="39" y="54"/>
                    <a:pt x="43" y="53"/>
                    <a:pt x="46" y="51"/>
                  </a:cubicBezTo>
                  <a:lnTo>
                    <a:pt x="62"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 name="Freeform 98"/>
            <p:cNvSpPr>
              <a:spLocks noEditPoints="1"/>
            </p:cNvSpPr>
            <p:nvPr/>
          </p:nvSpPr>
          <p:spPr bwMode="auto">
            <a:xfrm>
              <a:off x="4290041" y="5400225"/>
              <a:ext cx="111570" cy="117946"/>
            </a:xfrm>
            <a:custGeom>
              <a:avLst/>
              <a:gdLst/>
              <a:ahLst/>
              <a:cxnLst>
                <a:cxn ang="0">
                  <a:pos x="55" y="100"/>
                </a:cxn>
                <a:cxn ang="0">
                  <a:pos x="33" y="111"/>
                </a:cxn>
                <a:cxn ang="0">
                  <a:pos x="0" y="85"/>
                </a:cxn>
                <a:cxn ang="0">
                  <a:pos x="151" y="0"/>
                </a:cxn>
                <a:cxn ang="0">
                  <a:pos x="175" y="22"/>
                </a:cxn>
                <a:cxn ang="0">
                  <a:pos x="118" y="185"/>
                </a:cxn>
                <a:cxn ang="0">
                  <a:pos x="85" y="156"/>
                </a:cxn>
                <a:cxn ang="0">
                  <a:pos x="95" y="133"/>
                </a:cxn>
                <a:cxn ang="0">
                  <a:pos x="55" y="100"/>
                </a:cxn>
                <a:cxn ang="0">
                  <a:pos x="109" y="102"/>
                </a:cxn>
                <a:cxn ang="0">
                  <a:pos x="128" y="52"/>
                </a:cxn>
                <a:cxn ang="0">
                  <a:pos x="83" y="81"/>
                </a:cxn>
                <a:cxn ang="0">
                  <a:pos x="109" y="102"/>
                </a:cxn>
              </a:cxnLst>
              <a:rect l="0" t="0" r="r" b="b"/>
              <a:pathLst>
                <a:path w="175" h="185">
                  <a:moveTo>
                    <a:pt x="55" y="100"/>
                  </a:moveTo>
                  <a:lnTo>
                    <a:pt x="33" y="111"/>
                  </a:lnTo>
                  <a:lnTo>
                    <a:pt x="0" y="85"/>
                  </a:lnTo>
                  <a:lnTo>
                    <a:pt x="151" y="0"/>
                  </a:lnTo>
                  <a:lnTo>
                    <a:pt x="175" y="22"/>
                  </a:lnTo>
                  <a:lnTo>
                    <a:pt x="118" y="185"/>
                  </a:lnTo>
                  <a:lnTo>
                    <a:pt x="85" y="156"/>
                  </a:lnTo>
                  <a:lnTo>
                    <a:pt x="95" y="133"/>
                  </a:lnTo>
                  <a:lnTo>
                    <a:pt x="55" y="100"/>
                  </a:lnTo>
                  <a:close/>
                  <a:moveTo>
                    <a:pt x="109" y="102"/>
                  </a:moveTo>
                  <a:lnTo>
                    <a:pt x="128" y="52"/>
                  </a:lnTo>
                  <a:lnTo>
                    <a:pt x="83" y="81"/>
                  </a:lnTo>
                  <a:lnTo>
                    <a:pt x="109" y="1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8" name="Freeform 99"/>
            <p:cNvSpPr>
              <a:spLocks/>
            </p:cNvSpPr>
            <p:nvPr/>
          </p:nvSpPr>
          <p:spPr bwMode="auto">
            <a:xfrm>
              <a:off x="4368459" y="5442303"/>
              <a:ext cx="107107" cy="101370"/>
            </a:xfrm>
            <a:custGeom>
              <a:avLst/>
              <a:gdLst/>
              <a:ahLst/>
              <a:cxnLst>
                <a:cxn ang="0">
                  <a:pos x="26" y="159"/>
                </a:cxn>
                <a:cxn ang="0">
                  <a:pos x="0" y="130"/>
                </a:cxn>
                <a:cxn ang="0">
                  <a:pos x="95" y="48"/>
                </a:cxn>
                <a:cxn ang="0">
                  <a:pos x="73" y="24"/>
                </a:cxn>
                <a:cxn ang="0">
                  <a:pos x="102" y="0"/>
                </a:cxn>
                <a:cxn ang="0">
                  <a:pos x="168" y="76"/>
                </a:cxn>
                <a:cxn ang="0">
                  <a:pos x="139" y="100"/>
                </a:cxn>
                <a:cxn ang="0">
                  <a:pos x="121" y="76"/>
                </a:cxn>
                <a:cxn ang="0">
                  <a:pos x="26" y="159"/>
                </a:cxn>
              </a:cxnLst>
              <a:rect l="0" t="0" r="r" b="b"/>
              <a:pathLst>
                <a:path w="168" h="159">
                  <a:moveTo>
                    <a:pt x="26" y="159"/>
                  </a:moveTo>
                  <a:lnTo>
                    <a:pt x="0" y="130"/>
                  </a:lnTo>
                  <a:lnTo>
                    <a:pt x="95" y="48"/>
                  </a:lnTo>
                  <a:lnTo>
                    <a:pt x="73" y="24"/>
                  </a:lnTo>
                  <a:lnTo>
                    <a:pt x="102" y="0"/>
                  </a:lnTo>
                  <a:lnTo>
                    <a:pt x="168" y="76"/>
                  </a:lnTo>
                  <a:lnTo>
                    <a:pt x="139" y="100"/>
                  </a:lnTo>
                  <a:lnTo>
                    <a:pt x="121" y="76"/>
                  </a:lnTo>
                  <a:lnTo>
                    <a:pt x="26" y="1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9" name="Freeform 100"/>
            <p:cNvSpPr>
              <a:spLocks/>
            </p:cNvSpPr>
            <p:nvPr/>
          </p:nvSpPr>
          <p:spPr bwMode="auto">
            <a:xfrm>
              <a:off x="4401611" y="5502869"/>
              <a:ext cx="98182" cy="79693"/>
            </a:xfrm>
            <a:custGeom>
              <a:avLst/>
              <a:gdLst/>
              <a:ahLst/>
              <a:cxnLst>
                <a:cxn ang="0">
                  <a:pos x="21" y="125"/>
                </a:cxn>
                <a:cxn ang="0">
                  <a:pos x="0" y="95"/>
                </a:cxn>
                <a:cxn ang="0">
                  <a:pos x="130" y="0"/>
                </a:cxn>
                <a:cxn ang="0">
                  <a:pos x="154" y="33"/>
                </a:cxn>
                <a:cxn ang="0">
                  <a:pos x="21" y="125"/>
                </a:cxn>
              </a:cxnLst>
              <a:rect l="0" t="0" r="r" b="b"/>
              <a:pathLst>
                <a:path w="154" h="125">
                  <a:moveTo>
                    <a:pt x="21" y="125"/>
                  </a:moveTo>
                  <a:lnTo>
                    <a:pt x="0" y="95"/>
                  </a:lnTo>
                  <a:lnTo>
                    <a:pt x="130" y="0"/>
                  </a:lnTo>
                  <a:lnTo>
                    <a:pt x="154" y="33"/>
                  </a:lnTo>
                  <a:lnTo>
                    <a:pt x="21"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0" name="Freeform 101"/>
            <p:cNvSpPr>
              <a:spLocks noEditPoints="1"/>
            </p:cNvSpPr>
            <p:nvPr/>
          </p:nvSpPr>
          <p:spPr bwMode="auto">
            <a:xfrm>
              <a:off x="4437951" y="5560248"/>
              <a:ext cx="108383" cy="107107"/>
            </a:xfrm>
            <a:custGeom>
              <a:avLst/>
              <a:gdLst/>
              <a:ahLst/>
              <a:cxnLst>
                <a:cxn ang="0">
                  <a:pos x="21" y="4"/>
                </a:cxn>
                <a:cxn ang="0">
                  <a:pos x="34" y="0"/>
                </a:cxn>
                <a:cxn ang="0">
                  <a:pos x="48" y="2"/>
                </a:cxn>
                <a:cxn ang="0">
                  <a:pos x="60" y="9"/>
                </a:cxn>
                <a:cxn ang="0">
                  <a:pos x="68" y="20"/>
                </a:cxn>
                <a:cxn ang="0">
                  <a:pos x="71" y="33"/>
                </a:cxn>
                <a:cxn ang="0">
                  <a:pos x="70" y="46"/>
                </a:cxn>
                <a:cxn ang="0">
                  <a:pos x="63" y="58"/>
                </a:cxn>
                <a:cxn ang="0">
                  <a:pos x="52" y="67"/>
                </a:cxn>
                <a:cxn ang="0">
                  <a:pos x="39" y="70"/>
                </a:cxn>
                <a:cxn ang="0">
                  <a:pos x="25" y="69"/>
                </a:cxn>
                <a:cxn ang="0">
                  <a:pos x="13" y="62"/>
                </a:cxn>
                <a:cxn ang="0">
                  <a:pos x="4" y="51"/>
                </a:cxn>
                <a:cxn ang="0">
                  <a:pos x="1" y="37"/>
                </a:cxn>
                <a:cxn ang="0">
                  <a:pos x="3" y="24"/>
                </a:cxn>
                <a:cxn ang="0">
                  <a:pos x="10" y="12"/>
                </a:cxn>
                <a:cxn ang="0">
                  <a:pos x="21" y="4"/>
                </a:cxn>
                <a:cxn ang="0">
                  <a:pos x="29" y="19"/>
                </a:cxn>
                <a:cxn ang="0">
                  <a:pos x="19" y="30"/>
                </a:cxn>
                <a:cxn ang="0">
                  <a:pos x="20" y="44"/>
                </a:cxn>
                <a:cxn ang="0">
                  <a:pos x="30" y="53"/>
                </a:cxn>
                <a:cxn ang="0">
                  <a:pos x="44" y="51"/>
                </a:cxn>
                <a:cxn ang="0">
                  <a:pos x="54" y="41"/>
                </a:cxn>
                <a:cxn ang="0">
                  <a:pos x="53" y="27"/>
                </a:cxn>
                <a:cxn ang="0">
                  <a:pos x="42" y="18"/>
                </a:cxn>
                <a:cxn ang="0">
                  <a:pos x="29" y="19"/>
                </a:cxn>
              </a:cxnLst>
              <a:rect l="0" t="0" r="r" b="b"/>
              <a:pathLst>
                <a:path w="72" h="71">
                  <a:moveTo>
                    <a:pt x="21" y="4"/>
                  </a:moveTo>
                  <a:cubicBezTo>
                    <a:pt x="25" y="1"/>
                    <a:pt x="30" y="0"/>
                    <a:pt x="34" y="0"/>
                  </a:cubicBezTo>
                  <a:cubicBezTo>
                    <a:pt x="39" y="0"/>
                    <a:pt x="43" y="0"/>
                    <a:pt x="48" y="2"/>
                  </a:cubicBezTo>
                  <a:cubicBezTo>
                    <a:pt x="52" y="3"/>
                    <a:pt x="56" y="6"/>
                    <a:pt x="60" y="9"/>
                  </a:cubicBezTo>
                  <a:cubicBezTo>
                    <a:pt x="63" y="12"/>
                    <a:pt x="66" y="15"/>
                    <a:pt x="68" y="20"/>
                  </a:cubicBezTo>
                  <a:cubicBezTo>
                    <a:pt x="70" y="24"/>
                    <a:pt x="71" y="28"/>
                    <a:pt x="71" y="33"/>
                  </a:cubicBezTo>
                  <a:cubicBezTo>
                    <a:pt x="72" y="37"/>
                    <a:pt x="71" y="42"/>
                    <a:pt x="70" y="46"/>
                  </a:cubicBezTo>
                  <a:cubicBezTo>
                    <a:pt x="68" y="51"/>
                    <a:pt x="66" y="55"/>
                    <a:pt x="63" y="58"/>
                  </a:cubicBezTo>
                  <a:cubicBezTo>
                    <a:pt x="60" y="62"/>
                    <a:pt x="56" y="64"/>
                    <a:pt x="52" y="67"/>
                  </a:cubicBezTo>
                  <a:cubicBezTo>
                    <a:pt x="48" y="69"/>
                    <a:pt x="43" y="70"/>
                    <a:pt x="39" y="70"/>
                  </a:cubicBezTo>
                  <a:cubicBezTo>
                    <a:pt x="34" y="71"/>
                    <a:pt x="30" y="70"/>
                    <a:pt x="25" y="69"/>
                  </a:cubicBezTo>
                  <a:cubicBezTo>
                    <a:pt x="21" y="67"/>
                    <a:pt x="17" y="65"/>
                    <a:pt x="13" y="62"/>
                  </a:cubicBezTo>
                  <a:cubicBezTo>
                    <a:pt x="9" y="59"/>
                    <a:pt x="7" y="55"/>
                    <a:pt x="4" y="51"/>
                  </a:cubicBezTo>
                  <a:cubicBezTo>
                    <a:pt x="2" y="47"/>
                    <a:pt x="1" y="42"/>
                    <a:pt x="1" y="37"/>
                  </a:cubicBezTo>
                  <a:cubicBezTo>
                    <a:pt x="0" y="33"/>
                    <a:pt x="1" y="28"/>
                    <a:pt x="3" y="24"/>
                  </a:cubicBezTo>
                  <a:cubicBezTo>
                    <a:pt x="4" y="19"/>
                    <a:pt x="7" y="15"/>
                    <a:pt x="10" y="12"/>
                  </a:cubicBezTo>
                  <a:cubicBezTo>
                    <a:pt x="13" y="9"/>
                    <a:pt x="17" y="6"/>
                    <a:pt x="21" y="4"/>
                  </a:cubicBezTo>
                  <a:close/>
                  <a:moveTo>
                    <a:pt x="29" y="19"/>
                  </a:moveTo>
                  <a:cubicBezTo>
                    <a:pt x="24" y="21"/>
                    <a:pt x="21" y="25"/>
                    <a:pt x="19" y="30"/>
                  </a:cubicBezTo>
                  <a:cubicBezTo>
                    <a:pt x="17" y="35"/>
                    <a:pt x="17" y="39"/>
                    <a:pt x="20" y="44"/>
                  </a:cubicBezTo>
                  <a:cubicBezTo>
                    <a:pt x="22" y="48"/>
                    <a:pt x="25" y="51"/>
                    <a:pt x="30" y="53"/>
                  </a:cubicBezTo>
                  <a:cubicBezTo>
                    <a:pt x="35" y="54"/>
                    <a:pt x="40" y="53"/>
                    <a:pt x="44" y="51"/>
                  </a:cubicBezTo>
                  <a:cubicBezTo>
                    <a:pt x="49" y="49"/>
                    <a:pt x="52" y="45"/>
                    <a:pt x="54" y="41"/>
                  </a:cubicBezTo>
                  <a:cubicBezTo>
                    <a:pt x="55" y="36"/>
                    <a:pt x="55" y="32"/>
                    <a:pt x="53" y="27"/>
                  </a:cubicBezTo>
                  <a:cubicBezTo>
                    <a:pt x="50" y="23"/>
                    <a:pt x="47" y="20"/>
                    <a:pt x="42" y="18"/>
                  </a:cubicBezTo>
                  <a:cubicBezTo>
                    <a:pt x="38" y="17"/>
                    <a:pt x="33" y="17"/>
                    <a:pt x="29"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1" name="Freeform 102"/>
            <p:cNvSpPr>
              <a:spLocks/>
            </p:cNvSpPr>
            <p:nvPr/>
          </p:nvSpPr>
          <p:spPr bwMode="auto">
            <a:xfrm>
              <a:off x="4471104" y="5665443"/>
              <a:ext cx="120496" cy="108383"/>
            </a:xfrm>
            <a:custGeom>
              <a:avLst/>
              <a:gdLst/>
              <a:ahLst/>
              <a:cxnLst>
                <a:cxn ang="0">
                  <a:pos x="9" y="78"/>
                </a:cxn>
                <a:cxn ang="0">
                  <a:pos x="0" y="40"/>
                </a:cxn>
                <a:cxn ang="0">
                  <a:pos x="156" y="0"/>
                </a:cxn>
                <a:cxn ang="0">
                  <a:pos x="165" y="36"/>
                </a:cxn>
                <a:cxn ang="0">
                  <a:pos x="92" y="114"/>
                </a:cxn>
                <a:cxn ang="0">
                  <a:pos x="179" y="92"/>
                </a:cxn>
                <a:cxn ang="0">
                  <a:pos x="189" y="133"/>
                </a:cxn>
                <a:cxn ang="0">
                  <a:pos x="33" y="170"/>
                </a:cxn>
                <a:cxn ang="0">
                  <a:pos x="23" y="137"/>
                </a:cxn>
                <a:cxn ang="0">
                  <a:pos x="97" y="57"/>
                </a:cxn>
                <a:cxn ang="0">
                  <a:pos x="9" y="78"/>
                </a:cxn>
              </a:cxnLst>
              <a:rect l="0" t="0" r="r" b="b"/>
              <a:pathLst>
                <a:path w="189" h="170">
                  <a:moveTo>
                    <a:pt x="9" y="78"/>
                  </a:moveTo>
                  <a:lnTo>
                    <a:pt x="0" y="40"/>
                  </a:lnTo>
                  <a:lnTo>
                    <a:pt x="156" y="0"/>
                  </a:lnTo>
                  <a:lnTo>
                    <a:pt x="165" y="36"/>
                  </a:lnTo>
                  <a:lnTo>
                    <a:pt x="92" y="114"/>
                  </a:lnTo>
                  <a:lnTo>
                    <a:pt x="179" y="92"/>
                  </a:lnTo>
                  <a:lnTo>
                    <a:pt x="189" y="133"/>
                  </a:lnTo>
                  <a:lnTo>
                    <a:pt x="33" y="170"/>
                  </a:lnTo>
                  <a:lnTo>
                    <a:pt x="23" y="137"/>
                  </a:lnTo>
                  <a:lnTo>
                    <a:pt x="97" y="57"/>
                  </a:lnTo>
                  <a:lnTo>
                    <a:pt x="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32" name="Group 248"/>
          <p:cNvGrpSpPr>
            <a:grpSpLocks noChangeAspect="1"/>
          </p:cNvGrpSpPr>
          <p:nvPr/>
        </p:nvGrpSpPr>
        <p:grpSpPr>
          <a:xfrm>
            <a:off x="5940152" y="2140458"/>
            <a:ext cx="625581" cy="558830"/>
            <a:chOff x="4666830" y="5260602"/>
            <a:chExt cx="1141204" cy="1019434"/>
          </a:xfrm>
          <a:solidFill>
            <a:srgbClr val="FBB040"/>
          </a:solidFill>
        </p:grpSpPr>
        <p:sp>
          <p:nvSpPr>
            <p:cNvPr id="236" name="Freeform 86"/>
            <p:cNvSpPr>
              <a:spLocks noEditPoints="1"/>
            </p:cNvSpPr>
            <p:nvPr/>
          </p:nvSpPr>
          <p:spPr bwMode="auto">
            <a:xfrm>
              <a:off x="4791789" y="5385561"/>
              <a:ext cx="894475" cy="894475"/>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0"/>
                    <a:pt x="0" y="297"/>
                  </a:cubicBezTo>
                  <a:cubicBezTo>
                    <a:pt x="0" y="133"/>
                    <a:pt x="133" y="0"/>
                    <a:pt x="297" y="0"/>
                  </a:cubicBezTo>
                  <a:cubicBezTo>
                    <a:pt x="460" y="0"/>
                    <a:pt x="594" y="133"/>
                    <a:pt x="594" y="297"/>
                  </a:cubicBezTo>
                  <a:cubicBezTo>
                    <a:pt x="594" y="460"/>
                    <a:pt x="460" y="594"/>
                    <a:pt x="297" y="594"/>
                  </a:cubicBezTo>
                  <a:close/>
                  <a:moveTo>
                    <a:pt x="297" y="40"/>
                  </a:moveTo>
                  <a:cubicBezTo>
                    <a:pt x="155" y="40"/>
                    <a:pt x="40" y="155"/>
                    <a:pt x="40" y="297"/>
                  </a:cubicBezTo>
                  <a:cubicBezTo>
                    <a:pt x="40" y="438"/>
                    <a:pt x="155" y="554"/>
                    <a:pt x="297" y="554"/>
                  </a:cubicBezTo>
                  <a:cubicBezTo>
                    <a:pt x="438" y="554"/>
                    <a:pt x="554" y="438"/>
                    <a:pt x="554" y="297"/>
                  </a:cubicBezTo>
                  <a:cubicBezTo>
                    <a:pt x="554" y="155"/>
                    <a:pt x="438" y="40"/>
                    <a:pt x="297"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7" name="Freeform 115"/>
            <p:cNvSpPr>
              <a:spLocks/>
            </p:cNvSpPr>
            <p:nvPr/>
          </p:nvSpPr>
          <p:spPr bwMode="auto">
            <a:xfrm>
              <a:off x="4666830" y="5815903"/>
              <a:ext cx="108383" cy="69493"/>
            </a:xfrm>
            <a:custGeom>
              <a:avLst/>
              <a:gdLst/>
              <a:ahLst/>
              <a:cxnLst>
                <a:cxn ang="0">
                  <a:pos x="48" y="46"/>
                </a:cxn>
                <a:cxn ang="0">
                  <a:pos x="48" y="30"/>
                </a:cxn>
                <a:cxn ang="0">
                  <a:pos x="48" y="30"/>
                </a:cxn>
                <a:cxn ang="0">
                  <a:pos x="55" y="28"/>
                </a:cxn>
                <a:cxn ang="0">
                  <a:pos x="57" y="23"/>
                </a:cxn>
                <a:cxn ang="0">
                  <a:pos x="55" y="19"/>
                </a:cxn>
                <a:cxn ang="0">
                  <a:pos x="51" y="17"/>
                </a:cxn>
                <a:cxn ang="0">
                  <a:pos x="42" y="26"/>
                </a:cxn>
                <a:cxn ang="0">
                  <a:pos x="41" y="30"/>
                </a:cxn>
                <a:cxn ang="0">
                  <a:pos x="33" y="42"/>
                </a:cxn>
                <a:cxn ang="0">
                  <a:pos x="22" y="46"/>
                </a:cxn>
                <a:cxn ang="0">
                  <a:pos x="7" y="40"/>
                </a:cxn>
                <a:cxn ang="0">
                  <a:pos x="0" y="23"/>
                </a:cxn>
                <a:cxn ang="0">
                  <a:pos x="5" y="8"/>
                </a:cxn>
                <a:cxn ang="0">
                  <a:pos x="20" y="2"/>
                </a:cxn>
                <a:cxn ang="0">
                  <a:pos x="21" y="2"/>
                </a:cxn>
                <a:cxn ang="0">
                  <a:pos x="21" y="17"/>
                </a:cxn>
                <a:cxn ang="0">
                  <a:pos x="16" y="19"/>
                </a:cxn>
                <a:cxn ang="0">
                  <a:pos x="15" y="24"/>
                </a:cxn>
                <a:cxn ang="0">
                  <a:pos x="16" y="27"/>
                </a:cxn>
                <a:cxn ang="0">
                  <a:pos x="20" y="29"/>
                </a:cxn>
                <a:cxn ang="0">
                  <a:pos x="28" y="20"/>
                </a:cxn>
                <a:cxn ang="0">
                  <a:pos x="30" y="15"/>
                </a:cxn>
                <a:cxn ang="0">
                  <a:pos x="38" y="4"/>
                </a:cxn>
                <a:cxn ang="0">
                  <a:pos x="49" y="0"/>
                </a:cxn>
                <a:cxn ang="0">
                  <a:pos x="64" y="6"/>
                </a:cxn>
                <a:cxn ang="0">
                  <a:pos x="71" y="22"/>
                </a:cxn>
                <a:cxn ang="0">
                  <a:pos x="66" y="39"/>
                </a:cxn>
                <a:cxn ang="0">
                  <a:pos x="50" y="46"/>
                </a:cxn>
                <a:cxn ang="0">
                  <a:pos x="48" y="46"/>
                </a:cxn>
              </a:cxnLst>
              <a:rect l="0" t="0" r="r" b="b"/>
              <a:pathLst>
                <a:path w="72" h="46">
                  <a:moveTo>
                    <a:pt x="48" y="46"/>
                  </a:moveTo>
                  <a:cubicBezTo>
                    <a:pt x="48" y="30"/>
                    <a:pt x="48" y="30"/>
                    <a:pt x="48" y="30"/>
                  </a:cubicBezTo>
                  <a:cubicBezTo>
                    <a:pt x="48" y="30"/>
                    <a:pt x="48" y="30"/>
                    <a:pt x="48" y="30"/>
                  </a:cubicBezTo>
                  <a:cubicBezTo>
                    <a:pt x="51" y="30"/>
                    <a:pt x="53" y="29"/>
                    <a:pt x="55" y="28"/>
                  </a:cubicBezTo>
                  <a:cubicBezTo>
                    <a:pt x="56" y="27"/>
                    <a:pt x="57" y="25"/>
                    <a:pt x="57" y="23"/>
                  </a:cubicBezTo>
                  <a:cubicBezTo>
                    <a:pt x="56" y="21"/>
                    <a:pt x="56" y="20"/>
                    <a:pt x="55" y="19"/>
                  </a:cubicBezTo>
                  <a:cubicBezTo>
                    <a:pt x="54" y="18"/>
                    <a:pt x="52" y="17"/>
                    <a:pt x="51" y="17"/>
                  </a:cubicBezTo>
                  <a:cubicBezTo>
                    <a:pt x="47" y="17"/>
                    <a:pt x="45" y="20"/>
                    <a:pt x="42" y="26"/>
                  </a:cubicBezTo>
                  <a:cubicBezTo>
                    <a:pt x="42" y="27"/>
                    <a:pt x="41" y="29"/>
                    <a:pt x="41" y="30"/>
                  </a:cubicBezTo>
                  <a:cubicBezTo>
                    <a:pt x="39" y="35"/>
                    <a:pt x="36" y="39"/>
                    <a:pt x="33" y="42"/>
                  </a:cubicBezTo>
                  <a:cubicBezTo>
                    <a:pt x="30" y="44"/>
                    <a:pt x="26" y="46"/>
                    <a:pt x="22" y="46"/>
                  </a:cubicBezTo>
                  <a:cubicBezTo>
                    <a:pt x="16" y="46"/>
                    <a:pt x="11" y="44"/>
                    <a:pt x="7" y="40"/>
                  </a:cubicBezTo>
                  <a:cubicBezTo>
                    <a:pt x="3" y="36"/>
                    <a:pt x="1" y="30"/>
                    <a:pt x="0" y="23"/>
                  </a:cubicBezTo>
                  <a:cubicBezTo>
                    <a:pt x="0" y="17"/>
                    <a:pt x="2" y="12"/>
                    <a:pt x="5" y="8"/>
                  </a:cubicBezTo>
                  <a:cubicBezTo>
                    <a:pt x="9" y="4"/>
                    <a:pt x="14" y="2"/>
                    <a:pt x="20" y="2"/>
                  </a:cubicBezTo>
                  <a:cubicBezTo>
                    <a:pt x="21" y="2"/>
                    <a:pt x="21" y="2"/>
                    <a:pt x="21" y="2"/>
                  </a:cubicBezTo>
                  <a:cubicBezTo>
                    <a:pt x="21" y="17"/>
                    <a:pt x="21" y="17"/>
                    <a:pt x="21" y="17"/>
                  </a:cubicBezTo>
                  <a:cubicBezTo>
                    <a:pt x="19" y="17"/>
                    <a:pt x="18" y="18"/>
                    <a:pt x="16" y="19"/>
                  </a:cubicBezTo>
                  <a:cubicBezTo>
                    <a:pt x="15" y="20"/>
                    <a:pt x="15" y="22"/>
                    <a:pt x="15" y="24"/>
                  </a:cubicBezTo>
                  <a:cubicBezTo>
                    <a:pt x="15" y="25"/>
                    <a:pt x="15" y="26"/>
                    <a:pt x="16" y="27"/>
                  </a:cubicBezTo>
                  <a:cubicBezTo>
                    <a:pt x="17" y="28"/>
                    <a:pt x="19" y="29"/>
                    <a:pt x="20" y="29"/>
                  </a:cubicBezTo>
                  <a:cubicBezTo>
                    <a:pt x="23" y="29"/>
                    <a:pt x="25" y="26"/>
                    <a:pt x="28" y="20"/>
                  </a:cubicBezTo>
                  <a:cubicBezTo>
                    <a:pt x="29" y="18"/>
                    <a:pt x="30" y="16"/>
                    <a:pt x="30" y="15"/>
                  </a:cubicBezTo>
                  <a:cubicBezTo>
                    <a:pt x="33" y="10"/>
                    <a:pt x="35" y="6"/>
                    <a:pt x="38" y="4"/>
                  </a:cubicBezTo>
                  <a:cubicBezTo>
                    <a:pt x="41" y="2"/>
                    <a:pt x="45" y="0"/>
                    <a:pt x="49" y="0"/>
                  </a:cubicBezTo>
                  <a:cubicBezTo>
                    <a:pt x="55" y="0"/>
                    <a:pt x="60" y="2"/>
                    <a:pt x="64" y="6"/>
                  </a:cubicBezTo>
                  <a:cubicBezTo>
                    <a:pt x="69" y="10"/>
                    <a:pt x="71" y="16"/>
                    <a:pt x="71" y="22"/>
                  </a:cubicBezTo>
                  <a:cubicBezTo>
                    <a:pt x="72" y="29"/>
                    <a:pt x="70" y="35"/>
                    <a:pt x="66" y="39"/>
                  </a:cubicBezTo>
                  <a:cubicBezTo>
                    <a:pt x="63" y="43"/>
                    <a:pt x="57" y="46"/>
                    <a:pt x="50" y="46"/>
                  </a:cubicBezTo>
                  <a:lnTo>
                    <a:pt x="48"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8" name="Freeform 116"/>
            <p:cNvSpPr>
              <a:spLocks/>
            </p:cNvSpPr>
            <p:nvPr/>
          </p:nvSpPr>
          <p:spPr bwMode="auto">
            <a:xfrm>
              <a:off x="4670017" y="5739398"/>
              <a:ext cx="108383" cy="66305"/>
            </a:xfrm>
            <a:custGeom>
              <a:avLst/>
              <a:gdLst/>
              <a:ahLst/>
              <a:cxnLst>
                <a:cxn ang="0">
                  <a:pos x="170" y="17"/>
                </a:cxn>
                <a:cxn ang="0">
                  <a:pos x="160" y="104"/>
                </a:cxn>
                <a:cxn ang="0">
                  <a:pos x="0" y="85"/>
                </a:cxn>
                <a:cxn ang="0">
                  <a:pos x="9" y="0"/>
                </a:cxn>
                <a:cxn ang="0">
                  <a:pos x="44" y="2"/>
                </a:cxn>
                <a:cxn ang="0">
                  <a:pos x="40" y="52"/>
                </a:cxn>
                <a:cxn ang="0">
                  <a:pos x="66" y="54"/>
                </a:cxn>
                <a:cxn ang="0">
                  <a:pos x="70" y="7"/>
                </a:cxn>
                <a:cxn ang="0">
                  <a:pos x="106" y="9"/>
                </a:cxn>
                <a:cxn ang="0">
                  <a:pos x="101" y="59"/>
                </a:cxn>
                <a:cxn ang="0">
                  <a:pos x="129" y="61"/>
                </a:cxn>
                <a:cxn ang="0">
                  <a:pos x="134" y="14"/>
                </a:cxn>
                <a:cxn ang="0">
                  <a:pos x="170" y="17"/>
                </a:cxn>
              </a:cxnLst>
              <a:rect l="0" t="0" r="r" b="b"/>
              <a:pathLst>
                <a:path w="170" h="104">
                  <a:moveTo>
                    <a:pt x="170" y="17"/>
                  </a:moveTo>
                  <a:lnTo>
                    <a:pt x="160" y="104"/>
                  </a:lnTo>
                  <a:lnTo>
                    <a:pt x="0" y="85"/>
                  </a:lnTo>
                  <a:lnTo>
                    <a:pt x="9" y="0"/>
                  </a:lnTo>
                  <a:lnTo>
                    <a:pt x="44" y="2"/>
                  </a:lnTo>
                  <a:lnTo>
                    <a:pt x="40" y="52"/>
                  </a:lnTo>
                  <a:lnTo>
                    <a:pt x="66" y="54"/>
                  </a:lnTo>
                  <a:lnTo>
                    <a:pt x="70" y="7"/>
                  </a:lnTo>
                  <a:lnTo>
                    <a:pt x="106" y="9"/>
                  </a:lnTo>
                  <a:lnTo>
                    <a:pt x="101" y="59"/>
                  </a:lnTo>
                  <a:lnTo>
                    <a:pt x="129" y="61"/>
                  </a:lnTo>
                  <a:lnTo>
                    <a:pt x="134" y="14"/>
                  </a:lnTo>
                  <a:lnTo>
                    <a:pt x="170"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9" name="Freeform 117"/>
            <p:cNvSpPr>
              <a:spLocks/>
            </p:cNvSpPr>
            <p:nvPr/>
          </p:nvSpPr>
          <p:spPr bwMode="auto">
            <a:xfrm>
              <a:off x="4689144" y="5624640"/>
              <a:ext cx="108383" cy="107107"/>
            </a:xfrm>
            <a:custGeom>
              <a:avLst/>
              <a:gdLst/>
              <a:ahLst/>
              <a:cxnLst>
                <a:cxn ang="0">
                  <a:pos x="55" y="5"/>
                </a:cxn>
                <a:cxn ang="0">
                  <a:pos x="70" y="23"/>
                </a:cxn>
                <a:cxn ang="0">
                  <a:pos x="70" y="46"/>
                </a:cxn>
                <a:cxn ang="0">
                  <a:pos x="63" y="58"/>
                </a:cxn>
                <a:cxn ang="0">
                  <a:pos x="52" y="67"/>
                </a:cxn>
                <a:cxn ang="0">
                  <a:pos x="39" y="70"/>
                </a:cxn>
                <a:cxn ang="0">
                  <a:pos x="25" y="68"/>
                </a:cxn>
                <a:cxn ang="0">
                  <a:pos x="13" y="62"/>
                </a:cxn>
                <a:cxn ang="0">
                  <a:pos x="5" y="51"/>
                </a:cxn>
                <a:cxn ang="0">
                  <a:pos x="1" y="38"/>
                </a:cxn>
                <a:cxn ang="0">
                  <a:pos x="2" y="24"/>
                </a:cxn>
                <a:cxn ang="0">
                  <a:pos x="16" y="6"/>
                </a:cxn>
                <a:cxn ang="0">
                  <a:pos x="38" y="0"/>
                </a:cxn>
                <a:cxn ang="0">
                  <a:pos x="33" y="17"/>
                </a:cxn>
                <a:cxn ang="0">
                  <a:pos x="24" y="22"/>
                </a:cxn>
                <a:cxn ang="0">
                  <a:pos x="19" y="29"/>
                </a:cxn>
                <a:cxn ang="0">
                  <a:pos x="20" y="43"/>
                </a:cxn>
                <a:cxn ang="0">
                  <a:pos x="30" y="52"/>
                </a:cxn>
                <a:cxn ang="0">
                  <a:pos x="45" y="51"/>
                </a:cxn>
                <a:cxn ang="0">
                  <a:pos x="54" y="41"/>
                </a:cxn>
                <a:cxn ang="0">
                  <a:pos x="54" y="31"/>
                </a:cxn>
                <a:cxn ang="0">
                  <a:pos x="49" y="23"/>
                </a:cxn>
                <a:cxn ang="0">
                  <a:pos x="55" y="5"/>
                </a:cxn>
              </a:cxnLst>
              <a:rect l="0" t="0" r="r" b="b"/>
              <a:pathLst>
                <a:path w="72" h="71">
                  <a:moveTo>
                    <a:pt x="55" y="5"/>
                  </a:moveTo>
                  <a:cubicBezTo>
                    <a:pt x="62" y="10"/>
                    <a:pt x="67" y="16"/>
                    <a:pt x="70" y="23"/>
                  </a:cubicBezTo>
                  <a:cubicBezTo>
                    <a:pt x="72" y="30"/>
                    <a:pt x="72" y="38"/>
                    <a:pt x="70" y="46"/>
                  </a:cubicBezTo>
                  <a:cubicBezTo>
                    <a:pt x="69" y="50"/>
                    <a:pt x="66" y="55"/>
                    <a:pt x="63" y="58"/>
                  </a:cubicBezTo>
                  <a:cubicBezTo>
                    <a:pt x="60" y="62"/>
                    <a:pt x="57" y="65"/>
                    <a:pt x="52" y="67"/>
                  </a:cubicBezTo>
                  <a:cubicBezTo>
                    <a:pt x="48" y="69"/>
                    <a:pt x="44" y="70"/>
                    <a:pt x="39" y="70"/>
                  </a:cubicBezTo>
                  <a:cubicBezTo>
                    <a:pt x="35" y="71"/>
                    <a:pt x="30" y="70"/>
                    <a:pt x="25" y="68"/>
                  </a:cubicBezTo>
                  <a:cubicBezTo>
                    <a:pt x="21" y="67"/>
                    <a:pt x="17" y="65"/>
                    <a:pt x="13" y="62"/>
                  </a:cubicBezTo>
                  <a:cubicBezTo>
                    <a:pt x="10" y="59"/>
                    <a:pt x="7" y="55"/>
                    <a:pt x="5" y="51"/>
                  </a:cubicBezTo>
                  <a:cubicBezTo>
                    <a:pt x="2" y="47"/>
                    <a:pt x="1" y="43"/>
                    <a:pt x="1" y="38"/>
                  </a:cubicBezTo>
                  <a:cubicBezTo>
                    <a:pt x="0" y="34"/>
                    <a:pt x="1" y="29"/>
                    <a:pt x="2" y="24"/>
                  </a:cubicBezTo>
                  <a:cubicBezTo>
                    <a:pt x="5" y="17"/>
                    <a:pt x="9" y="11"/>
                    <a:pt x="16" y="6"/>
                  </a:cubicBezTo>
                  <a:cubicBezTo>
                    <a:pt x="22" y="2"/>
                    <a:pt x="30" y="0"/>
                    <a:pt x="38" y="0"/>
                  </a:cubicBezTo>
                  <a:cubicBezTo>
                    <a:pt x="33" y="17"/>
                    <a:pt x="33" y="17"/>
                    <a:pt x="33" y="17"/>
                  </a:cubicBezTo>
                  <a:cubicBezTo>
                    <a:pt x="29" y="18"/>
                    <a:pt x="26" y="20"/>
                    <a:pt x="24" y="22"/>
                  </a:cubicBezTo>
                  <a:cubicBezTo>
                    <a:pt x="21" y="24"/>
                    <a:pt x="20" y="26"/>
                    <a:pt x="19" y="29"/>
                  </a:cubicBezTo>
                  <a:cubicBezTo>
                    <a:pt x="17" y="34"/>
                    <a:pt x="17" y="39"/>
                    <a:pt x="20" y="43"/>
                  </a:cubicBezTo>
                  <a:cubicBezTo>
                    <a:pt x="22" y="48"/>
                    <a:pt x="25" y="51"/>
                    <a:pt x="30" y="52"/>
                  </a:cubicBezTo>
                  <a:cubicBezTo>
                    <a:pt x="35" y="54"/>
                    <a:pt x="40" y="53"/>
                    <a:pt x="45" y="51"/>
                  </a:cubicBezTo>
                  <a:cubicBezTo>
                    <a:pt x="49" y="49"/>
                    <a:pt x="52" y="45"/>
                    <a:pt x="54" y="41"/>
                  </a:cubicBezTo>
                  <a:cubicBezTo>
                    <a:pt x="55" y="38"/>
                    <a:pt x="55" y="35"/>
                    <a:pt x="54" y="31"/>
                  </a:cubicBezTo>
                  <a:cubicBezTo>
                    <a:pt x="53" y="28"/>
                    <a:pt x="52" y="25"/>
                    <a:pt x="49" y="23"/>
                  </a:cubicBezTo>
                  <a:lnTo>
                    <a:pt x="55"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0" name="Freeform 118"/>
            <p:cNvSpPr>
              <a:spLocks noEditPoints="1"/>
            </p:cNvSpPr>
            <p:nvPr/>
          </p:nvSpPr>
          <p:spPr bwMode="auto">
            <a:xfrm>
              <a:off x="4737597" y="5516258"/>
              <a:ext cx="108383" cy="107107"/>
            </a:xfrm>
            <a:custGeom>
              <a:avLst/>
              <a:gdLst/>
              <a:ahLst/>
              <a:cxnLst>
                <a:cxn ang="0">
                  <a:pos x="17" y="66"/>
                </a:cxn>
                <a:cxn ang="0">
                  <a:pos x="7" y="56"/>
                </a:cxn>
                <a:cxn ang="0">
                  <a:pos x="1" y="44"/>
                </a:cxn>
                <a:cxn ang="0">
                  <a:pos x="1" y="31"/>
                </a:cxn>
                <a:cxn ang="0">
                  <a:pos x="5" y="18"/>
                </a:cxn>
                <a:cxn ang="0">
                  <a:pos x="14" y="8"/>
                </a:cxn>
                <a:cxn ang="0">
                  <a:pos x="26" y="2"/>
                </a:cxn>
                <a:cxn ang="0">
                  <a:pos x="40" y="1"/>
                </a:cxn>
                <a:cxn ang="0">
                  <a:pos x="53" y="5"/>
                </a:cxn>
                <a:cxn ang="0">
                  <a:pos x="64" y="14"/>
                </a:cxn>
                <a:cxn ang="0">
                  <a:pos x="70" y="26"/>
                </a:cxn>
                <a:cxn ang="0">
                  <a:pos x="71" y="40"/>
                </a:cxn>
                <a:cxn ang="0">
                  <a:pos x="66" y="53"/>
                </a:cxn>
                <a:cxn ang="0">
                  <a:pos x="57" y="64"/>
                </a:cxn>
                <a:cxn ang="0">
                  <a:pos x="44" y="70"/>
                </a:cxn>
                <a:cxn ang="0">
                  <a:pos x="31" y="70"/>
                </a:cxn>
                <a:cxn ang="0">
                  <a:pos x="17" y="66"/>
                </a:cxn>
                <a:cxn ang="0">
                  <a:pos x="26" y="51"/>
                </a:cxn>
                <a:cxn ang="0">
                  <a:pos x="41" y="53"/>
                </a:cxn>
                <a:cxn ang="0">
                  <a:pos x="52" y="45"/>
                </a:cxn>
                <a:cxn ang="0">
                  <a:pos x="54" y="31"/>
                </a:cxn>
                <a:cxn ang="0">
                  <a:pos x="44" y="20"/>
                </a:cxn>
                <a:cxn ang="0">
                  <a:pos x="31" y="18"/>
                </a:cxn>
                <a:cxn ang="0">
                  <a:pos x="20" y="26"/>
                </a:cxn>
                <a:cxn ang="0">
                  <a:pos x="18" y="40"/>
                </a:cxn>
                <a:cxn ang="0">
                  <a:pos x="26" y="51"/>
                </a:cxn>
              </a:cxnLst>
              <a:rect l="0" t="0" r="r" b="b"/>
              <a:pathLst>
                <a:path w="72" h="71">
                  <a:moveTo>
                    <a:pt x="17" y="66"/>
                  </a:moveTo>
                  <a:cubicBezTo>
                    <a:pt x="13" y="63"/>
                    <a:pt x="10" y="60"/>
                    <a:pt x="7" y="56"/>
                  </a:cubicBezTo>
                  <a:cubicBezTo>
                    <a:pt x="5" y="53"/>
                    <a:pt x="3" y="49"/>
                    <a:pt x="1" y="44"/>
                  </a:cubicBezTo>
                  <a:cubicBezTo>
                    <a:pt x="0" y="39"/>
                    <a:pt x="0" y="35"/>
                    <a:pt x="1" y="31"/>
                  </a:cubicBezTo>
                  <a:cubicBezTo>
                    <a:pt x="1" y="26"/>
                    <a:pt x="3" y="22"/>
                    <a:pt x="5" y="18"/>
                  </a:cubicBezTo>
                  <a:cubicBezTo>
                    <a:pt x="8" y="14"/>
                    <a:pt x="11" y="10"/>
                    <a:pt x="14" y="8"/>
                  </a:cubicBezTo>
                  <a:cubicBezTo>
                    <a:pt x="18" y="5"/>
                    <a:pt x="22" y="3"/>
                    <a:pt x="26" y="2"/>
                  </a:cubicBezTo>
                  <a:cubicBezTo>
                    <a:pt x="31" y="0"/>
                    <a:pt x="36" y="0"/>
                    <a:pt x="40" y="1"/>
                  </a:cubicBezTo>
                  <a:cubicBezTo>
                    <a:pt x="45" y="1"/>
                    <a:pt x="49" y="3"/>
                    <a:pt x="53" y="5"/>
                  </a:cubicBezTo>
                  <a:cubicBezTo>
                    <a:pt x="57" y="8"/>
                    <a:pt x="61" y="11"/>
                    <a:pt x="64" y="14"/>
                  </a:cubicBezTo>
                  <a:cubicBezTo>
                    <a:pt x="67" y="18"/>
                    <a:pt x="69" y="22"/>
                    <a:pt x="70" y="26"/>
                  </a:cubicBezTo>
                  <a:cubicBezTo>
                    <a:pt x="71" y="31"/>
                    <a:pt x="72" y="36"/>
                    <a:pt x="71" y="40"/>
                  </a:cubicBezTo>
                  <a:cubicBezTo>
                    <a:pt x="70" y="45"/>
                    <a:pt x="69" y="49"/>
                    <a:pt x="66" y="53"/>
                  </a:cubicBezTo>
                  <a:cubicBezTo>
                    <a:pt x="64" y="58"/>
                    <a:pt x="61" y="61"/>
                    <a:pt x="57" y="64"/>
                  </a:cubicBezTo>
                  <a:cubicBezTo>
                    <a:pt x="53" y="67"/>
                    <a:pt x="49" y="69"/>
                    <a:pt x="44" y="70"/>
                  </a:cubicBezTo>
                  <a:cubicBezTo>
                    <a:pt x="40" y="71"/>
                    <a:pt x="35" y="71"/>
                    <a:pt x="31" y="70"/>
                  </a:cubicBezTo>
                  <a:cubicBezTo>
                    <a:pt x="26" y="70"/>
                    <a:pt x="22" y="68"/>
                    <a:pt x="17" y="66"/>
                  </a:cubicBezTo>
                  <a:close/>
                  <a:moveTo>
                    <a:pt x="26" y="51"/>
                  </a:moveTo>
                  <a:cubicBezTo>
                    <a:pt x="31" y="53"/>
                    <a:pt x="36" y="54"/>
                    <a:pt x="41" y="53"/>
                  </a:cubicBezTo>
                  <a:cubicBezTo>
                    <a:pt x="46" y="52"/>
                    <a:pt x="49" y="49"/>
                    <a:pt x="52" y="45"/>
                  </a:cubicBezTo>
                  <a:cubicBezTo>
                    <a:pt x="54" y="41"/>
                    <a:pt x="55" y="36"/>
                    <a:pt x="54" y="31"/>
                  </a:cubicBezTo>
                  <a:cubicBezTo>
                    <a:pt x="52" y="27"/>
                    <a:pt x="49" y="23"/>
                    <a:pt x="44" y="20"/>
                  </a:cubicBezTo>
                  <a:cubicBezTo>
                    <a:pt x="40" y="17"/>
                    <a:pt x="36" y="17"/>
                    <a:pt x="31" y="18"/>
                  </a:cubicBezTo>
                  <a:cubicBezTo>
                    <a:pt x="26" y="19"/>
                    <a:pt x="22" y="22"/>
                    <a:pt x="20" y="26"/>
                  </a:cubicBezTo>
                  <a:cubicBezTo>
                    <a:pt x="17" y="30"/>
                    <a:pt x="17" y="35"/>
                    <a:pt x="18" y="40"/>
                  </a:cubicBezTo>
                  <a:cubicBezTo>
                    <a:pt x="19" y="45"/>
                    <a:pt x="22" y="48"/>
                    <a:pt x="26"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1" name="Freeform 119"/>
            <p:cNvSpPr>
              <a:spLocks/>
            </p:cNvSpPr>
            <p:nvPr/>
          </p:nvSpPr>
          <p:spPr bwMode="auto">
            <a:xfrm>
              <a:off x="4793064" y="5412338"/>
              <a:ext cx="132609" cy="132609"/>
            </a:xfrm>
            <a:custGeom>
              <a:avLst/>
              <a:gdLst/>
              <a:ahLst/>
              <a:cxnLst>
                <a:cxn ang="0">
                  <a:pos x="144" y="180"/>
                </a:cxn>
                <a:cxn ang="0">
                  <a:pos x="116" y="208"/>
                </a:cxn>
                <a:cxn ang="0">
                  <a:pos x="0" y="99"/>
                </a:cxn>
                <a:cxn ang="0">
                  <a:pos x="24" y="73"/>
                </a:cxn>
                <a:cxn ang="0">
                  <a:pos x="130" y="90"/>
                </a:cxn>
                <a:cxn ang="0">
                  <a:pos x="64" y="29"/>
                </a:cxn>
                <a:cxn ang="0">
                  <a:pos x="90" y="0"/>
                </a:cxn>
                <a:cxn ang="0">
                  <a:pos x="208" y="111"/>
                </a:cxn>
                <a:cxn ang="0">
                  <a:pos x="184" y="135"/>
                </a:cxn>
                <a:cxn ang="0">
                  <a:pos x="78" y="118"/>
                </a:cxn>
                <a:cxn ang="0">
                  <a:pos x="144" y="180"/>
                </a:cxn>
              </a:cxnLst>
              <a:rect l="0" t="0" r="r" b="b"/>
              <a:pathLst>
                <a:path w="208" h="208">
                  <a:moveTo>
                    <a:pt x="144" y="180"/>
                  </a:moveTo>
                  <a:lnTo>
                    <a:pt x="116" y="208"/>
                  </a:lnTo>
                  <a:lnTo>
                    <a:pt x="0" y="99"/>
                  </a:lnTo>
                  <a:lnTo>
                    <a:pt x="24" y="73"/>
                  </a:lnTo>
                  <a:lnTo>
                    <a:pt x="130" y="90"/>
                  </a:lnTo>
                  <a:lnTo>
                    <a:pt x="64" y="29"/>
                  </a:lnTo>
                  <a:lnTo>
                    <a:pt x="90" y="0"/>
                  </a:lnTo>
                  <a:lnTo>
                    <a:pt x="208" y="111"/>
                  </a:lnTo>
                  <a:lnTo>
                    <a:pt x="184" y="135"/>
                  </a:lnTo>
                  <a:lnTo>
                    <a:pt x="78" y="118"/>
                  </a:lnTo>
                  <a:lnTo>
                    <a:pt x="144" y="1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2" name="Freeform 120"/>
            <p:cNvSpPr>
              <a:spLocks noEditPoints="1"/>
            </p:cNvSpPr>
            <p:nvPr/>
          </p:nvSpPr>
          <p:spPr bwMode="auto">
            <a:xfrm>
              <a:off x="4875944" y="5358147"/>
              <a:ext cx="112846" cy="117308"/>
            </a:xfrm>
            <a:custGeom>
              <a:avLst/>
              <a:gdLst/>
              <a:ahLst/>
              <a:cxnLst>
                <a:cxn ang="0">
                  <a:pos x="60" y="63"/>
                </a:cxn>
                <a:cxn ang="0">
                  <a:pos x="39" y="78"/>
                </a:cxn>
                <a:cxn ang="0">
                  <a:pos x="0" y="22"/>
                </a:cxn>
                <a:cxn ang="0">
                  <a:pos x="19" y="9"/>
                </a:cxn>
                <a:cxn ang="0">
                  <a:pos x="32" y="1"/>
                </a:cxn>
                <a:cxn ang="0">
                  <a:pos x="44" y="0"/>
                </a:cxn>
                <a:cxn ang="0">
                  <a:pos x="57" y="5"/>
                </a:cxn>
                <a:cxn ang="0">
                  <a:pos x="67" y="16"/>
                </a:cxn>
                <a:cxn ang="0">
                  <a:pos x="74" y="29"/>
                </a:cxn>
                <a:cxn ang="0">
                  <a:pos x="74" y="43"/>
                </a:cxn>
                <a:cxn ang="0">
                  <a:pos x="70" y="54"/>
                </a:cxn>
                <a:cxn ang="0">
                  <a:pos x="60" y="63"/>
                </a:cxn>
                <a:cxn ang="0">
                  <a:pos x="49" y="52"/>
                </a:cxn>
                <a:cxn ang="0">
                  <a:pos x="58" y="40"/>
                </a:cxn>
                <a:cxn ang="0">
                  <a:pos x="54" y="25"/>
                </a:cxn>
                <a:cxn ang="0">
                  <a:pos x="41" y="16"/>
                </a:cxn>
                <a:cxn ang="0">
                  <a:pos x="27" y="21"/>
                </a:cxn>
                <a:cxn ang="0">
                  <a:pos x="22" y="24"/>
                </a:cxn>
                <a:cxn ang="0">
                  <a:pos x="44" y="56"/>
                </a:cxn>
                <a:cxn ang="0">
                  <a:pos x="49" y="52"/>
                </a:cxn>
              </a:cxnLst>
              <a:rect l="0" t="0" r="r" b="b"/>
              <a:pathLst>
                <a:path w="75" h="78">
                  <a:moveTo>
                    <a:pt x="60" y="63"/>
                  </a:moveTo>
                  <a:cubicBezTo>
                    <a:pt x="39" y="78"/>
                    <a:pt x="39" y="78"/>
                    <a:pt x="39" y="78"/>
                  </a:cubicBezTo>
                  <a:cubicBezTo>
                    <a:pt x="0" y="22"/>
                    <a:pt x="0" y="22"/>
                    <a:pt x="0" y="22"/>
                  </a:cubicBezTo>
                  <a:cubicBezTo>
                    <a:pt x="19" y="9"/>
                    <a:pt x="19" y="9"/>
                    <a:pt x="19" y="9"/>
                  </a:cubicBezTo>
                  <a:cubicBezTo>
                    <a:pt x="24" y="5"/>
                    <a:pt x="28" y="2"/>
                    <a:pt x="32" y="1"/>
                  </a:cubicBezTo>
                  <a:cubicBezTo>
                    <a:pt x="36" y="0"/>
                    <a:pt x="40" y="0"/>
                    <a:pt x="44" y="0"/>
                  </a:cubicBezTo>
                  <a:cubicBezTo>
                    <a:pt x="49" y="1"/>
                    <a:pt x="53" y="3"/>
                    <a:pt x="57" y="5"/>
                  </a:cubicBezTo>
                  <a:cubicBezTo>
                    <a:pt x="61" y="8"/>
                    <a:pt x="64" y="12"/>
                    <a:pt x="67" y="16"/>
                  </a:cubicBezTo>
                  <a:cubicBezTo>
                    <a:pt x="70" y="20"/>
                    <a:pt x="72" y="25"/>
                    <a:pt x="74" y="29"/>
                  </a:cubicBezTo>
                  <a:cubicBezTo>
                    <a:pt x="75" y="34"/>
                    <a:pt x="75" y="38"/>
                    <a:pt x="74" y="43"/>
                  </a:cubicBezTo>
                  <a:cubicBezTo>
                    <a:pt x="73" y="47"/>
                    <a:pt x="72" y="51"/>
                    <a:pt x="70" y="54"/>
                  </a:cubicBezTo>
                  <a:cubicBezTo>
                    <a:pt x="68" y="57"/>
                    <a:pt x="64" y="60"/>
                    <a:pt x="60" y="63"/>
                  </a:cubicBezTo>
                  <a:close/>
                  <a:moveTo>
                    <a:pt x="49" y="52"/>
                  </a:moveTo>
                  <a:cubicBezTo>
                    <a:pt x="55" y="48"/>
                    <a:pt x="58" y="44"/>
                    <a:pt x="58" y="40"/>
                  </a:cubicBezTo>
                  <a:cubicBezTo>
                    <a:pt x="59" y="36"/>
                    <a:pt x="57" y="31"/>
                    <a:pt x="54" y="25"/>
                  </a:cubicBezTo>
                  <a:cubicBezTo>
                    <a:pt x="50" y="20"/>
                    <a:pt x="46" y="17"/>
                    <a:pt x="41" y="16"/>
                  </a:cubicBezTo>
                  <a:cubicBezTo>
                    <a:pt x="37" y="16"/>
                    <a:pt x="32" y="17"/>
                    <a:pt x="27" y="21"/>
                  </a:cubicBezTo>
                  <a:cubicBezTo>
                    <a:pt x="22" y="24"/>
                    <a:pt x="22" y="24"/>
                    <a:pt x="22" y="24"/>
                  </a:cubicBezTo>
                  <a:cubicBezTo>
                    <a:pt x="44" y="56"/>
                    <a:pt x="44" y="56"/>
                    <a:pt x="44" y="56"/>
                  </a:cubicBezTo>
                  <a:lnTo>
                    <a:pt x="49"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3" name="Freeform 121"/>
            <p:cNvSpPr>
              <a:spLocks noEditPoints="1"/>
            </p:cNvSpPr>
            <p:nvPr/>
          </p:nvSpPr>
          <p:spPr bwMode="auto">
            <a:xfrm>
              <a:off x="4995165" y="5308418"/>
              <a:ext cx="96269" cy="119221"/>
            </a:xfrm>
            <a:custGeom>
              <a:avLst/>
              <a:gdLst/>
              <a:ahLst/>
              <a:cxnLst>
                <a:cxn ang="0">
                  <a:pos x="47" y="144"/>
                </a:cxn>
                <a:cxn ang="0">
                  <a:pos x="49" y="168"/>
                </a:cxn>
                <a:cxn ang="0">
                  <a:pos x="9" y="187"/>
                </a:cxn>
                <a:cxn ang="0">
                  <a:pos x="0" y="14"/>
                </a:cxn>
                <a:cxn ang="0">
                  <a:pos x="28" y="0"/>
                </a:cxn>
                <a:cxn ang="0">
                  <a:pos x="151" y="123"/>
                </a:cxn>
                <a:cxn ang="0">
                  <a:pos x="111" y="140"/>
                </a:cxn>
                <a:cxn ang="0">
                  <a:pos x="94" y="123"/>
                </a:cxn>
                <a:cxn ang="0">
                  <a:pos x="47" y="144"/>
                </a:cxn>
                <a:cxn ang="0">
                  <a:pos x="71" y="97"/>
                </a:cxn>
                <a:cxn ang="0">
                  <a:pos x="35" y="55"/>
                </a:cxn>
                <a:cxn ang="0">
                  <a:pos x="42" y="109"/>
                </a:cxn>
                <a:cxn ang="0">
                  <a:pos x="71" y="97"/>
                </a:cxn>
              </a:cxnLst>
              <a:rect l="0" t="0" r="r" b="b"/>
              <a:pathLst>
                <a:path w="151" h="187">
                  <a:moveTo>
                    <a:pt x="47" y="144"/>
                  </a:moveTo>
                  <a:lnTo>
                    <a:pt x="49" y="168"/>
                  </a:lnTo>
                  <a:lnTo>
                    <a:pt x="9" y="187"/>
                  </a:lnTo>
                  <a:lnTo>
                    <a:pt x="0" y="14"/>
                  </a:lnTo>
                  <a:lnTo>
                    <a:pt x="28" y="0"/>
                  </a:lnTo>
                  <a:lnTo>
                    <a:pt x="151" y="123"/>
                  </a:lnTo>
                  <a:lnTo>
                    <a:pt x="111" y="140"/>
                  </a:lnTo>
                  <a:lnTo>
                    <a:pt x="94" y="123"/>
                  </a:lnTo>
                  <a:lnTo>
                    <a:pt x="47" y="144"/>
                  </a:lnTo>
                  <a:close/>
                  <a:moveTo>
                    <a:pt x="71" y="97"/>
                  </a:moveTo>
                  <a:lnTo>
                    <a:pt x="35" y="55"/>
                  </a:lnTo>
                  <a:lnTo>
                    <a:pt x="42" y="109"/>
                  </a:lnTo>
                  <a:lnTo>
                    <a:pt x="71"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4" name="Freeform 122"/>
            <p:cNvSpPr>
              <a:spLocks noEditPoints="1"/>
            </p:cNvSpPr>
            <p:nvPr/>
          </p:nvSpPr>
          <p:spPr bwMode="auto">
            <a:xfrm>
              <a:off x="5064020" y="5277178"/>
              <a:ext cx="99457" cy="110933"/>
            </a:xfrm>
            <a:custGeom>
              <a:avLst/>
              <a:gdLst/>
              <a:ahLst/>
              <a:cxnLst>
                <a:cxn ang="0">
                  <a:pos x="33" y="70"/>
                </a:cxn>
                <a:cxn ang="0">
                  <a:pos x="17" y="74"/>
                </a:cxn>
                <a:cxn ang="0">
                  <a:pos x="0" y="8"/>
                </a:cxn>
                <a:cxn ang="0">
                  <a:pos x="22" y="2"/>
                </a:cxn>
                <a:cxn ang="0">
                  <a:pos x="33" y="0"/>
                </a:cxn>
                <a:cxn ang="0">
                  <a:pos x="40" y="2"/>
                </a:cxn>
                <a:cxn ang="0">
                  <a:pos x="49" y="8"/>
                </a:cxn>
                <a:cxn ang="0">
                  <a:pos x="54" y="18"/>
                </a:cxn>
                <a:cxn ang="0">
                  <a:pos x="53" y="33"/>
                </a:cxn>
                <a:cxn ang="0">
                  <a:pos x="44" y="43"/>
                </a:cxn>
                <a:cxn ang="0">
                  <a:pos x="66" y="62"/>
                </a:cxn>
                <a:cxn ang="0">
                  <a:pos x="46" y="67"/>
                </a:cxn>
                <a:cxn ang="0">
                  <a:pos x="28" y="48"/>
                </a:cxn>
                <a:cxn ang="0">
                  <a:pos x="33" y="70"/>
                </a:cxn>
                <a:cxn ang="0">
                  <a:pos x="24" y="34"/>
                </a:cxn>
                <a:cxn ang="0">
                  <a:pos x="27" y="33"/>
                </a:cxn>
                <a:cxn ang="0">
                  <a:pos x="36" y="29"/>
                </a:cxn>
                <a:cxn ang="0">
                  <a:pos x="37" y="22"/>
                </a:cxn>
                <a:cxn ang="0">
                  <a:pos x="33" y="17"/>
                </a:cxn>
                <a:cxn ang="0">
                  <a:pos x="25" y="17"/>
                </a:cxn>
                <a:cxn ang="0">
                  <a:pos x="20" y="18"/>
                </a:cxn>
                <a:cxn ang="0">
                  <a:pos x="24" y="34"/>
                </a:cxn>
              </a:cxnLst>
              <a:rect l="0" t="0" r="r" b="b"/>
              <a:pathLst>
                <a:path w="66" h="74">
                  <a:moveTo>
                    <a:pt x="33" y="70"/>
                  </a:moveTo>
                  <a:cubicBezTo>
                    <a:pt x="17" y="74"/>
                    <a:pt x="17" y="74"/>
                    <a:pt x="17" y="74"/>
                  </a:cubicBezTo>
                  <a:cubicBezTo>
                    <a:pt x="0" y="8"/>
                    <a:pt x="0" y="8"/>
                    <a:pt x="0" y="8"/>
                  </a:cubicBezTo>
                  <a:cubicBezTo>
                    <a:pt x="22" y="2"/>
                    <a:pt x="22" y="2"/>
                    <a:pt x="22" y="2"/>
                  </a:cubicBezTo>
                  <a:cubicBezTo>
                    <a:pt x="27" y="1"/>
                    <a:pt x="30" y="0"/>
                    <a:pt x="33" y="0"/>
                  </a:cubicBezTo>
                  <a:cubicBezTo>
                    <a:pt x="35" y="0"/>
                    <a:pt x="38" y="1"/>
                    <a:pt x="40" y="2"/>
                  </a:cubicBezTo>
                  <a:cubicBezTo>
                    <a:pt x="43" y="3"/>
                    <a:pt x="46" y="5"/>
                    <a:pt x="49" y="8"/>
                  </a:cubicBezTo>
                  <a:cubicBezTo>
                    <a:pt x="51" y="10"/>
                    <a:pt x="53" y="14"/>
                    <a:pt x="54" y="18"/>
                  </a:cubicBezTo>
                  <a:cubicBezTo>
                    <a:pt x="55" y="23"/>
                    <a:pt x="55" y="28"/>
                    <a:pt x="53" y="33"/>
                  </a:cubicBezTo>
                  <a:cubicBezTo>
                    <a:pt x="51" y="37"/>
                    <a:pt x="48" y="40"/>
                    <a:pt x="44" y="43"/>
                  </a:cubicBezTo>
                  <a:cubicBezTo>
                    <a:pt x="66" y="62"/>
                    <a:pt x="66" y="62"/>
                    <a:pt x="66" y="62"/>
                  </a:cubicBezTo>
                  <a:cubicBezTo>
                    <a:pt x="46" y="67"/>
                    <a:pt x="46" y="67"/>
                    <a:pt x="46" y="67"/>
                  </a:cubicBezTo>
                  <a:cubicBezTo>
                    <a:pt x="28" y="48"/>
                    <a:pt x="28" y="48"/>
                    <a:pt x="28" y="48"/>
                  </a:cubicBezTo>
                  <a:lnTo>
                    <a:pt x="33" y="70"/>
                  </a:lnTo>
                  <a:close/>
                  <a:moveTo>
                    <a:pt x="24" y="34"/>
                  </a:moveTo>
                  <a:cubicBezTo>
                    <a:pt x="27" y="33"/>
                    <a:pt x="27" y="33"/>
                    <a:pt x="27" y="33"/>
                  </a:cubicBezTo>
                  <a:cubicBezTo>
                    <a:pt x="32" y="32"/>
                    <a:pt x="35" y="31"/>
                    <a:pt x="36" y="29"/>
                  </a:cubicBezTo>
                  <a:cubicBezTo>
                    <a:pt x="38" y="27"/>
                    <a:pt x="38" y="25"/>
                    <a:pt x="37" y="22"/>
                  </a:cubicBezTo>
                  <a:cubicBezTo>
                    <a:pt x="37" y="20"/>
                    <a:pt x="35" y="18"/>
                    <a:pt x="33" y="17"/>
                  </a:cubicBezTo>
                  <a:cubicBezTo>
                    <a:pt x="31" y="16"/>
                    <a:pt x="28" y="16"/>
                    <a:pt x="25" y="17"/>
                  </a:cubicBezTo>
                  <a:cubicBezTo>
                    <a:pt x="20" y="18"/>
                    <a:pt x="20" y="18"/>
                    <a:pt x="20" y="18"/>
                  </a:cubicBezTo>
                  <a:lnTo>
                    <a:pt x="24"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5" name="Freeform 123"/>
            <p:cNvSpPr>
              <a:spLocks/>
            </p:cNvSpPr>
            <p:nvPr/>
          </p:nvSpPr>
          <p:spPr bwMode="auto">
            <a:xfrm>
              <a:off x="5146900" y="5260602"/>
              <a:ext cx="84794" cy="108383"/>
            </a:xfrm>
            <a:custGeom>
              <a:avLst/>
              <a:gdLst/>
              <a:ahLst/>
              <a:cxnLst>
                <a:cxn ang="0">
                  <a:pos x="100" y="165"/>
                </a:cxn>
                <a:cxn ang="0">
                  <a:pos x="59" y="170"/>
                </a:cxn>
                <a:cxn ang="0">
                  <a:pos x="55" y="108"/>
                </a:cxn>
                <a:cxn ang="0">
                  <a:pos x="0" y="11"/>
                </a:cxn>
                <a:cxn ang="0">
                  <a:pos x="43" y="9"/>
                </a:cxn>
                <a:cxn ang="0">
                  <a:pos x="71" y="66"/>
                </a:cxn>
                <a:cxn ang="0">
                  <a:pos x="90" y="4"/>
                </a:cxn>
                <a:cxn ang="0">
                  <a:pos x="133" y="0"/>
                </a:cxn>
                <a:cxn ang="0">
                  <a:pos x="92" y="106"/>
                </a:cxn>
                <a:cxn ang="0">
                  <a:pos x="100" y="165"/>
                </a:cxn>
              </a:cxnLst>
              <a:rect l="0" t="0" r="r" b="b"/>
              <a:pathLst>
                <a:path w="133" h="170">
                  <a:moveTo>
                    <a:pt x="100" y="165"/>
                  </a:moveTo>
                  <a:lnTo>
                    <a:pt x="59" y="170"/>
                  </a:lnTo>
                  <a:lnTo>
                    <a:pt x="55" y="108"/>
                  </a:lnTo>
                  <a:lnTo>
                    <a:pt x="0" y="11"/>
                  </a:lnTo>
                  <a:lnTo>
                    <a:pt x="43" y="9"/>
                  </a:lnTo>
                  <a:lnTo>
                    <a:pt x="71" y="66"/>
                  </a:lnTo>
                  <a:lnTo>
                    <a:pt x="90" y="4"/>
                  </a:lnTo>
                  <a:lnTo>
                    <a:pt x="133" y="0"/>
                  </a:lnTo>
                  <a:lnTo>
                    <a:pt x="92" y="106"/>
                  </a:lnTo>
                  <a:lnTo>
                    <a:pt x="100" y="1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6" name="Freeform 124"/>
            <p:cNvSpPr>
              <a:spLocks/>
            </p:cNvSpPr>
            <p:nvPr/>
          </p:nvSpPr>
          <p:spPr bwMode="auto">
            <a:xfrm>
              <a:off x="5279510" y="5265065"/>
              <a:ext cx="70768" cy="109658"/>
            </a:xfrm>
            <a:custGeom>
              <a:avLst/>
              <a:gdLst/>
              <a:ahLst/>
              <a:cxnLst>
                <a:cxn ang="0">
                  <a:pos x="88" y="172"/>
                </a:cxn>
                <a:cxn ang="0">
                  <a:pos x="0" y="158"/>
                </a:cxn>
                <a:cxn ang="0">
                  <a:pos x="24" y="0"/>
                </a:cxn>
                <a:cxn ang="0">
                  <a:pos x="111" y="11"/>
                </a:cxn>
                <a:cxn ang="0">
                  <a:pos x="107" y="47"/>
                </a:cxn>
                <a:cxn ang="0">
                  <a:pos x="57" y="40"/>
                </a:cxn>
                <a:cxn ang="0">
                  <a:pos x="55" y="66"/>
                </a:cxn>
                <a:cxn ang="0">
                  <a:pos x="102" y="73"/>
                </a:cxn>
                <a:cxn ang="0">
                  <a:pos x="97" y="108"/>
                </a:cxn>
                <a:cxn ang="0">
                  <a:pos x="50" y="101"/>
                </a:cxn>
                <a:cxn ang="0">
                  <a:pos x="45" y="130"/>
                </a:cxn>
                <a:cxn ang="0">
                  <a:pos x="92" y="137"/>
                </a:cxn>
                <a:cxn ang="0">
                  <a:pos x="88" y="172"/>
                </a:cxn>
              </a:cxnLst>
              <a:rect l="0" t="0" r="r" b="b"/>
              <a:pathLst>
                <a:path w="111" h="172">
                  <a:moveTo>
                    <a:pt x="88" y="172"/>
                  </a:moveTo>
                  <a:lnTo>
                    <a:pt x="0" y="158"/>
                  </a:lnTo>
                  <a:lnTo>
                    <a:pt x="24" y="0"/>
                  </a:lnTo>
                  <a:lnTo>
                    <a:pt x="111" y="11"/>
                  </a:lnTo>
                  <a:lnTo>
                    <a:pt x="107" y="47"/>
                  </a:lnTo>
                  <a:lnTo>
                    <a:pt x="57" y="40"/>
                  </a:lnTo>
                  <a:lnTo>
                    <a:pt x="55" y="66"/>
                  </a:lnTo>
                  <a:lnTo>
                    <a:pt x="102" y="73"/>
                  </a:lnTo>
                  <a:lnTo>
                    <a:pt x="97" y="108"/>
                  </a:lnTo>
                  <a:lnTo>
                    <a:pt x="50" y="101"/>
                  </a:lnTo>
                  <a:lnTo>
                    <a:pt x="45" y="130"/>
                  </a:lnTo>
                  <a:lnTo>
                    <a:pt x="92" y="137"/>
                  </a:lnTo>
                  <a:lnTo>
                    <a:pt x="88" y="1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7" name="Freeform 125"/>
            <p:cNvSpPr>
              <a:spLocks noEditPoints="1"/>
            </p:cNvSpPr>
            <p:nvPr/>
          </p:nvSpPr>
          <p:spPr bwMode="auto">
            <a:xfrm>
              <a:off x="5347727" y="5278453"/>
              <a:ext cx="103920" cy="114758"/>
            </a:xfrm>
            <a:custGeom>
              <a:avLst/>
              <a:gdLst/>
              <a:ahLst/>
              <a:cxnLst>
                <a:cxn ang="0">
                  <a:pos x="24" y="73"/>
                </a:cxn>
                <a:cxn ang="0">
                  <a:pos x="0" y="65"/>
                </a:cxn>
                <a:cxn ang="0">
                  <a:pos x="21" y="0"/>
                </a:cxn>
                <a:cxn ang="0">
                  <a:pos x="43" y="7"/>
                </a:cxn>
                <a:cxn ang="0">
                  <a:pos x="57" y="14"/>
                </a:cxn>
                <a:cxn ang="0">
                  <a:pos x="65" y="23"/>
                </a:cxn>
                <a:cxn ang="0">
                  <a:pos x="68" y="36"/>
                </a:cxn>
                <a:cxn ang="0">
                  <a:pos x="66" y="51"/>
                </a:cxn>
                <a:cxn ang="0">
                  <a:pos x="59" y="64"/>
                </a:cxn>
                <a:cxn ang="0">
                  <a:pos x="49" y="72"/>
                </a:cxn>
                <a:cxn ang="0">
                  <a:pos x="37" y="75"/>
                </a:cxn>
                <a:cxn ang="0">
                  <a:pos x="24" y="73"/>
                </a:cxn>
                <a:cxn ang="0">
                  <a:pos x="26" y="58"/>
                </a:cxn>
                <a:cxn ang="0">
                  <a:pos x="42" y="58"/>
                </a:cxn>
                <a:cxn ang="0">
                  <a:pos x="50" y="46"/>
                </a:cxn>
                <a:cxn ang="0">
                  <a:pos x="50" y="31"/>
                </a:cxn>
                <a:cxn ang="0">
                  <a:pos x="39" y="21"/>
                </a:cxn>
                <a:cxn ang="0">
                  <a:pos x="32" y="19"/>
                </a:cxn>
                <a:cxn ang="0">
                  <a:pos x="20" y="56"/>
                </a:cxn>
                <a:cxn ang="0">
                  <a:pos x="26" y="58"/>
                </a:cxn>
              </a:cxnLst>
              <a:rect l="0" t="0" r="r" b="b"/>
              <a:pathLst>
                <a:path w="69" h="76">
                  <a:moveTo>
                    <a:pt x="24" y="73"/>
                  </a:moveTo>
                  <a:cubicBezTo>
                    <a:pt x="0" y="65"/>
                    <a:pt x="0" y="65"/>
                    <a:pt x="0" y="65"/>
                  </a:cubicBezTo>
                  <a:cubicBezTo>
                    <a:pt x="21" y="0"/>
                    <a:pt x="21" y="0"/>
                    <a:pt x="21" y="0"/>
                  </a:cubicBezTo>
                  <a:cubicBezTo>
                    <a:pt x="43" y="7"/>
                    <a:pt x="43" y="7"/>
                    <a:pt x="43" y="7"/>
                  </a:cubicBezTo>
                  <a:cubicBezTo>
                    <a:pt x="49" y="9"/>
                    <a:pt x="54" y="12"/>
                    <a:pt x="57" y="14"/>
                  </a:cubicBezTo>
                  <a:cubicBezTo>
                    <a:pt x="60" y="16"/>
                    <a:pt x="63" y="20"/>
                    <a:pt x="65" y="23"/>
                  </a:cubicBezTo>
                  <a:cubicBezTo>
                    <a:pt x="67" y="27"/>
                    <a:pt x="68" y="32"/>
                    <a:pt x="68" y="36"/>
                  </a:cubicBezTo>
                  <a:cubicBezTo>
                    <a:pt x="69" y="41"/>
                    <a:pt x="68" y="46"/>
                    <a:pt x="66" y="51"/>
                  </a:cubicBezTo>
                  <a:cubicBezTo>
                    <a:pt x="64" y="56"/>
                    <a:pt x="62" y="60"/>
                    <a:pt x="59" y="64"/>
                  </a:cubicBezTo>
                  <a:cubicBezTo>
                    <a:pt x="56" y="67"/>
                    <a:pt x="53" y="70"/>
                    <a:pt x="49" y="72"/>
                  </a:cubicBezTo>
                  <a:cubicBezTo>
                    <a:pt x="45" y="74"/>
                    <a:pt x="41" y="75"/>
                    <a:pt x="37" y="75"/>
                  </a:cubicBezTo>
                  <a:cubicBezTo>
                    <a:pt x="34" y="76"/>
                    <a:pt x="29" y="75"/>
                    <a:pt x="24" y="73"/>
                  </a:cubicBezTo>
                  <a:close/>
                  <a:moveTo>
                    <a:pt x="26" y="58"/>
                  </a:moveTo>
                  <a:cubicBezTo>
                    <a:pt x="33" y="60"/>
                    <a:pt x="38" y="60"/>
                    <a:pt x="42" y="58"/>
                  </a:cubicBezTo>
                  <a:cubicBezTo>
                    <a:pt x="45" y="56"/>
                    <a:pt x="48" y="52"/>
                    <a:pt x="50" y="46"/>
                  </a:cubicBezTo>
                  <a:cubicBezTo>
                    <a:pt x="52" y="40"/>
                    <a:pt x="52" y="35"/>
                    <a:pt x="50" y="31"/>
                  </a:cubicBezTo>
                  <a:cubicBezTo>
                    <a:pt x="48" y="26"/>
                    <a:pt x="44" y="23"/>
                    <a:pt x="39" y="21"/>
                  </a:cubicBezTo>
                  <a:cubicBezTo>
                    <a:pt x="32" y="19"/>
                    <a:pt x="32" y="19"/>
                    <a:pt x="32" y="19"/>
                  </a:cubicBezTo>
                  <a:cubicBezTo>
                    <a:pt x="20" y="56"/>
                    <a:pt x="20" y="56"/>
                    <a:pt x="20" y="56"/>
                  </a:cubicBezTo>
                  <a:lnTo>
                    <a:pt x="26"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8" name="Freeform 126"/>
            <p:cNvSpPr>
              <a:spLocks/>
            </p:cNvSpPr>
            <p:nvPr/>
          </p:nvSpPr>
          <p:spPr bwMode="auto">
            <a:xfrm>
              <a:off x="5448459" y="5319256"/>
              <a:ext cx="105195" cy="116033"/>
            </a:xfrm>
            <a:custGeom>
              <a:avLst/>
              <a:gdLst/>
              <a:ahLst/>
              <a:cxnLst>
                <a:cxn ang="0">
                  <a:pos x="26" y="0"/>
                </a:cxn>
                <a:cxn ang="0">
                  <a:pos x="41" y="8"/>
                </a:cxn>
                <a:cxn ang="0">
                  <a:pos x="20" y="44"/>
                </a:cxn>
                <a:cxn ang="0">
                  <a:pos x="17" y="53"/>
                </a:cxn>
                <a:cxn ang="0">
                  <a:pos x="21" y="59"/>
                </a:cxn>
                <a:cxn ang="0">
                  <a:pos x="28" y="59"/>
                </a:cxn>
                <a:cxn ang="0">
                  <a:pos x="35" y="53"/>
                </a:cxn>
                <a:cxn ang="0">
                  <a:pos x="55" y="16"/>
                </a:cxn>
                <a:cxn ang="0">
                  <a:pos x="70" y="25"/>
                </a:cxn>
                <a:cxn ang="0">
                  <a:pos x="49" y="62"/>
                </a:cxn>
                <a:cxn ang="0">
                  <a:pos x="33" y="75"/>
                </a:cxn>
                <a:cxn ang="0">
                  <a:pos x="13" y="72"/>
                </a:cxn>
                <a:cxn ang="0">
                  <a:pos x="1" y="57"/>
                </a:cxn>
                <a:cxn ang="0">
                  <a:pos x="5" y="37"/>
                </a:cxn>
                <a:cxn ang="0">
                  <a:pos x="26" y="0"/>
                </a:cxn>
              </a:cxnLst>
              <a:rect l="0" t="0" r="r" b="b"/>
              <a:pathLst>
                <a:path w="70" h="77">
                  <a:moveTo>
                    <a:pt x="26" y="0"/>
                  </a:moveTo>
                  <a:cubicBezTo>
                    <a:pt x="41" y="8"/>
                    <a:pt x="41" y="8"/>
                    <a:pt x="41" y="8"/>
                  </a:cubicBezTo>
                  <a:cubicBezTo>
                    <a:pt x="20" y="44"/>
                    <a:pt x="20" y="44"/>
                    <a:pt x="20" y="44"/>
                  </a:cubicBezTo>
                  <a:cubicBezTo>
                    <a:pt x="18" y="48"/>
                    <a:pt x="17" y="51"/>
                    <a:pt x="17" y="53"/>
                  </a:cubicBezTo>
                  <a:cubicBezTo>
                    <a:pt x="18" y="55"/>
                    <a:pt x="19" y="57"/>
                    <a:pt x="21" y="59"/>
                  </a:cubicBezTo>
                  <a:cubicBezTo>
                    <a:pt x="24" y="60"/>
                    <a:pt x="26" y="60"/>
                    <a:pt x="28" y="59"/>
                  </a:cubicBezTo>
                  <a:cubicBezTo>
                    <a:pt x="31" y="58"/>
                    <a:pt x="33" y="56"/>
                    <a:pt x="35" y="53"/>
                  </a:cubicBezTo>
                  <a:cubicBezTo>
                    <a:pt x="55" y="16"/>
                    <a:pt x="55" y="16"/>
                    <a:pt x="55" y="16"/>
                  </a:cubicBezTo>
                  <a:cubicBezTo>
                    <a:pt x="70" y="25"/>
                    <a:pt x="70" y="25"/>
                    <a:pt x="70" y="25"/>
                  </a:cubicBezTo>
                  <a:cubicBezTo>
                    <a:pt x="49" y="62"/>
                    <a:pt x="49" y="62"/>
                    <a:pt x="49" y="62"/>
                  </a:cubicBezTo>
                  <a:cubicBezTo>
                    <a:pt x="45" y="69"/>
                    <a:pt x="39" y="73"/>
                    <a:pt x="33" y="75"/>
                  </a:cubicBezTo>
                  <a:cubicBezTo>
                    <a:pt x="27" y="77"/>
                    <a:pt x="20" y="76"/>
                    <a:pt x="13" y="72"/>
                  </a:cubicBezTo>
                  <a:cubicBezTo>
                    <a:pt x="7" y="68"/>
                    <a:pt x="2" y="63"/>
                    <a:pt x="1" y="57"/>
                  </a:cubicBezTo>
                  <a:cubicBezTo>
                    <a:pt x="0" y="51"/>
                    <a:pt x="1" y="44"/>
                    <a:pt x="5" y="37"/>
                  </a:cubicBezTo>
                  <a:lnTo>
                    <a:pt x="2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9" name="Freeform 127"/>
            <p:cNvSpPr>
              <a:spLocks/>
            </p:cNvSpPr>
            <p:nvPr/>
          </p:nvSpPr>
          <p:spPr bwMode="auto">
            <a:xfrm>
              <a:off x="5529427" y="5391299"/>
              <a:ext cx="107107" cy="107107"/>
            </a:xfrm>
            <a:custGeom>
              <a:avLst/>
              <a:gdLst/>
              <a:ahLst/>
              <a:cxnLst>
                <a:cxn ang="0">
                  <a:pos x="55" y="64"/>
                </a:cxn>
                <a:cxn ang="0">
                  <a:pos x="32" y="71"/>
                </a:cxn>
                <a:cxn ang="0">
                  <a:pos x="12" y="62"/>
                </a:cxn>
                <a:cxn ang="0">
                  <a:pos x="3" y="51"/>
                </a:cxn>
                <a:cxn ang="0">
                  <a:pos x="0" y="37"/>
                </a:cxn>
                <a:cxn ang="0">
                  <a:pos x="2" y="24"/>
                </a:cxn>
                <a:cxn ang="0">
                  <a:pos x="9" y="12"/>
                </a:cxn>
                <a:cxn ang="0">
                  <a:pos x="20" y="3"/>
                </a:cxn>
                <a:cxn ang="0">
                  <a:pos x="33" y="0"/>
                </a:cxn>
                <a:cxn ang="0">
                  <a:pos x="47" y="2"/>
                </a:cxn>
                <a:cxn ang="0">
                  <a:pos x="59" y="9"/>
                </a:cxn>
                <a:cxn ang="0">
                  <a:pos x="70" y="29"/>
                </a:cxn>
                <a:cxn ang="0">
                  <a:pos x="66" y="52"/>
                </a:cxn>
                <a:cxn ang="0">
                  <a:pos x="53" y="40"/>
                </a:cxn>
                <a:cxn ang="0">
                  <a:pos x="53" y="30"/>
                </a:cxn>
                <a:cxn ang="0">
                  <a:pos x="48" y="22"/>
                </a:cxn>
                <a:cxn ang="0">
                  <a:pos x="34" y="17"/>
                </a:cxn>
                <a:cxn ang="0">
                  <a:pos x="22" y="23"/>
                </a:cxn>
                <a:cxn ang="0">
                  <a:pos x="17" y="37"/>
                </a:cxn>
                <a:cxn ang="0">
                  <a:pos x="23" y="49"/>
                </a:cxn>
                <a:cxn ang="0">
                  <a:pos x="31" y="53"/>
                </a:cxn>
                <a:cxn ang="0">
                  <a:pos x="41" y="52"/>
                </a:cxn>
                <a:cxn ang="0">
                  <a:pos x="55" y="64"/>
                </a:cxn>
              </a:cxnLst>
              <a:rect l="0" t="0" r="r" b="b"/>
              <a:pathLst>
                <a:path w="71" h="71">
                  <a:moveTo>
                    <a:pt x="55" y="64"/>
                  </a:moveTo>
                  <a:cubicBezTo>
                    <a:pt x="47" y="69"/>
                    <a:pt x="40" y="71"/>
                    <a:pt x="32" y="71"/>
                  </a:cubicBezTo>
                  <a:cubicBezTo>
                    <a:pt x="25" y="70"/>
                    <a:pt x="18" y="67"/>
                    <a:pt x="12" y="62"/>
                  </a:cubicBezTo>
                  <a:cubicBezTo>
                    <a:pt x="8" y="59"/>
                    <a:pt x="5" y="55"/>
                    <a:pt x="3" y="51"/>
                  </a:cubicBezTo>
                  <a:cubicBezTo>
                    <a:pt x="1" y="46"/>
                    <a:pt x="0" y="42"/>
                    <a:pt x="0" y="37"/>
                  </a:cubicBezTo>
                  <a:cubicBezTo>
                    <a:pt x="0" y="32"/>
                    <a:pt x="0" y="28"/>
                    <a:pt x="2" y="24"/>
                  </a:cubicBezTo>
                  <a:cubicBezTo>
                    <a:pt x="4" y="19"/>
                    <a:pt x="6" y="15"/>
                    <a:pt x="9" y="12"/>
                  </a:cubicBezTo>
                  <a:cubicBezTo>
                    <a:pt x="12" y="8"/>
                    <a:pt x="16" y="5"/>
                    <a:pt x="20" y="3"/>
                  </a:cubicBezTo>
                  <a:cubicBezTo>
                    <a:pt x="24" y="1"/>
                    <a:pt x="29" y="0"/>
                    <a:pt x="33" y="0"/>
                  </a:cubicBezTo>
                  <a:cubicBezTo>
                    <a:pt x="38" y="0"/>
                    <a:pt x="43" y="0"/>
                    <a:pt x="47" y="2"/>
                  </a:cubicBezTo>
                  <a:cubicBezTo>
                    <a:pt x="51" y="3"/>
                    <a:pt x="55" y="6"/>
                    <a:pt x="59" y="9"/>
                  </a:cubicBezTo>
                  <a:cubicBezTo>
                    <a:pt x="65" y="14"/>
                    <a:pt x="69" y="21"/>
                    <a:pt x="70" y="29"/>
                  </a:cubicBezTo>
                  <a:cubicBezTo>
                    <a:pt x="71" y="36"/>
                    <a:pt x="70" y="44"/>
                    <a:pt x="66" y="52"/>
                  </a:cubicBezTo>
                  <a:cubicBezTo>
                    <a:pt x="53" y="40"/>
                    <a:pt x="53" y="40"/>
                    <a:pt x="53" y="40"/>
                  </a:cubicBezTo>
                  <a:cubicBezTo>
                    <a:pt x="53" y="36"/>
                    <a:pt x="53" y="33"/>
                    <a:pt x="53" y="30"/>
                  </a:cubicBezTo>
                  <a:cubicBezTo>
                    <a:pt x="52" y="27"/>
                    <a:pt x="50" y="24"/>
                    <a:pt x="48" y="22"/>
                  </a:cubicBezTo>
                  <a:cubicBezTo>
                    <a:pt x="44" y="18"/>
                    <a:pt x="39" y="17"/>
                    <a:pt x="34" y="17"/>
                  </a:cubicBezTo>
                  <a:cubicBezTo>
                    <a:pt x="30" y="17"/>
                    <a:pt x="25" y="19"/>
                    <a:pt x="22" y="23"/>
                  </a:cubicBezTo>
                  <a:cubicBezTo>
                    <a:pt x="19" y="27"/>
                    <a:pt x="17" y="32"/>
                    <a:pt x="17" y="37"/>
                  </a:cubicBezTo>
                  <a:cubicBezTo>
                    <a:pt x="17" y="42"/>
                    <a:pt x="19" y="46"/>
                    <a:pt x="23" y="49"/>
                  </a:cubicBezTo>
                  <a:cubicBezTo>
                    <a:pt x="25" y="51"/>
                    <a:pt x="28" y="53"/>
                    <a:pt x="31" y="53"/>
                  </a:cubicBezTo>
                  <a:cubicBezTo>
                    <a:pt x="34" y="54"/>
                    <a:pt x="38" y="53"/>
                    <a:pt x="41" y="52"/>
                  </a:cubicBezTo>
                  <a:lnTo>
                    <a:pt x="55"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0" name="Freeform 128"/>
            <p:cNvSpPr>
              <a:spLocks noEditPoints="1"/>
            </p:cNvSpPr>
            <p:nvPr/>
          </p:nvSpPr>
          <p:spPr bwMode="auto">
            <a:xfrm>
              <a:off x="5582343" y="5481830"/>
              <a:ext cx="117308" cy="109658"/>
            </a:xfrm>
            <a:custGeom>
              <a:avLst/>
              <a:gdLst/>
              <a:ahLst/>
              <a:cxnLst>
                <a:cxn ang="0">
                  <a:pos x="50" y="76"/>
                </a:cxn>
                <a:cxn ang="0">
                  <a:pos x="26" y="83"/>
                </a:cxn>
                <a:cxn ang="0">
                  <a:pos x="0" y="47"/>
                </a:cxn>
                <a:cxn ang="0">
                  <a:pos x="165" y="0"/>
                </a:cxn>
                <a:cxn ang="0">
                  <a:pos x="184" y="26"/>
                </a:cxn>
                <a:cxn ang="0">
                  <a:pos x="92" y="172"/>
                </a:cxn>
                <a:cxn ang="0">
                  <a:pos x="66" y="137"/>
                </a:cxn>
                <a:cxn ang="0">
                  <a:pos x="80" y="118"/>
                </a:cxn>
                <a:cxn ang="0">
                  <a:pos x="50" y="76"/>
                </a:cxn>
                <a:cxn ang="0">
                  <a:pos x="102" y="87"/>
                </a:cxn>
                <a:cxn ang="0">
                  <a:pos x="132" y="45"/>
                </a:cxn>
                <a:cxn ang="0">
                  <a:pos x="83" y="64"/>
                </a:cxn>
                <a:cxn ang="0">
                  <a:pos x="102" y="87"/>
                </a:cxn>
              </a:cxnLst>
              <a:rect l="0" t="0" r="r" b="b"/>
              <a:pathLst>
                <a:path w="184" h="172">
                  <a:moveTo>
                    <a:pt x="50" y="76"/>
                  </a:moveTo>
                  <a:lnTo>
                    <a:pt x="26" y="83"/>
                  </a:lnTo>
                  <a:lnTo>
                    <a:pt x="0" y="47"/>
                  </a:lnTo>
                  <a:lnTo>
                    <a:pt x="165" y="0"/>
                  </a:lnTo>
                  <a:lnTo>
                    <a:pt x="184" y="26"/>
                  </a:lnTo>
                  <a:lnTo>
                    <a:pt x="92" y="172"/>
                  </a:lnTo>
                  <a:lnTo>
                    <a:pt x="66" y="137"/>
                  </a:lnTo>
                  <a:lnTo>
                    <a:pt x="80" y="118"/>
                  </a:lnTo>
                  <a:lnTo>
                    <a:pt x="50" y="76"/>
                  </a:lnTo>
                  <a:close/>
                  <a:moveTo>
                    <a:pt x="102" y="87"/>
                  </a:moveTo>
                  <a:lnTo>
                    <a:pt x="132" y="45"/>
                  </a:lnTo>
                  <a:lnTo>
                    <a:pt x="83" y="64"/>
                  </a:lnTo>
                  <a:lnTo>
                    <a:pt x="102" y="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1" name="Freeform 129"/>
            <p:cNvSpPr>
              <a:spLocks/>
            </p:cNvSpPr>
            <p:nvPr/>
          </p:nvSpPr>
          <p:spPr bwMode="auto">
            <a:xfrm>
              <a:off x="5644185" y="5532834"/>
              <a:ext cx="111570" cy="89256"/>
            </a:xfrm>
            <a:custGeom>
              <a:avLst/>
              <a:gdLst/>
              <a:ahLst/>
              <a:cxnLst>
                <a:cxn ang="0">
                  <a:pos x="16" y="140"/>
                </a:cxn>
                <a:cxn ang="0">
                  <a:pos x="0" y="104"/>
                </a:cxn>
                <a:cxn ang="0">
                  <a:pos x="109" y="45"/>
                </a:cxn>
                <a:cxn ang="0">
                  <a:pos x="94" y="19"/>
                </a:cxn>
                <a:cxn ang="0">
                  <a:pos x="125" y="0"/>
                </a:cxn>
                <a:cxn ang="0">
                  <a:pos x="175" y="88"/>
                </a:cxn>
                <a:cxn ang="0">
                  <a:pos x="142" y="107"/>
                </a:cxn>
                <a:cxn ang="0">
                  <a:pos x="127" y="81"/>
                </a:cxn>
                <a:cxn ang="0">
                  <a:pos x="16" y="140"/>
                </a:cxn>
              </a:cxnLst>
              <a:rect l="0" t="0" r="r" b="b"/>
              <a:pathLst>
                <a:path w="175" h="140">
                  <a:moveTo>
                    <a:pt x="16" y="140"/>
                  </a:moveTo>
                  <a:lnTo>
                    <a:pt x="0" y="104"/>
                  </a:lnTo>
                  <a:lnTo>
                    <a:pt x="109" y="45"/>
                  </a:lnTo>
                  <a:lnTo>
                    <a:pt x="94" y="19"/>
                  </a:lnTo>
                  <a:lnTo>
                    <a:pt x="125" y="0"/>
                  </a:lnTo>
                  <a:lnTo>
                    <a:pt x="175" y="88"/>
                  </a:lnTo>
                  <a:lnTo>
                    <a:pt x="142" y="107"/>
                  </a:lnTo>
                  <a:lnTo>
                    <a:pt x="127" y="81"/>
                  </a:lnTo>
                  <a:lnTo>
                    <a:pt x="16" y="1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2" name="Freeform 130"/>
            <p:cNvSpPr>
              <a:spLocks/>
            </p:cNvSpPr>
            <p:nvPr/>
          </p:nvSpPr>
          <p:spPr bwMode="auto">
            <a:xfrm>
              <a:off x="5665224" y="5603601"/>
              <a:ext cx="105195" cy="63754"/>
            </a:xfrm>
            <a:custGeom>
              <a:avLst/>
              <a:gdLst/>
              <a:ahLst/>
              <a:cxnLst>
                <a:cxn ang="0">
                  <a:pos x="17" y="100"/>
                </a:cxn>
                <a:cxn ang="0">
                  <a:pos x="0" y="62"/>
                </a:cxn>
                <a:cxn ang="0">
                  <a:pos x="149" y="0"/>
                </a:cxn>
                <a:cxn ang="0">
                  <a:pos x="165" y="38"/>
                </a:cxn>
                <a:cxn ang="0">
                  <a:pos x="17" y="100"/>
                </a:cxn>
              </a:cxnLst>
              <a:rect l="0" t="0" r="r" b="b"/>
              <a:pathLst>
                <a:path w="165" h="100">
                  <a:moveTo>
                    <a:pt x="17" y="100"/>
                  </a:moveTo>
                  <a:lnTo>
                    <a:pt x="0" y="62"/>
                  </a:lnTo>
                  <a:lnTo>
                    <a:pt x="149" y="0"/>
                  </a:lnTo>
                  <a:lnTo>
                    <a:pt x="165" y="38"/>
                  </a:lnTo>
                  <a:lnTo>
                    <a:pt x="17"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3" name="Freeform 131"/>
            <p:cNvSpPr>
              <a:spLocks noEditPoints="1"/>
            </p:cNvSpPr>
            <p:nvPr/>
          </p:nvSpPr>
          <p:spPr bwMode="auto">
            <a:xfrm>
              <a:off x="5689451" y="5659705"/>
              <a:ext cx="106470" cy="107107"/>
            </a:xfrm>
            <a:custGeom>
              <a:avLst/>
              <a:gdLst/>
              <a:ahLst/>
              <a:cxnLst>
                <a:cxn ang="0">
                  <a:pos x="28" y="1"/>
                </a:cxn>
                <a:cxn ang="0">
                  <a:pos x="42" y="1"/>
                </a:cxn>
                <a:cxn ang="0">
                  <a:pos x="55" y="6"/>
                </a:cxn>
                <a:cxn ang="0">
                  <a:pos x="65" y="15"/>
                </a:cxn>
                <a:cxn ang="0">
                  <a:pos x="70" y="28"/>
                </a:cxn>
                <a:cxn ang="0">
                  <a:pos x="71" y="41"/>
                </a:cxn>
                <a:cxn ang="0">
                  <a:pos x="66" y="54"/>
                </a:cxn>
                <a:cxn ang="0">
                  <a:pos x="57" y="64"/>
                </a:cxn>
                <a:cxn ang="0">
                  <a:pos x="44" y="70"/>
                </a:cxn>
                <a:cxn ang="0">
                  <a:pos x="30" y="70"/>
                </a:cxn>
                <a:cxn ang="0">
                  <a:pos x="17" y="66"/>
                </a:cxn>
                <a:cxn ang="0">
                  <a:pos x="7" y="56"/>
                </a:cxn>
                <a:cxn ang="0">
                  <a:pos x="1" y="44"/>
                </a:cxn>
                <a:cxn ang="0">
                  <a:pos x="1" y="30"/>
                </a:cxn>
                <a:cxn ang="0">
                  <a:pos x="6" y="17"/>
                </a:cxn>
                <a:cxn ang="0">
                  <a:pos x="15" y="7"/>
                </a:cxn>
                <a:cxn ang="0">
                  <a:pos x="28" y="1"/>
                </a:cxn>
                <a:cxn ang="0">
                  <a:pos x="32" y="18"/>
                </a:cxn>
                <a:cxn ang="0">
                  <a:pos x="20" y="26"/>
                </a:cxn>
                <a:cxn ang="0">
                  <a:pos x="18" y="40"/>
                </a:cxn>
                <a:cxn ang="0">
                  <a:pos x="26" y="51"/>
                </a:cxn>
                <a:cxn ang="0">
                  <a:pos x="40" y="53"/>
                </a:cxn>
                <a:cxn ang="0">
                  <a:pos x="51" y="45"/>
                </a:cxn>
                <a:cxn ang="0">
                  <a:pos x="54" y="32"/>
                </a:cxn>
                <a:cxn ang="0">
                  <a:pos x="46" y="20"/>
                </a:cxn>
                <a:cxn ang="0">
                  <a:pos x="32" y="18"/>
                </a:cxn>
              </a:cxnLst>
              <a:rect l="0" t="0" r="r" b="b"/>
              <a:pathLst>
                <a:path w="71" h="71">
                  <a:moveTo>
                    <a:pt x="28" y="1"/>
                  </a:moveTo>
                  <a:cubicBezTo>
                    <a:pt x="33" y="0"/>
                    <a:pt x="37" y="0"/>
                    <a:pt x="42" y="1"/>
                  </a:cubicBezTo>
                  <a:cubicBezTo>
                    <a:pt x="47" y="2"/>
                    <a:pt x="51" y="3"/>
                    <a:pt x="55" y="6"/>
                  </a:cubicBezTo>
                  <a:cubicBezTo>
                    <a:pt x="59" y="8"/>
                    <a:pt x="62" y="11"/>
                    <a:pt x="65" y="15"/>
                  </a:cubicBezTo>
                  <a:cubicBezTo>
                    <a:pt x="67" y="19"/>
                    <a:pt x="69" y="23"/>
                    <a:pt x="70" y="28"/>
                  </a:cubicBezTo>
                  <a:cubicBezTo>
                    <a:pt x="71" y="32"/>
                    <a:pt x="71" y="37"/>
                    <a:pt x="71" y="41"/>
                  </a:cubicBezTo>
                  <a:cubicBezTo>
                    <a:pt x="70" y="45"/>
                    <a:pt x="68" y="50"/>
                    <a:pt x="66" y="54"/>
                  </a:cubicBezTo>
                  <a:cubicBezTo>
                    <a:pt x="63" y="58"/>
                    <a:pt x="60" y="61"/>
                    <a:pt x="57" y="64"/>
                  </a:cubicBezTo>
                  <a:cubicBezTo>
                    <a:pt x="53" y="67"/>
                    <a:pt x="49" y="69"/>
                    <a:pt x="44" y="70"/>
                  </a:cubicBezTo>
                  <a:cubicBezTo>
                    <a:pt x="39" y="71"/>
                    <a:pt x="35" y="71"/>
                    <a:pt x="30" y="70"/>
                  </a:cubicBezTo>
                  <a:cubicBezTo>
                    <a:pt x="26" y="70"/>
                    <a:pt x="21" y="68"/>
                    <a:pt x="17" y="66"/>
                  </a:cubicBezTo>
                  <a:cubicBezTo>
                    <a:pt x="13" y="63"/>
                    <a:pt x="10" y="60"/>
                    <a:pt x="7" y="56"/>
                  </a:cubicBezTo>
                  <a:cubicBezTo>
                    <a:pt x="4" y="53"/>
                    <a:pt x="2" y="48"/>
                    <a:pt x="1" y="44"/>
                  </a:cubicBezTo>
                  <a:cubicBezTo>
                    <a:pt x="0" y="39"/>
                    <a:pt x="0" y="34"/>
                    <a:pt x="1" y="30"/>
                  </a:cubicBezTo>
                  <a:cubicBezTo>
                    <a:pt x="1" y="25"/>
                    <a:pt x="3" y="21"/>
                    <a:pt x="6" y="17"/>
                  </a:cubicBezTo>
                  <a:cubicBezTo>
                    <a:pt x="9" y="13"/>
                    <a:pt x="12" y="9"/>
                    <a:pt x="15" y="7"/>
                  </a:cubicBezTo>
                  <a:cubicBezTo>
                    <a:pt x="19" y="4"/>
                    <a:pt x="23" y="2"/>
                    <a:pt x="28" y="1"/>
                  </a:cubicBezTo>
                  <a:close/>
                  <a:moveTo>
                    <a:pt x="32" y="18"/>
                  </a:moveTo>
                  <a:cubicBezTo>
                    <a:pt x="27" y="19"/>
                    <a:pt x="23" y="22"/>
                    <a:pt x="20" y="26"/>
                  </a:cubicBezTo>
                  <a:cubicBezTo>
                    <a:pt x="17" y="31"/>
                    <a:pt x="17" y="35"/>
                    <a:pt x="18" y="40"/>
                  </a:cubicBezTo>
                  <a:cubicBezTo>
                    <a:pt x="19" y="45"/>
                    <a:pt x="22" y="48"/>
                    <a:pt x="26" y="51"/>
                  </a:cubicBezTo>
                  <a:cubicBezTo>
                    <a:pt x="30" y="53"/>
                    <a:pt x="35" y="54"/>
                    <a:pt x="40" y="53"/>
                  </a:cubicBezTo>
                  <a:cubicBezTo>
                    <a:pt x="45" y="52"/>
                    <a:pt x="49" y="49"/>
                    <a:pt x="51" y="45"/>
                  </a:cubicBezTo>
                  <a:cubicBezTo>
                    <a:pt x="54" y="41"/>
                    <a:pt x="55" y="36"/>
                    <a:pt x="54" y="32"/>
                  </a:cubicBezTo>
                  <a:cubicBezTo>
                    <a:pt x="53" y="27"/>
                    <a:pt x="50" y="23"/>
                    <a:pt x="46" y="20"/>
                  </a:cubicBezTo>
                  <a:cubicBezTo>
                    <a:pt x="42" y="18"/>
                    <a:pt x="37" y="17"/>
                    <a:pt x="32"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4" name="Freeform 132"/>
            <p:cNvSpPr>
              <a:spLocks/>
            </p:cNvSpPr>
            <p:nvPr/>
          </p:nvSpPr>
          <p:spPr bwMode="auto">
            <a:xfrm>
              <a:off x="5704114" y="5781476"/>
              <a:ext cx="103920" cy="87344"/>
            </a:xfrm>
            <a:custGeom>
              <a:avLst/>
              <a:gdLst/>
              <a:ahLst/>
              <a:cxnLst>
                <a:cxn ang="0">
                  <a:pos x="3" y="43"/>
                </a:cxn>
                <a:cxn ang="0">
                  <a:pos x="0" y="3"/>
                </a:cxn>
                <a:cxn ang="0">
                  <a:pos x="161" y="0"/>
                </a:cxn>
                <a:cxn ang="0">
                  <a:pos x="163" y="36"/>
                </a:cxn>
                <a:cxn ang="0">
                  <a:pos x="74" y="97"/>
                </a:cxn>
                <a:cxn ang="0">
                  <a:pos x="163" y="95"/>
                </a:cxn>
                <a:cxn ang="0">
                  <a:pos x="163" y="135"/>
                </a:cxn>
                <a:cxn ang="0">
                  <a:pos x="3" y="137"/>
                </a:cxn>
                <a:cxn ang="0">
                  <a:pos x="3" y="102"/>
                </a:cxn>
                <a:cxn ang="0">
                  <a:pos x="93" y="40"/>
                </a:cxn>
                <a:cxn ang="0">
                  <a:pos x="3" y="43"/>
                </a:cxn>
              </a:cxnLst>
              <a:rect l="0" t="0" r="r" b="b"/>
              <a:pathLst>
                <a:path w="163" h="137">
                  <a:moveTo>
                    <a:pt x="3" y="43"/>
                  </a:moveTo>
                  <a:lnTo>
                    <a:pt x="0" y="3"/>
                  </a:lnTo>
                  <a:lnTo>
                    <a:pt x="161" y="0"/>
                  </a:lnTo>
                  <a:lnTo>
                    <a:pt x="163" y="36"/>
                  </a:lnTo>
                  <a:lnTo>
                    <a:pt x="74" y="97"/>
                  </a:lnTo>
                  <a:lnTo>
                    <a:pt x="163" y="95"/>
                  </a:lnTo>
                  <a:lnTo>
                    <a:pt x="163" y="135"/>
                  </a:lnTo>
                  <a:lnTo>
                    <a:pt x="3" y="137"/>
                  </a:lnTo>
                  <a:lnTo>
                    <a:pt x="3" y="102"/>
                  </a:lnTo>
                  <a:lnTo>
                    <a:pt x="93" y="40"/>
                  </a:lnTo>
                  <a:lnTo>
                    <a:pt x="3"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55" name="Group 220"/>
          <p:cNvGrpSpPr>
            <a:grpSpLocks noChangeAspect="1"/>
          </p:cNvGrpSpPr>
          <p:nvPr/>
        </p:nvGrpSpPr>
        <p:grpSpPr>
          <a:xfrm>
            <a:off x="5945373" y="3004799"/>
            <a:ext cx="625581" cy="558830"/>
            <a:chOff x="4666830" y="5260602"/>
            <a:chExt cx="1141204" cy="1019434"/>
          </a:xfrm>
          <a:solidFill>
            <a:srgbClr val="FBB040"/>
          </a:solidFill>
        </p:grpSpPr>
        <p:sp>
          <p:nvSpPr>
            <p:cNvPr id="256" name="Freeform 64"/>
            <p:cNvSpPr>
              <a:spLocks noEditPoints="1"/>
            </p:cNvSpPr>
            <p:nvPr/>
          </p:nvSpPr>
          <p:spPr bwMode="auto">
            <a:xfrm>
              <a:off x="5042981" y="5615715"/>
              <a:ext cx="227604" cy="414404"/>
            </a:xfrm>
            <a:custGeom>
              <a:avLst/>
              <a:gdLst/>
              <a:ahLst/>
              <a:cxnLst>
                <a:cxn ang="0">
                  <a:pos x="45" y="114"/>
                </a:cxn>
                <a:cxn ang="0">
                  <a:pos x="52" y="67"/>
                </a:cxn>
                <a:cxn ang="0">
                  <a:pos x="76" y="56"/>
                </a:cxn>
                <a:cxn ang="0">
                  <a:pos x="69" y="39"/>
                </a:cxn>
                <a:cxn ang="0">
                  <a:pos x="80" y="0"/>
                </a:cxn>
                <a:cxn ang="0">
                  <a:pos x="91" y="39"/>
                </a:cxn>
                <a:cxn ang="0">
                  <a:pos x="84" y="56"/>
                </a:cxn>
                <a:cxn ang="0">
                  <a:pos x="107" y="67"/>
                </a:cxn>
                <a:cxn ang="0">
                  <a:pos x="119" y="95"/>
                </a:cxn>
                <a:cxn ang="0">
                  <a:pos x="107" y="122"/>
                </a:cxn>
                <a:cxn ang="0">
                  <a:pos x="136" y="185"/>
                </a:cxn>
                <a:cxn ang="0">
                  <a:pos x="151" y="188"/>
                </a:cxn>
                <a:cxn ang="0">
                  <a:pos x="136" y="192"/>
                </a:cxn>
                <a:cxn ang="0">
                  <a:pos x="139" y="231"/>
                </a:cxn>
                <a:cxn ang="0">
                  <a:pos x="148" y="257"/>
                </a:cxn>
                <a:cxn ang="0">
                  <a:pos x="147" y="260"/>
                </a:cxn>
                <a:cxn ang="0">
                  <a:pos x="147" y="263"/>
                </a:cxn>
                <a:cxn ang="0">
                  <a:pos x="145" y="264"/>
                </a:cxn>
                <a:cxn ang="0">
                  <a:pos x="144" y="275"/>
                </a:cxn>
                <a:cxn ang="0">
                  <a:pos x="138" y="266"/>
                </a:cxn>
                <a:cxn ang="0">
                  <a:pos x="134" y="265"/>
                </a:cxn>
                <a:cxn ang="0">
                  <a:pos x="131" y="263"/>
                </a:cxn>
                <a:cxn ang="0">
                  <a:pos x="124" y="235"/>
                </a:cxn>
                <a:cxn ang="0">
                  <a:pos x="113" y="192"/>
                </a:cxn>
                <a:cxn ang="0">
                  <a:pos x="89" y="206"/>
                </a:cxn>
                <a:cxn ang="0">
                  <a:pos x="72" y="206"/>
                </a:cxn>
                <a:cxn ang="0">
                  <a:pos x="47" y="192"/>
                </a:cxn>
                <a:cxn ang="0">
                  <a:pos x="19" y="263"/>
                </a:cxn>
                <a:cxn ang="0">
                  <a:pos x="32" y="192"/>
                </a:cxn>
                <a:cxn ang="0">
                  <a:pos x="17" y="195"/>
                </a:cxn>
                <a:cxn ang="0">
                  <a:pos x="17" y="180"/>
                </a:cxn>
                <a:cxn ang="0">
                  <a:pos x="35" y="185"/>
                </a:cxn>
                <a:cxn ang="0">
                  <a:pos x="72" y="171"/>
                </a:cxn>
                <a:cxn ang="0">
                  <a:pos x="89" y="171"/>
                </a:cxn>
                <a:cxn ang="0">
                  <a:pos x="111" y="185"/>
                </a:cxn>
                <a:cxn ang="0">
                  <a:pos x="86" y="94"/>
                </a:cxn>
                <a:cxn ang="0">
                  <a:pos x="91" y="91"/>
                </a:cxn>
                <a:cxn ang="0">
                  <a:pos x="104" y="109"/>
                </a:cxn>
                <a:cxn ang="0">
                  <a:pos x="108" y="95"/>
                </a:cxn>
                <a:cxn ang="0">
                  <a:pos x="100" y="75"/>
                </a:cxn>
                <a:cxn ang="0">
                  <a:pos x="60" y="75"/>
                </a:cxn>
                <a:cxn ang="0">
                  <a:pos x="52" y="95"/>
                </a:cxn>
                <a:cxn ang="0">
                  <a:pos x="56" y="109"/>
                </a:cxn>
                <a:cxn ang="0">
                  <a:pos x="69" y="91"/>
                </a:cxn>
                <a:cxn ang="0">
                  <a:pos x="73" y="94"/>
                </a:cxn>
                <a:cxn ang="0">
                  <a:pos x="49" y="185"/>
                </a:cxn>
                <a:cxn ang="0">
                  <a:pos x="72" y="171"/>
                </a:cxn>
                <a:cxn ang="0">
                  <a:pos x="14" y="222"/>
                </a:cxn>
                <a:cxn ang="0">
                  <a:pos x="19" y="224"/>
                </a:cxn>
                <a:cxn ang="0">
                  <a:pos x="14" y="246"/>
                </a:cxn>
                <a:cxn ang="0">
                  <a:pos x="9" y="248"/>
                </a:cxn>
                <a:cxn ang="0">
                  <a:pos x="6" y="244"/>
                </a:cxn>
                <a:cxn ang="0">
                  <a:pos x="5" y="237"/>
                </a:cxn>
                <a:cxn ang="0">
                  <a:pos x="10" y="231"/>
                </a:cxn>
                <a:cxn ang="0">
                  <a:pos x="26" y="241"/>
                </a:cxn>
                <a:cxn ang="0">
                  <a:pos x="26" y="235"/>
                </a:cxn>
                <a:cxn ang="0">
                  <a:pos x="26" y="241"/>
                </a:cxn>
              </a:cxnLst>
              <a:rect l="0" t="0" r="r" b="b"/>
              <a:pathLst>
                <a:path w="151" h="275">
                  <a:moveTo>
                    <a:pt x="52" y="122"/>
                  </a:moveTo>
                  <a:cubicBezTo>
                    <a:pt x="50" y="120"/>
                    <a:pt x="47" y="117"/>
                    <a:pt x="45" y="114"/>
                  </a:cubicBezTo>
                  <a:cubicBezTo>
                    <a:pt x="43" y="108"/>
                    <a:pt x="40" y="101"/>
                    <a:pt x="40" y="95"/>
                  </a:cubicBezTo>
                  <a:cubicBezTo>
                    <a:pt x="40" y="84"/>
                    <a:pt x="45" y="73"/>
                    <a:pt x="52" y="67"/>
                  </a:cubicBezTo>
                  <a:cubicBezTo>
                    <a:pt x="52" y="67"/>
                    <a:pt x="52" y="67"/>
                    <a:pt x="52" y="67"/>
                  </a:cubicBezTo>
                  <a:cubicBezTo>
                    <a:pt x="58" y="61"/>
                    <a:pt x="66" y="56"/>
                    <a:pt x="76" y="56"/>
                  </a:cubicBezTo>
                  <a:cubicBezTo>
                    <a:pt x="76" y="50"/>
                    <a:pt x="76" y="50"/>
                    <a:pt x="76" y="50"/>
                  </a:cubicBezTo>
                  <a:cubicBezTo>
                    <a:pt x="72" y="48"/>
                    <a:pt x="69" y="44"/>
                    <a:pt x="69" y="39"/>
                  </a:cubicBezTo>
                  <a:cubicBezTo>
                    <a:pt x="69" y="12"/>
                    <a:pt x="69" y="12"/>
                    <a:pt x="69" y="12"/>
                  </a:cubicBezTo>
                  <a:cubicBezTo>
                    <a:pt x="69" y="6"/>
                    <a:pt x="73" y="0"/>
                    <a:pt x="80" y="0"/>
                  </a:cubicBezTo>
                  <a:cubicBezTo>
                    <a:pt x="86" y="0"/>
                    <a:pt x="91" y="6"/>
                    <a:pt x="91" y="12"/>
                  </a:cubicBezTo>
                  <a:cubicBezTo>
                    <a:pt x="91" y="39"/>
                    <a:pt x="91" y="39"/>
                    <a:pt x="91" y="39"/>
                  </a:cubicBezTo>
                  <a:cubicBezTo>
                    <a:pt x="91" y="44"/>
                    <a:pt x="89" y="48"/>
                    <a:pt x="84" y="50"/>
                  </a:cubicBezTo>
                  <a:cubicBezTo>
                    <a:pt x="84" y="56"/>
                    <a:pt x="84" y="56"/>
                    <a:pt x="84" y="56"/>
                  </a:cubicBezTo>
                  <a:cubicBezTo>
                    <a:pt x="93" y="56"/>
                    <a:pt x="101" y="61"/>
                    <a:pt x="107" y="67"/>
                  </a:cubicBezTo>
                  <a:cubicBezTo>
                    <a:pt x="107" y="67"/>
                    <a:pt x="107" y="67"/>
                    <a:pt x="107" y="67"/>
                  </a:cubicBezTo>
                  <a:cubicBezTo>
                    <a:pt x="107" y="67"/>
                    <a:pt x="107" y="67"/>
                    <a:pt x="107" y="67"/>
                  </a:cubicBezTo>
                  <a:cubicBezTo>
                    <a:pt x="114" y="73"/>
                    <a:pt x="119" y="84"/>
                    <a:pt x="119" y="95"/>
                  </a:cubicBezTo>
                  <a:cubicBezTo>
                    <a:pt x="119" y="101"/>
                    <a:pt x="118" y="108"/>
                    <a:pt x="114" y="114"/>
                  </a:cubicBezTo>
                  <a:cubicBezTo>
                    <a:pt x="112" y="116"/>
                    <a:pt x="110" y="120"/>
                    <a:pt x="107" y="122"/>
                  </a:cubicBezTo>
                  <a:cubicBezTo>
                    <a:pt x="125" y="185"/>
                    <a:pt x="125" y="185"/>
                    <a:pt x="125" y="185"/>
                  </a:cubicBezTo>
                  <a:cubicBezTo>
                    <a:pt x="136" y="185"/>
                    <a:pt x="136" y="185"/>
                    <a:pt x="136" y="185"/>
                  </a:cubicBezTo>
                  <a:cubicBezTo>
                    <a:pt x="137" y="182"/>
                    <a:pt x="140" y="180"/>
                    <a:pt x="142" y="180"/>
                  </a:cubicBezTo>
                  <a:cubicBezTo>
                    <a:pt x="147" y="180"/>
                    <a:pt x="151" y="184"/>
                    <a:pt x="151" y="188"/>
                  </a:cubicBezTo>
                  <a:cubicBezTo>
                    <a:pt x="151" y="192"/>
                    <a:pt x="147" y="195"/>
                    <a:pt x="142" y="195"/>
                  </a:cubicBezTo>
                  <a:cubicBezTo>
                    <a:pt x="140" y="195"/>
                    <a:pt x="137" y="194"/>
                    <a:pt x="136" y="192"/>
                  </a:cubicBezTo>
                  <a:cubicBezTo>
                    <a:pt x="127" y="192"/>
                    <a:pt x="127" y="192"/>
                    <a:pt x="127" y="192"/>
                  </a:cubicBezTo>
                  <a:cubicBezTo>
                    <a:pt x="139" y="231"/>
                    <a:pt x="139" y="231"/>
                    <a:pt x="139" y="231"/>
                  </a:cubicBezTo>
                  <a:cubicBezTo>
                    <a:pt x="140" y="231"/>
                    <a:pt x="141" y="231"/>
                    <a:pt x="141" y="232"/>
                  </a:cubicBezTo>
                  <a:cubicBezTo>
                    <a:pt x="148" y="257"/>
                    <a:pt x="148" y="257"/>
                    <a:pt x="148" y="257"/>
                  </a:cubicBezTo>
                  <a:cubicBezTo>
                    <a:pt x="148" y="258"/>
                    <a:pt x="148" y="259"/>
                    <a:pt x="148" y="259"/>
                  </a:cubicBezTo>
                  <a:cubicBezTo>
                    <a:pt x="147" y="260"/>
                    <a:pt x="147" y="260"/>
                    <a:pt x="147" y="260"/>
                  </a:cubicBezTo>
                  <a:cubicBezTo>
                    <a:pt x="147" y="261"/>
                    <a:pt x="147" y="261"/>
                    <a:pt x="147" y="261"/>
                  </a:cubicBezTo>
                  <a:cubicBezTo>
                    <a:pt x="147" y="263"/>
                    <a:pt x="147" y="263"/>
                    <a:pt x="147" y="263"/>
                  </a:cubicBezTo>
                  <a:cubicBezTo>
                    <a:pt x="146" y="264"/>
                    <a:pt x="146" y="264"/>
                    <a:pt x="146" y="264"/>
                  </a:cubicBezTo>
                  <a:cubicBezTo>
                    <a:pt x="145" y="264"/>
                    <a:pt x="145" y="264"/>
                    <a:pt x="145" y="264"/>
                  </a:cubicBezTo>
                  <a:cubicBezTo>
                    <a:pt x="146" y="271"/>
                    <a:pt x="146" y="271"/>
                    <a:pt x="146" y="271"/>
                  </a:cubicBezTo>
                  <a:cubicBezTo>
                    <a:pt x="147" y="273"/>
                    <a:pt x="146" y="274"/>
                    <a:pt x="144" y="275"/>
                  </a:cubicBezTo>
                  <a:cubicBezTo>
                    <a:pt x="142" y="275"/>
                    <a:pt x="140" y="274"/>
                    <a:pt x="140" y="273"/>
                  </a:cubicBezTo>
                  <a:cubicBezTo>
                    <a:pt x="138" y="266"/>
                    <a:pt x="138" y="266"/>
                    <a:pt x="138" y="266"/>
                  </a:cubicBezTo>
                  <a:cubicBezTo>
                    <a:pt x="137" y="266"/>
                    <a:pt x="137" y="266"/>
                    <a:pt x="137" y="266"/>
                  </a:cubicBezTo>
                  <a:cubicBezTo>
                    <a:pt x="136" y="267"/>
                    <a:pt x="134" y="266"/>
                    <a:pt x="134" y="265"/>
                  </a:cubicBezTo>
                  <a:cubicBezTo>
                    <a:pt x="134" y="264"/>
                    <a:pt x="134" y="264"/>
                    <a:pt x="134" y="264"/>
                  </a:cubicBezTo>
                  <a:cubicBezTo>
                    <a:pt x="133" y="264"/>
                    <a:pt x="131" y="264"/>
                    <a:pt x="131" y="263"/>
                  </a:cubicBezTo>
                  <a:cubicBezTo>
                    <a:pt x="124" y="238"/>
                    <a:pt x="124" y="238"/>
                    <a:pt x="124" y="238"/>
                  </a:cubicBezTo>
                  <a:cubicBezTo>
                    <a:pt x="124" y="237"/>
                    <a:pt x="124" y="235"/>
                    <a:pt x="124" y="235"/>
                  </a:cubicBezTo>
                  <a:cubicBezTo>
                    <a:pt x="125" y="234"/>
                    <a:pt x="125" y="234"/>
                    <a:pt x="125" y="234"/>
                  </a:cubicBezTo>
                  <a:cubicBezTo>
                    <a:pt x="113" y="192"/>
                    <a:pt x="113" y="192"/>
                    <a:pt x="113" y="192"/>
                  </a:cubicBezTo>
                  <a:cubicBezTo>
                    <a:pt x="89" y="192"/>
                    <a:pt x="89" y="192"/>
                    <a:pt x="89" y="192"/>
                  </a:cubicBezTo>
                  <a:cubicBezTo>
                    <a:pt x="89" y="206"/>
                    <a:pt x="89" y="206"/>
                    <a:pt x="89" y="206"/>
                  </a:cubicBezTo>
                  <a:cubicBezTo>
                    <a:pt x="89" y="211"/>
                    <a:pt x="85" y="214"/>
                    <a:pt x="80" y="214"/>
                  </a:cubicBezTo>
                  <a:cubicBezTo>
                    <a:pt x="76" y="214"/>
                    <a:pt x="72" y="211"/>
                    <a:pt x="72" y="206"/>
                  </a:cubicBezTo>
                  <a:cubicBezTo>
                    <a:pt x="72" y="192"/>
                    <a:pt x="72" y="192"/>
                    <a:pt x="72" y="192"/>
                  </a:cubicBezTo>
                  <a:cubicBezTo>
                    <a:pt x="47" y="192"/>
                    <a:pt x="47" y="192"/>
                    <a:pt x="47" y="192"/>
                  </a:cubicBezTo>
                  <a:cubicBezTo>
                    <a:pt x="38" y="224"/>
                    <a:pt x="32" y="242"/>
                    <a:pt x="23" y="275"/>
                  </a:cubicBezTo>
                  <a:cubicBezTo>
                    <a:pt x="19" y="263"/>
                    <a:pt x="19" y="263"/>
                    <a:pt x="19" y="263"/>
                  </a:cubicBezTo>
                  <a:cubicBezTo>
                    <a:pt x="12" y="261"/>
                    <a:pt x="12" y="261"/>
                    <a:pt x="12" y="261"/>
                  </a:cubicBezTo>
                  <a:cubicBezTo>
                    <a:pt x="32" y="192"/>
                    <a:pt x="32" y="192"/>
                    <a:pt x="32" y="192"/>
                  </a:cubicBezTo>
                  <a:cubicBezTo>
                    <a:pt x="24" y="192"/>
                    <a:pt x="24" y="192"/>
                    <a:pt x="24" y="192"/>
                  </a:cubicBezTo>
                  <a:cubicBezTo>
                    <a:pt x="23" y="194"/>
                    <a:pt x="20" y="195"/>
                    <a:pt x="17" y="195"/>
                  </a:cubicBezTo>
                  <a:cubicBezTo>
                    <a:pt x="14" y="195"/>
                    <a:pt x="10" y="192"/>
                    <a:pt x="10" y="188"/>
                  </a:cubicBezTo>
                  <a:cubicBezTo>
                    <a:pt x="10" y="184"/>
                    <a:pt x="14" y="180"/>
                    <a:pt x="17" y="180"/>
                  </a:cubicBezTo>
                  <a:cubicBezTo>
                    <a:pt x="20" y="180"/>
                    <a:pt x="23" y="182"/>
                    <a:pt x="24" y="185"/>
                  </a:cubicBezTo>
                  <a:cubicBezTo>
                    <a:pt x="35" y="185"/>
                    <a:pt x="35" y="185"/>
                    <a:pt x="35" y="185"/>
                  </a:cubicBezTo>
                  <a:cubicBezTo>
                    <a:pt x="52" y="122"/>
                    <a:pt x="52" y="122"/>
                    <a:pt x="52" y="122"/>
                  </a:cubicBezTo>
                  <a:close/>
                  <a:moveTo>
                    <a:pt x="72" y="171"/>
                  </a:moveTo>
                  <a:cubicBezTo>
                    <a:pt x="72" y="166"/>
                    <a:pt x="76" y="162"/>
                    <a:pt x="80" y="162"/>
                  </a:cubicBezTo>
                  <a:cubicBezTo>
                    <a:pt x="85" y="162"/>
                    <a:pt x="89" y="166"/>
                    <a:pt x="89" y="171"/>
                  </a:cubicBezTo>
                  <a:cubicBezTo>
                    <a:pt x="89" y="185"/>
                    <a:pt x="89" y="185"/>
                    <a:pt x="89" y="185"/>
                  </a:cubicBezTo>
                  <a:cubicBezTo>
                    <a:pt x="111" y="185"/>
                    <a:pt x="111" y="185"/>
                    <a:pt x="111" y="185"/>
                  </a:cubicBezTo>
                  <a:cubicBezTo>
                    <a:pt x="86" y="98"/>
                    <a:pt x="86" y="98"/>
                    <a:pt x="86" y="98"/>
                  </a:cubicBezTo>
                  <a:cubicBezTo>
                    <a:pt x="86" y="97"/>
                    <a:pt x="86" y="95"/>
                    <a:pt x="86" y="94"/>
                  </a:cubicBezTo>
                  <a:cubicBezTo>
                    <a:pt x="87" y="92"/>
                    <a:pt x="89" y="91"/>
                    <a:pt x="90" y="91"/>
                  </a:cubicBezTo>
                  <a:cubicBezTo>
                    <a:pt x="91" y="91"/>
                    <a:pt x="91" y="91"/>
                    <a:pt x="91" y="91"/>
                  </a:cubicBezTo>
                  <a:cubicBezTo>
                    <a:pt x="96" y="90"/>
                    <a:pt x="99" y="92"/>
                    <a:pt x="100" y="96"/>
                  </a:cubicBezTo>
                  <a:cubicBezTo>
                    <a:pt x="104" y="109"/>
                    <a:pt x="104" y="109"/>
                    <a:pt x="104" y="109"/>
                  </a:cubicBezTo>
                  <a:cubicBezTo>
                    <a:pt x="104" y="109"/>
                    <a:pt x="105" y="109"/>
                    <a:pt x="105" y="108"/>
                  </a:cubicBezTo>
                  <a:cubicBezTo>
                    <a:pt x="107" y="104"/>
                    <a:pt x="108" y="100"/>
                    <a:pt x="108" y="95"/>
                  </a:cubicBezTo>
                  <a:cubicBezTo>
                    <a:pt x="108" y="86"/>
                    <a:pt x="105" y="80"/>
                    <a:pt x="100" y="75"/>
                  </a:cubicBezTo>
                  <a:cubicBezTo>
                    <a:pt x="100" y="75"/>
                    <a:pt x="100" y="75"/>
                    <a:pt x="100" y="75"/>
                  </a:cubicBezTo>
                  <a:cubicBezTo>
                    <a:pt x="94" y="69"/>
                    <a:pt x="87" y="67"/>
                    <a:pt x="80" y="67"/>
                  </a:cubicBezTo>
                  <a:cubicBezTo>
                    <a:pt x="72" y="67"/>
                    <a:pt x="65" y="69"/>
                    <a:pt x="60" y="75"/>
                  </a:cubicBezTo>
                  <a:cubicBezTo>
                    <a:pt x="60" y="75"/>
                    <a:pt x="60" y="75"/>
                    <a:pt x="60" y="75"/>
                  </a:cubicBezTo>
                  <a:cubicBezTo>
                    <a:pt x="55" y="80"/>
                    <a:pt x="52" y="86"/>
                    <a:pt x="52" y="95"/>
                  </a:cubicBezTo>
                  <a:cubicBezTo>
                    <a:pt x="52" y="100"/>
                    <a:pt x="53" y="104"/>
                    <a:pt x="56" y="108"/>
                  </a:cubicBezTo>
                  <a:cubicBezTo>
                    <a:pt x="56" y="109"/>
                    <a:pt x="56" y="109"/>
                    <a:pt x="56" y="109"/>
                  </a:cubicBezTo>
                  <a:cubicBezTo>
                    <a:pt x="60" y="96"/>
                    <a:pt x="60" y="96"/>
                    <a:pt x="60" y="96"/>
                  </a:cubicBezTo>
                  <a:cubicBezTo>
                    <a:pt x="60" y="92"/>
                    <a:pt x="65" y="90"/>
                    <a:pt x="69" y="91"/>
                  </a:cubicBezTo>
                  <a:cubicBezTo>
                    <a:pt x="70" y="91"/>
                    <a:pt x="70" y="91"/>
                    <a:pt x="70" y="91"/>
                  </a:cubicBezTo>
                  <a:cubicBezTo>
                    <a:pt x="71" y="91"/>
                    <a:pt x="72" y="92"/>
                    <a:pt x="73" y="94"/>
                  </a:cubicBezTo>
                  <a:cubicBezTo>
                    <a:pt x="75" y="95"/>
                    <a:pt x="75" y="97"/>
                    <a:pt x="73" y="98"/>
                  </a:cubicBezTo>
                  <a:cubicBezTo>
                    <a:pt x="49" y="185"/>
                    <a:pt x="49" y="185"/>
                    <a:pt x="49" y="185"/>
                  </a:cubicBezTo>
                  <a:cubicBezTo>
                    <a:pt x="72" y="185"/>
                    <a:pt x="72" y="185"/>
                    <a:pt x="72" y="185"/>
                  </a:cubicBezTo>
                  <a:cubicBezTo>
                    <a:pt x="72" y="171"/>
                    <a:pt x="72" y="171"/>
                    <a:pt x="72" y="171"/>
                  </a:cubicBezTo>
                  <a:close/>
                  <a:moveTo>
                    <a:pt x="12" y="224"/>
                  </a:moveTo>
                  <a:cubicBezTo>
                    <a:pt x="14" y="222"/>
                    <a:pt x="14" y="222"/>
                    <a:pt x="14" y="222"/>
                  </a:cubicBezTo>
                  <a:cubicBezTo>
                    <a:pt x="15" y="221"/>
                    <a:pt x="16" y="221"/>
                    <a:pt x="17" y="221"/>
                  </a:cubicBezTo>
                  <a:cubicBezTo>
                    <a:pt x="18" y="222"/>
                    <a:pt x="18" y="222"/>
                    <a:pt x="19" y="224"/>
                  </a:cubicBezTo>
                  <a:cubicBezTo>
                    <a:pt x="19" y="224"/>
                    <a:pt x="19" y="225"/>
                    <a:pt x="19" y="226"/>
                  </a:cubicBezTo>
                  <a:cubicBezTo>
                    <a:pt x="14" y="246"/>
                    <a:pt x="14" y="246"/>
                    <a:pt x="14" y="246"/>
                  </a:cubicBezTo>
                  <a:cubicBezTo>
                    <a:pt x="14" y="247"/>
                    <a:pt x="12" y="247"/>
                    <a:pt x="12" y="248"/>
                  </a:cubicBezTo>
                  <a:cubicBezTo>
                    <a:pt x="11" y="248"/>
                    <a:pt x="10" y="248"/>
                    <a:pt x="9" y="248"/>
                  </a:cubicBezTo>
                  <a:cubicBezTo>
                    <a:pt x="9" y="248"/>
                    <a:pt x="8" y="247"/>
                    <a:pt x="8" y="246"/>
                  </a:cubicBezTo>
                  <a:cubicBezTo>
                    <a:pt x="6" y="246"/>
                    <a:pt x="6" y="245"/>
                    <a:pt x="6" y="244"/>
                  </a:cubicBezTo>
                  <a:cubicBezTo>
                    <a:pt x="9" y="238"/>
                    <a:pt x="9" y="238"/>
                    <a:pt x="9" y="238"/>
                  </a:cubicBezTo>
                  <a:cubicBezTo>
                    <a:pt x="5" y="237"/>
                    <a:pt x="5" y="237"/>
                    <a:pt x="5" y="237"/>
                  </a:cubicBezTo>
                  <a:cubicBezTo>
                    <a:pt x="0" y="235"/>
                    <a:pt x="2" y="228"/>
                    <a:pt x="6" y="229"/>
                  </a:cubicBezTo>
                  <a:cubicBezTo>
                    <a:pt x="10" y="231"/>
                    <a:pt x="10" y="231"/>
                    <a:pt x="10" y="231"/>
                  </a:cubicBezTo>
                  <a:cubicBezTo>
                    <a:pt x="12" y="224"/>
                    <a:pt x="12" y="224"/>
                    <a:pt x="12" y="224"/>
                  </a:cubicBezTo>
                  <a:close/>
                  <a:moveTo>
                    <a:pt x="26" y="241"/>
                  </a:moveTo>
                  <a:cubicBezTo>
                    <a:pt x="28" y="241"/>
                    <a:pt x="30" y="240"/>
                    <a:pt x="30" y="239"/>
                  </a:cubicBezTo>
                  <a:cubicBezTo>
                    <a:pt x="30" y="237"/>
                    <a:pt x="28" y="235"/>
                    <a:pt x="26" y="235"/>
                  </a:cubicBezTo>
                  <a:cubicBezTo>
                    <a:pt x="25" y="235"/>
                    <a:pt x="23" y="237"/>
                    <a:pt x="23" y="239"/>
                  </a:cubicBezTo>
                  <a:cubicBezTo>
                    <a:pt x="23" y="240"/>
                    <a:pt x="25" y="241"/>
                    <a:pt x="26" y="2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7" name="Freeform 65"/>
            <p:cNvSpPr>
              <a:spLocks/>
            </p:cNvSpPr>
            <p:nvPr/>
          </p:nvSpPr>
          <p:spPr bwMode="auto">
            <a:xfrm>
              <a:off x="5091434" y="6024380"/>
              <a:ext cx="142810" cy="29965"/>
            </a:xfrm>
            <a:custGeom>
              <a:avLst/>
              <a:gdLst/>
              <a:ahLst/>
              <a:cxnLst>
                <a:cxn ang="0">
                  <a:pos x="3" y="8"/>
                </a:cxn>
                <a:cxn ang="0">
                  <a:pos x="1" y="3"/>
                </a:cxn>
                <a:cxn ang="0">
                  <a:pos x="6" y="2"/>
                </a:cxn>
                <a:cxn ang="0">
                  <a:pos x="26" y="10"/>
                </a:cxn>
                <a:cxn ang="0">
                  <a:pos x="47" y="13"/>
                </a:cxn>
                <a:cxn ang="0">
                  <a:pos x="69" y="10"/>
                </a:cxn>
                <a:cxn ang="0">
                  <a:pos x="89" y="2"/>
                </a:cxn>
                <a:cxn ang="0">
                  <a:pos x="94" y="3"/>
                </a:cxn>
                <a:cxn ang="0">
                  <a:pos x="93" y="8"/>
                </a:cxn>
                <a:cxn ang="0">
                  <a:pos x="71" y="18"/>
                </a:cxn>
                <a:cxn ang="0">
                  <a:pos x="47" y="20"/>
                </a:cxn>
                <a:cxn ang="0">
                  <a:pos x="24" y="18"/>
                </a:cxn>
                <a:cxn ang="0">
                  <a:pos x="3" y="8"/>
                </a:cxn>
              </a:cxnLst>
              <a:rect l="0" t="0" r="r" b="b"/>
              <a:pathLst>
                <a:path w="95" h="20">
                  <a:moveTo>
                    <a:pt x="3" y="8"/>
                  </a:moveTo>
                  <a:cubicBezTo>
                    <a:pt x="0" y="7"/>
                    <a:pt x="0" y="5"/>
                    <a:pt x="1" y="3"/>
                  </a:cubicBezTo>
                  <a:cubicBezTo>
                    <a:pt x="1" y="2"/>
                    <a:pt x="4" y="0"/>
                    <a:pt x="6" y="2"/>
                  </a:cubicBezTo>
                  <a:cubicBezTo>
                    <a:pt x="12" y="5"/>
                    <a:pt x="18" y="8"/>
                    <a:pt x="26" y="10"/>
                  </a:cubicBezTo>
                  <a:cubicBezTo>
                    <a:pt x="33" y="13"/>
                    <a:pt x="40" y="13"/>
                    <a:pt x="47" y="13"/>
                  </a:cubicBezTo>
                  <a:cubicBezTo>
                    <a:pt x="54" y="13"/>
                    <a:pt x="61" y="13"/>
                    <a:pt x="69" y="10"/>
                  </a:cubicBezTo>
                  <a:cubicBezTo>
                    <a:pt x="76" y="8"/>
                    <a:pt x="83" y="5"/>
                    <a:pt x="89" y="2"/>
                  </a:cubicBezTo>
                  <a:cubicBezTo>
                    <a:pt x="90" y="0"/>
                    <a:pt x="93" y="2"/>
                    <a:pt x="94" y="3"/>
                  </a:cubicBezTo>
                  <a:cubicBezTo>
                    <a:pt x="95" y="5"/>
                    <a:pt x="94" y="7"/>
                    <a:pt x="93" y="8"/>
                  </a:cubicBezTo>
                  <a:cubicBezTo>
                    <a:pt x="86" y="13"/>
                    <a:pt x="78" y="15"/>
                    <a:pt x="71" y="18"/>
                  </a:cubicBezTo>
                  <a:cubicBezTo>
                    <a:pt x="63" y="19"/>
                    <a:pt x="55" y="20"/>
                    <a:pt x="47" y="20"/>
                  </a:cubicBezTo>
                  <a:cubicBezTo>
                    <a:pt x="40" y="20"/>
                    <a:pt x="31" y="19"/>
                    <a:pt x="24" y="18"/>
                  </a:cubicBezTo>
                  <a:cubicBezTo>
                    <a:pt x="17" y="15"/>
                    <a:pt x="8" y="13"/>
                    <a:pt x="3"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8" name="Freeform 66"/>
            <p:cNvSpPr>
              <a:spLocks noEditPoints="1"/>
            </p:cNvSpPr>
            <p:nvPr/>
          </p:nvSpPr>
          <p:spPr bwMode="auto">
            <a:xfrm>
              <a:off x="5311387" y="5609976"/>
              <a:ext cx="118583" cy="444369"/>
            </a:xfrm>
            <a:custGeom>
              <a:avLst/>
              <a:gdLst/>
              <a:ahLst/>
              <a:cxnLst>
                <a:cxn ang="0">
                  <a:pos x="72" y="295"/>
                </a:cxn>
                <a:cxn ang="0">
                  <a:pos x="0" y="295"/>
                </a:cxn>
                <a:cxn ang="0">
                  <a:pos x="0" y="0"/>
                </a:cxn>
                <a:cxn ang="0">
                  <a:pos x="79" y="0"/>
                </a:cxn>
                <a:cxn ang="0">
                  <a:pos x="79" y="295"/>
                </a:cxn>
                <a:cxn ang="0">
                  <a:pos x="72" y="295"/>
                </a:cxn>
                <a:cxn ang="0">
                  <a:pos x="66" y="275"/>
                </a:cxn>
                <a:cxn ang="0">
                  <a:pos x="43" y="275"/>
                </a:cxn>
                <a:cxn ang="0">
                  <a:pos x="43" y="268"/>
                </a:cxn>
                <a:cxn ang="0">
                  <a:pos x="66" y="268"/>
                </a:cxn>
                <a:cxn ang="0">
                  <a:pos x="66" y="255"/>
                </a:cxn>
                <a:cxn ang="0">
                  <a:pos x="51" y="252"/>
                </a:cxn>
                <a:cxn ang="0">
                  <a:pos x="66" y="248"/>
                </a:cxn>
                <a:cxn ang="0">
                  <a:pos x="66" y="234"/>
                </a:cxn>
                <a:cxn ang="0">
                  <a:pos x="43" y="234"/>
                </a:cxn>
                <a:cxn ang="0">
                  <a:pos x="43" y="227"/>
                </a:cxn>
                <a:cxn ang="0">
                  <a:pos x="66" y="227"/>
                </a:cxn>
                <a:cxn ang="0">
                  <a:pos x="66" y="214"/>
                </a:cxn>
                <a:cxn ang="0">
                  <a:pos x="51" y="210"/>
                </a:cxn>
                <a:cxn ang="0">
                  <a:pos x="66" y="207"/>
                </a:cxn>
                <a:cxn ang="0">
                  <a:pos x="66" y="193"/>
                </a:cxn>
                <a:cxn ang="0">
                  <a:pos x="43" y="193"/>
                </a:cxn>
                <a:cxn ang="0">
                  <a:pos x="43" y="186"/>
                </a:cxn>
                <a:cxn ang="0">
                  <a:pos x="66" y="186"/>
                </a:cxn>
                <a:cxn ang="0">
                  <a:pos x="66" y="171"/>
                </a:cxn>
                <a:cxn ang="0">
                  <a:pos x="51" y="169"/>
                </a:cxn>
                <a:cxn ang="0">
                  <a:pos x="66" y="165"/>
                </a:cxn>
                <a:cxn ang="0">
                  <a:pos x="66" y="151"/>
                </a:cxn>
                <a:cxn ang="0">
                  <a:pos x="43" y="151"/>
                </a:cxn>
                <a:cxn ang="0">
                  <a:pos x="43" y="144"/>
                </a:cxn>
                <a:cxn ang="0">
                  <a:pos x="66" y="144"/>
                </a:cxn>
                <a:cxn ang="0">
                  <a:pos x="66" y="130"/>
                </a:cxn>
                <a:cxn ang="0">
                  <a:pos x="51" y="127"/>
                </a:cxn>
                <a:cxn ang="0">
                  <a:pos x="66" y="123"/>
                </a:cxn>
                <a:cxn ang="0">
                  <a:pos x="66" y="110"/>
                </a:cxn>
                <a:cxn ang="0">
                  <a:pos x="43" y="110"/>
                </a:cxn>
                <a:cxn ang="0">
                  <a:pos x="43" y="103"/>
                </a:cxn>
                <a:cxn ang="0">
                  <a:pos x="66" y="103"/>
                </a:cxn>
                <a:cxn ang="0">
                  <a:pos x="66" y="89"/>
                </a:cxn>
                <a:cxn ang="0">
                  <a:pos x="51" y="85"/>
                </a:cxn>
                <a:cxn ang="0">
                  <a:pos x="66" y="82"/>
                </a:cxn>
                <a:cxn ang="0">
                  <a:pos x="66" y="69"/>
                </a:cxn>
                <a:cxn ang="0">
                  <a:pos x="43" y="69"/>
                </a:cxn>
                <a:cxn ang="0">
                  <a:pos x="43" y="62"/>
                </a:cxn>
                <a:cxn ang="0">
                  <a:pos x="66" y="62"/>
                </a:cxn>
                <a:cxn ang="0">
                  <a:pos x="66" y="47"/>
                </a:cxn>
                <a:cxn ang="0">
                  <a:pos x="51" y="44"/>
                </a:cxn>
                <a:cxn ang="0">
                  <a:pos x="66" y="41"/>
                </a:cxn>
                <a:cxn ang="0">
                  <a:pos x="66" y="26"/>
                </a:cxn>
                <a:cxn ang="0">
                  <a:pos x="43" y="26"/>
                </a:cxn>
                <a:cxn ang="0">
                  <a:pos x="43" y="20"/>
                </a:cxn>
                <a:cxn ang="0">
                  <a:pos x="66" y="20"/>
                </a:cxn>
                <a:cxn ang="0">
                  <a:pos x="66" y="15"/>
                </a:cxn>
                <a:cxn ang="0">
                  <a:pos x="14" y="15"/>
                </a:cxn>
                <a:cxn ang="0">
                  <a:pos x="14" y="281"/>
                </a:cxn>
                <a:cxn ang="0">
                  <a:pos x="66" y="281"/>
                </a:cxn>
                <a:cxn ang="0">
                  <a:pos x="66" y="275"/>
                </a:cxn>
              </a:cxnLst>
              <a:rect l="0" t="0" r="r" b="b"/>
              <a:pathLst>
                <a:path w="79" h="295">
                  <a:moveTo>
                    <a:pt x="72" y="295"/>
                  </a:moveTo>
                  <a:cubicBezTo>
                    <a:pt x="0" y="295"/>
                    <a:pt x="0" y="295"/>
                    <a:pt x="0" y="295"/>
                  </a:cubicBezTo>
                  <a:cubicBezTo>
                    <a:pt x="0" y="0"/>
                    <a:pt x="0" y="0"/>
                    <a:pt x="0" y="0"/>
                  </a:cubicBezTo>
                  <a:cubicBezTo>
                    <a:pt x="27" y="0"/>
                    <a:pt x="53" y="0"/>
                    <a:pt x="79" y="0"/>
                  </a:cubicBezTo>
                  <a:cubicBezTo>
                    <a:pt x="79" y="295"/>
                    <a:pt x="79" y="295"/>
                    <a:pt x="79" y="295"/>
                  </a:cubicBezTo>
                  <a:cubicBezTo>
                    <a:pt x="72" y="295"/>
                    <a:pt x="72" y="295"/>
                    <a:pt x="72" y="295"/>
                  </a:cubicBezTo>
                  <a:close/>
                  <a:moveTo>
                    <a:pt x="66" y="275"/>
                  </a:moveTo>
                  <a:cubicBezTo>
                    <a:pt x="43" y="275"/>
                    <a:pt x="43" y="275"/>
                    <a:pt x="43" y="275"/>
                  </a:cubicBezTo>
                  <a:cubicBezTo>
                    <a:pt x="39" y="275"/>
                    <a:pt x="39" y="268"/>
                    <a:pt x="43" y="268"/>
                  </a:cubicBezTo>
                  <a:cubicBezTo>
                    <a:pt x="66" y="268"/>
                    <a:pt x="66" y="268"/>
                    <a:pt x="66" y="268"/>
                  </a:cubicBezTo>
                  <a:cubicBezTo>
                    <a:pt x="66" y="255"/>
                    <a:pt x="66" y="255"/>
                    <a:pt x="66" y="255"/>
                  </a:cubicBezTo>
                  <a:cubicBezTo>
                    <a:pt x="59" y="255"/>
                    <a:pt x="51" y="256"/>
                    <a:pt x="51" y="252"/>
                  </a:cubicBezTo>
                  <a:cubicBezTo>
                    <a:pt x="51" y="247"/>
                    <a:pt x="59" y="248"/>
                    <a:pt x="66" y="248"/>
                  </a:cubicBezTo>
                  <a:cubicBezTo>
                    <a:pt x="66" y="234"/>
                    <a:pt x="66" y="234"/>
                    <a:pt x="66" y="234"/>
                  </a:cubicBezTo>
                  <a:cubicBezTo>
                    <a:pt x="43" y="234"/>
                    <a:pt x="43" y="234"/>
                    <a:pt x="43" y="234"/>
                  </a:cubicBezTo>
                  <a:cubicBezTo>
                    <a:pt x="39" y="234"/>
                    <a:pt x="39" y="227"/>
                    <a:pt x="43" y="227"/>
                  </a:cubicBezTo>
                  <a:cubicBezTo>
                    <a:pt x="66" y="227"/>
                    <a:pt x="66" y="227"/>
                    <a:pt x="66" y="227"/>
                  </a:cubicBezTo>
                  <a:cubicBezTo>
                    <a:pt x="66" y="214"/>
                    <a:pt x="66" y="214"/>
                    <a:pt x="66" y="214"/>
                  </a:cubicBezTo>
                  <a:cubicBezTo>
                    <a:pt x="59" y="214"/>
                    <a:pt x="51" y="215"/>
                    <a:pt x="51" y="210"/>
                  </a:cubicBezTo>
                  <a:cubicBezTo>
                    <a:pt x="51" y="206"/>
                    <a:pt x="59" y="207"/>
                    <a:pt x="66" y="207"/>
                  </a:cubicBezTo>
                  <a:cubicBezTo>
                    <a:pt x="66" y="193"/>
                    <a:pt x="66" y="193"/>
                    <a:pt x="66" y="193"/>
                  </a:cubicBezTo>
                  <a:cubicBezTo>
                    <a:pt x="43" y="193"/>
                    <a:pt x="43" y="193"/>
                    <a:pt x="43" y="193"/>
                  </a:cubicBezTo>
                  <a:cubicBezTo>
                    <a:pt x="39" y="193"/>
                    <a:pt x="39" y="186"/>
                    <a:pt x="43" y="186"/>
                  </a:cubicBezTo>
                  <a:cubicBezTo>
                    <a:pt x="66" y="186"/>
                    <a:pt x="66" y="186"/>
                    <a:pt x="66" y="186"/>
                  </a:cubicBezTo>
                  <a:cubicBezTo>
                    <a:pt x="66" y="171"/>
                    <a:pt x="66" y="171"/>
                    <a:pt x="66" y="171"/>
                  </a:cubicBezTo>
                  <a:cubicBezTo>
                    <a:pt x="59" y="171"/>
                    <a:pt x="51" y="174"/>
                    <a:pt x="51" y="169"/>
                  </a:cubicBezTo>
                  <a:cubicBezTo>
                    <a:pt x="51" y="163"/>
                    <a:pt x="59" y="165"/>
                    <a:pt x="66" y="165"/>
                  </a:cubicBezTo>
                  <a:cubicBezTo>
                    <a:pt x="66" y="151"/>
                    <a:pt x="66" y="151"/>
                    <a:pt x="66" y="151"/>
                  </a:cubicBezTo>
                  <a:cubicBezTo>
                    <a:pt x="43" y="151"/>
                    <a:pt x="43" y="151"/>
                    <a:pt x="43" y="151"/>
                  </a:cubicBezTo>
                  <a:cubicBezTo>
                    <a:pt x="39" y="151"/>
                    <a:pt x="39" y="144"/>
                    <a:pt x="43" y="144"/>
                  </a:cubicBezTo>
                  <a:cubicBezTo>
                    <a:pt x="66" y="144"/>
                    <a:pt x="66" y="144"/>
                    <a:pt x="66" y="144"/>
                  </a:cubicBezTo>
                  <a:cubicBezTo>
                    <a:pt x="66" y="130"/>
                    <a:pt x="66" y="130"/>
                    <a:pt x="66" y="130"/>
                  </a:cubicBezTo>
                  <a:cubicBezTo>
                    <a:pt x="59" y="130"/>
                    <a:pt x="51" y="132"/>
                    <a:pt x="51" y="127"/>
                  </a:cubicBezTo>
                  <a:cubicBezTo>
                    <a:pt x="51" y="122"/>
                    <a:pt x="59" y="123"/>
                    <a:pt x="66" y="123"/>
                  </a:cubicBezTo>
                  <a:cubicBezTo>
                    <a:pt x="66" y="110"/>
                    <a:pt x="66" y="110"/>
                    <a:pt x="66" y="110"/>
                  </a:cubicBezTo>
                  <a:cubicBezTo>
                    <a:pt x="43" y="110"/>
                    <a:pt x="43" y="110"/>
                    <a:pt x="43" y="110"/>
                  </a:cubicBezTo>
                  <a:cubicBezTo>
                    <a:pt x="39" y="110"/>
                    <a:pt x="39" y="103"/>
                    <a:pt x="43" y="103"/>
                  </a:cubicBezTo>
                  <a:cubicBezTo>
                    <a:pt x="66" y="103"/>
                    <a:pt x="66" y="103"/>
                    <a:pt x="66" y="103"/>
                  </a:cubicBezTo>
                  <a:cubicBezTo>
                    <a:pt x="66" y="89"/>
                    <a:pt x="66" y="89"/>
                    <a:pt x="66" y="89"/>
                  </a:cubicBezTo>
                  <a:cubicBezTo>
                    <a:pt x="59" y="89"/>
                    <a:pt x="51" y="90"/>
                    <a:pt x="51" y="85"/>
                  </a:cubicBezTo>
                  <a:cubicBezTo>
                    <a:pt x="51" y="81"/>
                    <a:pt x="59" y="82"/>
                    <a:pt x="66" y="82"/>
                  </a:cubicBezTo>
                  <a:cubicBezTo>
                    <a:pt x="66" y="69"/>
                    <a:pt x="66" y="69"/>
                    <a:pt x="66" y="69"/>
                  </a:cubicBezTo>
                  <a:cubicBezTo>
                    <a:pt x="43" y="69"/>
                    <a:pt x="43" y="69"/>
                    <a:pt x="43" y="69"/>
                  </a:cubicBezTo>
                  <a:cubicBezTo>
                    <a:pt x="39" y="69"/>
                    <a:pt x="39" y="62"/>
                    <a:pt x="43" y="62"/>
                  </a:cubicBezTo>
                  <a:cubicBezTo>
                    <a:pt x="66" y="62"/>
                    <a:pt x="66" y="62"/>
                    <a:pt x="66" y="62"/>
                  </a:cubicBezTo>
                  <a:cubicBezTo>
                    <a:pt x="66" y="47"/>
                    <a:pt x="66" y="47"/>
                    <a:pt x="66" y="47"/>
                  </a:cubicBezTo>
                  <a:cubicBezTo>
                    <a:pt x="59" y="47"/>
                    <a:pt x="51" y="49"/>
                    <a:pt x="51" y="44"/>
                  </a:cubicBezTo>
                  <a:cubicBezTo>
                    <a:pt x="51" y="39"/>
                    <a:pt x="59" y="41"/>
                    <a:pt x="66" y="41"/>
                  </a:cubicBezTo>
                  <a:cubicBezTo>
                    <a:pt x="66" y="26"/>
                    <a:pt x="66" y="26"/>
                    <a:pt x="66" y="26"/>
                  </a:cubicBezTo>
                  <a:cubicBezTo>
                    <a:pt x="43" y="26"/>
                    <a:pt x="43" y="26"/>
                    <a:pt x="43" y="26"/>
                  </a:cubicBezTo>
                  <a:cubicBezTo>
                    <a:pt x="39" y="26"/>
                    <a:pt x="39" y="20"/>
                    <a:pt x="43" y="20"/>
                  </a:cubicBezTo>
                  <a:cubicBezTo>
                    <a:pt x="66" y="20"/>
                    <a:pt x="66" y="20"/>
                    <a:pt x="66" y="20"/>
                  </a:cubicBezTo>
                  <a:cubicBezTo>
                    <a:pt x="66" y="15"/>
                    <a:pt x="66" y="15"/>
                    <a:pt x="66" y="15"/>
                  </a:cubicBezTo>
                  <a:cubicBezTo>
                    <a:pt x="14" y="15"/>
                    <a:pt x="14" y="15"/>
                    <a:pt x="14" y="15"/>
                  </a:cubicBezTo>
                  <a:cubicBezTo>
                    <a:pt x="14" y="281"/>
                    <a:pt x="14" y="281"/>
                    <a:pt x="14" y="281"/>
                  </a:cubicBezTo>
                  <a:cubicBezTo>
                    <a:pt x="66" y="281"/>
                    <a:pt x="66" y="281"/>
                    <a:pt x="66" y="281"/>
                  </a:cubicBezTo>
                  <a:cubicBezTo>
                    <a:pt x="66" y="275"/>
                    <a:pt x="66" y="275"/>
                    <a:pt x="66" y="27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9" name="Freeform 86"/>
            <p:cNvSpPr>
              <a:spLocks noEditPoints="1"/>
            </p:cNvSpPr>
            <p:nvPr/>
          </p:nvSpPr>
          <p:spPr bwMode="auto">
            <a:xfrm>
              <a:off x="4791789" y="5385561"/>
              <a:ext cx="894475" cy="894475"/>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0"/>
                    <a:pt x="0" y="297"/>
                  </a:cubicBezTo>
                  <a:cubicBezTo>
                    <a:pt x="0" y="133"/>
                    <a:pt x="133" y="0"/>
                    <a:pt x="297" y="0"/>
                  </a:cubicBezTo>
                  <a:cubicBezTo>
                    <a:pt x="460" y="0"/>
                    <a:pt x="594" y="133"/>
                    <a:pt x="594" y="297"/>
                  </a:cubicBezTo>
                  <a:cubicBezTo>
                    <a:pt x="594" y="460"/>
                    <a:pt x="460" y="594"/>
                    <a:pt x="297" y="594"/>
                  </a:cubicBezTo>
                  <a:close/>
                  <a:moveTo>
                    <a:pt x="297" y="40"/>
                  </a:moveTo>
                  <a:cubicBezTo>
                    <a:pt x="155" y="40"/>
                    <a:pt x="40" y="155"/>
                    <a:pt x="40" y="297"/>
                  </a:cubicBezTo>
                  <a:cubicBezTo>
                    <a:pt x="40" y="438"/>
                    <a:pt x="155" y="554"/>
                    <a:pt x="297" y="554"/>
                  </a:cubicBezTo>
                  <a:cubicBezTo>
                    <a:pt x="438" y="554"/>
                    <a:pt x="554" y="438"/>
                    <a:pt x="554" y="297"/>
                  </a:cubicBezTo>
                  <a:cubicBezTo>
                    <a:pt x="554" y="155"/>
                    <a:pt x="438" y="40"/>
                    <a:pt x="297"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0" name="Freeform 115"/>
            <p:cNvSpPr>
              <a:spLocks/>
            </p:cNvSpPr>
            <p:nvPr/>
          </p:nvSpPr>
          <p:spPr bwMode="auto">
            <a:xfrm>
              <a:off x="4666830" y="5815903"/>
              <a:ext cx="108383" cy="69493"/>
            </a:xfrm>
            <a:custGeom>
              <a:avLst/>
              <a:gdLst/>
              <a:ahLst/>
              <a:cxnLst>
                <a:cxn ang="0">
                  <a:pos x="48" y="46"/>
                </a:cxn>
                <a:cxn ang="0">
                  <a:pos x="48" y="30"/>
                </a:cxn>
                <a:cxn ang="0">
                  <a:pos x="48" y="30"/>
                </a:cxn>
                <a:cxn ang="0">
                  <a:pos x="55" y="28"/>
                </a:cxn>
                <a:cxn ang="0">
                  <a:pos x="57" y="23"/>
                </a:cxn>
                <a:cxn ang="0">
                  <a:pos x="55" y="19"/>
                </a:cxn>
                <a:cxn ang="0">
                  <a:pos x="51" y="17"/>
                </a:cxn>
                <a:cxn ang="0">
                  <a:pos x="42" y="26"/>
                </a:cxn>
                <a:cxn ang="0">
                  <a:pos x="41" y="30"/>
                </a:cxn>
                <a:cxn ang="0">
                  <a:pos x="33" y="42"/>
                </a:cxn>
                <a:cxn ang="0">
                  <a:pos x="22" y="46"/>
                </a:cxn>
                <a:cxn ang="0">
                  <a:pos x="7" y="40"/>
                </a:cxn>
                <a:cxn ang="0">
                  <a:pos x="0" y="23"/>
                </a:cxn>
                <a:cxn ang="0">
                  <a:pos x="5" y="8"/>
                </a:cxn>
                <a:cxn ang="0">
                  <a:pos x="20" y="2"/>
                </a:cxn>
                <a:cxn ang="0">
                  <a:pos x="21" y="2"/>
                </a:cxn>
                <a:cxn ang="0">
                  <a:pos x="21" y="17"/>
                </a:cxn>
                <a:cxn ang="0">
                  <a:pos x="16" y="19"/>
                </a:cxn>
                <a:cxn ang="0">
                  <a:pos x="15" y="24"/>
                </a:cxn>
                <a:cxn ang="0">
                  <a:pos x="16" y="27"/>
                </a:cxn>
                <a:cxn ang="0">
                  <a:pos x="20" y="29"/>
                </a:cxn>
                <a:cxn ang="0">
                  <a:pos x="28" y="20"/>
                </a:cxn>
                <a:cxn ang="0">
                  <a:pos x="30" y="15"/>
                </a:cxn>
                <a:cxn ang="0">
                  <a:pos x="38" y="4"/>
                </a:cxn>
                <a:cxn ang="0">
                  <a:pos x="49" y="0"/>
                </a:cxn>
                <a:cxn ang="0">
                  <a:pos x="64" y="6"/>
                </a:cxn>
                <a:cxn ang="0">
                  <a:pos x="71" y="22"/>
                </a:cxn>
                <a:cxn ang="0">
                  <a:pos x="66" y="39"/>
                </a:cxn>
                <a:cxn ang="0">
                  <a:pos x="50" y="46"/>
                </a:cxn>
                <a:cxn ang="0">
                  <a:pos x="48" y="46"/>
                </a:cxn>
              </a:cxnLst>
              <a:rect l="0" t="0" r="r" b="b"/>
              <a:pathLst>
                <a:path w="72" h="46">
                  <a:moveTo>
                    <a:pt x="48" y="46"/>
                  </a:moveTo>
                  <a:cubicBezTo>
                    <a:pt x="48" y="30"/>
                    <a:pt x="48" y="30"/>
                    <a:pt x="48" y="30"/>
                  </a:cubicBezTo>
                  <a:cubicBezTo>
                    <a:pt x="48" y="30"/>
                    <a:pt x="48" y="30"/>
                    <a:pt x="48" y="30"/>
                  </a:cubicBezTo>
                  <a:cubicBezTo>
                    <a:pt x="51" y="30"/>
                    <a:pt x="53" y="29"/>
                    <a:pt x="55" y="28"/>
                  </a:cubicBezTo>
                  <a:cubicBezTo>
                    <a:pt x="56" y="27"/>
                    <a:pt x="57" y="25"/>
                    <a:pt x="57" y="23"/>
                  </a:cubicBezTo>
                  <a:cubicBezTo>
                    <a:pt x="56" y="21"/>
                    <a:pt x="56" y="20"/>
                    <a:pt x="55" y="19"/>
                  </a:cubicBezTo>
                  <a:cubicBezTo>
                    <a:pt x="54" y="18"/>
                    <a:pt x="52" y="17"/>
                    <a:pt x="51" y="17"/>
                  </a:cubicBezTo>
                  <a:cubicBezTo>
                    <a:pt x="47" y="17"/>
                    <a:pt x="45" y="20"/>
                    <a:pt x="42" y="26"/>
                  </a:cubicBezTo>
                  <a:cubicBezTo>
                    <a:pt x="42" y="27"/>
                    <a:pt x="41" y="29"/>
                    <a:pt x="41" y="30"/>
                  </a:cubicBezTo>
                  <a:cubicBezTo>
                    <a:pt x="39" y="35"/>
                    <a:pt x="36" y="39"/>
                    <a:pt x="33" y="42"/>
                  </a:cubicBezTo>
                  <a:cubicBezTo>
                    <a:pt x="30" y="44"/>
                    <a:pt x="26" y="46"/>
                    <a:pt x="22" y="46"/>
                  </a:cubicBezTo>
                  <a:cubicBezTo>
                    <a:pt x="16" y="46"/>
                    <a:pt x="11" y="44"/>
                    <a:pt x="7" y="40"/>
                  </a:cubicBezTo>
                  <a:cubicBezTo>
                    <a:pt x="3" y="36"/>
                    <a:pt x="1" y="30"/>
                    <a:pt x="0" y="23"/>
                  </a:cubicBezTo>
                  <a:cubicBezTo>
                    <a:pt x="0" y="17"/>
                    <a:pt x="2" y="12"/>
                    <a:pt x="5" y="8"/>
                  </a:cubicBezTo>
                  <a:cubicBezTo>
                    <a:pt x="9" y="4"/>
                    <a:pt x="14" y="2"/>
                    <a:pt x="20" y="2"/>
                  </a:cubicBezTo>
                  <a:cubicBezTo>
                    <a:pt x="21" y="2"/>
                    <a:pt x="21" y="2"/>
                    <a:pt x="21" y="2"/>
                  </a:cubicBezTo>
                  <a:cubicBezTo>
                    <a:pt x="21" y="17"/>
                    <a:pt x="21" y="17"/>
                    <a:pt x="21" y="17"/>
                  </a:cubicBezTo>
                  <a:cubicBezTo>
                    <a:pt x="19" y="17"/>
                    <a:pt x="18" y="18"/>
                    <a:pt x="16" y="19"/>
                  </a:cubicBezTo>
                  <a:cubicBezTo>
                    <a:pt x="15" y="20"/>
                    <a:pt x="15" y="22"/>
                    <a:pt x="15" y="24"/>
                  </a:cubicBezTo>
                  <a:cubicBezTo>
                    <a:pt x="15" y="25"/>
                    <a:pt x="15" y="26"/>
                    <a:pt x="16" y="27"/>
                  </a:cubicBezTo>
                  <a:cubicBezTo>
                    <a:pt x="17" y="28"/>
                    <a:pt x="19" y="29"/>
                    <a:pt x="20" y="29"/>
                  </a:cubicBezTo>
                  <a:cubicBezTo>
                    <a:pt x="23" y="29"/>
                    <a:pt x="25" y="26"/>
                    <a:pt x="28" y="20"/>
                  </a:cubicBezTo>
                  <a:cubicBezTo>
                    <a:pt x="29" y="18"/>
                    <a:pt x="30" y="16"/>
                    <a:pt x="30" y="15"/>
                  </a:cubicBezTo>
                  <a:cubicBezTo>
                    <a:pt x="33" y="10"/>
                    <a:pt x="35" y="6"/>
                    <a:pt x="38" y="4"/>
                  </a:cubicBezTo>
                  <a:cubicBezTo>
                    <a:pt x="41" y="2"/>
                    <a:pt x="45" y="0"/>
                    <a:pt x="49" y="0"/>
                  </a:cubicBezTo>
                  <a:cubicBezTo>
                    <a:pt x="55" y="0"/>
                    <a:pt x="60" y="2"/>
                    <a:pt x="64" y="6"/>
                  </a:cubicBezTo>
                  <a:cubicBezTo>
                    <a:pt x="69" y="10"/>
                    <a:pt x="71" y="16"/>
                    <a:pt x="71" y="22"/>
                  </a:cubicBezTo>
                  <a:cubicBezTo>
                    <a:pt x="72" y="29"/>
                    <a:pt x="70" y="35"/>
                    <a:pt x="66" y="39"/>
                  </a:cubicBezTo>
                  <a:cubicBezTo>
                    <a:pt x="63" y="43"/>
                    <a:pt x="57" y="46"/>
                    <a:pt x="50" y="46"/>
                  </a:cubicBezTo>
                  <a:lnTo>
                    <a:pt x="48"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1" name="Freeform 116"/>
            <p:cNvSpPr>
              <a:spLocks/>
            </p:cNvSpPr>
            <p:nvPr/>
          </p:nvSpPr>
          <p:spPr bwMode="auto">
            <a:xfrm>
              <a:off x="4670017" y="5739398"/>
              <a:ext cx="108383" cy="66305"/>
            </a:xfrm>
            <a:custGeom>
              <a:avLst/>
              <a:gdLst/>
              <a:ahLst/>
              <a:cxnLst>
                <a:cxn ang="0">
                  <a:pos x="170" y="17"/>
                </a:cxn>
                <a:cxn ang="0">
                  <a:pos x="160" y="104"/>
                </a:cxn>
                <a:cxn ang="0">
                  <a:pos x="0" y="85"/>
                </a:cxn>
                <a:cxn ang="0">
                  <a:pos x="9" y="0"/>
                </a:cxn>
                <a:cxn ang="0">
                  <a:pos x="44" y="2"/>
                </a:cxn>
                <a:cxn ang="0">
                  <a:pos x="40" y="52"/>
                </a:cxn>
                <a:cxn ang="0">
                  <a:pos x="66" y="54"/>
                </a:cxn>
                <a:cxn ang="0">
                  <a:pos x="70" y="7"/>
                </a:cxn>
                <a:cxn ang="0">
                  <a:pos x="106" y="9"/>
                </a:cxn>
                <a:cxn ang="0">
                  <a:pos x="101" y="59"/>
                </a:cxn>
                <a:cxn ang="0">
                  <a:pos x="129" y="61"/>
                </a:cxn>
                <a:cxn ang="0">
                  <a:pos x="134" y="14"/>
                </a:cxn>
                <a:cxn ang="0">
                  <a:pos x="170" y="17"/>
                </a:cxn>
              </a:cxnLst>
              <a:rect l="0" t="0" r="r" b="b"/>
              <a:pathLst>
                <a:path w="170" h="104">
                  <a:moveTo>
                    <a:pt x="170" y="17"/>
                  </a:moveTo>
                  <a:lnTo>
                    <a:pt x="160" y="104"/>
                  </a:lnTo>
                  <a:lnTo>
                    <a:pt x="0" y="85"/>
                  </a:lnTo>
                  <a:lnTo>
                    <a:pt x="9" y="0"/>
                  </a:lnTo>
                  <a:lnTo>
                    <a:pt x="44" y="2"/>
                  </a:lnTo>
                  <a:lnTo>
                    <a:pt x="40" y="52"/>
                  </a:lnTo>
                  <a:lnTo>
                    <a:pt x="66" y="54"/>
                  </a:lnTo>
                  <a:lnTo>
                    <a:pt x="70" y="7"/>
                  </a:lnTo>
                  <a:lnTo>
                    <a:pt x="106" y="9"/>
                  </a:lnTo>
                  <a:lnTo>
                    <a:pt x="101" y="59"/>
                  </a:lnTo>
                  <a:lnTo>
                    <a:pt x="129" y="61"/>
                  </a:lnTo>
                  <a:lnTo>
                    <a:pt x="134" y="14"/>
                  </a:lnTo>
                  <a:lnTo>
                    <a:pt x="170"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2" name="Freeform 117"/>
            <p:cNvSpPr>
              <a:spLocks/>
            </p:cNvSpPr>
            <p:nvPr/>
          </p:nvSpPr>
          <p:spPr bwMode="auto">
            <a:xfrm>
              <a:off x="4689144" y="5624640"/>
              <a:ext cx="108383" cy="107107"/>
            </a:xfrm>
            <a:custGeom>
              <a:avLst/>
              <a:gdLst/>
              <a:ahLst/>
              <a:cxnLst>
                <a:cxn ang="0">
                  <a:pos x="55" y="5"/>
                </a:cxn>
                <a:cxn ang="0">
                  <a:pos x="70" y="23"/>
                </a:cxn>
                <a:cxn ang="0">
                  <a:pos x="70" y="46"/>
                </a:cxn>
                <a:cxn ang="0">
                  <a:pos x="63" y="58"/>
                </a:cxn>
                <a:cxn ang="0">
                  <a:pos x="52" y="67"/>
                </a:cxn>
                <a:cxn ang="0">
                  <a:pos x="39" y="70"/>
                </a:cxn>
                <a:cxn ang="0">
                  <a:pos x="25" y="68"/>
                </a:cxn>
                <a:cxn ang="0">
                  <a:pos x="13" y="62"/>
                </a:cxn>
                <a:cxn ang="0">
                  <a:pos x="5" y="51"/>
                </a:cxn>
                <a:cxn ang="0">
                  <a:pos x="1" y="38"/>
                </a:cxn>
                <a:cxn ang="0">
                  <a:pos x="2" y="24"/>
                </a:cxn>
                <a:cxn ang="0">
                  <a:pos x="16" y="6"/>
                </a:cxn>
                <a:cxn ang="0">
                  <a:pos x="38" y="0"/>
                </a:cxn>
                <a:cxn ang="0">
                  <a:pos x="33" y="17"/>
                </a:cxn>
                <a:cxn ang="0">
                  <a:pos x="24" y="22"/>
                </a:cxn>
                <a:cxn ang="0">
                  <a:pos x="19" y="29"/>
                </a:cxn>
                <a:cxn ang="0">
                  <a:pos x="20" y="43"/>
                </a:cxn>
                <a:cxn ang="0">
                  <a:pos x="30" y="52"/>
                </a:cxn>
                <a:cxn ang="0">
                  <a:pos x="45" y="51"/>
                </a:cxn>
                <a:cxn ang="0">
                  <a:pos x="54" y="41"/>
                </a:cxn>
                <a:cxn ang="0">
                  <a:pos x="54" y="31"/>
                </a:cxn>
                <a:cxn ang="0">
                  <a:pos x="49" y="23"/>
                </a:cxn>
                <a:cxn ang="0">
                  <a:pos x="55" y="5"/>
                </a:cxn>
              </a:cxnLst>
              <a:rect l="0" t="0" r="r" b="b"/>
              <a:pathLst>
                <a:path w="72" h="71">
                  <a:moveTo>
                    <a:pt x="55" y="5"/>
                  </a:moveTo>
                  <a:cubicBezTo>
                    <a:pt x="62" y="10"/>
                    <a:pt x="67" y="16"/>
                    <a:pt x="70" y="23"/>
                  </a:cubicBezTo>
                  <a:cubicBezTo>
                    <a:pt x="72" y="30"/>
                    <a:pt x="72" y="38"/>
                    <a:pt x="70" y="46"/>
                  </a:cubicBezTo>
                  <a:cubicBezTo>
                    <a:pt x="69" y="50"/>
                    <a:pt x="66" y="55"/>
                    <a:pt x="63" y="58"/>
                  </a:cubicBezTo>
                  <a:cubicBezTo>
                    <a:pt x="60" y="62"/>
                    <a:pt x="57" y="65"/>
                    <a:pt x="52" y="67"/>
                  </a:cubicBezTo>
                  <a:cubicBezTo>
                    <a:pt x="48" y="69"/>
                    <a:pt x="44" y="70"/>
                    <a:pt x="39" y="70"/>
                  </a:cubicBezTo>
                  <a:cubicBezTo>
                    <a:pt x="35" y="71"/>
                    <a:pt x="30" y="70"/>
                    <a:pt x="25" y="68"/>
                  </a:cubicBezTo>
                  <a:cubicBezTo>
                    <a:pt x="21" y="67"/>
                    <a:pt x="17" y="65"/>
                    <a:pt x="13" y="62"/>
                  </a:cubicBezTo>
                  <a:cubicBezTo>
                    <a:pt x="10" y="59"/>
                    <a:pt x="7" y="55"/>
                    <a:pt x="5" y="51"/>
                  </a:cubicBezTo>
                  <a:cubicBezTo>
                    <a:pt x="2" y="47"/>
                    <a:pt x="1" y="43"/>
                    <a:pt x="1" y="38"/>
                  </a:cubicBezTo>
                  <a:cubicBezTo>
                    <a:pt x="0" y="34"/>
                    <a:pt x="1" y="29"/>
                    <a:pt x="2" y="24"/>
                  </a:cubicBezTo>
                  <a:cubicBezTo>
                    <a:pt x="5" y="17"/>
                    <a:pt x="9" y="11"/>
                    <a:pt x="16" y="6"/>
                  </a:cubicBezTo>
                  <a:cubicBezTo>
                    <a:pt x="22" y="2"/>
                    <a:pt x="30" y="0"/>
                    <a:pt x="38" y="0"/>
                  </a:cubicBezTo>
                  <a:cubicBezTo>
                    <a:pt x="33" y="17"/>
                    <a:pt x="33" y="17"/>
                    <a:pt x="33" y="17"/>
                  </a:cubicBezTo>
                  <a:cubicBezTo>
                    <a:pt x="29" y="18"/>
                    <a:pt x="26" y="20"/>
                    <a:pt x="24" y="22"/>
                  </a:cubicBezTo>
                  <a:cubicBezTo>
                    <a:pt x="21" y="24"/>
                    <a:pt x="20" y="26"/>
                    <a:pt x="19" y="29"/>
                  </a:cubicBezTo>
                  <a:cubicBezTo>
                    <a:pt x="17" y="34"/>
                    <a:pt x="17" y="39"/>
                    <a:pt x="20" y="43"/>
                  </a:cubicBezTo>
                  <a:cubicBezTo>
                    <a:pt x="22" y="48"/>
                    <a:pt x="25" y="51"/>
                    <a:pt x="30" y="52"/>
                  </a:cubicBezTo>
                  <a:cubicBezTo>
                    <a:pt x="35" y="54"/>
                    <a:pt x="40" y="53"/>
                    <a:pt x="45" y="51"/>
                  </a:cubicBezTo>
                  <a:cubicBezTo>
                    <a:pt x="49" y="49"/>
                    <a:pt x="52" y="45"/>
                    <a:pt x="54" y="41"/>
                  </a:cubicBezTo>
                  <a:cubicBezTo>
                    <a:pt x="55" y="38"/>
                    <a:pt x="55" y="35"/>
                    <a:pt x="54" y="31"/>
                  </a:cubicBezTo>
                  <a:cubicBezTo>
                    <a:pt x="53" y="28"/>
                    <a:pt x="52" y="25"/>
                    <a:pt x="49" y="23"/>
                  </a:cubicBezTo>
                  <a:lnTo>
                    <a:pt x="55"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3" name="Freeform 118"/>
            <p:cNvSpPr>
              <a:spLocks noEditPoints="1"/>
            </p:cNvSpPr>
            <p:nvPr/>
          </p:nvSpPr>
          <p:spPr bwMode="auto">
            <a:xfrm>
              <a:off x="4737597" y="5516258"/>
              <a:ext cx="108383" cy="107107"/>
            </a:xfrm>
            <a:custGeom>
              <a:avLst/>
              <a:gdLst/>
              <a:ahLst/>
              <a:cxnLst>
                <a:cxn ang="0">
                  <a:pos x="17" y="66"/>
                </a:cxn>
                <a:cxn ang="0">
                  <a:pos x="7" y="56"/>
                </a:cxn>
                <a:cxn ang="0">
                  <a:pos x="1" y="44"/>
                </a:cxn>
                <a:cxn ang="0">
                  <a:pos x="1" y="31"/>
                </a:cxn>
                <a:cxn ang="0">
                  <a:pos x="5" y="18"/>
                </a:cxn>
                <a:cxn ang="0">
                  <a:pos x="14" y="8"/>
                </a:cxn>
                <a:cxn ang="0">
                  <a:pos x="26" y="2"/>
                </a:cxn>
                <a:cxn ang="0">
                  <a:pos x="40" y="1"/>
                </a:cxn>
                <a:cxn ang="0">
                  <a:pos x="53" y="5"/>
                </a:cxn>
                <a:cxn ang="0">
                  <a:pos x="64" y="14"/>
                </a:cxn>
                <a:cxn ang="0">
                  <a:pos x="70" y="26"/>
                </a:cxn>
                <a:cxn ang="0">
                  <a:pos x="71" y="40"/>
                </a:cxn>
                <a:cxn ang="0">
                  <a:pos x="66" y="53"/>
                </a:cxn>
                <a:cxn ang="0">
                  <a:pos x="57" y="64"/>
                </a:cxn>
                <a:cxn ang="0">
                  <a:pos x="44" y="70"/>
                </a:cxn>
                <a:cxn ang="0">
                  <a:pos x="31" y="70"/>
                </a:cxn>
                <a:cxn ang="0">
                  <a:pos x="17" y="66"/>
                </a:cxn>
                <a:cxn ang="0">
                  <a:pos x="26" y="51"/>
                </a:cxn>
                <a:cxn ang="0">
                  <a:pos x="41" y="53"/>
                </a:cxn>
                <a:cxn ang="0">
                  <a:pos x="52" y="45"/>
                </a:cxn>
                <a:cxn ang="0">
                  <a:pos x="54" y="31"/>
                </a:cxn>
                <a:cxn ang="0">
                  <a:pos x="44" y="20"/>
                </a:cxn>
                <a:cxn ang="0">
                  <a:pos x="31" y="18"/>
                </a:cxn>
                <a:cxn ang="0">
                  <a:pos x="20" y="26"/>
                </a:cxn>
                <a:cxn ang="0">
                  <a:pos x="18" y="40"/>
                </a:cxn>
                <a:cxn ang="0">
                  <a:pos x="26" y="51"/>
                </a:cxn>
              </a:cxnLst>
              <a:rect l="0" t="0" r="r" b="b"/>
              <a:pathLst>
                <a:path w="72" h="71">
                  <a:moveTo>
                    <a:pt x="17" y="66"/>
                  </a:moveTo>
                  <a:cubicBezTo>
                    <a:pt x="13" y="63"/>
                    <a:pt x="10" y="60"/>
                    <a:pt x="7" y="56"/>
                  </a:cubicBezTo>
                  <a:cubicBezTo>
                    <a:pt x="5" y="53"/>
                    <a:pt x="3" y="49"/>
                    <a:pt x="1" y="44"/>
                  </a:cubicBezTo>
                  <a:cubicBezTo>
                    <a:pt x="0" y="39"/>
                    <a:pt x="0" y="35"/>
                    <a:pt x="1" y="31"/>
                  </a:cubicBezTo>
                  <a:cubicBezTo>
                    <a:pt x="1" y="26"/>
                    <a:pt x="3" y="22"/>
                    <a:pt x="5" y="18"/>
                  </a:cubicBezTo>
                  <a:cubicBezTo>
                    <a:pt x="8" y="14"/>
                    <a:pt x="11" y="10"/>
                    <a:pt x="14" y="8"/>
                  </a:cubicBezTo>
                  <a:cubicBezTo>
                    <a:pt x="18" y="5"/>
                    <a:pt x="22" y="3"/>
                    <a:pt x="26" y="2"/>
                  </a:cubicBezTo>
                  <a:cubicBezTo>
                    <a:pt x="31" y="0"/>
                    <a:pt x="36" y="0"/>
                    <a:pt x="40" y="1"/>
                  </a:cubicBezTo>
                  <a:cubicBezTo>
                    <a:pt x="45" y="1"/>
                    <a:pt x="49" y="3"/>
                    <a:pt x="53" y="5"/>
                  </a:cubicBezTo>
                  <a:cubicBezTo>
                    <a:pt x="57" y="8"/>
                    <a:pt x="61" y="11"/>
                    <a:pt x="64" y="14"/>
                  </a:cubicBezTo>
                  <a:cubicBezTo>
                    <a:pt x="67" y="18"/>
                    <a:pt x="69" y="22"/>
                    <a:pt x="70" y="26"/>
                  </a:cubicBezTo>
                  <a:cubicBezTo>
                    <a:pt x="71" y="31"/>
                    <a:pt x="72" y="36"/>
                    <a:pt x="71" y="40"/>
                  </a:cubicBezTo>
                  <a:cubicBezTo>
                    <a:pt x="70" y="45"/>
                    <a:pt x="69" y="49"/>
                    <a:pt x="66" y="53"/>
                  </a:cubicBezTo>
                  <a:cubicBezTo>
                    <a:pt x="64" y="58"/>
                    <a:pt x="61" y="61"/>
                    <a:pt x="57" y="64"/>
                  </a:cubicBezTo>
                  <a:cubicBezTo>
                    <a:pt x="53" y="67"/>
                    <a:pt x="49" y="69"/>
                    <a:pt x="44" y="70"/>
                  </a:cubicBezTo>
                  <a:cubicBezTo>
                    <a:pt x="40" y="71"/>
                    <a:pt x="35" y="71"/>
                    <a:pt x="31" y="70"/>
                  </a:cubicBezTo>
                  <a:cubicBezTo>
                    <a:pt x="26" y="70"/>
                    <a:pt x="22" y="68"/>
                    <a:pt x="17" y="66"/>
                  </a:cubicBezTo>
                  <a:close/>
                  <a:moveTo>
                    <a:pt x="26" y="51"/>
                  </a:moveTo>
                  <a:cubicBezTo>
                    <a:pt x="31" y="53"/>
                    <a:pt x="36" y="54"/>
                    <a:pt x="41" y="53"/>
                  </a:cubicBezTo>
                  <a:cubicBezTo>
                    <a:pt x="46" y="52"/>
                    <a:pt x="49" y="49"/>
                    <a:pt x="52" y="45"/>
                  </a:cubicBezTo>
                  <a:cubicBezTo>
                    <a:pt x="54" y="41"/>
                    <a:pt x="55" y="36"/>
                    <a:pt x="54" y="31"/>
                  </a:cubicBezTo>
                  <a:cubicBezTo>
                    <a:pt x="52" y="27"/>
                    <a:pt x="49" y="23"/>
                    <a:pt x="44" y="20"/>
                  </a:cubicBezTo>
                  <a:cubicBezTo>
                    <a:pt x="40" y="17"/>
                    <a:pt x="36" y="17"/>
                    <a:pt x="31" y="18"/>
                  </a:cubicBezTo>
                  <a:cubicBezTo>
                    <a:pt x="26" y="19"/>
                    <a:pt x="22" y="22"/>
                    <a:pt x="20" y="26"/>
                  </a:cubicBezTo>
                  <a:cubicBezTo>
                    <a:pt x="17" y="30"/>
                    <a:pt x="17" y="35"/>
                    <a:pt x="18" y="40"/>
                  </a:cubicBezTo>
                  <a:cubicBezTo>
                    <a:pt x="19" y="45"/>
                    <a:pt x="22" y="48"/>
                    <a:pt x="26"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4" name="Freeform 119"/>
            <p:cNvSpPr>
              <a:spLocks/>
            </p:cNvSpPr>
            <p:nvPr/>
          </p:nvSpPr>
          <p:spPr bwMode="auto">
            <a:xfrm>
              <a:off x="4793064" y="5412338"/>
              <a:ext cx="132609" cy="132609"/>
            </a:xfrm>
            <a:custGeom>
              <a:avLst/>
              <a:gdLst/>
              <a:ahLst/>
              <a:cxnLst>
                <a:cxn ang="0">
                  <a:pos x="144" y="180"/>
                </a:cxn>
                <a:cxn ang="0">
                  <a:pos x="116" y="208"/>
                </a:cxn>
                <a:cxn ang="0">
                  <a:pos x="0" y="99"/>
                </a:cxn>
                <a:cxn ang="0">
                  <a:pos x="24" y="73"/>
                </a:cxn>
                <a:cxn ang="0">
                  <a:pos x="130" y="90"/>
                </a:cxn>
                <a:cxn ang="0">
                  <a:pos x="64" y="29"/>
                </a:cxn>
                <a:cxn ang="0">
                  <a:pos x="90" y="0"/>
                </a:cxn>
                <a:cxn ang="0">
                  <a:pos x="208" y="111"/>
                </a:cxn>
                <a:cxn ang="0">
                  <a:pos x="184" y="135"/>
                </a:cxn>
                <a:cxn ang="0">
                  <a:pos x="78" y="118"/>
                </a:cxn>
                <a:cxn ang="0">
                  <a:pos x="144" y="180"/>
                </a:cxn>
              </a:cxnLst>
              <a:rect l="0" t="0" r="r" b="b"/>
              <a:pathLst>
                <a:path w="208" h="208">
                  <a:moveTo>
                    <a:pt x="144" y="180"/>
                  </a:moveTo>
                  <a:lnTo>
                    <a:pt x="116" y="208"/>
                  </a:lnTo>
                  <a:lnTo>
                    <a:pt x="0" y="99"/>
                  </a:lnTo>
                  <a:lnTo>
                    <a:pt x="24" y="73"/>
                  </a:lnTo>
                  <a:lnTo>
                    <a:pt x="130" y="90"/>
                  </a:lnTo>
                  <a:lnTo>
                    <a:pt x="64" y="29"/>
                  </a:lnTo>
                  <a:lnTo>
                    <a:pt x="90" y="0"/>
                  </a:lnTo>
                  <a:lnTo>
                    <a:pt x="208" y="111"/>
                  </a:lnTo>
                  <a:lnTo>
                    <a:pt x="184" y="135"/>
                  </a:lnTo>
                  <a:lnTo>
                    <a:pt x="78" y="118"/>
                  </a:lnTo>
                  <a:lnTo>
                    <a:pt x="144" y="1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5" name="Freeform 120"/>
            <p:cNvSpPr>
              <a:spLocks noEditPoints="1"/>
            </p:cNvSpPr>
            <p:nvPr/>
          </p:nvSpPr>
          <p:spPr bwMode="auto">
            <a:xfrm>
              <a:off x="4875944" y="5358147"/>
              <a:ext cx="112846" cy="117308"/>
            </a:xfrm>
            <a:custGeom>
              <a:avLst/>
              <a:gdLst/>
              <a:ahLst/>
              <a:cxnLst>
                <a:cxn ang="0">
                  <a:pos x="60" y="63"/>
                </a:cxn>
                <a:cxn ang="0">
                  <a:pos x="39" y="78"/>
                </a:cxn>
                <a:cxn ang="0">
                  <a:pos x="0" y="22"/>
                </a:cxn>
                <a:cxn ang="0">
                  <a:pos x="19" y="9"/>
                </a:cxn>
                <a:cxn ang="0">
                  <a:pos x="32" y="1"/>
                </a:cxn>
                <a:cxn ang="0">
                  <a:pos x="44" y="0"/>
                </a:cxn>
                <a:cxn ang="0">
                  <a:pos x="57" y="5"/>
                </a:cxn>
                <a:cxn ang="0">
                  <a:pos x="67" y="16"/>
                </a:cxn>
                <a:cxn ang="0">
                  <a:pos x="74" y="29"/>
                </a:cxn>
                <a:cxn ang="0">
                  <a:pos x="74" y="43"/>
                </a:cxn>
                <a:cxn ang="0">
                  <a:pos x="70" y="54"/>
                </a:cxn>
                <a:cxn ang="0">
                  <a:pos x="60" y="63"/>
                </a:cxn>
                <a:cxn ang="0">
                  <a:pos x="49" y="52"/>
                </a:cxn>
                <a:cxn ang="0">
                  <a:pos x="58" y="40"/>
                </a:cxn>
                <a:cxn ang="0">
                  <a:pos x="54" y="25"/>
                </a:cxn>
                <a:cxn ang="0">
                  <a:pos x="41" y="16"/>
                </a:cxn>
                <a:cxn ang="0">
                  <a:pos x="27" y="21"/>
                </a:cxn>
                <a:cxn ang="0">
                  <a:pos x="22" y="24"/>
                </a:cxn>
                <a:cxn ang="0">
                  <a:pos x="44" y="56"/>
                </a:cxn>
                <a:cxn ang="0">
                  <a:pos x="49" y="52"/>
                </a:cxn>
              </a:cxnLst>
              <a:rect l="0" t="0" r="r" b="b"/>
              <a:pathLst>
                <a:path w="75" h="78">
                  <a:moveTo>
                    <a:pt x="60" y="63"/>
                  </a:moveTo>
                  <a:cubicBezTo>
                    <a:pt x="39" y="78"/>
                    <a:pt x="39" y="78"/>
                    <a:pt x="39" y="78"/>
                  </a:cubicBezTo>
                  <a:cubicBezTo>
                    <a:pt x="0" y="22"/>
                    <a:pt x="0" y="22"/>
                    <a:pt x="0" y="22"/>
                  </a:cubicBezTo>
                  <a:cubicBezTo>
                    <a:pt x="19" y="9"/>
                    <a:pt x="19" y="9"/>
                    <a:pt x="19" y="9"/>
                  </a:cubicBezTo>
                  <a:cubicBezTo>
                    <a:pt x="24" y="5"/>
                    <a:pt x="28" y="2"/>
                    <a:pt x="32" y="1"/>
                  </a:cubicBezTo>
                  <a:cubicBezTo>
                    <a:pt x="36" y="0"/>
                    <a:pt x="40" y="0"/>
                    <a:pt x="44" y="0"/>
                  </a:cubicBezTo>
                  <a:cubicBezTo>
                    <a:pt x="49" y="1"/>
                    <a:pt x="53" y="3"/>
                    <a:pt x="57" y="5"/>
                  </a:cubicBezTo>
                  <a:cubicBezTo>
                    <a:pt x="61" y="8"/>
                    <a:pt x="64" y="12"/>
                    <a:pt x="67" y="16"/>
                  </a:cubicBezTo>
                  <a:cubicBezTo>
                    <a:pt x="70" y="20"/>
                    <a:pt x="72" y="25"/>
                    <a:pt x="74" y="29"/>
                  </a:cubicBezTo>
                  <a:cubicBezTo>
                    <a:pt x="75" y="34"/>
                    <a:pt x="75" y="38"/>
                    <a:pt x="74" y="43"/>
                  </a:cubicBezTo>
                  <a:cubicBezTo>
                    <a:pt x="73" y="47"/>
                    <a:pt x="72" y="51"/>
                    <a:pt x="70" y="54"/>
                  </a:cubicBezTo>
                  <a:cubicBezTo>
                    <a:pt x="68" y="57"/>
                    <a:pt x="64" y="60"/>
                    <a:pt x="60" y="63"/>
                  </a:cubicBezTo>
                  <a:close/>
                  <a:moveTo>
                    <a:pt x="49" y="52"/>
                  </a:moveTo>
                  <a:cubicBezTo>
                    <a:pt x="55" y="48"/>
                    <a:pt x="58" y="44"/>
                    <a:pt x="58" y="40"/>
                  </a:cubicBezTo>
                  <a:cubicBezTo>
                    <a:pt x="59" y="36"/>
                    <a:pt x="57" y="31"/>
                    <a:pt x="54" y="25"/>
                  </a:cubicBezTo>
                  <a:cubicBezTo>
                    <a:pt x="50" y="20"/>
                    <a:pt x="46" y="17"/>
                    <a:pt x="41" y="16"/>
                  </a:cubicBezTo>
                  <a:cubicBezTo>
                    <a:pt x="37" y="16"/>
                    <a:pt x="32" y="17"/>
                    <a:pt x="27" y="21"/>
                  </a:cubicBezTo>
                  <a:cubicBezTo>
                    <a:pt x="22" y="24"/>
                    <a:pt x="22" y="24"/>
                    <a:pt x="22" y="24"/>
                  </a:cubicBezTo>
                  <a:cubicBezTo>
                    <a:pt x="44" y="56"/>
                    <a:pt x="44" y="56"/>
                    <a:pt x="44" y="56"/>
                  </a:cubicBezTo>
                  <a:lnTo>
                    <a:pt x="49"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6" name="Freeform 121"/>
            <p:cNvSpPr>
              <a:spLocks noEditPoints="1"/>
            </p:cNvSpPr>
            <p:nvPr/>
          </p:nvSpPr>
          <p:spPr bwMode="auto">
            <a:xfrm>
              <a:off x="4995165" y="5308418"/>
              <a:ext cx="96269" cy="119221"/>
            </a:xfrm>
            <a:custGeom>
              <a:avLst/>
              <a:gdLst/>
              <a:ahLst/>
              <a:cxnLst>
                <a:cxn ang="0">
                  <a:pos x="47" y="144"/>
                </a:cxn>
                <a:cxn ang="0">
                  <a:pos x="49" y="168"/>
                </a:cxn>
                <a:cxn ang="0">
                  <a:pos x="9" y="187"/>
                </a:cxn>
                <a:cxn ang="0">
                  <a:pos x="0" y="14"/>
                </a:cxn>
                <a:cxn ang="0">
                  <a:pos x="28" y="0"/>
                </a:cxn>
                <a:cxn ang="0">
                  <a:pos x="151" y="123"/>
                </a:cxn>
                <a:cxn ang="0">
                  <a:pos x="111" y="140"/>
                </a:cxn>
                <a:cxn ang="0">
                  <a:pos x="94" y="123"/>
                </a:cxn>
                <a:cxn ang="0">
                  <a:pos x="47" y="144"/>
                </a:cxn>
                <a:cxn ang="0">
                  <a:pos x="71" y="97"/>
                </a:cxn>
                <a:cxn ang="0">
                  <a:pos x="35" y="55"/>
                </a:cxn>
                <a:cxn ang="0">
                  <a:pos x="42" y="109"/>
                </a:cxn>
                <a:cxn ang="0">
                  <a:pos x="71" y="97"/>
                </a:cxn>
              </a:cxnLst>
              <a:rect l="0" t="0" r="r" b="b"/>
              <a:pathLst>
                <a:path w="151" h="187">
                  <a:moveTo>
                    <a:pt x="47" y="144"/>
                  </a:moveTo>
                  <a:lnTo>
                    <a:pt x="49" y="168"/>
                  </a:lnTo>
                  <a:lnTo>
                    <a:pt x="9" y="187"/>
                  </a:lnTo>
                  <a:lnTo>
                    <a:pt x="0" y="14"/>
                  </a:lnTo>
                  <a:lnTo>
                    <a:pt x="28" y="0"/>
                  </a:lnTo>
                  <a:lnTo>
                    <a:pt x="151" y="123"/>
                  </a:lnTo>
                  <a:lnTo>
                    <a:pt x="111" y="140"/>
                  </a:lnTo>
                  <a:lnTo>
                    <a:pt x="94" y="123"/>
                  </a:lnTo>
                  <a:lnTo>
                    <a:pt x="47" y="144"/>
                  </a:lnTo>
                  <a:close/>
                  <a:moveTo>
                    <a:pt x="71" y="97"/>
                  </a:moveTo>
                  <a:lnTo>
                    <a:pt x="35" y="55"/>
                  </a:lnTo>
                  <a:lnTo>
                    <a:pt x="42" y="109"/>
                  </a:lnTo>
                  <a:lnTo>
                    <a:pt x="71" y="9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7" name="Freeform 122"/>
            <p:cNvSpPr>
              <a:spLocks noEditPoints="1"/>
            </p:cNvSpPr>
            <p:nvPr/>
          </p:nvSpPr>
          <p:spPr bwMode="auto">
            <a:xfrm>
              <a:off x="5064020" y="5277178"/>
              <a:ext cx="99457" cy="110933"/>
            </a:xfrm>
            <a:custGeom>
              <a:avLst/>
              <a:gdLst/>
              <a:ahLst/>
              <a:cxnLst>
                <a:cxn ang="0">
                  <a:pos x="33" y="70"/>
                </a:cxn>
                <a:cxn ang="0">
                  <a:pos x="17" y="74"/>
                </a:cxn>
                <a:cxn ang="0">
                  <a:pos x="0" y="8"/>
                </a:cxn>
                <a:cxn ang="0">
                  <a:pos x="22" y="2"/>
                </a:cxn>
                <a:cxn ang="0">
                  <a:pos x="33" y="0"/>
                </a:cxn>
                <a:cxn ang="0">
                  <a:pos x="40" y="2"/>
                </a:cxn>
                <a:cxn ang="0">
                  <a:pos x="49" y="8"/>
                </a:cxn>
                <a:cxn ang="0">
                  <a:pos x="54" y="18"/>
                </a:cxn>
                <a:cxn ang="0">
                  <a:pos x="53" y="33"/>
                </a:cxn>
                <a:cxn ang="0">
                  <a:pos x="44" y="43"/>
                </a:cxn>
                <a:cxn ang="0">
                  <a:pos x="66" y="62"/>
                </a:cxn>
                <a:cxn ang="0">
                  <a:pos x="46" y="67"/>
                </a:cxn>
                <a:cxn ang="0">
                  <a:pos x="28" y="48"/>
                </a:cxn>
                <a:cxn ang="0">
                  <a:pos x="33" y="70"/>
                </a:cxn>
                <a:cxn ang="0">
                  <a:pos x="24" y="34"/>
                </a:cxn>
                <a:cxn ang="0">
                  <a:pos x="27" y="33"/>
                </a:cxn>
                <a:cxn ang="0">
                  <a:pos x="36" y="29"/>
                </a:cxn>
                <a:cxn ang="0">
                  <a:pos x="37" y="22"/>
                </a:cxn>
                <a:cxn ang="0">
                  <a:pos x="33" y="17"/>
                </a:cxn>
                <a:cxn ang="0">
                  <a:pos x="25" y="17"/>
                </a:cxn>
                <a:cxn ang="0">
                  <a:pos x="20" y="18"/>
                </a:cxn>
                <a:cxn ang="0">
                  <a:pos x="24" y="34"/>
                </a:cxn>
              </a:cxnLst>
              <a:rect l="0" t="0" r="r" b="b"/>
              <a:pathLst>
                <a:path w="66" h="74">
                  <a:moveTo>
                    <a:pt x="33" y="70"/>
                  </a:moveTo>
                  <a:cubicBezTo>
                    <a:pt x="17" y="74"/>
                    <a:pt x="17" y="74"/>
                    <a:pt x="17" y="74"/>
                  </a:cubicBezTo>
                  <a:cubicBezTo>
                    <a:pt x="0" y="8"/>
                    <a:pt x="0" y="8"/>
                    <a:pt x="0" y="8"/>
                  </a:cubicBezTo>
                  <a:cubicBezTo>
                    <a:pt x="22" y="2"/>
                    <a:pt x="22" y="2"/>
                    <a:pt x="22" y="2"/>
                  </a:cubicBezTo>
                  <a:cubicBezTo>
                    <a:pt x="27" y="1"/>
                    <a:pt x="30" y="0"/>
                    <a:pt x="33" y="0"/>
                  </a:cubicBezTo>
                  <a:cubicBezTo>
                    <a:pt x="35" y="0"/>
                    <a:pt x="38" y="1"/>
                    <a:pt x="40" y="2"/>
                  </a:cubicBezTo>
                  <a:cubicBezTo>
                    <a:pt x="43" y="3"/>
                    <a:pt x="46" y="5"/>
                    <a:pt x="49" y="8"/>
                  </a:cubicBezTo>
                  <a:cubicBezTo>
                    <a:pt x="51" y="10"/>
                    <a:pt x="53" y="14"/>
                    <a:pt x="54" y="18"/>
                  </a:cubicBezTo>
                  <a:cubicBezTo>
                    <a:pt x="55" y="23"/>
                    <a:pt x="55" y="28"/>
                    <a:pt x="53" y="33"/>
                  </a:cubicBezTo>
                  <a:cubicBezTo>
                    <a:pt x="51" y="37"/>
                    <a:pt x="48" y="40"/>
                    <a:pt x="44" y="43"/>
                  </a:cubicBezTo>
                  <a:cubicBezTo>
                    <a:pt x="66" y="62"/>
                    <a:pt x="66" y="62"/>
                    <a:pt x="66" y="62"/>
                  </a:cubicBezTo>
                  <a:cubicBezTo>
                    <a:pt x="46" y="67"/>
                    <a:pt x="46" y="67"/>
                    <a:pt x="46" y="67"/>
                  </a:cubicBezTo>
                  <a:cubicBezTo>
                    <a:pt x="28" y="48"/>
                    <a:pt x="28" y="48"/>
                    <a:pt x="28" y="48"/>
                  </a:cubicBezTo>
                  <a:lnTo>
                    <a:pt x="33" y="70"/>
                  </a:lnTo>
                  <a:close/>
                  <a:moveTo>
                    <a:pt x="24" y="34"/>
                  </a:moveTo>
                  <a:cubicBezTo>
                    <a:pt x="27" y="33"/>
                    <a:pt x="27" y="33"/>
                    <a:pt x="27" y="33"/>
                  </a:cubicBezTo>
                  <a:cubicBezTo>
                    <a:pt x="32" y="32"/>
                    <a:pt x="35" y="31"/>
                    <a:pt x="36" y="29"/>
                  </a:cubicBezTo>
                  <a:cubicBezTo>
                    <a:pt x="38" y="27"/>
                    <a:pt x="38" y="25"/>
                    <a:pt x="37" y="22"/>
                  </a:cubicBezTo>
                  <a:cubicBezTo>
                    <a:pt x="37" y="20"/>
                    <a:pt x="35" y="18"/>
                    <a:pt x="33" y="17"/>
                  </a:cubicBezTo>
                  <a:cubicBezTo>
                    <a:pt x="31" y="16"/>
                    <a:pt x="28" y="16"/>
                    <a:pt x="25" y="17"/>
                  </a:cubicBezTo>
                  <a:cubicBezTo>
                    <a:pt x="20" y="18"/>
                    <a:pt x="20" y="18"/>
                    <a:pt x="20" y="18"/>
                  </a:cubicBezTo>
                  <a:lnTo>
                    <a:pt x="24"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8" name="Freeform 123"/>
            <p:cNvSpPr>
              <a:spLocks/>
            </p:cNvSpPr>
            <p:nvPr/>
          </p:nvSpPr>
          <p:spPr bwMode="auto">
            <a:xfrm>
              <a:off x="5146900" y="5260602"/>
              <a:ext cx="84794" cy="108383"/>
            </a:xfrm>
            <a:custGeom>
              <a:avLst/>
              <a:gdLst/>
              <a:ahLst/>
              <a:cxnLst>
                <a:cxn ang="0">
                  <a:pos x="100" y="165"/>
                </a:cxn>
                <a:cxn ang="0">
                  <a:pos x="59" y="170"/>
                </a:cxn>
                <a:cxn ang="0">
                  <a:pos x="55" y="108"/>
                </a:cxn>
                <a:cxn ang="0">
                  <a:pos x="0" y="11"/>
                </a:cxn>
                <a:cxn ang="0">
                  <a:pos x="43" y="9"/>
                </a:cxn>
                <a:cxn ang="0">
                  <a:pos x="71" y="66"/>
                </a:cxn>
                <a:cxn ang="0">
                  <a:pos x="90" y="4"/>
                </a:cxn>
                <a:cxn ang="0">
                  <a:pos x="133" y="0"/>
                </a:cxn>
                <a:cxn ang="0">
                  <a:pos x="92" y="106"/>
                </a:cxn>
                <a:cxn ang="0">
                  <a:pos x="100" y="165"/>
                </a:cxn>
              </a:cxnLst>
              <a:rect l="0" t="0" r="r" b="b"/>
              <a:pathLst>
                <a:path w="133" h="170">
                  <a:moveTo>
                    <a:pt x="100" y="165"/>
                  </a:moveTo>
                  <a:lnTo>
                    <a:pt x="59" y="170"/>
                  </a:lnTo>
                  <a:lnTo>
                    <a:pt x="55" y="108"/>
                  </a:lnTo>
                  <a:lnTo>
                    <a:pt x="0" y="11"/>
                  </a:lnTo>
                  <a:lnTo>
                    <a:pt x="43" y="9"/>
                  </a:lnTo>
                  <a:lnTo>
                    <a:pt x="71" y="66"/>
                  </a:lnTo>
                  <a:lnTo>
                    <a:pt x="90" y="4"/>
                  </a:lnTo>
                  <a:lnTo>
                    <a:pt x="133" y="0"/>
                  </a:lnTo>
                  <a:lnTo>
                    <a:pt x="92" y="106"/>
                  </a:lnTo>
                  <a:lnTo>
                    <a:pt x="100" y="1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9" name="Freeform 124"/>
            <p:cNvSpPr>
              <a:spLocks/>
            </p:cNvSpPr>
            <p:nvPr/>
          </p:nvSpPr>
          <p:spPr bwMode="auto">
            <a:xfrm>
              <a:off x="5279510" y="5265065"/>
              <a:ext cx="70768" cy="109658"/>
            </a:xfrm>
            <a:custGeom>
              <a:avLst/>
              <a:gdLst/>
              <a:ahLst/>
              <a:cxnLst>
                <a:cxn ang="0">
                  <a:pos x="88" y="172"/>
                </a:cxn>
                <a:cxn ang="0">
                  <a:pos x="0" y="158"/>
                </a:cxn>
                <a:cxn ang="0">
                  <a:pos x="24" y="0"/>
                </a:cxn>
                <a:cxn ang="0">
                  <a:pos x="111" y="11"/>
                </a:cxn>
                <a:cxn ang="0">
                  <a:pos x="107" y="47"/>
                </a:cxn>
                <a:cxn ang="0">
                  <a:pos x="57" y="40"/>
                </a:cxn>
                <a:cxn ang="0">
                  <a:pos x="55" y="66"/>
                </a:cxn>
                <a:cxn ang="0">
                  <a:pos x="102" y="73"/>
                </a:cxn>
                <a:cxn ang="0">
                  <a:pos x="97" y="108"/>
                </a:cxn>
                <a:cxn ang="0">
                  <a:pos x="50" y="101"/>
                </a:cxn>
                <a:cxn ang="0">
                  <a:pos x="45" y="130"/>
                </a:cxn>
                <a:cxn ang="0">
                  <a:pos x="92" y="137"/>
                </a:cxn>
                <a:cxn ang="0">
                  <a:pos x="88" y="172"/>
                </a:cxn>
              </a:cxnLst>
              <a:rect l="0" t="0" r="r" b="b"/>
              <a:pathLst>
                <a:path w="111" h="172">
                  <a:moveTo>
                    <a:pt x="88" y="172"/>
                  </a:moveTo>
                  <a:lnTo>
                    <a:pt x="0" y="158"/>
                  </a:lnTo>
                  <a:lnTo>
                    <a:pt x="24" y="0"/>
                  </a:lnTo>
                  <a:lnTo>
                    <a:pt x="111" y="11"/>
                  </a:lnTo>
                  <a:lnTo>
                    <a:pt x="107" y="47"/>
                  </a:lnTo>
                  <a:lnTo>
                    <a:pt x="57" y="40"/>
                  </a:lnTo>
                  <a:lnTo>
                    <a:pt x="55" y="66"/>
                  </a:lnTo>
                  <a:lnTo>
                    <a:pt x="102" y="73"/>
                  </a:lnTo>
                  <a:lnTo>
                    <a:pt x="97" y="108"/>
                  </a:lnTo>
                  <a:lnTo>
                    <a:pt x="50" y="101"/>
                  </a:lnTo>
                  <a:lnTo>
                    <a:pt x="45" y="130"/>
                  </a:lnTo>
                  <a:lnTo>
                    <a:pt x="92" y="137"/>
                  </a:lnTo>
                  <a:lnTo>
                    <a:pt x="88" y="1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0" name="Freeform 125"/>
            <p:cNvSpPr>
              <a:spLocks noEditPoints="1"/>
            </p:cNvSpPr>
            <p:nvPr/>
          </p:nvSpPr>
          <p:spPr bwMode="auto">
            <a:xfrm>
              <a:off x="5347727" y="5278453"/>
              <a:ext cx="103920" cy="114758"/>
            </a:xfrm>
            <a:custGeom>
              <a:avLst/>
              <a:gdLst/>
              <a:ahLst/>
              <a:cxnLst>
                <a:cxn ang="0">
                  <a:pos x="24" y="73"/>
                </a:cxn>
                <a:cxn ang="0">
                  <a:pos x="0" y="65"/>
                </a:cxn>
                <a:cxn ang="0">
                  <a:pos x="21" y="0"/>
                </a:cxn>
                <a:cxn ang="0">
                  <a:pos x="43" y="7"/>
                </a:cxn>
                <a:cxn ang="0">
                  <a:pos x="57" y="14"/>
                </a:cxn>
                <a:cxn ang="0">
                  <a:pos x="65" y="23"/>
                </a:cxn>
                <a:cxn ang="0">
                  <a:pos x="68" y="36"/>
                </a:cxn>
                <a:cxn ang="0">
                  <a:pos x="66" y="51"/>
                </a:cxn>
                <a:cxn ang="0">
                  <a:pos x="59" y="64"/>
                </a:cxn>
                <a:cxn ang="0">
                  <a:pos x="49" y="72"/>
                </a:cxn>
                <a:cxn ang="0">
                  <a:pos x="37" y="75"/>
                </a:cxn>
                <a:cxn ang="0">
                  <a:pos x="24" y="73"/>
                </a:cxn>
                <a:cxn ang="0">
                  <a:pos x="26" y="58"/>
                </a:cxn>
                <a:cxn ang="0">
                  <a:pos x="42" y="58"/>
                </a:cxn>
                <a:cxn ang="0">
                  <a:pos x="50" y="46"/>
                </a:cxn>
                <a:cxn ang="0">
                  <a:pos x="50" y="31"/>
                </a:cxn>
                <a:cxn ang="0">
                  <a:pos x="39" y="21"/>
                </a:cxn>
                <a:cxn ang="0">
                  <a:pos x="32" y="19"/>
                </a:cxn>
                <a:cxn ang="0">
                  <a:pos x="20" y="56"/>
                </a:cxn>
                <a:cxn ang="0">
                  <a:pos x="26" y="58"/>
                </a:cxn>
              </a:cxnLst>
              <a:rect l="0" t="0" r="r" b="b"/>
              <a:pathLst>
                <a:path w="69" h="76">
                  <a:moveTo>
                    <a:pt x="24" y="73"/>
                  </a:moveTo>
                  <a:cubicBezTo>
                    <a:pt x="0" y="65"/>
                    <a:pt x="0" y="65"/>
                    <a:pt x="0" y="65"/>
                  </a:cubicBezTo>
                  <a:cubicBezTo>
                    <a:pt x="21" y="0"/>
                    <a:pt x="21" y="0"/>
                    <a:pt x="21" y="0"/>
                  </a:cubicBezTo>
                  <a:cubicBezTo>
                    <a:pt x="43" y="7"/>
                    <a:pt x="43" y="7"/>
                    <a:pt x="43" y="7"/>
                  </a:cubicBezTo>
                  <a:cubicBezTo>
                    <a:pt x="49" y="9"/>
                    <a:pt x="54" y="12"/>
                    <a:pt x="57" y="14"/>
                  </a:cubicBezTo>
                  <a:cubicBezTo>
                    <a:pt x="60" y="16"/>
                    <a:pt x="63" y="20"/>
                    <a:pt x="65" y="23"/>
                  </a:cubicBezTo>
                  <a:cubicBezTo>
                    <a:pt x="67" y="27"/>
                    <a:pt x="68" y="32"/>
                    <a:pt x="68" y="36"/>
                  </a:cubicBezTo>
                  <a:cubicBezTo>
                    <a:pt x="69" y="41"/>
                    <a:pt x="68" y="46"/>
                    <a:pt x="66" y="51"/>
                  </a:cubicBezTo>
                  <a:cubicBezTo>
                    <a:pt x="64" y="56"/>
                    <a:pt x="62" y="60"/>
                    <a:pt x="59" y="64"/>
                  </a:cubicBezTo>
                  <a:cubicBezTo>
                    <a:pt x="56" y="67"/>
                    <a:pt x="53" y="70"/>
                    <a:pt x="49" y="72"/>
                  </a:cubicBezTo>
                  <a:cubicBezTo>
                    <a:pt x="45" y="74"/>
                    <a:pt x="41" y="75"/>
                    <a:pt x="37" y="75"/>
                  </a:cubicBezTo>
                  <a:cubicBezTo>
                    <a:pt x="34" y="76"/>
                    <a:pt x="29" y="75"/>
                    <a:pt x="24" y="73"/>
                  </a:cubicBezTo>
                  <a:close/>
                  <a:moveTo>
                    <a:pt x="26" y="58"/>
                  </a:moveTo>
                  <a:cubicBezTo>
                    <a:pt x="33" y="60"/>
                    <a:pt x="38" y="60"/>
                    <a:pt x="42" y="58"/>
                  </a:cubicBezTo>
                  <a:cubicBezTo>
                    <a:pt x="45" y="56"/>
                    <a:pt x="48" y="52"/>
                    <a:pt x="50" y="46"/>
                  </a:cubicBezTo>
                  <a:cubicBezTo>
                    <a:pt x="52" y="40"/>
                    <a:pt x="52" y="35"/>
                    <a:pt x="50" y="31"/>
                  </a:cubicBezTo>
                  <a:cubicBezTo>
                    <a:pt x="48" y="26"/>
                    <a:pt x="44" y="23"/>
                    <a:pt x="39" y="21"/>
                  </a:cubicBezTo>
                  <a:cubicBezTo>
                    <a:pt x="32" y="19"/>
                    <a:pt x="32" y="19"/>
                    <a:pt x="32" y="19"/>
                  </a:cubicBezTo>
                  <a:cubicBezTo>
                    <a:pt x="20" y="56"/>
                    <a:pt x="20" y="56"/>
                    <a:pt x="20" y="56"/>
                  </a:cubicBezTo>
                  <a:lnTo>
                    <a:pt x="26"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1" name="Freeform 126"/>
            <p:cNvSpPr>
              <a:spLocks/>
            </p:cNvSpPr>
            <p:nvPr/>
          </p:nvSpPr>
          <p:spPr bwMode="auto">
            <a:xfrm>
              <a:off x="5448459" y="5319256"/>
              <a:ext cx="105195" cy="116033"/>
            </a:xfrm>
            <a:custGeom>
              <a:avLst/>
              <a:gdLst/>
              <a:ahLst/>
              <a:cxnLst>
                <a:cxn ang="0">
                  <a:pos x="26" y="0"/>
                </a:cxn>
                <a:cxn ang="0">
                  <a:pos x="41" y="8"/>
                </a:cxn>
                <a:cxn ang="0">
                  <a:pos x="20" y="44"/>
                </a:cxn>
                <a:cxn ang="0">
                  <a:pos x="17" y="53"/>
                </a:cxn>
                <a:cxn ang="0">
                  <a:pos x="21" y="59"/>
                </a:cxn>
                <a:cxn ang="0">
                  <a:pos x="28" y="59"/>
                </a:cxn>
                <a:cxn ang="0">
                  <a:pos x="35" y="53"/>
                </a:cxn>
                <a:cxn ang="0">
                  <a:pos x="55" y="16"/>
                </a:cxn>
                <a:cxn ang="0">
                  <a:pos x="70" y="25"/>
                </a:cxn>
                <a:cxn ang="0">
                  <a:pos x="49" y="62"/>
                </a:cxn>
                <a:cxn ang="0">
                  <a:pos x="33" y="75"/>
                </a:cxn>
                <a:cxn ang="0">
                  <a:pos x="13" y="72"/>
                </a:cxn>
                <a:cxn ang="0">
                  <a:pos x="1" y="57"/>
                </a:cxn>
                <a:cxn ang="0">
                  <a:pos x="5" y="37"/>
                </a:cxn>
                <a:cxn ang="0">
                  <a:pos x="26" y="0"/>
                </a:cxn>
              </a:cxnLst>
              <a:rect l="0" t="0" r="r" b="b"/>
              <a:pathLst>
                <a:path w="70" h="77">
                  <a:moveTo>
                    <a:pt x="26" y="0"/>
                  </a:moveTo>
                  <a:cubicBezTo>
                    <a:pt x="41" y="8"/>
                    <a:pt x="41" y="8"/>
                    <a:pt x="41" y="8"/>
                  </a:cubicBezTo>
                  <a:cubicBezTo>
                    <a:pt x="20" y="44"/>
                    <a:pt x="20" y="44"/>
                    <a:pt x="20" y="44"/>
                  </a:cubicBezTo>
                  <a:cubicBezTo>
                    <a:pt x="18" y="48"/>
                    <a:pt x="17" y="51"/>
                    <a:pt x="17" y="53"/>
                  </a:cubicBezTo>
                  <a:cubicBezTo>
                    <a:pt x="18" y="55"/>
                    <a:pt x="19" y="57"/>
                    <a:pt x="21" y="59"/>
                  </a:cubicBezTo>
                  <a:cubicBezTo>
                    <a:pt x="24" y="60"/>
                    <a:pt x="26" y="60"/>
                    <a:pt x="28" y="59"/>
                  </a:cubicBezTo>
                  <a:cubicBezTo>
                    <a:pt x="31" y="58"/>
                    <a:pt x="33" y="56"/>
                    <a:pt x="35" y="53"/>
                  </a:cubicBezTo>
                  <a:cubicBezTo>
                    <a:pt x="55" y="16"/>
                    <a:pt x="55" y="16"/>
                    <a:pt x="55" y="16"/>
                  </a:cubicBezTo>
                  <a:cubicBezTo>
                    <a:pt x="70" y="25"/>
                    <a:pt x="70" y="25"/>
                    <a:pt x="70" y="25"/>
                  </a:cubicBezTo>
                  <a:cubicBezTo>
                    <a:pt x="49" y="62"/>
                    <a:pt x="49" y="62"/>
                    <a:pt x="49" y="62"/>
                  </a:cubicBezTo>
                  <a:cubicBezTo>
                    <a:pt x="45" y="69"/>
                    <a:pt x="39" y="73"/>
                    <a:pt x="33" y="75"/>
                  </a:cubicBezTo>
                  <a:cubicBezTo>
                    <a:pt x="27" y="77"/>
                    <a:pt x="20" y="76"/>
                    <a:pt x="13" y="72"/>
                  </a:cubicBezTo>
                  <a:cubicBezTo>
                    <a:pt x="7" y="68"/>
                    <a:pt x="2" y="63"/>
                    <a:pt x="1" y="57"/>
                  </a:cubicBezTo>
                  <a:cubicBezTo>
                    <a:pt x="0" y="51"/>
                    <a:pt x="1" y="44"/>
                    <a:pt x="5" y="37"/>
                  </a:cubicBezTo>
                  <a:lnTo>
                    <a:pt x="2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2" name="Freeform 127"/>
            <p:cNvSpPr>
              <a:spLocks/>
            </p:cNvSpPr>
            <p:nvPr/>
          </p:nvSpPr>
          <p:spPr bwMode="auto">
            <a:xfrm>
              <a:off x="5529427" y="5391299"/>
              <a:ext cx="107107" cy="107107"/>
            </a:xfrm>
            <a:custGeom>
              <a:avLst/>
              <a:gdLst/>
              <a:ahLst/>
              <a:cxnLst>
                <a:cxn ang="0">
                  <a:pos x="55" y="64"/>
                </a:cxn>
                <a:cxn ang="0">
                  <a:pos x="32" y="71"/>
                </a:cxn>
                <a:cxn ang="0">
                  <a:pos x="12" y="62"/>
                </a:cxn>
                <a:cxn ang="0">
                  <a:pos x="3" y="51"/>
                </a:cxn>
                <a:cxn ang="0">
                  <a:pos x="0" y="37"/>
                </a:cxn>
                <a:cxn ang="0">
                  <a:pos x="2" y="24"/>
                </a:cxn>
                <a:cxn ang="0">
                  <a:pos x="9" y="12"/>
                </a:cxn>
                <a:cxn ang="0">
                  <a:pos x="20" y="3"/>
                </a:cxn>
                <a:cxn ang="0">
                  <a:pos x="33" y="0"/>
                </a:cxn>
                <a:cxn ang="0">
                  <a:pos x="47" y="2"/>
                </a:cxn>
                <a:cxn ang="0">
                  <a:pos x="59" y="9"/>
                </a:cxn>
                <a:cxn ang="0">
                  <a:pos x="70" y="29"/>
                </a:cxn>
                <a:cxn ang="0">
                  <a:pos x="66" y="52"/>
                </a:cxn>
                <a:cxn ang="0">
                  <a:pos x="53" y="40"/>
                </a:cxn>
                <a:cxn ang="0">
                  <a:pos x="53" y="30"/>
                </a:cxn>
                <a:cxn ang="0">
                  <a:pos x="48" y="22"/>
                </a:cxn>
                <a:cxn ang="0">
                  <a:pos x="34" y="17"/>
                </a:cxn>
                <a:cxn ang="0">
                  <a:pos x="22" y="23"/>
                </a:cxn>
                <a:cxn ang="0">
                  <a:pos x="17" y="37"/>
                </a:cxn>
                <a:cxn ang="0">
                  <a:pos x="23" y="49"/>
                </a:cxn>
                <a:cxn ang="0">
                  <a:pos x="31" y="53"/>
                </a:cxn>
                <a:cxn ang="0">
                  <a:pos x="41" y="52"/>
                </a:cxn>
                <a:cxn ang="0">
                  <a:pos x="55" y="64"/>
                </a:cxn>
              </a:cxnLst>
              <a:rect l="0" t="0" r="r" b="b"/>
              <a:pathLst>
                <a:path w="71" h="71">
                  <a:moveTo>
                    <a:pt x="55" y="64"/>
                  </a:moveTo>
                  <a:cubicBezTo>
                    <a:pt x="47" y="69"/>
                    <a:pt x="40" y="71"/>
                    <a:pt x="32" y="71"/>
                  </a:cubicBezTo>
                  <a:cubicBezTo>
                    <a:pt x="25" y="70"/>
                    <a:pt x="18" y="67"/>
                    <a:pt x="12" y="62"/>
                  </a:cubicBezTo>
                  <a:cubicBezTo>
                    <a:pt x="8" y="59"/>
                    <a:pt x="5" y="55"/>
                    <a:pt x="3" y="51"/>
                  </a:cubicBezTo>
                  <a:cubicBezTo>
                    <a:pt x="1" y="46"/>
                    <a:pt x="0" y="42"/>
                    <a:pt x="0" y="37"/>
                  </a:cubicBezTo>
                  <a:cubicBezTo>
                    <a:pt x="0" y="32"/>
                    <a:pt x="0" y="28"/>
                    <a:pt x="2" y="24"/>
                  </a:cubicBezTo>
                  <a:cubicBezTo>
                    <a:pt x="4" y="19"/>
                    <a:pt x="6" y="15"/>
                    <a:pt x="9" y="12"/>
                  </a:cubicBezTo>
                  <a:cubicBezTo>
                    <a:pt x="12" y="8"/>
                    <a:pt x="16" y="5"/>
                    <a:pt x="20" y="3"/>
                  </a:cubicBezTo>
                  <a:cubicBezTo>
                    <a:pt x="24" y="1"/>
                    <a:pt x="29" y="0"/>
                    <a:pt x="33" y="0"/>
                  </a:cubicBezTo>
                  <a:cubicBezTo>
                    <a:pt x="38" y="0"/>
                    <a:pt x="43" y="0"/>
                    <a:pt x="47" y="2"/>
                  </a:cubicBezTo>
                  <a:cubicBezTo>
                    <a:pt x="51" y="3"/>
                    <a:pt x="55" y="6"/>
                    <a:pt x="59" y="9"/>
                  </a:cubicBezTo>
                  <a:cubicBezTo>
                    <a:pt x="65" y="14"/>
                    <a:pt x="69" y="21"/>
                    <a:pt x="70" y="29"/>
                  </a:cubicBezTo>
                  <a:cubicBezTo>
                    <a:pt x="71" y="36"/>
                    <a:pt x="70" y="44"/>
                    <a:pt x="66" y="52"/>
                  </a:cubicBezTo>
                  <a:cubicBezTo>
                    <a:pt x="53" y="40"/>
                    <a:pt x="53" y="40"/>
                    <a:pt x="53" y="40"/>
                  </a:cubicBezTo>
                  <a:cubicBezTo>
                    <a:pt x="53" y="36"/>
                    <a:pt x="53" y="33"/>
                    <a:pt x="53" y="30"/>
                  </a:cubicBezTo>
                  <a:cubicBezTo>
                    <a:pt x="52" y="27"/>
                    <a:pt x="50" y="24"/>
                    <a:pt x="48" y="22"/>
                  </a:cubicBezTo>
                  <a:cubicBezTo>
                    <a:pt x="44" y="18"/>
                    <a:pt x="39" y="17"/>
                    <a:pt x="34" y="17"/>
                  </a:cubicBezTo>
                  <a:cubicBezTo>
                    <a:pt x="30" y="17"/>
                    <a:pt x="25" y="19"/>
                    <a:pt x="22" y="23"/>
                  </a:cubicBezTo>
                  <a:cubicBezTo>
                    <a:pt x="19" y="27"/>
                    <a:pt x="17" y="32"/>
                    <a:pt x="17" y="37"/>
                  </a:cubicBezTo>
                  <a:cubicBezTo>
                    <a:pt x="17" y="42"/>
                    <a:pt x="19" y="46"/>
                    <a:pt x="23" y="49"/>
                  </a:cubicBezTo>
                  <a:cubicBezTo>
                    <a:pt x="25" y="51"/>
                    <a:pt x="28" y="53"/>
                    <a:pt x="31" y="53"/>
                  </a:cubicBezTo>
                  <a:cubicBezTo>
                    <a:pt x="34" y="54"/>
                    <a:pt x="38" y="53"/>
                    <a:pt x="41" y="52"/>
                  </a:cubicBezTo>
                  <a:lnTo>
                    <a:pt x="55"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3" name="Freeform 128"/>
            <p:cNvSpPr>
              <a:spLocks noEditPoints="1"/>
            </p:cNvSpPr>
            <p:nvPr/>
          </p:nvSpPr>
          <p:spPr bwMode="auto">
            <a:xfrm>
              <a:off x="5582343" y="5481830"/>
              <a:ext cx="117308" cy="109658"/>
            </a:xfrm>
            <a:custGeom>
              <a:avLst/>
              <a:gdLst/>
              <a:ahLst/>
              <a:cxnLst>
                <a:cxn ang="0">
                  <a:pos x="50" y="76"/>
                </a:cxn>
                <a:cxn ang="0">
                  <a:pos x="26" y="83"/>
                </a:cxn>
                <a:cxn ang="0">
                  <a:pos x="0" y="47"/>
                </a:cxn>
                <a:cxn ang="0">
                  <a:pos x="165" y="0"/>
                </a:cxn>
                <a:cxn ang="0">
                  <a:pos x="184" y="26"/>
                </a:cxn>
                <a:cxn ang="0">
                  <a:pos x="92" y="172"/>
                </a:cxn>
                <a:cxn ang="0">
                  <a:pos x="66" y="137"/>
                </a:cxn>
                <a:cxn ang="0">
                  <a:pos x="80" y="118"/>
                </a:cxn>
                <a:cxn ang="0">
                  <a:pos x="50" y="76"/>
                </a:cxn>
                <a:cxn ang="0">
                  <a:pos x="102" y="87"/>
                </a:cxn>
                <a:cxn ang="0">
                  <a:pos x="132" y="45"/>
                </a:cxn>
                <a:cxn ang="0">
                  <a:pos x="83" y="64"/>
                </a:cxn>
                <a:cxn ang="0">
                  <a:pos x="102" y="87"/>
                </a:cxn>
              </a:cxnLst>
              <a:rect l="0" t="0" r="r" b="b"/>
              <a:pathLst>
                <a:path w="184" h="172">
                  <a:moveTo>
                    <a:pt x="50" y="76"/>
                  </a:moveTo>
                  <a:lnTo>
                    <a:pt x="26" y="83"/>
                  </a:lnTo>
                  <a:lnTo>
                    <a:pt x="0" y="47"/>
                  </a:lnTo>
                  <a:lnTo>
                    <a:pt x="165" y="0"/>
                  </a:lnTo>
                  <a:lnTo>
                    <a:pt x="184" y="26"/>
                  </a:lnTo>
                  <a:lnTo>
                    <a:pt x="92" y="172"/>
                  </a:lnTo>
                  <a:lnTo>
                    <a:pt x="66" y="137"/>
                  </a:lnTo>
                  <a:lnTo>
                    <a:pt x="80" y="118"/>
                  </a:lnTo>
                  <a:lnTo>
                    <a:pt x="50" y="76"/>
                  </a:lnTo>
                  <a:close/>
                  <a:moveTo>
                    <a:pt x="102" y="87"/>
                  </a:moveTo>
                  <a:lnTo>
                    <a:pt x="132" y="45"/>
                  </a:lnTo>
                  <a:lnTo>
                    <a:pt x="83" y="64"/>
                  </a:lnTo>
                  <a:lnTo>
                    <a:pt x="102" y="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4" name="Freeform 129"/>
            <p:cNvSpPr>
              <a:spLocks/>
            </p:cNvSpPr>
            <p:nvPr/>
          </p:nvSpPr>
          <p:spPr bwMode="auto">
            <a:xfrm>
              <a:off x="5644185" y="5532834"/>
              <a:ext cx="111570" cy="89256"/>
            </a:xfrm>
            <a:custGeom>
              <a:avLst/>
              <a:gdLst/>
              <a:ahLst/>
              <a:cxnLst>
                <a:cxn ang="0">
                  <a:pos x="16" y="140"/>
                </a:cxn>
                <a:cxn ang="0">
                  <a:pos x="0" y="104"/>
                </a:cxn>
                <a:cxn ang="0">
                  <a:pos x="109" y="45"/>
                </a:cxn>
                <a:cxn ang="0">
                  <a:pos x="94" y="19"/>
                </a:cxn>
                <a:cxn ang="0">
                  <a:pos x="125" y="0"/>
                </a:cxn>
                <a:cxn ang="0">
                  <a:pos x="175" y="88"/>
                </a:cxn>
                <a:cxn ang="0">
                  <a:pos x="142" y="107"/>
                </a:cxn>
                <a:cxn ang="0">
                  <a:pos x="127" y="81"/>
                </a:cxn>
                <a:cxn ang="0">
                  <a:pos x="16" y="140"/>
                </a:cxn>
              </a:cxnLst>
              <a:rect l="0" t="0" r="r" b="b"/>
              <a:pathLst>
                <a:path w="175" h="140">
                  <a:moveTo>
                    <a:pt x="16" y="140"/>
                  </a:moveTo>
                  <a:lnTo>
                    <a:pt x="0" y="104"/>
                  </a:lnTo>
                  <a:lnTo>
                    <a:pt x="109" y="45"/>
                  </a:lnTo>
                  <a:lnTo>
                    <a:pt x="94" y="19"/>
                  </a:lnTo>
                  <a:lnTo>
                    <a:pt x="125" y="0"/>
                  </a:lnTo>
                  <a:lnTo>
                    <a:pt x="175" y="88"/>
                  </a:lnTo>
                  <a:lnTo>
                    <a:pt x="142" y="107"/>
                  </a:lnTo>
                  <a:lnTo>
                    <a:pt x="127" y="81"/>
                  </a:lnTo>
                  <a:lnTo>
                    <a:pt x="16" y="1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5" name="Freeform 130"/>
            <p:cNvSpPr>
              <a:spLocks/>
            </p:cNvSpPr>
            <p:nvPr/>
          </p:nvSpPr>
          <p:spPr bwMode="auto">
            <a:xfrm>
              <a:off x="5665224" y="5603601"/>
              <a:ext cx="105195" cy="63754"/>
            </a:xfrm>
            <a:custGeom>
              <a:avLst/>
              <a:gdLst/>
              <a:ahLst/>
              <a:cxnLst>
                <a:cxn ang="0">
                  <a:pos x="17" y="100"/>
                </a:cxn>
                <a:cxn ang="0">
                  <a:pos x="0" y="62"/>
                </a:cxn>
                <a:cxn ang="0">
                  <a:pos x="149" y="0"/>
                </a:cxn>
                <a:cxn ang="0">
                  <a:pos x="165" y="38"/>
                </a:cxn>
                <a:cxn ang="0">
                  <a:pos x="17" y="100"/>
                </a:cxn>
              </a:cxnLst>
              <a:rect l="0" t="0" r="r" b="b"/>
              <a:pathLst>
                <a:path w="165" h="100">
                  <a:moveTo>
                    <a:pt x="17" y="100"/>
                  </a:moveTo>
                  <a:lnTo>
                    <a:pt x="0" y="62"/>
                  </a:lnTo>
                  <a:lnTo>
                    <a:pt x="149" y="0"/>
                  </a:lnTo>
                  <a:lnTo>
                    <a:pt x="165" y="38"/>
                  </a:lnTo>
                  <a:lnTo>
                    <a:pt x="17"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6" name="Freeform 131"/>
            <p:cNvSpPr>
              <a:spLocks noEditPoints="1"/>
            </p:cNvSpPr>
            <p:nvPr/>
          </p:nvSpPr>
          <p:spPr bwMode="auto">
            <a:xfrm>
              <a:off x="5689451" y="5659705"/>
              <a:ext cx="106470" cy="107107"/>
            </a:xfrm>
            <a:custGeom>
              <a:avLst/>
              <a:gdLst/>
              <a:ahLst/>
              <a:cxnLst>
                <a:cxn ang="0">
                  <a:pos x="28" y="1"/>
                </a:cxn>
                <a:cxn ang="0">
                  <a:pos x="42" y="1"/>
                </a:cxn>
                <a:cxn ang="0">
                  <a:pos x="55" y="6"/>
                </a:cxn>
                <a:cxn ang="0">
                  <a:pos x="65" y="15"/>
                </a:cxn>
                <a:cxn ang="0">
                  <a:pos x="70" y="28"/>
                </a:cxn>
                <a:cxn ang="0">
                  <a:pos x="71" y="41"/>
                </a:cxn>
                <a:cxn ang="0">
                  <a:pos x="66" y="54"/>
                </a:cxn>
                <a:cxn ang="0">
                  <a:pos x="57" y="64"/>
                </a:cxn>
                <a:cxn ang="0">
                  <a:pos x="44" y="70"/>
                </a:cxn>
                <a:cxn ang="0">
                  <a:pos x="30" y="70"/>
                </a:cxn>
                <a:cxn ang="0">
                  <a:pos x="17" y="66"/>
                </a:cxn>
                <a:cxn ang="0">
                  <a:pos x="7" y="56"/>
                </a:cxn>
                <a:cxn ang="0">
                  <a:pos x="1" y="44"/>
                </a:cxn>
                <a:cxn ang="0">
                  <a:pos x="1" y="30"/>
                </a:cxn>
                <a:cxn ang="0">
                  <a:pos x="6" y="17"/>
                </a:cxn>
                <a:cxn ang="0">
                  <a:pos x="15" y="7"/>
                </a:cxn>
                <a:cxn ang="0">
                  <a:pos x="28" y="1"/>
                </a:cxn>
                <a:cxn ang="0">
                  <a:pos x="32" y="18"/>
                </a:cxn>
                <a:cxn ang="0">
                  <a:pos x="20" y="26"/>
                </a:cxn>
                <a:cxn ang="0">
                  <a:pos x="18" y="40"/>
                </a:cxn>
                <a:cxn ang="0">
                  <a:pos x="26" y="51"/>
                </a:cxn>
                <a:cxn ang="0">
                  <a:pos x="40" y="53"/>
                </a:cxn>
                <a:cxn ang="0">
                  <a:pos x="51" y="45"/>
                </a:cxn>
                <a:cxn ang="0">
                  <a:pos x="54" y="32"/>
                </a:cxn>
                <a:cxn ang="0">
                  <a:pos x="46" y="20"/>
                </a:cxn>
                <a:cxn ang="0">
                  <a:pos x="32" y="18"/>
                </a:cxn>
              </a:cxnLst>
              <a:rect l="0" t="0" r="r" b="b"/>
              <a:pathLst>
                <a:path w="71" h="71">
                  <a:moveTo>
                    <a:pt x="28" y="1"/>
                  </a:moveTo>
                  <a:cubicBezTo>
                    <a:pt x="33" y="0"/>
                    <a:pt x="37" y="0"/>
                    <a:pt x="42" y="1"/>
                  </a:cubicBezTo>
                  <a:cubicBezTo>
                    <a:pt x="47" y="2"/>
                    <a:pt x="51" y="3"/>
                    <a:pt x="55" y="6"/>
                  </a:cubicBezTo>
                  <a:cubicBezTo>
                    <a:pt x="59" y="8"/>
                    <a:pt x="62" y="11"/>
                    <a:pt x="65" y="15"/>
                  </a:cubicBezTo>
                  <a:cubicBezTo>
                    <a:pt x="67" y="19"/>
                    <a:pt x="69" y="23"/>
                    <a:pt x="70" y="28"/>
                  </a:cubicBezTo>
                  <a:cubicBezTo>
                    <a:pt x="71" y="32"/>
                    <a:pt x="71" y="37"/>
                    <a:pt x="71" y="41"/>
                  </a:cubicBezTo>
                  <a:cubicBezTo>
                    <a:pt x="70" y="45"/>
                    <a:pt x="68" y="50"/>
                    <a:pt x="66" y="54"/>
                  </a:cubicBezTo>
                  <a:cubicBezTo>
                    <a:pt x="63" y="58"/>
                    <a:pt x="60" y="61"/>
                    <a:pt x="57" y="64"/>
                  </a:cubicBezTo>
                  <a:cubicBezTo>
                    <a:pt x="53" y="67"/>
                    <a:pt x="49" y="69"/>
                    <a:pt x="44" y="70"/>
                  </a:cubicBezTo>
                  <a:cubicBezTo>
                    <a:pt x="39" y="71"/>
                    <a:pt x="35" y="71"/>
                    <a:pt x="30" y="70"/>
                  </a:cubicBezTo>
                  <a:cubicBezTo>
                    <a:pt x="26" y="70"/>
                    <a:pt x="21" y="68"/>
                    <a:pt x="17" y="66"/>
                  </a:cubicBezTo>
                  <a:cubicBezTo>
                    <a:pt x="13" y="63"/>
                    <a:pt x="10" y="60"/>
                    <a:pt x="7" y="56"/>
                  </a:cubicBezTo>
                  <a:cubicBezTo>
                    <a:pt x="4" y="53"/>
                    <a:pt x="2" y="48"/>
                    <a:pt x="1" y="44"/>
                  </a:cubicBezTo>
                  <a:cubicBezTo>
                    <a:pt x="0" y="39"/>
                    <a:pt x="0" y="34"/>
                    <a:pt x="1" y="30"/>
                  </a:cubicBezTo>
                  <a:cubicBezTo>
                    <a:pt x="1" y="25"/>
                    <a:pt x="3" y="21"/>
                    <a:pt x="6" y="17"/>
                  </a:cubicBezTo>
                  <a:cubicBezTo>
                    <a:pt x="9" y="13"/>
                    <a:pt x="12" y="9"/>
                    <a:pt x="15" y="7"/>
                  </a:cubicBezTo>
                  <a:cubicBezTo>
                    <a:pt x="19" y="4"/>
                    <a:pt x="23" y="2"/>
                    <a:pt x="28" y="1"/>
                  </a:cubicBezTo>
                  <a:close/>
                  <a:moveTo>
                    <a:pt x="32" y="18"/>
                  </a:moveTo>
                  <a:cubicBezTo>
                    <a:pt x="27" y="19"/>
                    <a:pt x="23" y="22"/>
                    <a:pt x="20" y="26"/>
                  </a:cubicBezTo>
                  <a:cubicBezTo>
                    <a:pt x="17" y="31"/>
                    <a:pt x="17" y="35"/>
                    <a:pt x="18" y="40"/>
                  </a:cubicBezTo>
                  <a:cubicBezTo>
                    <a:pt x="19" y="45"/>
                    <a:pt x="22" y="48"/>
                    <a:pt x="26" y="51"/>
                  </a:cubicBezTo>
                  <a:cubicBezTo>
                    <a:pt x="30" y="53"/>
                    <a:pt x="35" y="54"/>
                    <a:pt x="40" y="53"/>
                  </a:cubicBezTo>
                  <a:cubicBezTo>
                    <a:pt x="45" y="52"/>
                    <a:pt x="49" y="49"/>
                    <a:pt x="51" y="45"/>
                  </a:cubicBezTo>
                  <a:cubicBezTo>
                    <a:pt x="54" y="41"/>
                    <a:pt x="55" y="36"/>
                    <a:pt x="54" y="32"/>
                  </a:cubicBezTo>
                  <a:cubicBezTo>
                    <a:pt x="53" y="27"/>
                    <a:pt x="50" y="23"/>
                    <a:pt x="46" y="20"/>
                  </a:cubicBezTo>
                  <a:cubicBezTo>
                    <a:pt x="42" y="18"/>
                    <a:pt x="37" y="17"/>
                    <a:pt x="32"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7" name="Freeform 132"/>
            <p:cNvSpPr>
              <a:spLocks/>
            </p:cNvSpPr>
            <p:nvPr/>
          </p:nvSpPr>
          <p:spPr bwMode="auto">
            <a:xfrm>
              <a:off x="5704114" y="5781476"/>
              <a:ext cx="103920" cy="87344"/>
            </a:xfrm>
            <a:custGeom>
              <a:avLst/>
              <a:gdLst/>
              <a:ahLst/>
              <a:cxnLst>
                <a:cxn ang="0">
                  <a:pos x="3" y="43"/>
                </a:cxn>
                <a:cxn ang="0">
                  <a:pos x="0" y="3"/>
                </a:cxn>
                <a:cxn ang="0">
                  <a:pos x="161" y="0"/>
                </a:cxn>
                <a:cxn ang="0">
                  <a:pos x="163" y="36"/>
                </a:cxn>
                <a:cxn ang="0">
                  <a:pos x="74" y="97"/>
                </a:cxn>
                <a:cxn ang="0">
                  <a:pos x="163" y="95"/>
                </a:cxn>
                <a:cxn ang="0">
                  <a:pos x="163" y="135"/>
                </a:cxn>
                <a:cxn ang="0">
                  <a:pos x="3" y="137"/>
                </a:cxn>
                <a:cxn ang="0">
                  <a:pos x="3" y="102"/>
                </a:cxn>
                <a:cxn ang="0">
                  <a:pos x="93" y="40"/>
                </a:cxn>
                <a:cxn ang="0">
                  <a:pos x="3" y="43"/>
                </a:cxn>
              </a:cxnLst>
              <a:rect l="0" t="0" r="r" b="b"/>
              <a:pathLst>
                <a:path w="163" h="137">
                  <a:moveTo>
                    <a:pt x="3" y="43"/>
                  </a:moveTo>
                  <a:lnTo>
                    <a:pt x="0" y="3"/>
                  </a:lnTo>
                  <a:lnTo>
                    <a:pt x="161" y="0"/>
                  </a:lnTo>
                  <a:lnTo>
                    <a:pt x="163" y="36"/>
                  </a:lnTo>
                  <a:lnTo>
                    <a:pt x="74" y="97"/>
                  </a:lnTo>
                  <a:lnTo>
                    <a:pt x="163" y="95"/>
                  </a:lnTo>
                  <a:lnTo>
                    <a:pt x="163" y="135"/>
                  </a:lnTo>
                  <a:lnTo>
                    <a:pt x="3" y="137"/>
                  </a:lnTo>
                  <a:lnTo>
                    <a:pt x="3" y="102"/>
                  </a:lnTo>
                  <a:lnTo>
                    <a:pt x="93" y="40"/>
                  </a:lnTo>
                  <a:lnTo>
                    <a:pt x="3"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78" name="Group 207"/>
          <p:cNvGrpSpPr>
            <a:grpSpLocks noChangeAspect="1"/>
          </p:cNvGrpSpPr>
          <p:nvPr/>
        </p:nvGrpSpPr>
        <p:grpSpPr>
          <a:xfrm>
            <a:off x="6013069" y="3885128"/>
            <a:ext cx="491559" cy="558830"/>
            <a:chOff x="7207444" y="5248489"/>
            <a:chExt cx="894475" cy="1016883"/>
          </a:xfrm>
          <a:solidFill>
            <a:srgbClr val="FBB040"/>
          </a:solidFill>
        </p:grpSpPr>
        <p:sp>
          <p:nvSpPr>
            <p:cNvPr id="279" name="Freeform 67"/>
            <p:cNvSpPr>
              <a:spLocks noEditPoints="1"/>
            </p:cNvSpPr>
            <p:nvPr/>
          </p:nvSpPr>
          <p:spPr bwMode="auto">
            <a:xfrm>
              <a:off x="7387869" y="5638666"/>
              <a:ext cx="533625" cy="358300"/>
            </a:xfrm>
            <a:custGeom>
              <a:avLst/>
              <a:gdLst/>
              <a:ahLst/>
              <a:cxnLst>
                <a:cxn ang="0">
                  <a:pos x="178" y="0"/>
                </a:cxn>
                <a:cxn ang="0">
                  <a:pos x="351" y="53"/>
                </a:cxn>
                <a:cxn ang="0">
                  <a:pos x="354" y="56"/>
                </a:cxn>
                <a:cxn ang="0">
                  <a:pos x="351" y="60"/>
                </a:cxn>
                <a:cxn ang="0">
                  <a:pos x="282" y="90"/>
                </a:cxn>
                <a:cxn ang="0">
                  <a:pos x="301" y="104"/>
                </a:cxn>
                <a:cxn ang="0">
                  <a:pos x="313" y="156"/>
                </a:cxn>
                <a:cxn ang="0">
                  <a:pos x="322" y="167"/>
                </a:cxn>
                <a:cxn ang="0">
                  <a:pos x="321" y="173"/>
                </a:cxn>
                <a:cxn ang="0">
                  <a:pos x="345" y="232"/>
                </a:cxn>
                <a:cxn ang="0">
                  <a:pos x="313" y="238"/>
                </a:cxn>
                <a:cxn ang="0">
                  <a:pos x="308" y="178"/>
                </a:cxn>
                <a:cxn ang="0">
                  <a:pos x="300" y="166"/>
                </a:cxn>
                <a:cxn ang="0">
                  <a:pos x="304" y="158"/>
                </a:cxn>
                <a:cxn ang="0">
                  <a:pos x="292" y="108"/>
                </a:cxn>
                <a:cxn ang="0">
                  <a:pos x="268" y="94"/>
                </a:cxn>
                <a:cxn ang="0">
                  <a:pos x="174" y="60"/>
                </a:cxn>
                <a:cxn ang="0">
                  <a:pos x="172" y="58"/>
                </a:cxn>
                <a:cxn ang="0">
                  <a:pos x="175" y="65"/>
                </a:cxn>
                <a:cxn ang="0">
                  <a:pos x="258" y="100"/>
                </a:cxn>
                <a:cxn ang="0">
                  <a:pos x="179" y="136"/>
                </a:cxn>
                <a:cxn ang="0">
                  <a:pos x="175" y="136"/>
                </a:cxn>
                <a:cxn ang="0">
                  <a:pos x="2" y="60"/>
                </a:cxn>
                <a:cxn ang="0">
                  <a:pos x="0" y="56"/>
                </a:cxn>
                <a:cxn ang="0">
                  <a:pos x="2" y="53"/>
                </a:cxn>
                <a:cxn ang="0">
                  <a:pos x="176" y="0"/>
                </a:cxn>
                <a:cxn ang="0">
                  <a:pos x="178" y="0"/>
                </a:cxn>
                <a:cxn ang="0">
                  <a:pos x="75" y="104"/>
                </a:cxn>
                <a:cxn ang="0">
                  <a:pos x="71" y="179"/>
                </a:cxn>
                <a:cxn ang="0">
                  <a:pos x="71" y="181"/>
                </a:cxn>
                <a:cxn ang="0">
                  <a:pos x="74" y="181"/>
                </a:cxn>
                <a:cxn ang="0">
                  <a:pos x="175" y="228"/>
                </a:cxn>
                <a:cxn ang="0">
                  <a:pos x="178" y="228"/>
                </a:cxn>
                <a:cxn ang="0">
                  <a:pos x="280" y="181"/>
                </a:cxn>
                <a:cxn ang="0">
                  <a:pos x="282" y="181"/>
                </a:cxn>
                <a:cxn ang="0">
                  <a:pos x="282" y="179"/>
                </a:cxn>
                <a:cxn ang="0">
                  <a:pos x="277" y="106"/>
                </a:cxn>
                <a:cxn ang="0">
                  <a:pos x="184" y="146"/>
                </a:cxn>
                <a:cxn ang="0">
                  <a:pos x="170" y="146"/>
                </a:cxn>
                <a:cxn ang="0">
                  <a:pos x="75" y="104"/>
                </a:cxn>
              </a:cxnLst>
              <a:rect l="0" t="0" r="r" b="b"/>
              <a:pathLst>
                <a:path w="354" h="238">
                  <a:moveTo>
                    <a:pt x="178" y="0"/>
                  </a:moveTo>
                  <a:cubicBezTo>
                    <a:pt x="351" y="53"/>
                    <a:pt x="351" y="53"/>
                    <a:pt x="351" y="53"/>
                  </a:cubicBezTo>
                  <a:cubicBezTo>
                    <a:pt x="353" y="53"/>
                    <a:pt x="354" y="54"/>
                    <a:pt x="354" y="56"/>
                  </a:cubicBezTo>
                  <a:cubicBezTo>
                    <a:pt x="354" y="58"/>
                    <a:pt x="354" y="60"/>
                    <a:pt x="351" y="60"/>
                  </a:cubicBezTo>
                  <a:cubicBezTo>
                    <a:pt x="282" y="90"/>
                    <a:pt x="282" y="90"/>
                    <a:pt x="282" y="90"/>
                  </a:cubicBezTo>
                  <a:cubicBezTo>
                    <a:pt x="292" y="95"/>
                    <a:pt x="296" y="94"/>
                    <a:pt x="301" y="104"/>
                  </a:cubicBezTo>
                  <a:cubicBezTo>
                    <a:pt x="305" y="114"/>
                    <a:pt x="309" y="133"/>
                    <a:pt x="313" y="156"/>
                  </a:cubicBezTo>
                  <a:cubicBezTo>
                    <a:pt x="320" y="157"/>
                    <a:pt x="322" y="165"/>
                    <a:pt x="322" y="167"/>
                  </a:cubicBezTo>
                  <a:cubicBezTo>
                    <a:pt x="322" y="171"/>
                    <a:pt x="322" y="171"/>
                    <a:pt x="321" y="173"/>
                  </a:cubicBezTo>
                  <a:cubicBezTo>
                    <a:pt x="345" y="232"/>
                    <a:pt x="345" y="232"/>
                    <a:pt x="345" y="232"/>
                  </a:cubicBezTo>
                  <a:cubicBezTo>
                    <a:pt x="313" y="238"/>
                    <a:pt x="313" y="238"/>
                    <a:pt x="313" y="238"/>
                  </a:cubicBezTo>
                  <a:cubicBezTo>
                    <a:pt x="308" y="178"/>
                    <a:pt x="308" y="178"/>
                    <a:pt x="308" y="178"/>
                  </a:cubicBezTo>
                  <a:cubicBezTo>
                    <a:pt x="302" y="177"/>
                    <a:pt x="298" y="170"/>
                    <a:pt x="300" y="166"/>
                  </a:cubicBezTo>
                  <a:cubicBezTo>
                    <a:pt x="300" y="162"/>
                    <a:pt x="301" y="160"/>
                    <a:pt x="304" y="158"/>
                  </a:cubicBezTo>
                  <a:cubicBezTo>
                    <a:pt x="300" y="136"/>
                    <a:pt x="296" y="116"/>
                    <a:pt x="292" y="108"/>
                  </a:cubicBezTo>
                  <a:cubicBezTo>
                    <a:pt x="289" y="100"/>
                    <a:pt x="277" y="96"/>
                    <a:pt x="268" y="94"/>
                  </a:cubicBezTo>
                  <a:cubicBezTo>
                    <a:pt x="236" y="81"/>
                    <a:pt x="205" y="70"/>
                    <a:pt x="174" y="60"/>
                  </a:cubicBezTo>
                  <a:cubicBezTo>
                    <a:pt x="172" y="60"/>
                    <a:pt x="172" y="60"/>
                    <a:pt x="172" y="58"/>
                  </a:cubicBezTo>
                  <a:cubicBezTo>
                    <a:pt x="171" y="61"/>
                    <a:pt x="172" y="64"/>
                    <a:pt x="175" y="65"/>
                  </a:cubicBezTo>
                  <a:cubicBezTo>
                    <a:pt x="199" y="74"/>
                    <a:pt x="225" y="85"/>
                    <a:pt x="258" y="100"/>
                  </a:cubicBezTo>
                  <a:cubicBezTo>
                    <a:pt x="179" y="136"/>
                    <a:pt x="179" y="136"/>
                    <a:pt x="179" y="136"/>
                  </a:cubicBezTo>
                  <a:cubicBezTo>
                    <a:pt x="178" y="136"/>
                    <a:pt x="176" y="136"/>
                    <a:pt x="175" y="136"/>
                  </a:cubicBezTo>
                  <a:cubicBezTo>
                    <a:pt x="2" y="60"/>
                    <a:pt x="2" y="60"/>
                    <a:pt x="2" y="60"/>
                  </a:cubicBezTo>
                  <a:cubicBezTo>
                    <a:pt x="1" y="60"/>
                    <a:pt x="0" y="58"/>
                    <a:pt x="0" y="56"/>
                  </a:cubicBezTo>
                  <a:cubicBezTo>
                    <a:pt x="0" y="54"/>
                    <a:pt x="1" y="53"/>
                    <a:pt x="2" y="53"/>
                  </a:cubicBezTo>
                  <a:cubicBezTo>
                    <a:pt x="176" y="0"/>
                    <a:pt x="176" y="0"/>
                    <a:pt x="176" y="0"/>
                  </a:cubicBezTo>
                  <a:cubicBezTo>
                    <a:pt x="178" y="0"/>
                    <a:pt x="178" y="0"/>
                    <a:pt x="178" y="0"/>
                  </a:cubicBezTo>
                  <a:close/>
                  <a:moveTo>
                    <a:pt x="75" y="104"/>
                  </a:moveTo>
                  <a:cubicBezTo>
                    <a:pt x="71" y="179"/>
                    <a:pt x="71" y="179"/>
                    <a:pt x="71" y="179"/>
                  </a:cubicBezTo>
                  <a:cubicBezTo>
                    <a:pt x="71" y="181"/>
                    <a:pt x="71" y="181"/>
                    <a:pt x="71" y="181"/>
                  </a:cubicBezTo>
                  <a:cubicBezTo>
                    <a:pt x="73" y="181"/>
                    <a:pt x="73" y="181"/>
                    <a:pt x="74" y="181"/>
                  </a:cubicBezTo>
                  <a:cubicBezTo>
                    <a:pt x="109" y="173"/>
                    <a:pt x="147" y="190"/>
                    <a:pt x="175" y="228"/>
                  </a:cubicBezTo>
                  <a:cubicBezTo>
                    <a:pt x="176" y="229"/>
                    <a:pt x="178" y="229"/>
                    <a:pt x="178" y="228"/>
                  </a:cubicBezTo>
                  <a:cubicBezTo>
                    <a:pt x="205" y="190"/>
                    <a:pt x="245" y="173"/>
                    <a:pt x="280" y="181"/>
                  </a:cubicBezTo>
                  <a:cubicBezTo>
                    <a:pt x="281" y="181"/>
                    <a:pt x="281" y="181"/>
                    <a:pt x="282" y="181"/>
                  </a:cubicBezTo>
                  <a:cubicBezTo>
                    <a:pt x="282" y="179"/>
                    <a:pt x="282" y="179"/>
                    <a:pt x="282" y="179"/>
                  </a:cubicBezTo>
                  <a:cubicBezTo>
                    <a:pt x="277" y="106"/>
                    <a:pt x="277" y="106"/>
                    <a:pt x="277" y="106"/>
                  </a:cubicBezTo>
                  <a:cubicBezTo>
                    <a:pt x="184" y="146"/>
                    <a:pt x="184" y="146"/>
                    <a:pt x="184" y="146"/>
                  </a:cubicBezTo>
                  <a:cubicBezTo>
                    <a:pt x="179" y="148"/>
                    <a:pt x="174" y="148"/>
                    <a:pt x="170" y="146"/>
                  </a:cubicBezTo>
                  <a:cubicBezTo>
                    <a:pt x="75" y="104"/>
                    <a:pt x="75" y="104"/>
                    <a:pt x="75" y="10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0" name="Freeform 104"/>
            <p:cNvSpPr>
              <a:spLocks/>
            </p:cNvSpPr>
            <p:nvPr/>
          </p:nvSpPr>
          <p:spPr bwMode="auto">
            <a:xfrm>
              <a:off x="7278211" y="5343483"/>
              <a:ext cx="109658" cy="115396"/>
            </a:xfrm>
            <a:custGeom>
              <a:avLst/>
              <a:gdLst/>
              <a:ahLst/>
              <a:cxnLst>
                <a:cxn ang="0">
                  <a:pos x="0" y="30"/>
                </a:cxn>
                <a:cxn ang="0">
                  <a:pos x="13" y="20"/>
                </a:cxn>
                <a:cxn ang="0">
                  <a:pos x="39" y="54"/>
                </a:cxn>
                <a:cxn ang="0">
                  <a:pos x="45" y="59"/>
                </a:cxn>
                <a:cxn ang="0">
                  <a:pos x="52" y="58"/>
                </a:cxn>
                <a:cxn ang="0">
                  <a:pos x="55" y="52"/>
                </a:cxn>
                <a:cxn ang="0">
                  <a:pos x="52" y="43"/>
                </a:cxn>
                <a:cxn ang="0">
                  <a:pos x="26" y="10"/>
                </a:cxn>
                <a:cxn ang="0">
                  <a:pos x="40" y="0"/>
                </a:cxn>
                <a:cxn ang="0">
                  <a:pos x="65" y="34"/>
                </a:cxn>
                <a:cxn ang="0">
                  <a:pos x="72" y="53"/>
                </a:cxn>
                <a:cxn ang="0">
                  <a:pos x="62" y="70"/>
                </a:cxn>
                <a:cxn ang="0">
                  <a:pos x="43" y="76"/>
                </a:cxn>
                <a:cxn ang="0">
                  <a:pos x="26" y="64"/>
                </a:cxn>
                <a:cxn ang="0">
                  <a:pos x="0" y="30"/>
                </a:cxn>
              </a:cxnLst>
              <a:rect l="0" t="0" r="r" b="b"/>
              <a:pathLst>
                <a:path w="73" h="77">
                  <a:moveTo>
                    <a:pt x="0" y="30"/>
                  </a:moveTo>
                  <a:cubicBezTo>
                    <a:pt x="13" y="20"/>
                    <a:pt x="13" y="20"/>
                    <a:pt x="13" y="20"/>
                  </a:cubicBezTo>
                  <a:cubicBezTo>
                    <a:pt x="39" y="54"/>
                    <a:pt x="39" y="54"/>
                    <a:pt x="39" y="54"/>
                  </a:cubicBezTo>
                  <a:cubicBezTo>
                    <a:pt x="41" y="57"/>
                    <a:pt x="43" y="59"/>
                    <a:pt x="45" y="59"/>
                  </a:cubicBezTo>
                  <a:cubicBezTo>
                    <a:pt x="48" y="60"/>
                    <a:pt x="50" y="60"/>
                    <a:pt x="52" y="58"/>
                  </a:cubicBezTo>
                  <a:cubicBezTo>
                    <a:pt x="54" y="56"/>
                    <a:pt x="55" y="54"/>
                    <a:pt x="55" y="52"/>
                  </a:cubicBezTo>
                  <a:cubicBezTo>
                    <a:pt x="55" y="49"/>
                    <a:pt x="54" y="46"/>
                    <a:pt x="52" y="43"/>
                  </a:cubicBezTo>
                  <a:cubicBezTo>
                    <a:pt x="26" y="10"/>
                    <a:pt x="26" y="10"/>
                    <a:pt x="26" y="10"/>
                  </a:cubicBezTo>
                  <a:cubicBezTo>
                    <a:pt x="40" y="0"/>
                    <a:pt x="40" y="0"/>
                    <a:pt x="40" y="0"/>
                  </a:cubicBezTo>
                  <a:cubicBezTo>
                    <a:pt x="65" y="34"/>
                    <a:pt x="65" y="34"/>
                    <a:pt x="65" y="34"/>
                  </a:cubicBezTo>
                  <a:cubicBezTo>
                    <a:pt x="70" y="40"/>
                    <a:pt x="73" y="47"/>
                    <a:pt x="72" y="53"/>
                  </a:cubicBezTo>
                  <a:cubicBezTo>
                    <a:pt x="71" y="60"/>
                    <a:pt x="68" y="66"/>
                    <a:pt x="62" y="70"/>
                  </a:cubicBezTo>
                  <a:cubicBezTo>
                    <a:pt x="55" y="75"/>
                    <a:pt x="49" y="77"/>
                    <a:pt x="43" y="76"/>
                  </a:cubicBezTo>
                  <a:cubicBezTo>
                    <a:pt x="37" y="75"/>
                    <a:pt x="31" y="71"/>
                    <a:pt x="26" y="64"/>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1" name="Freeform 105"/>
            <p:cNvSpPr>
              <a:spLocks/>
            </p:cNvSpPr>
            <p:nvPr/>
          </p:nvSpPr>
          <p:spPr bwMode="auto">
            <a:xfrm>
              <a:off x="7364279" y="5287379"/>
              <a:ext cx="121771" cy="131334"/>
            </a:xfrm>
            <a:custGeom>
              <a:avLst/>
              <a:gdLst/>
              <a:ahLst/>
              <a:cxnLst>
                <a:cxn ang="0">
                  <a:pos x="106" y="187"/>
                </a:cxn>
                <a:cxn ang="0">
                  <a:pos x="71" y="206"/>
                </a:cxn>
                <a:cxn ang="0">
                  <a:pos x="0" y="59"/>
                </a:cxn>
                <a:cxn ang="0">
                  <a:pos x="33" y="45"/>
                </a:cxn>
                <a:cxn ang="0">
                  <a:pos x="125" y="99"/>
                </a:cxn>
                <a:cxn ang="0">
                  <a:pos x="85" y="19"/>
                </a:cxn>
                <a:cxn ang="0">
                  <a:pos x="120" y="0"/>
                </a:cxn>
                <a:cxn ang="0">
                  <a:pos x="191" y="144"/>
                </a:cxn>
                <a:cxn ang="0">
                  <a:pos x="160" y="161"/>
                </a:cxn>
                <a:cxn ang="0">
                  <a:pos x="68" y="106"/>
                </a:cxn>
                <a:cxn ang="0">
                  <a:pos x="106" y="187"/>
                </a:cxn>
              </a:cxnLst>
              <a:rect l="0" t="0" r="r" b="b"/>
              <a:pathLst>
                <a:path w="191" h="206">
                  <a:moveTo>
                    <a:pt x="106" y="187"/>
                  </a:moveTo>
                  <a:lnTo>
                    <a:pt x="71" y="206"/>
                  </a:lnTo>
                  <a:lnTo>
                    <a:pt x="0" y="59"/>
                  </a:lnTo>
                  <a:lnTo>
                    <a:pt x="33" y="45"/>
                  </a:lnTo>
                  <a:lnTo>
                    <a:pt x="125" y="99"/>
                  </a:lnTo>
                  <a:lnTo>
                    <a:pt x="85" y="19"/>
                  </a:lnTo>
                  <a:lnTo>
                    <a:pt x="120" y="0"/>
                  </a:lnTo>
                  <a:lnTo>
                    <a:pt x="191" y="144"/>
                  </a:lnTo>
                  <a:lnTo>
                    <a:pt x="160" y="161"/>
                  </a:lnTo>
                  <a:lnTo>
                    <a:pt x="68" y="106"/>
                  </a:lnTo>
                  <a:lnTo>
                    <a:pt x="106" y="18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2" name="Freeform 106"/>
            <p:cNvSpPr>
              <a:spLocks/>
            </p:cNvSpPr>
            <p:nvPr/>
          </p:nvSpPr>
          <p:spPr bwMode="auto">
            <a:xfrm>
              <a:off x="7468199" y="5272078"/>
              <a:ext cx="55467" cy="105832"/>
            </a:xfrm>
            <a:custGeom>
              <a:avLst/>
              <a:gdLst/>
              <a:ahLst/>
              <a:cxnLst>
                <a:cxn ang="0">
                  <a:pos x="87" y="154"/>
                </a:cxn>
                <a:cxn ang="0">
                  <a:pos x="49" y="166"/>
                </a:cxn>
                <a:cxn ang="0">
                  <a:pos x="0" y="12"/>
                </a:cxn>
                <a:cxn ang="0">
                  <a:pos x="37" y="0"/>
                </a:cxn>
                <a:cxn ang="0">
                  <a:pos x="87" y="154"/>
                </a:cxn>
              </a:cxnLst>
              <a:rect l="0" t="0" r="r" b="b"/>
              <a:pathLst>
                <a:path w="87" h="166">
                  <a:moveTo>
                    <a:pt x="87" y="154"/>
                  </a:moveTo>
                  <a:lnTo>
                    <a:pt x="49" y="166"/>
                  </a:lnTo>
                  <a:lnTo>
                    <a:pt x="0" y="12"/>
                  </a:lnTo>
                  <a:lnTo>
                    <a:pt x="37" y="0"/>
                  </a:lnTo>
                  <a:lnTo>
                    <a:pt x="87" y="1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3" name="Freeform 107"/>
            <p:cNvSpPr>
              <a:spLocks/>
            </p:cNvSpPr>
            <p:nvPr/>
          </p:nvSpPr>
          <p:spPr bwMode="auto">
            <a:xfrm>
              <a:off x="7505814" y="5249764"/>
              <a:ext cx="88619" cy="111570"/>
            </a:xfrm>
            <a:custGeom>
              <a:avLst/>
              <a:gdLst/>
              <a:ahLst/>
              <a:cxnLst>
                <a:cxn ang="0">
                  <a:pos x="120" y="168"/>
                </a:cxn>
                <a:cxn ang="0">
                  <a:pos x="78" y="175"/>
                </a:cxn>
                <a:cxn ang="0">
                  <a:pos x="0" y="26"/>
                </a:cxn>
                <a:cxn ang="0">
                  <a:pos x="40" y="19"/>
                </a:cxn>
                <a:cxn ang="0">
                  <a:pos x="89" y="118"/>
                </a:cxn>
                <a:cxn ang="0">
                  <a:pos x="99" y="7"/>
                </a:cxn>
                <a:cxn ang="0">
                  <a:pos x="139" y="0"/>
                </a:cxn>
                <a:cxn ang="0">
                  <a:pos x="120" y="168"/>
                </a:cxn>
              </a:cxnLst>
              <a:rect l="0" t="0" r="r" b="b"/>
              <a:pathLst>
                <a:path w="139" h="175">
                  <a:moveTo>
                    <a:pt x="120" y="168"/>
                  </a:moveTo>
                  <a:lnTo>
                    <a:pt x="78" y="175"/>
                  </a:lnTo>
                  <a:lnTo>
                    <a:pt x="0" y="26"/>
                  </a:lnTo>
                  <a:lnTo>
                    <a:pt x="40" y="19"/>
                  </a:lnTo>
                  <a:lnTo>
                    <a:pt x="89" y="118"/>
                  </a:lnTo>
                  <a:lnTo>
                    <a:pt x="99" y="7"/>
                  </a:lnTo>
                  <a:lnTo>
                    <a:pt x="139" y="0"/>
                  </a:lnTo>
                  <a:lnTo>
                    <a:pt x="120"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4" name="Freeform 108"/>
            <p:cNvSpPr>
              <a:spLocks/>
            </p:cNvSpPr>
            <p:nvPr/>
          </p:nvSpPr>
          <p:spPr bwMode="auto">
            <a:xfrm>
              <a:off x="7612284" y="5248489"/>
              <a:ext cx="59292" cy="103920"/>
            </a:xfrm>
            <a:custGeom>
              <a:avLst/>
              <a:gdLst/>
              <a:ahLst/>
              <a:cxnLst>
                <a:cxn ang="0">
                  <a:pos x="93" y="160"/>
                </a:cxn>
                <a:cxn ang="0">
                  <a:pos x="5" y="163"/>
                </a:cxn>
                <a:cxn ang="0">
                  <a:pos x="0" y="2"/>
                </a:cxn>
                <a:cxn ang="0">
                  <a:pos x="88" y="0"/>
                </a:cxn>
                <a:cxn ang="0">
                  <a:pos x="88" y="35"/>
                </a:cxn>
                <a:cxn ang="0">
                  <a:pos x="41" y="35"/>
                </a:cxn>
                <a:cxn ang="0">
                  <a:pos x="41" y="61"/>
                </a:cxn>
                <a:cxn ang="0">
                  <a:pos x="90" y="61"/>
                </a:cxn>
                <a:cxn ang="0">
                  <a:pos x="90" y="97"/>
                </a:cxn>
                <a:cxn ang="0">
                  <a:pos x="43" y="97"/>
                </a:cxn>
                <a:cxn ang="0">
                  <a:pos x="43" y="125"/>
                </a:cxn>
                <a:cxn ang="0">
                  <a:pos x="90" y="125"/>
                </a:cxn>
                <a:cxn ang="0">
                  <a:pos x="93" y="160"/>
                </a:cxn>
              </a:cxnLst>
              <a:rect l="0" t="0" r="r" b="b"/>
              <a:pathLst>
                <a:path w="93" h="163">
                  <a:moveTo>
                    <a:pt x="93" y="160"/>
                  </a:moveTo>
                  <a:lnTo>
                    <a:pt x="5" y="163"/>
                  </a:lnTo>
                  <a:lnTo>
                    <a:pt x="0" y="2"/>
                  </a:lnTo>
                  <a:lnTo>
                    <a:pt x="88" y="0"/>
                  </a:lnTo>
                  <a:lnTo>
                    <a:pt x="88" y="35"/>
                  </a:lnTo>
                  <a:lnTo>
                    <a:pt x="41" y="35"/>
                  </a:lnTo>
                  <a:lnTo>
                    <a:pt x="41" y="61"/>
                  </a:lnTo>
                  <a:lnTo>
                    <a:pt x="90" y="61"/>
                  </a:lnTo>
                  <a:lnTo>
                    <a:pt x="90" y="97"/>
                  </a:lnTo>
                  <a:lnTo>
                    <a:pt x="43" y="97"/>
                  </a:lnTo>
                  <a:lnTo>
                    <a:pt x="43" y="125"/>
                  </a:lnTo>
                  <a:lnTo>
                    <a:pt x="90" y="125"/>
                  </a:lnTo>
                  <a:lnTo>
                    <a:pt x="93" y="1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5" name="Freeform 109"/>
            <p:cNvSpPr>
              <a:spLocks noEditPoints="1"/>
            </p:cNvSpPr>
            <p:nvPr/>
          </p:nvSpPr>
          <p:spPr bwMode="auto">
            <a:xfrm>
              <a:off x="7683052" y="5248489"/>
              <a:ext cx="82881" cy="112846"/>
            </a:xfrm>
            <a:custGeom>
              <a:avLst/>
              <a:gdLst/>
              <a:ahLst/>
              <a:cxnLst>
                <a:cxn ang="0">
                  <a:pos x="16" y="70"/>
                </a:cxn>
                <a:cxn ang="0">
                  <a:pos x="0" y="68"/>
                </a:cxn>
                <a:cxn ang="0">
                  <a:pos x="9" y="0"/>
                </a:cxn>
                <a:cxn ang="0">
                  <a:pos x="31" y="3"/>
                </a:cxn>
                <a:cxn ang="0">
                  <a:pos x="42" y="6"/>
                </a:cxn>
                <a:cxn ang="0">
                  <a:pos x="48" y="9"/>
                </a:cxn>
                <a:cxn ang="0">
                  <a:pos x="54" y="18"/>
                </a:cxn>
                <a:cxn ang="0">
                  <a:pos x="55" y="30"/>
                </a:cxn>
                <a:cxn ang="0">
                  <a:pos x="49" y="43"/>
                </a:cxn>
                <a:cxn ang="0">
                  <a:pos x="36" y="49"/>
                </a:cxn>
                <a:cxn ang="0">
                  <a:pos x="50" y="75"/>
                </a:cxn>
                <a:cxn ang="0">
                  <a:pos x="29" y="72"/>
                </a:cxn>
                <a:cxn ang="0">
                  <a:pos x="19" y="48"/>
                </a:cxn>
                <a:cxn ang="0">
                  <a:pos x="16" y="70"/>
                </a:cxn>
                <a:cxn ang="0">
                  <a:pos x="21" y="34"/>
                </a:cxn>
                <a:cxn ang="0">
                  <a:pos x="24" y="34"/>
                </a:cxn>
                <a:cxn ang="0">
                  <a:pos x="34" y="34"/>
                </a:cxn>
                <a:cxn ang="0">
                  <a:pos x="38" y="28"/>
                </a:cxn>
                <a:cxn ang="0">
                  <a:pos x="36" y="21"/>
                </a:cxn>
                <a:cxn ang="0">
                  <a:pos x="28" y="18"/>
                </a:cxn>
                <a:cxn ang="0">
                  <a:pos x="23" y="18"/>
                </a:cxn>
                <a:cxn ang="0">
                  <a:pos x="21" y="34"/>
                </a:cxn>
              </a:cxnLst>
              <a:rect l="0" t="0" r="r" b="b"/>
              <a:pathLst>
                <a:path w="55" h="75">
                  <a:moveTo>
                    <a:pt x="16" y="70"/>
                  </a:moveTo>
                  <a:cubicBezTo>
                    <a:pt x="0" y="68"/>
                    <a:pt x="0" y="68"/>
                    <a:pt x="0" y="68"/>
                  </a:cubicBezTo>
                  <a:cubicBezTo>
                    <a:pt x="9" y="0"/>
                    <a:pt x="9" y="0"/>
                    <a:pt x="9" y="0"/>
                  </a:cubicBezTo>
                  <a:cubicBezTo>
                    <a:pt x="31" y="3"/>
                    <a:pt x="31" y="3"/>
                    <a:pt x="31" y="3"/>
                  </a:cubicBezTo>
                  <a:cubicBezTo>
                    <a:pt x="36" y="4"/>
                    <a:pt x="39" y="5"/>
                    <a:pt x="42" y="6"/>
                  </a:cubicBezTo>
                  <a:cubicBezTo>
                    <a:pt x="44" y="7"/>
                    <a:pt x="46" y="8"/>
                    <a:pt x="48" y="9"/>
                  </a:cubicBezTo>
                  <a:cubicBezTo>
                    <a:pt x="51" y="12"/>
                    <a:pt x="53" y="15"/>
                    <a:pt x="54" y="18"/>
                  </a:cubicBezTo>
                  <a:cubicBezTo>
                    <a:pt x="55" y="22"/>
                    <a:pt x="55" y="25"/>
                    <a:pt x="55" y="30"/>
                  </a:cubicBezTo>
                  <a:cubicBezTo>
                    <a:pt x="54" y="35"/>
                    <a:pt x="52" y="40"/>
                    <a:pt x="49" y="43"/>
                  </a:cubicBezTo>
                  <a:cubicBezTo>
                    <a:pt x="45" y="47"/>
                    <a:pt x="41" y="49"/>
                    <a:pt x="36" y="49"/>
                  </a:cubicBezTo>
                  <a:cubicBezTo>
                    <a:pt x="50" y="75"/>
                    <a:pt x="50" y="75"/>
                    <a:pt x="50" y="75"/>
                  </a:cubicBezTo>
                  <a:cubicBezTo>
                    <a:pt x="29" y="72"/>
                    <a:pt x="29" y="72"/>
                    <a:pt x="29" y="72"/>
                  </a:cubicBezTo>
                  <a:cubicBezTo>
                    <a:pt x="19" y="48"/>
                    <a:pt x="19" y="48"/>
                    <a:pt x="19" y="48"/>
                  </a:cubicBezTo>
                  <a:lnTo>
                    <a:pt x="16" y="70"/>
                  </a:lnTo>
                  <a:close/>
                  <a:moveTo>
                    <a:pt x="21" y="34"/>
                  </a:moveTo>
                  <a:cubicBezTo>
                    <a:pt x="24" y="34"/>
                    <a:pt x="24" y="34"/>
                    <a:pt x="24" y="34"/>
                  </a:cubicBezTo>
                  <a:cubicBezTo>
                    <a:pt x="29" y="35"/>
                    <a:pt x="32" y="35"/>
                    <a:pt x="34" y="34"/>
                  </a:cubicBezTo>
                  <a:cubicBezTo>
                    <a:pt x="36" y="33"/>
                    <a:pt x="37" y="31"/>
                    <a:pt x="38" y="28"/>
                  </a:cubicBezTo>
                  <a:cubicBezTo>
                    <a:pt x="38" y="25"/>
                    <a:pt x="38" y="23"/>
                    <a:pt x="36" y="21"/>
                  </a:cubicBezTo>
                  <a:cubicBezTo>
                    <a:pt x="34" y="20"/>
                    <a:pt x="32" y="19"/>
                    <a:pt x="28" y="18"/>
                  </a:cubicBezTo>
                  <a:cubicBezTo>
                    <a:pt x="23" y="18"/>
                    <a:pt x="23" y="18"/>
                    <a:pt x="23" y="18"/>
                  </a:cubicBezTo>
                  <a:lnTo>
                    <a:pt x="21"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6" name="Freeform 110"/>
            <p:cNvSpPr>
              <a:spLocks/>
            </p:cNvSpPr>
            <p:nvPr/>
          </p:nvSpPr>
          <p:spPr bwMode="auto">
            <a:xfrm>
              <a:off x="7767845" y="5269528"/>
              <a:ext cx="82881" cy="108383"/>
            </a:xfrm>
            <a:custGeom>
              <a:avLst/>
              <a:gdLst/>
              <a:ahLst/>
              <a:cxnLst>
                <a:cxn ang="0">
                  <a:pos x="2" y="40"/>
                </a:cxn>
                <a:cxn ang="0">
                  <a:pos x="17" y="45"/>
                </a:cxn>
                <a:cxn ang="0">
                  <a:pos x="17" y="46"/>
                </a:cxn>
                <a:cxn ang="0">
                  <a:pos x="17" y="52"/>
                </a:cxn>
                <a:cxn ang="0">
                  <a:pos x="21" y="55"/>
                </a:cxn>
                <a:cxn ang="0">
                  <a:pos x="26" y="55"/>
                </a:cxn>
                <a:cxn ang="0">
                  <a:pos x="29" y="52"/>
                </a:cxn>
                <a:cxn ang="0">
                  <a:pos x="23" y="41"/>
                </a:cxn>
                <a:cxn ang="0">
                  <a:pos x="20" y="39"/>
                </a:cxn>
                <a:cxn ang="0">
                  <a:pos x="11" y="27"/>
                </a:cxn>
                <a:cxn ang="0">
                  <a:pos x="11" y="15"/>
                </a:cxn>
                <a:cxn ang="0">
                  <a:pos x="22" y="3"/>
                </a:cxn>
                <a:cxn ang="0">
                  <a:pos x="40" y="2"/>
                </a:cxn>
                <a:cxn ang="0">
                  <a:pos x="52" y="12"/>
                </a:cxn>
                <a:cxn ang="0">
                  <a:pos x="53" y="28"/>
                </a:cxn>
                <a:cxn ang="0">
                  <a:pos x="53" y="29"/>
                </a:cxn>
                <a:cxn ang="0">
                  <a:pos x="38" y="24"/>
                </a:cxn>
                <a:cxn ang="0">
                  <a:pos x="38" y="19"/>
                </a:cxn>
                <a:cxn ang="0">
                  <a:pos x="34" y="16"/>
                </a:cxn>
                <a:cxn ang="0">
                  <a:pos x="30" y="16"/>
                </a:cxn>
                <a:cxn ang="0">
                  <a:pos x="28" y="19"/>
                </a:cxn>
                <a:cxn ang="0">
                  <a:pos x="34" y="30"/>
                </a:cxn>
                <a:cxn ang="0">
                  <a:pos x="38" y="33"/>
                </a:cxn>
                <a:cxn ang="0">
                  <a:pos x="45" y="45"/>
                </a:cxn>
                <a:cxn ang="0">
                  <a:pos x="45" y="56"/>
                </a:cxn>
                <a:cxn ang="0">
                  <a:pos x="34" y="68"/>
                </a:cxn>
                <a:cxn ang="0">
                  <a:pos x="17" y="70"/>
                </a:cxn>
                <a:cxn ang="0">
                  <a:pos x="2" y="59"/>
                </a:cxn>
                <a:cxn ang="0">
                  <a:pos x="2" y="42"/>
                </a:cxn>
                <a:cxn ang="0">
                  <a:pos x="2" y="40"/>
                </a:cxn>
              </a:cxnLst>
              <a:rect l="0" t="0" r="r" b="b"/>
              <a:pathLst>
                <a:path w="55" h="72">
                  <a:moveTo>
                    <a:pt x="2" y="40"/>
                  </a:moveTo>
                  <a:cubicBezTo>
                    <a:pt x="17" y="45"/>
                    <a:pt x="17" y="45"/>
                    <a:pt x="17" y="45"/>
                  </a:cubicBezTo>
                  <a:cubicBezTo>
                    <a:pt x="17" y="46"/>
                    <a:pt x="17" y="46"/>
                    <a:pt x="17" y="46"/>
                  </a:cubicBezTo>
                  <a:cubicBezTo>
                    <a:pt x="16" y="48"/>
                    <a:pt x="16" y="50"/>
                    <a:pt x="17" y="52"/>
                  </a:cubicBezTo>
                  <a:cubicBezTo>
                    <a:pt x="17" y="54"/>
                    <a:pt x="19" y="55"/>
                    <a:pt x="21" y="55"/>
                  </a:cubicBezTo>
                  <a:cubicBezTo>
                    <a:pt x="23" y="56"/>
                    <a:pt x="24" y="56"/>
                    <a:pt x="26" y="55"/>
                  </a:cubicBezTo>
                  <a:cubicBezTo>
                    <a:pt x="27" y="55"/>
                    <a:pt x="28" y="54"/>
                    <a:pt x="29" y="52"/>
                  </a:cubicBezTo>
                  <a:cubicBezTo>
                    <a:pt x="30" y="49"/>
                    <a:pt x="28" y="45"/>
                    <a:pt x="23" y="41"/>
                  </a:cubicBezTo>
                  <a:cubicBezTo>
                    <a:pt x="22" y="40"/>
                    <a:pt x="21" y="39"/>
                    <a:pt x="20" y="39"/>
                  </a:cubicBezTo>
                  <a:cubicBezTo>
                    <a:pt x="16" y="35"/>
                    <a:pt x="13" y="31"/>
                    <a:pt x="11" y="27"/>
                  </a:cubicBezTo>
                  <a:cubicBezTo>
                    <a:pt x="10" y="23"/>
                    <a:pt x="10" y="19"/>
                    <a:pt x="11" y="15"/>
                  </a:cubicBezTo>
                  <a:cubicBezTo>
                    <a:pt x="13" y="10"/>
                    <a:pt x="16" y="5"/>
                    <a:pt x="22" y="3"/>
                  </a:cubicBezTo>
                  <a:cubicBezTo>
                    <a:pt x="27" y="0"/>
                    <a:pt x="33" y="0"/>
                    <a:pt x="40" y="2"/>
                  </a:cubicBezTo>
                  <a:cubicBezTo>
                    <a:pt x="45" y="4"/>
                    <a:pt x="50" y="7"/>
                    <a:pt x="52" y="12"/>
                  </a:cubicBezTo>
                  <a:cubicBezTo>
                    <a:pt x="55" y="17"/>
                    <a:pt x="55" y="22"/>
                    <a:pt x="53" y="28"/>
                  </a:cubicBezTo>
                  <a:cubicBezTo>
                    <a:pt x="53" y="29"/>
                    <a:pt x="53" y="29"/>
                    <a:pt x="53" y="29"/>
                  </a:cubicBezTo>
                  <a:cubicBezTo>
                    <a:pt x="38" y="24"/>
                    <a:pt x="38" y="24"/>
                    <a:pt x="38" y="24"/>
                  </a:cubicBezTo>
                  <a:cubicBezTo>
                    <a:pt x="39" y="22"/>
                    <a:pt x="39" y="20"/>
                    <a:pt x="38" y="19"/>
                  </a:cubicBezTo>
                  <a:cubicBezTo>
                    <a:pt x="38" y="18"/>
                    <a:pt x="36" y="17"/>
                    <a:pt x="34" y="16"/>
                  </a:cubicBezTo>
                  <a:cubicBezTo>
                    <a:pt x="33" y="15"/>
                    <a:pt x="32" y="16"/>
                    <a:pt x="30" y="16"/>
                  </a:cubicBezTo>
                  <a:cubicBezTo>
                    <a:pt x="29" y="17"/>
                    <a:pt x="28" y="18"/>
                    <a:pt x="28" y="19"/>
                  </a:cubicBezTo>
                  <a:cubicBezTo>
                    <a:pt x="27" y="22"/>
                    <a:pt x="29" y="25"/>
                    <a:pt x="34" y="30"/>
                  </a:cubicBezTo>
                  <a:cubicBezTo>
                    <a:pt x="35" y="31"/>
                    <a:pt x="37" y="33"/>
                    <a:pt x="38" y="33"/>
                  </a:cubicBezTo>
                  <a:cubicBezTo>
                    <a:pt x="41" y="37"/>
                    <a:pt x="44" y="41"/>
                    <a:pt x="45" y="45"/>
                  </a:cubicBezTo>
                  <a:cubicBezTo>
                    <a:pt x="46" y="48"/>
                    <a:pt x="46" y="52"/>
                    <a:pt x="45" y="56"/>
                  </a:cubicBezTo>
                  <a:cubicBezTo>
                    <a:pt x="43" y="61"/>
                    <a:pt x="40" y="66"/>
                    <a:pt x="34" y="68"/>
                  </a:cubicBezTo>
                  <a:cubicBezTo>
                    <a:pt x="29" y="71"/>
                    <a:pt x="23" y="72"/>
                    <a:pt x="17" y="70"/>
                  </a:cubicBezTo>
                  <a:cubicBezTo>
                    <a:pt x="10" y="67"/>
                    <a:pt x="5" y="64"/>
                    <a:pt x="2" y="59"/>
                  </a:cubicBezTo>
                  <a:cubicBezTo>
                    <a:pt x="0" y="54"/>
                    <a:pt x="0" y="48"/>
                    <a:pt x="2" y="42"/>
                  </a:cubicBezTo>
                  <a:lnTo>
                    <a:pt x="2"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7" name="Freeform 111"/>
            <p:cNvSpPr>
              <a:spLocks/>
            </p:cNvSpPr>
            <p:nvPr/>
          </p:nvSpPr>
          <p:spPr bwMode="auto">
            <a:xfrm>
              <a:off x="7835425" y="5293755"/>
              <a:ext cx="65030" cy="103920"/>
            </a:xfrm>
            <a:custGeom>
              <a:avLst/>
              <a:gdLst/>
              <a:ahLst/>
              <a:cxnLst>
                <a:cxn ang="0">
                  <a:pos x="35" y="163"/>
                </a:cxn>
                <a:cxn ang="0">
                  <a:pos x="0" y="146"/>
                </a:cxn>
                <a:cxn ang="0">
                  <a:pos x="66" y="0"/>
                </a:cxn>
                <a:cxn ang="0">
                  <a:pos x="102" y="16"/>
                </a:cxn>
                <a:cxn ang="0">
                  <a:pos x="35" y="163"/>
                </a:cxn>
              </a:cxnLst>
              <a:rect l="0" t="0" r="r" b="b"/>
              <a:pathLst>
                <a:path w="102" h="163">
                  <a:moveTo>
                    <a:pt x="35" y="163"/>
                  </a:moveTo>
                  <a:lnTo>
                    <a:pt x="0" y="146"/>
                  </a:lnTo>
                  <a:lnTo>
                    <a:pt x="66" y="0"/>
                  </a:lnTo>
                  <a:lnTo>
                    <a:pt x="102" y="16"/>
                  </a:lnTo>
                  <a:lnTo>
                    <a:pt x="35" y="1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8" name="Freeform 112"/>
            <p:cNvSpPr>
              <a:spLocks/>
            </p:cNvSpPr>
            <p:nvPr/>
          </p:nvSpPr>
          <p:spPr bwMode="auto">
            <a:xfrm>
              <a:off x="7880690" y="5311606"/>
              <a:ext cx="90531" cy="111570"/>
            </a:xfrm>
            <a:custGeom>
              <a:avLst/>
              <a:gdLst/>
              <a:ahLst/>
              <a:cxnLst>
                <a:cxn ang="0">
                  <a:pos x="35" y="175"/>
                </a:cxn>
                <a:cxn ang="0">
                  <a:pos x="0" y="154"/>
                </a:cxn>
                <a:cxn ang="0">
                  <a:pos x="64" y="47"/>
                </a:cxn>
                <a:cxn ang="0">
                  <a:pos x="38" y="31"/>
                </a:cxn>
                <a:cxn ang="0">
                  <a:pos x="57" y="0"/>
                </a:cxn>
                <a:cxn ang="0">
                  <a:pos x="142" y="50"/>
                </a:cxn>
                <a:cxn ang="0">
                  <a:pos x="123" y="83"/>
                </a:cxn>
                <a:cxn ang="0">
                  <a:pos x="97" y="66"/>
                </a:cxn>
                <a:cxn ang="0">
                  <a:pos x="35" y="175"/>
                </a:cxn>
              </a:cxnLst>
              <a:rect l="0" t="0" r="r" b="b"/>
              <a:pathLst>
                <a:path w="142" h="175">
                  <a:moveTo>
                    <a:pt x="35" y="175"/>
                  </a:moveTo>
                  <a:lnTo>
                    <a:pt x="0" y="154"/>
                  </a:lnTo>
                  <a:lnTo>
                    <a:pt x="64" y="47"/>
                  </a:lnTo>
                  <a:lnTo>
                    <a:pt x="38" y="31"/>
                  </a:lnTo>
                  <a:lnTo>
                    <a:pt x="57" y="0"/>
                  </a:lnTo>
                  <a:lnTo>
                    <a:pt x="142" y="50"/>
                  </a:lnTo>
                  <a:lnTo>
                    <a:pt x="123" y="83"/>
                  </a:lnTo>
                  <a:lnTo>
                    <a:pt x="97" y="66"/>
                  </a:lnTo>
                  <a:lnTo>
                    <a:pt x="35" y="17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9" name="Freeform 113"/>
            <p:cNvSpPr>
              <a:spLocks/>
            </p:cNvSpPr>
            <p:nvPr/>
          </p:nvSpPr>
          <p:spPr bwMode="auto">
            <a:xfrm>
              <a:off x="7934882" y="5346033"/>
              <a:ext cx="107107" cy="114758"/>
            </a:xfrm>
            <a:custGeom>
              <a:avLst/>
              <a:gdLst/>
              <a:ahLst/>
              <a:cxnLst>
                <a:cxn ang="0">
                  <a:pos x="31" y="180"/>
                </a:cxn>
                <a:cxn ang="0">
                  <a:pos x="0" y="154"/>
                </a:cxn>
                <a:cxn ang="0">
                  <a:pos x="38" y="109"/>
                </a:cxn>
                <a:cxn ang="0">
                  <a:pos x="64" y="0"/>
                </a:cxn>
                <a:cxn ang="0">
                  <a:pos x="99" y="26"/>
                </a:cxn>
                <a:cxn ang="0">
                  <a:pos x="80" y="88"/>
                </a:cxn>
                <a:cxn ang="0">
                  <a:pos x="137" y="57"/>
                </a:cxn>
                <a:cxn ang="0">
                  <a:pos x="168" y="83"/>
                </a:cxn>
                <a:cxn ang="0">
                  <a:pos x="68" y="133"/>
                </a:cxn>
                <a:cxn ang="0">
                  <a:pos x="31" y="180"/>
                </a:cxn>
              </a:cxnLst>
              <a:rect l="0" t="0" r="r" b="b"/>
              <a:pathLst>
                <a:path w="168" h="180">
                  <a:moveTo>
                    <a:pt x="31" y="180"/>
                  </a:moveTo>
                  <a:lnTo>
                    <a:pt x="0" y="154"/>
                  </a:lnTo>
                  <a:lnTo>
                    <a:pt x="38" y="109"/>
                  </a:lnTo>
                  <a:lnTo>
                    <a:pt x="64" y="0"/>
                  </a:lnTo>
                  <a:lnTo>
                    <a:pt x="99" y="26"/>
                  </a:lnTo>
                  <a:lnTo>
                    <a:pt x="80" y="88"/>
                  </a:lnTo>
                  <a:lnTo>
                    <a:pt x="137" y="57"/>
                  </a:lnTo>
                  <a:lnTo>
                    <a:pt x="168" y="83"/>
                  </a:lnTo>
                  <a:lnTo>
                    <a:pt x="68" y="133"/>
                  </a:lnTo>
                  <a:lnTo>
                    <a:pt x="31" y="1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0" name="Freeform 114"/>
            <p:cNvSpPr>
              <a:spLocks noEditPoints="1"/>
            </p:cNvSpPr>
            <p:nvPr/>
          </p:nvSpPr>
          <p:spPr bwMode="auto">
            <a:xfrm>
              <a:off x="7207444" y="5370260"/>
              <a:ext cx="894475" cy="895112"/>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1"/>
                    <a:pt x="0" y="297"/>
                  </a:cubicBezTo>
                  <a:cubicBezTo>
                    <a:pt x="0" y="134"/>
                    <a:pt x="133" y="0"/>
                    <a:pt x="297" y="0"/>
                  </a:cubicBezTo>
                  <a:cubicBezTo>
                    <a:pt x="460" y="0"/>
                    <a:pt x="594" y="134"/>
                    <a:pt x="594" y="297"/>
                  </a:cubicBezTo>
                  <a:cubicBezTo>
                    <a:pt x="594" y="461"/>
                    <a:pt x="460" y="594"/>
                    <a:pt x="297" y="594"/>
                  </a:cubicBezTo>
                  <a:close/>
                  <a:moveTo>
                    <a:pt x="297" y="40"/>
                  </a:moveTo>
                  <a:cubicBezTo>
                    <a:pt x="155" y="40"/>
                    <a:pt x="40" y="156"/>
                    <a:pt x="40" y="297"/>
                  </a:cubicBezTo>
                  <a:cubicBezTo>
                    <a:pt x="40" y="439"/>
                    <a:pt x="155" y="554"/>
                    <a:pt x="297" y="554"/>
                  </a:cubicBezTo>
                  <a:cubicBezTo>
                    <a:pt x="438" y="554"/>
                    <a:pt x="554" y="439"/>
                    <a:pt x="554" y="297"/>
                  </a:cubicBezTo>
                  <a:cubicBezTo>
                    <a:pt x="554" y="156"/>
                    <a:pt x="438" y="40"/>
                    <a:pt x="297"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1" name="Szövegdoboz 81"/>
          <p:cNvSpPr txBox="1"/>
          <p:nvPr/>
        </p:nvSpPr>
        <p:spPr>
          <a:xfrm>
            <a:off x="6526186" y="1344340"/>
            <a:ext cx="1601443" cy="6309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rgbClr val="FBB040"/>
                </a:solidFill>
              </a:rPr>
              <a:t>7</a:t>
            </a:r>
            <a:r>
              <a:rPr kumimoji="0" lang="en-GB" sz="1400" b="1" i="0" u="none" strike="noStrike" kern="0" cap="none" spc="0" normalizeH="0" baseline="0" noProof="0" dirty="0">
                <a:ln>
                  <a:noFill/>
                </a:ln>
                <a:solidFill>
                  <a:srgbClr val="FBB04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dirty="0">
                <a:solidFill>
                  <a:srgbClr val="404040"/>
                </a:solidFill>
              </a:rPr>
              <a:t>Max. primary school degree</a:t>
            </a:r>
            <a:endParaRPr kumimoji="0" lang="en-US" sz="1050" i="0" u="none" strike="noStrike" kern="0" cap="none" spc="0" normalizeH="0" baseline="0" noProof="0" dirty="0">
              <a:ln>
                <a:noFill/>
              </a:ln>
              <a:solidFill>
                <a:srgbClr val="404040"/>
              </a:solidFill>
              <a:effectLst/>
              <a:uLnTx/>
              <a:uFillTx/>
            </a:endParaRPr>
          </a:p>
        </p:txBody>
      </p:sp>
      <p:sp>
        <p:nvSpPr>
          <p:cNvPr id="292" name="Szövegdoboz 81"/>
          <p:cNvSpPr txBox="1"/>
          <p:nvPr/>
        </p:nvSpPr>
        <p:spPr>
          <a:xfrm>
            <a:off x="6532040" y="2993295"/>
            <a:ext cx="1594272" cy="46935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rgbClr val="FBB040"/>
                </a:solidFill>
              </a:rPr>
              <a:t>43</a:t>
            </a:r>
            <a:r>
              <a:rPr kumimoji="0" lang="en-GB" sz="1400" b="1" i="0" u="none" strike="noStrike" kern="0" cap="none" spc="0" normalizeH="0" baseline="0" noProof="0" dirty="0">
                <a:ln>
                  <a:noFill/>
                </a:ln>
                <a:solidFill>
                  <a:srgbClr val="FBB04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404040"/>
                </a:solidFill>
                <a:effectLst/>
                <a:uLnTx/>
                <a:uFillTx/>
              </a:rPr>
              <a:t>High school degree</a:t>
            </a:r>
            <a:endParaRPr kumimoji="0" lang="en-US" sz="1000" b="0" i="0" u="none" strike="noStrike" kern="0" cap="none" spc="0" normalizeH="0" baseline="0" noProof="0" dirty="0">
              <a:ln>
                <a:noFill/>
              </a:ln>
              <a:solidFill>
                <a:srgbClr val="404040"/>
              </a:solidFill>
              <a:effectLst/>
              <a:uLnTx/>
              <a:uFillTx/>
            </a:endParaRPr>
          </a:p>
        </p:txBody>
      </p:sp>
      <p:graphicFrame>
        <p:nvGraphicFramePr>
          <p:cNvPr id="6" name="Táblázat 5"/>
          <p:cNvGraphicFramePr>
            <a:graphicFrameLocks noGrp="1"/>
          </p:cNvGraphicFramePr>
          <p:nvPr>
            <p:extLst>
              <p:ext uri="{D42A27DB-BD31-4B8C-83A1-F6EECF244321}">
                <p14:modId xmlns:p14="http://schemas.microsoft.com/office/powerpoint/2010/main" val="195756537"/>
              </p:ext>
            </p:extLst>
          </p:nvPr>
        </p:nvGraphicFramePr>
        <p:xfrm>
          <a:off x="755576" y="3736695"/>
          <a:ext cx="4816760" cy="464820"/>
        </p:xfrm>
        <a:graphic>
          <a:graphicData uri="http://schemas.openxmlformats.org/drawingml/2006/table">
            <a:tbl>
              <a:tblPr>
                <a:tableStyleId>{5C22544A-7EE6-4342-B048-85BDC9FD1C3A}</a:tableStyleId>
              </a:tblPr>
              <a:tblGrid>
                <a:gridCol w="1204190">
                  <a:extLst>
                    <a:ext uri="{9D8B030D-6E8A-4147-A177-3AD203B41FA5}">
                      <a16:colId xmlns:a16="http://schemas.microsoft.com/office/drawing/2014/main" val="3697467727"/>
                    </a:ext>
                  </a:extLst>
                </a:gridCol>
                <a:gridCol w="876267">
                  <a:extLst>
                    <a:ext uri="{9D8B030D-6E8A-4147-A177-3AD203B41FA5}">
                      <a16:colId xmlns:a16="http://schemas.microsoft.com/office/drawing/2014/main" val="1623754615"/>
                    </a:ext>
                  </a:extLst>
                </a:gridCol>
                <a:gridCol w="1532113">
                  <a:extLst>
                    <a:ext uri="{9D8B030D-6E8A-4147-A177-3AD203B41FA5}">
                      <a16:colId xmlns:a16="http://schemas.microsoft.com/office/drawing/2014/main" val="1864154235"/>
                    </a:ext>
                  </a:extLst>
                </a:gridCol>
                <a:gridCol w="1204190">
                  <a:extLst>
                    <a:ext uri="{9D8B030D-6E8A-4147-A177-3AD203B41FA5}">
                      <a16:colId xmlns:a16="http://schemas.microsoft.com/office/drawing/2014/main" val="3195131778"/>
                    </a:ext>
                  </a:extLst>
                </a:gridCol>
              </a:tblGrid>
              <a:tr h="434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b="1" kern="0" dirty="0">
                          <a:solidFill>
                            <a:schemeClr val="bg2">
                              <a:lumMod val="75000"/>
                            </a:schemeClr>
                          </a:solidFill>
                          <a:latin typeface="+mn-lt"/>
                          <a:ea typeface="+mn-ea"/>
                          <a:cs typeface="+mn-cs"/>
                        </a:rPr>
                        <a:t>30%</a:t>
                      </a:r>
                      <a:br>
                        <a:rPr kumimoji="0" lang="hu-HU" sz="1100" b="0" i="0" u="none" strike="noStrike" kern="0" cap="none" spc="0" normalizeH="0" baseline="0" dirty="0">
                          <a:ln>
                            <a:noFill/>
                          </a:ln>
                          <a:solidFill>
                            <a:srgbClr val="404040"/>
                          </a:solidFill>
                          <a:effectLst/>
                          <a:uLnTx/>
                          <a:uFillTx/>
                          <a:latin typeface="+mn-lt"/>
                          <a:ea typeface="+mn-ea"/>
                          <a:cs typeface="+mn-cs"/>
                        </a:rPr>
                      </a:br>
                      <a:r>
                        <a:rPr kumimoji="0" lang="en-GB" sz="1050" b="0" i="0" u="none" strike="noStrike" kern="0" cap="none" spc="0" normalizeH="0" baseline="0" dirty="0">
                          <a:ln>
                            <a:noFill/>
                          </a:ln>
                          <a:solidFill>
                            <a:srgbClr val="404040"/>
                          </a:solidFill>
                          <a:effectLst/>
                          <a:uLnTx/>
                          <a:uFillTx/>
                          <a:latin typeface="+mn-lt"/>
                          <a:ea typeface="+mn-ea"/>
                          <a:cs typeface="+mn-cs"/>
                        </a:rPr>
                        <a:t>Municipality</a:t>
                      </a:r>
                      <a:endParaRPr kumimoji="0" lang="hu-HU" sz="1100" b="0" i="0" u="none" strike="noStrike" kern="0" cap="none" spc="0" normalizeH="0" baseline="0" dirty="0">
                        <a:ln>
                          <a:noFill/>
                        </a:ln>
                        <a:solidFill>
                          <a:srgbClr val="404040"/>
                        </a:solidFill>
                        <a:effectLst/>
                        <a:uLnTx/>
                        <a:uFillTx/>
                        <a:latin typeface="+mn-lt"/>
                        <a:ea typeface="+mn-ea"/>
                        <a:cs typeface="+mn-cs"/>
                      </a:endParaRPr>
                    </a:p>
                  </a:txBody>
                  <a:tcPr>
                    <a:solidFill>
                      <a:schemeClr val="accent1">
                        <a:tint val="20000"/>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b="1" kern="0" dirty="0">
                          <a:solidFill>
                            <a:schemeClr val="bg2">
                              <a:lumMod val="75000"/>
                            </a:schemeClr>
                          </a:solidFill>
                          <a:latin typeface="+mn-lt"/>
                          <a:ea typeface="+mn-ea"/>
                          <a:cs typeface="+mn-cs"/>
                        </a:rPr>
                        <a:t>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dirty="0">
                          <a:ln>
                            <a:noFill/>
                          </a:ln>
                          <a:solidFill>
                            <a:srgbClr val="404040"/>
                          </a:solidFill>
                          <a:effectLst/>
                          <a:uLnTx/>
                          <a:uFillTx/>
                          <a:latin typeface="+mn-lt"/>
                          <a:ea typeface="+mn-ea"/>
                          <a:cs typeface="+mn-cs"/>
                        </a:rPr>
                        <a:t>City</a:t>
                      </a:r>
                      <a:endParaRPr kumimoji="0" lang="hu-HU" sz="1050" b="0" i="0" u="none" strike="noStrike" kern="0" cap="none" spc="0" normalizeH="0" baseline="0" dirty="0">
                        <a:ln>
                          <a:noFill/>
                        </a:ln>
                        <a:solidFill>
                          <a:srgbClr val="404040"/>
                        </a:solidFill>
                        <a:effectLst/>
                        <a:uLnTx/>
                        <a:uFillTx/>
                        <a:latin typeface="+mn-lt"/>
                        <a:ea typeface="+mn-ea"/>
                        <a:cs typeface="+mn-cs"/>
                      </a:endParaRPr>
                    </a:p>
                  </a:txBody>
                  <a:tcPr>
                    <a:solidFill>
                      <a:schemeClr val="accent1">
                        <a:tint val="20000"/>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b="1" kern="0" dirty="0">
                          <a:solidFill>
                            <a:schemeClr val="bg2">
                              <a:lumMod val="75000"/>
                            </a:schemeClr>
                          </a:solidFill>
                          <a:latin typeface="+mn-lt"/>
                          <a:ea typeface="+mn-ea"/>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dirty="0">
                          <a:ln>
                            <a:noFill/>
                          </a:ln>
                          <a:solidFill>
                            <a:srgbClr val="404040"/>
                          </a:solidFill>
                          <a:effectLst/>
                          <a:uLnTx/>
                          <a:uFillTx/>
                          <a:latin typeface="+mn-lt"/>
                          <a:ea typeface="+mn-ea"/>
                          <a:cs typeface="+mn-cs"/>
                        </a:rPr>
                        <a:t>County seats</a:t>
                      </a:r>
                      <a:endParaRPr kumimoji="0" lang="hu-HU" sz="1050" b="0" i="0" u="none" strike="noStrike" kern="0" cap="none" spc="0" normalizeH="0" baseline="0" dirty="0">
                        <a:ln>
                          <a:noFill/>
                        </a:ln>
                        <a:solidFill>
                          <a:srgbClr val="404040"/>
                        </a:solidFill>
                        <a:effectLst/>
                        <a:uLnTx/>
                        <a:uFillTx/>
                        <a:latin typeface="+mn-lt"/>
                        <a:ea typeface="+mn-ea"/>
                        <a:cs typeface="+mn-cs"/>
                      </a:endParaRPr>
                    </a:p>
                  </a:txBody>
                  <a:tcPr>
                    <a:solidFill>
                      <a:schemeClr val="accent1">
                        <a:tint val="20000"/>
                        <a:alpha val="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400" b="1" kern="0" dirty="0">
                          <a:solidFill>
                            <a:schemeClr val="bg2">
                              <a:lumMod val="75000"/>
                            </a:schemeClr>
                          </a:solidFill>
                          <a:latin typeface="+mn-lt"/>
                          <a:ea typeface="+mn-ea"/>
                          <a:cs typeface="+mn-cs"/>
                        </a:rPr>
                        <a:t>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50" b="0" i="0" u="none" strike="noStrike" kern="0" cap="none" spc="0" normalizeH="0" baseline="0" dirty="0">
                          <a:ln>
                            <a:noFill/>
                          </a:ln>
                          <a:solidFill>
                            <a:srgbClr val="404040"/>
                          </a:solidFill>
                          <a:effectLst/>
                          <a:uLnTx/>
                          <a:uFillTx/>
                          <a:latin typeface="+mn-lt"/>
                          <a:ea typeface="+mn-ea"/>
                          <a:cs typeface="+mn-cs"/>
                        </a:rPr>
                        <a:t>Budapest</a:t>
                      </a:r>
                    </a:p>
                  </a:txBody>
                  <a:tcPr>
                    <a:solidFill>
                      <a:schemeClr val="accent1">
                        <a:tint val="20000"/>
                        <a:alpha val="0"/>
                      </a:schemeClr>
                    </a:solidFill>
                  </a:tcPr>
                </a:tc>
                <a:extLst>
                  <a:ext uri="{0D108BD9-81ED-4DB2-BD59-A6C34878D82A}">
                    <a16:rowId xmlns:a16="http://schemas.microsoft.com/office/drawing/2014/main" val="616123678"/>
                  </a:ext>
                </a:extLst>
              </a:tr>
            </a:tbl>
          </a:graphicData>
        </a:graphic>
      </p:graphicFrame>
      <p:sp>
        <p:nvSpPr>
          <p:cNvPr id="137" name="Arc 136"/>
          <p:cNvSpPr>
            <a:spLocks noChangeAspect="1"/>
          </p:cNvSpPr>
          <p:nvPr/>
        </p:nvSpPr>
        <p:spPr bwMode="auto">
          <a:xfrm flipH="1">
            <a:off x="1298434" y="1017145"/>
            <a:ext cx="1036533" cy="1036533"/>
          </a:xfrm>
          <a:prstGeom prst="arc">
            <a:avLst>
              <a:gd name="adj1" fmla="val 16160081"/>
              <a:gd name="adj2" fmla="val 7241521"/>
            </a:avLst>
          </a:prstGeom>
          <a:noFill/>
          <a:ln w="76200" cap="flat" cmpd="sng" algn="ctr">
            <a:solidFill>
              <a:schemeClr val="accent2"/>
            </a:solidFill>
            <a:prstDash val="solid"/>
            <a:round/>
            <a:headEnd type="none" w="med" len="med"/>
            <a:tailEnd type="triangle" w="sm" len="sm"/>
          </a:ln>
          <a:effectLst/>
        </p:spPr>
        <p:txBody>
          <a:bodyPr rtlCol="0" anchor="ctr"/>
          <a:lstStyle/>
          <a:p>
            <a:pPr algn="ctr"/>
            <a:endParaRPr lang="en-GB"/>
          </a:p>
        </p:txBody>
      </p:sp>
      <p:sp>
        <p:nvSpPr>
          <p:cNvPr id="138" name="Arc 137"/>
          <p:cNvSpPr>
            <a:spLocks noChangeAspect="1"/>
          </p:cNvSpPr>
          <p:nvPr/>
        </p:nvSpPr>
        <p:spPr bwMode="auto">
          <a:xfrm>
            <a:off x="1288458" y="1022912"/>
            <a:ext cx="1036533" cy="1036533"/>
          </a:xfrm>
          <a:prstGeom prst="arc">
            <a:avLst>
              <a:gd name="adj1" fmla="val 15319876"/>
              <a:gd name="adj2" fmla="val 3668658"/>
            </a:avLst>
          </a:prstGeom>
          <a:noFill/>
          <a:ln w="76200" cap="flat" cmpd="sng" algn="ctr">
            <a:solidFill>
              <a:schemeClr val="accent4"/>
            </a:solidFill>
            <a:prstDash val="solid"/>
            <a:round/>
            <a:headEnd type="none" w="med" len="med"/>
            <a:tailEnd type="triangle" w="sm" len="sm"/>
          </a:ln>
          <a:effectLst/>
        </p:spPr>
        <p:txBody>
          <a:bodyPr rtlCol="0" anchor="ctr"/>
          <a:lstStyle/>
          <a:p>
            <a:pPr algn="ctr"/>
            <a:endParaRPr lang="en-GB"/>
          </a:p>
        </p:txBody>
      </p:sp>
      <p:sp>
        <p:nvSpPr>
          <p:cNvPr id="139" name="TextBox 138"/>
          <p:cNvSpPr txBox="1"/>
          <p:nvPr/>
        </p:nvSpPr>
        <p:spPr>
          <a:xfrm>
            <a:off x="882318" y="1539636"/>
            <a:ext cx="357470" cy="246221"/>
          </a:xfrm>
          <a:prstGeom prst="rect">
            <a:avLst/>
          </a:prstGeom>
          <a:noFill/>
        </p:spPr>
        <p:txBody>
          <a:bodyPr wrap="none" lIns="0" tIns="0" rIns="0" bIns="0" rtlCol="0" anchor="ctr">
            <a:spAutoFit/>
          </a:bodyPr>
          <a:lstStyle/>
          <a:p>
            <a:pPr algn="ctr" defTabSz="685800">
              <a:defRPr/>
            </a:pPr>
            <a:r>
              <a:rPr lang="hu-HU" sz="1600" b="1" kern="0" dirty="0">
                <a:solidFill>
                  <a:schemeClr val="accent2"/>
                </a:solidFill>
                <a:latin typeface="Calibri"/>
              </a:rPr>
              <a:t>51</a:t>
            </a:r>
            <a:r>
              <a:rPr lang="en-US" sz="1600" b="1" kern="0" dirty="0">
                <a:solidFill>
                  <a:schemeClr val="accent2"/>
                </a:solidFill>
                <a:latin typeface="Calibri"/>
              </a:rPr>
              <a:t>%</a:t>
            </a:r>
            <a:endParaRPr lang="en-GB" sz="1600" b="1" kern="0" dirty="0">
              <a:solidFill>
                <a:schemeClr val="accent2"/>
              </a:solidFill>
              <a:latin typeface="Calibri"/>
            </a:endParaRPr>
          </a:p>
        </p:txBody>
      </p:sp>
      <p:sp>
        <p:nvSpPr>
          <p:cNvPr id="140" name="Text Placeholder 9"/>
          <p:cNvSpPr>
            <a:spLocks noGrp="1"/>
          </p:cNvSpPr>
          <p:nvPr>
            <p:ph type="body" sz="quarter" idx="4294967295"/>
          </p:nvPr>
        </p:nvSpPr>
        <p:spPr>
          <a:xfrm>
            <a:off x="1211838" y="483518"/>
            <a:ext cx="1209723" cy="190240"/>
          </a:xfrm>
          <a:prstGeom prst="rect">
            <a:avLst/>
          </a:prstGeom>
        </p:spPr>
        <p:txBody>
          <a:bodyPr/>
          <a:lstStyle/>
          <a:p>
            <a:pPr marL="0" indent="0" algn="ctr" defTabSz="914400">
              <a:spcBef>
                <a:spcPts val="0"/>
              </a:spcBef>
              <a:buNone/>
              <a:defRPr/>
            </a:pPr>
            <a:r>
              <a:rPr lang="hu-HU" sz="1200" kern="0" dirty="0">
                <a:solidFill>
                  <a:srgbClr val="58595B"/>
                </a:solidFill>
                <a:latin typeface="+mn-lt"/>
                <a:cs typeface="+mn-cs"/>
              </a:rPr>
              <a:t>GENDER</a:t>
            </a:r>
          </a:p>
        </p:txBody>
      </p:sp>
      <p:sp>
        <p:nvSpPr>
          <p:cNvPr id="141" name="TextBox 140"/>
          <p:cNvSpPr txBox="1"/>
          <p:nvPr/>
        </p:nvSpPr>
        <p:spPr>
          <a:xfrm>
            <a:off x="2451279" y="1539636"/>
            <a:ext cx="357470" cy="246221"/>
          </a:xfrm>
          <a:prstGeom prst="rect">
            <a:avLst/>
          </a:prstGeom>
          <a:noFill/>
        </p:spPr>
        <p:txBody>
          <a:bodyPr wrap="none" lIns="0" tIns="0" rIns="0" bIns="0" rtlCol="0" anchor="ctr">
            <a:spAutoFit/>
          </a:bodyPr>
          <a:lstStyle>
            <a:defPPr>
              <a:defRPr lang="cs-CZ"/>
            </a:defPPr>
            <a:lvl1pPr algn="ctr" defTabSz="685800">
              <a:defRPr sz="2250" b="1" kern="0">
                <a:solidFill>
                  <a:schemeClr val="accent4"/>
                </a:solidFill>
                <a:latin typeface="Calibri"/>
              </a:defRPr>
            </a:lvl1pPr>
          </a:lstStyle>
          <a:p>
            <a:r>
              <a:rPr lang="hu-HU" sz="1600" dirty="0"/>
              <a:t>49</a:t>
            </a:r>
            <a:r>
              <a:rPr lang="en-US" sz="1600" dirty="0"/>
              <a:t>%</a:t>
            </a:r>
            <a:endParaRPr lang="en-GB" sz="1600" dirty="0"/>
          </a:p>
        </p:txBody>
      </p:sp>
      <p:sp>
        <p:nvSpPr>
          <p:cNvPr id="142" name="Rectangle 23"/>
          <p:cNvSpPr/>
          <p:nvPr/>
        </p:nvSpPr>
        <p:spPr>
          <a:xfrm>
            <a:off x="251520" y="1380591"/>
            <a:ext cx="3038556" cy="424479"/>
          </a:xfrm>
          <a:prstGeom prst="rect">
            <a:avLst/>
          </a:prstGeom>
        </p:spPr>
        <p:txBody>
          <a:bodyPr vert="horz" lIns="0" tIns="0" rIns="0" bIns="0" rtlCol="0">
            <a:noAutofit/>
          </a:bodyPr>
          <a:lstStyle/>
          <a:p>
            <a:pPr algn="ctr" defTabSz="924282">
              <a:lnSpc>
                <a:spcPct val="90000"/>
              </a:lnSpc>
              <a:buFont typeface="Arial" pitchFamily="34" charset="0"/>
              <a:buNone/>
            </a:pPr>
            <a:r>
              <a:rPr lang="hu-HU" sz="1050" dirty="0" err="1">
                <a:solidFill>
                  <a:srgbClr val="363636"/>
                </a:solidFill>
                <a:latin typeface="Calibri" pitchFamily="34" charset="0"/>
                <a:cs typeface="Arial" pitchFamily="34" charset="0"/>
              </a:rPr>
              <a:t>Men</a:t>
            </a:r>
            <a:r>
              <a:rPr lang="hu-HU" sz="1050" dirty="0">
                <a:solidFill>
                  <a:srgbClr val="363636"/>
                </a:solidFill>
                <a:latin typeface="Calibri" pitchFamily="34" charset="0"/>
                <a:cs typeface="Arial" pitchFamily="34" charset="0"/>
              </a:rPr>
              <a:t>                     </a:t>
            </a:r>
            <a:r>
              <a:rPr lang="hu-HU" sz="1200" dirty="0">
                <a:solidFill>
                  <a:schemeClr val="bg2">
                    <a:lumMod val="75000"/>
                  </a:schemeClr>
                </a:solidFill>
                <a:cs typeface="Arial" panose="020B0604020202020204" pitchFamily="34" charset="0"/>
              </a:rPr>
              <a:t>                     </a:t>
            </a:r>
            <a:r>
              <a:rPr lang="hu-HU" sz="1050" dirty="0" err="1">
                <a:solidFill>
                  <a:srgbClr val="363636"/>
                </a:solidFill>
                <a:latin typeface="Calibri" pitchFamily="34" charset="0"/>
                <a:cs typeface="Arial" pitchFamily="34" charset="0"/>
              </a:rPr>
              <a:t>Women</a:t>
            </a:r>
            <a:endParaRPr lang="en-GB" sz="1050" dirty="0">
              <a:solidFill>
                <a:srgbClr val="363636"/>
              </a:solidFill>
              <a:latin typeface="Calibri" pitchFamily="34" charset="0"/>
              <a:cs typeface="Arial" pitchFamily="34" charset="0"/>
            </a:endParaRPr>
          </a:p>
        </p:txBody>
      </p:sp>
      <p:sp>
        <p:nvSpPr>
          <p:cNvPr id="143" name="Arc 142"/>
          <p:cNvSpPr>
            <a:spLocks noChangeAspect="1"/>
          </p:cNvSpPr>
          <p:nvPr/>
        </p:nvSpPr>
        <p:spPr bwMode="auto">
          <a:xfrm flipH="1">
            <a:off x="3932707" y="1031161"/>
            <a:ext cx="1036533" cy="1036533"/>
          </a:xfrm>
          <a:prstGeom prst="arc">
            <a:avLst>
              <a:gd name="adj1" fmla="val 16160081"/>
              <a:gd name="adj2" fmla="val 7241521"/>
            </a:avLst>
          </a:prstGeom>
          <a:noFill/>
          <a:ln w="76200" cap="flat" cmpd="sng" algn="ctr">
            <a:solidFill>
              <a:schemeClr val="accent2"/>
            </a:solidFill>
            <a:prstDash val="solid"/>
            <a:round/>
            <a:headEnd type="none" w="med" len="med"/>
            <a:tailEnd type="triangle" w="sm" len="sm"/>
          </a:ln>
          <a:effectLst/>
        </p:spPr>
        <p:txBody>
          <a:bodyPr rtlCol="0" anchor="ctr"/>
          <a:lstStyle/>
          <a:p>
            <a:pPr algn="ctr"/>
            <a:endParaRPr lang="en-GB"/>
          </a:p>
        </p:txBody>
      </p:sp>
      <p:sp>
        <p:nvSpPr>
          <p:cNvPr id="144" name="Arc 143"/>
          <p:cNvSpPr>
            <a:spLocks noChangeAspect="1"/>
          </p:cNvSpPr>
          <p:nvPr/>
        </p:nvSpPr>
        <p:spPr bwMode="auto">
          <a:xfrm>
            <a:off x="3932707" y="1031161"/>
            <a:ext cx="1036533" cy="1036533"/>
          </a:xfrm>
          <a:prstGeom prst="arc">
            <a:avLst>
              <a:gd name="adj1" fmla="val 11431698"/>
              <a:gd name="adj2" fmla="val 3668658"/>
            </a:avLst>
          </a:prstGeom>
          <a:noFill/>
          <a:ln w="76200" cap="flat" cmpd="sng" algn="ctr">
            <a:solidFill>
              <a:schemeClr val="accent4"/>
            </a:solidFill>
            <a:prstDash val="solid"/>
            <a:round/>
            <a:headEnd type="none" w="med" len="med"/>
            <a:tailEnd type="triangle" w="sm" len="sm"/>
          </a:ln>
          <a:effectLst/>
        </p:spPr>
        <p:txBody>
          <a:bodyPr rtlCol="0" anchor="ctr"/>
          <a:lstStyle/>
          <a:p>
            <a:pPr algn="ctr"/>
            <a:endParaRPr lang="en-GB"/>
          </a:p>
        </p:txBody>
      </p:sp>
      <p:sp>
        <p:nvSpPr>
          <p:cNvPr id="145" name="TextBox 144"/>
          <p:cNvSpPr txBox="1"/>
          <p:nvPr/>
        </p:nvSpPr>
        <p:spPr>
          <a:xfrm>
            <a:off x="3452921" y="1541965"/>
            <a:ext cx="357470" cy="246221"/>
          </a:xfrm>
          <a:prstGeom prst="rect">
            <a:avLst/>
          </a:prstGeom>
          <a:noFill/>
        </p:spPr>
        <p:txBody>
          <a:bodyPr wrap="none" lIns="0" tIns="0" rIns="0" bIns="0" rtlCol="0" anchor="ctr">
            <a:spAutoFit/>
          </a:bodyPr>
          <a:lstStyle/>
          <a:p>
            <a:pPr algn="ctr" defTabSz="685800">
              <a:defRPr/>
            </a:pPr>
            <a:r>
              <a:rPr lang="hu-HU" sz="1600" b="1" kern="0" dirty="0">
                <a:solidFill>
                  <a:schemeClr val="accent2"/>
                </a:solidFill>
                <a:latin typeface="Calibri"/>
              </a:rPr>
              <a:t>43</a:t>
            </a:r>
            <a:r>
              <a:rPr lang="en-US" sz="1600" b="1" kern="0" dirty="0">
                <a:solidFill>
                  <a:schemeClr val="accent2"/>
                </a:solidFill>
                <a:latin typeface="Calibri"/>
              </a:rPr>
              <a:t>%</a:t>
            </a:r>
            <a:endParaRPr lang="en-GB" sz="1600" b="1" kern="0" dirty="0">
              <a:solidFill>
                <a:schemeClr val="accent2"/>
              </a:solidFill>
              <a:latin typeface="Calibri"/>
            </a:endParaRPr>
          </a:p>
        </p:txBody>
      </p:sp>
      <p:sp>
        <p:nvSpPr>
          <p:cNvPr id="146" name="Text Placeholder 9"/>
          <p:cNvSpPr>
            <a:spLocks noGrp="1"/>
          </p:cNvSpPr>
          <p:nvPr>
            <p:ph type="body" sz="quarter" idx="4294967295"/>
          </p:nvPr>
        </p:nvSpPr>
        <p:spPr>
          <a:xfrm>
            <a:off x="3846111" y="495145"/>
            <a:ext cx="1209723" cy="190240"/>
          </a:xfrm>
          <a:prstGeom prst="rect">
            <a:avLst/>
          </a:prstGeom>
        </p:spPr>
        <p:txBody>
          <a:bodyPr/>
          <a:lstStyle/>
          <a:p>
            <a:pPr marL="0" indent="0" algn="ctr" defTabSz="914400">
              <a:spcBef>
                <a:spcPts val="0"/>
              </a:spcBef>
              <a:buNone/>
              <a:defRPr/>
            </a:pPr>
            <a:r>
              <a:rPr lang="hu-HU" sz="1200" kern="0" dirty="0">
                <a:solidFill>
                  <a:srgbClr val="58595B"/>
                </a:solidFill>
                <a:latin typeface="+mn-lt"/>
                <a:cs typeface="+mn-cs"/>
              </a:rPr>
              <a:t>AGE</a:t>
            </a:r>
          </a:p>
        </p:txBody>
      </p:sp>
      <p:sp>
        <p:nvSpPr>
          <p:cNvPr id="147" name="TextBox 146"/>
          <p:cNvSpPr txBox="1"/>
          <p:nvPr/>
        </p:nvSpPr>
        <p:spPr>
          <a:xfrm>
            <a:off x="5092846" y="1552225"/>
            <a:ext cx="357470" cy="246221"/>
          </a:xfrm>
          <a:prstGeom prst="rect">
            <a:avLst/>
          </a:prstGeom>
          <a:noFill/>
        </p:spPr>
        <p:txBody>
          <a:bodyPr wrap="none" lIns="0" tIns="0" rIns="0" bIns="0" rtlCol="0" anchor="ctr">
            <a:spAutoFit/>
          </a:bodyPr>
          <a:lstStyle>
            <a:defPPr>
              <a:defRPr lang="cs-CZ"/>
            </a:defPPr>
            <a:lvl1pPr algn="ctr" defTabSz="685800">
              <a:defRPr sz="2250" b="1" kern="0">
                <a:solidFill>
                  <a:schemeClr val="accent4"/>
                </a:solidFill>
                <a:latin typeface="Calibri"/>
              </a:defRPr>
            </a:lvl1pPr>
          </a:lstStyle>
          <a:p>
            <a:r>
              <a:rPr lang="hu-HU" sz="1600" dirty="0"/>
              <a:t>57</a:t>
            </a:r>
            <a:r>
              <a:rPr lang="en-US" sz="1600" dirty="0"/>
              <a:t>%</a:t>
            </a:r>
            <a:endParaRPr lang="en-GB" sz="1600" dirty="0"/>
          </a:p>
        </p:txBody>
      </p:sp>
      <p:sp>
        <p:nvSpPr>
          <p:cNvPr id="148" name="Rectangle 23"/>
          <p:cNvSpPr/>
          <p:nvPr/>
        </p:nvSpPr>
        <p:spPr>
          <a:xfrm>
            <a:off x="3431198" y="1393481"/>
            <a:ext cx="1965503" cy="424479"/>
          </a:xfrm>
          <a:prstGeom prst="rect">
            <a:avLst/>
          </a:prstGeom>
        </p:spPr>
        <p:txBody>
          <a:bodyPr vert="horz" lIns="0" tIns="0" rIns="0" bIns="0" rtlCol="0">
            <a:noAutofit/>
          </a:bodyPr>
          <a:lstStyle/>
          <a:p>
            <a:pPr algn="ctr" defTabSz="924282">
              <a:lnSpc>
                <a:spcPct val="90000"/>
              </a:lnSpc>
              <a:buFont typeface="Arial" pitchFamily="34" charset="0"/>
              <a:buNone/>
            </a:pPr>
            <a:r>
              <a:rPr lang="en-GB" sz="1050" dirty="0">
                <a:solidFill>
                  <a:srgbClr val="363636"/>
                </a:solidFill>
                <a:latin typeface="Calibri" pitchFamily="34" charset="0"/>
                <a:cs typeface="Arial" pitchFamily="34" charset="0"/>
              </a:rPr>
              <a:t>21</a:t>
            </a:r>
            <a:r>
              <a:rPr lang="hu-HU" sz="1050" dirty="0">
                <a:solidFill>
                  <a:srgbClr val="363636"/>
                </a:solidFill>
                <a:latin typeface="Calibri" pitchFamily="34" charset="0"/>
                <a:cs typeface="Arial" pitchFamily="34" charset="0"/>
              </a:rPr>
              <a:t>-2</a:t>
            </a:r>
            <a:r>
              <a:rPr lang="en-GB" sz="1050" dirty="0">
                <a:solidFill>
                  <a:srgbClr val="363636"/>
                </a:solidFill>
                <a:latin typeface="Calibri" pitchFamily="34" charset="0"/>
                <a:cs typeface="Arial" pitchFamily="34" charset="0"/>
              </a:rPr>
              <a:t>7</a:t>
            </a:r>
            <a:r>
              <a:rPr lang="hu-HU" sz="1050" dirty="0">
                <a:solidFill>
                  <a:srgbClr val="363636"/>
                </a:solidFill>
                <a:latin typeface="Calibri" pitchFamily="34" charset="0"/>
                <a:cs typeface="Arial" pitchFamily="34" charset="0"/>
              </a:rPr>
              <a:t>                    </a:t>
            </a:r>
            <a:r>
              <a:rPr lang="hu-HU" sz="1200" dirty="0">
                <a:solidFill>
                  <a:schemeClr val="bg2">
                    <a:lumMod val="75000"/>
                  </a:schemeClr>
                </a:solidFill>
                <a:cs typeface="Arial" panose="020B0604020202020204" pitchFamily="34" charset="0"/>
              </a:rPr>
              <a:t>                     </a:t>
            </a:r>
            <a:r>
              <a:rPr lang="hu-HU" sz="1050" dirty="0">
                <a:solidFill>
                  <a:srgbClr val="363636"/>
                </a:solidFill>
                <a:latin typeface="Calibri" pitchFamily="34" charset="0"/>
                <a:cs typeface="Arial" pitchFamily="34" charset="0"/>
              </a:rPr>
              <a:t>2</a:t>
            </a:r>
            <a:r>
              <a:rPr lang="en-GB" sz="1050" dirty="0">
                <a:solidFill>
                  <a:srgbClr val="363636"/>
                </a:solidFill>
                <a:latin typeface="Calibri" pitchFamily="34" charset="0"/>
                <a:cs typeface="Arial" pitchFamily="34" charset="0"/>
              </a:rPr>
              <a:t>8</a:t>
            </a:r>
            <a:r>
              <a:rPr lang="hu-HU" sz="1050" dirty="0">
                <a:solidFill>
                  <a:srgbClr val="363636"/>
                </a:solidFill>
                <a:latin typeface="Calibri" pitchFamily="34" charset="0"/>
                <a:cs typeface="Arial" pitchFamily="34" charset="0"/>
              </a:rPr>
              <a:t>-3</a:t>
            </a:r>
            <a:r>
              <a:rPr lang="en-GB" sz="1050" dirty="0">
                <a:solidFill>
                  <a:srgbClr val="363636"/>
                </a:solidFill>
                <a:latin typeface="Calibri" pitchFamily="34" charset="0"/>
                <a:cs typeface="Arial" pitchFamily="34" charset="0"/>
              </a:rPr>
              <a:t>5</a:t>
            </a:r>
          </a:p>
        </p:txBody>
      </p:sp>
      <p:sp>
        <p:nvSpPr>
          <p:cNvPr id="149" name="Szövegdoboz 350"/>
          <p:cNvSpPr txBox="1"/>
          <p:nvPr/>
        </p:nvSpPr>
        <p:spPr>
          <a:xfrm>
            <a:off x="1725739" y="2787774"/>
            <a:ext cx="2630237" cy="276999"/>
          </a:xfrm>
          <a:prstGeom prst="rect">
            <a:avLst/>
          </a:prstGeom>
          <a:noFill/>
        </p:spPr>
        <p:txBody>
          <a:bodyPr wrap="square" rtlCol="0">
            <a:spAutoFit/>
          </a:bodyPr>
          <a:lstStyle/>
          <a:p>
            <a:pPr marR="0" lvl="0" algn="ctr" defTabSz="914400" fontAlgn="auto">
              <a:lnSpc>
                <a:spcPct val="100000"/>
              </a:lnSpc>
              <a:spcAft>
                <a:spcPts val="0"/>
              </a:spcAft>
              <a:buClrTx/>
              <a:buSzTx/>
              <a:tabLst/>
              <a:defRPr/>
            </a:pPr>
            <a:r>
              <a:rPr lang="hu-HU" sz="1200" kern="0" dirty="0">
                <a:solidFill>
                  <a:srgbClr val="58595B"/>
                </a:solidFill>
              </a:rPr>
              <a:t>TYPE OF SETTLEMENT</a:t>
            </a:r>
          </a:p>
        </p:txBody>
      </p:sp>
      <p:sp>
        <p:nvSpPr>
          <p:cNvPr id="303" name="Szövegdoboz 350"/>
          <p:cNvSpPr txBox="1"/>
          <p:nvPr/>
        </p:nvSpPr>
        <p:spPr>
          <a:xfrm>
            <a:off x="6303135" y="774893"/>
            <a:ext cx="2630237" cy="276999"/>
          </a:xfrm>
          <a:prstGeom prst="rect">
            <a:avLst/>
          </a:prstGeom>
          <a:noFill/>
        </p:spPr>
        <p:txBody>
          <a:bodyPr wrap="square" rtlCol="0">
            <a:spAutoFit/>
          </a:bodyPr>
          <a:lstStyle/>
          <a:p>
            <a:pPr marR="0" lvl="0" algn="ctr" defTabSz="914400" fontAlgn="auto">
              <a:lnSpc>
                <a:spcPct val="100000"/>
              </a:lnSpc>
              <a:spcAft>
                <a:spcPts val="0"/>
              </a:spcAft>
              <a:buClrTx/>
              <a:buSzTx/>
              <a:tabLst/>
              <a:defRPr/>
            </a:pPr>
            <a:r>
              <a:rPr lang="hu-HU" sz="1200" kern="0" dirty="0">
                <a:solidFill>
                  <a:srgbClr val="58595B"/>
                </a:solidFill>
              </a:rPr>
              <a:t>EDUCATION</a:t>
            </a:r>
          </a:p>
        </p:txBody>
      </p:sp>
      <p:sp>
        <p:nvSpPr>
          <p:cNvPr id="136" name="Title 3"/>
          <p:cNvSpPr>
            <a:spLocks noGrp="1"/>
          </p:cNvSpPr>
          <p:nvPr>
            <p:ph type="title"/>
          </p:nvPr>
        </p:nvSpPr>
        <p:spPr>
          <a:xfrm>
            <a:off x="0" y="1214"/>
            <a:ext cx="8680422" cy="469722"/>
          </a:xfrm>
        </p:spPr>
        <p:txBody>
          <a:bodyPr>
            <a:noAutofit/>
          </a:bodyPr>
          <a:lstStyle/>
          <a:p>
            <a:r>
              <a:rPr lang="hu-HU" sz="2900" dirty="0" err="1"/>
              <a:t>Demog</a:t>
            </a:r>
            <a:r>
              <a:rPr lang="en-GB" sz="2900" dirty="0" err="1"/>
              <a:t>raphics</a:t>
            </a:r>
            <a:endParaRPr lang="hu-HU" sz="2900" dirty="0"/>
          </a:p>
        </p:txBody>
      </p:sp>
      <p:graphicFrame>
        <p:nvGraphicFramePr>
          <p:cNvPr id="2" name="Table 2">
            <a:extLst>
              <a:ext uri="{FF2B5EF4-FFF2-40B4-BE49-F238E27FC236}">
                <a16:creationId xmlns:a16="http://schemas.microsoft.com/office/drawing/2014/main" id="{893AFE6D-14FC-4FBC-925C-07EA288B58C0}"/>
              </a:ext>
            </a:extLst>
          </p:cNvPr>
          <p:cNvGraphicFramePr>
            <a:graphicFrameLocks noGrp="1"/>
          </p:cNvGraphicFramePr>
          <p:nvPr>
            <p:extLst>
              <p:ext uri="{D42A27DB-BD31-4B8C-83A1-F6EECF244321}">
                <p14:modId xmlns:p14="http://schemas.microsoft.com/office/powerpoint/2010/main" val="332408542"/>
              </p:ext>
            </p:extLst>
          </p:nvPr>
        </p:nvGraphicFramePr>
        <p:xfrm>
          <a:off x="8044691" y="1051892"/>
          <a:ext cx="926450" cy="3362856"/>
        </p:xfrm>
        <a:graphic>
          <a:graphicData uri="http://schemas.openxmlformats.org/drawingml/2006/table">
            <a:tbl>
              <a:tblPr firstRow="1" bandRow="1">
                <a:tableStyleId>{5C22544A-7EE6-4342-B048-85BDC9FD1C3A}</a:tableStyleId>
              </a:tblPr>
              <a:tblGrid>
                <a:gridCol w="463225">
                  <a:extLst>
                    <a:ext uri="{9D8B030D-6E8A-4147-A177-3AD203B41FA5}">
                      <a16:colId xmlns:a16="http://schemas.microsoft.com/office/drawing/2014/main" val="1647300899"/>
                    </a:ext>
                  </a:extLst>
                </a:gridCol>
                <a:gridCol w="463225">
                  <a:extLst>
                    <a:ext uri="{9D8B030D-6E8A-4147-A177-3AD203B41FA5}">
                      <a16:colId xmlns:a16="http://schemas.microsoft.com/office/drawing/2014/main" val="2826620191"/>
                    </a:ext>
                  </a:extLst>
                </a:gridCol>
              </a:tblGrid>
              <a:tr h="840714">
                <a:tc>
                  <a:txBody>
                    <a:bodyPr/>
                    <a:lstStyle/>
                    <a:p>
                      <a:r>
                        <a:rPr lang="hu-HU" sz="1100" b="1" dirty="0">
                          <a:solidFill>
                            <a:schemeClr val="bg1">
                              <a:lumMod val="75000"/>
                            </a:schemeClr>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54759360"/>
                  </a:ext>
                </a:extLst>
              </a:tr>
              <a:tr h="840714">
                <a:tc>
                  <a:txBody>
                    <a:bodyPr/>
                    <a:lstStyle/>
                    <a:p>
                      <a:r>
                        <a:rPr lang="hu-HU" sz="1100" b="1" dirty="0">
                          <a:solidFill>
                            <a:schemeClr val="bg1">
                              <a:lumMod val="75000"/>
                            </a:schemeClr>
                          </a:solidFill>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00102907"/>
                  </a:ext>
                </a:extLst>
              </a:tr>
              <a:tr h="840714">
                <a:tc>
                  <a:txBody>
                    <a:bodyPr/>
                    <a:lstStyle/>
                    <a:p>
                      <a:r>
                        <a:rPr lang="hu-HU" sz="1100" b="1" dirty="0">
                          <a:solidFill>
                            <a:schemeClr val="bg1">
                              <a:lumMod val="75000"/>
                            </a:schemeClr>
                          </a:solidFill>
                        </a:rPr>
                        <a:t>55%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77933397"/>
                  </a:ext>
                </a:extLst>
              </a:tr>
              <a:tr h="840714">
                <a:tc>
                  <a:txBody>
                    <a:bodyPr/>
                    <a:lstStyle/>
                    <a:p>
                      <a:r>
                        <a:rPr lang="hu-HU" sz="1100" b="1" dirty="0">
                          <a:solidFill>
                            <a:schemeClr val="bg1">
                              <a:lumMod val="75000"/>
                            </a:schemeClr>
                          </a:solidFill>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64411143"/>
                  </a:ext>
                </a:extLst>
              </a:tr>
            </a:tbl>
          </a:graphicData>
        </a:graphic>
      </p:graphicFrame>
      <p:sp>
        <p:nvSpPr>
          <p:cNvPr id="3" name="TextBox 2">
            <a:extLst>
              <a:ext uri="{FF2B5EF4-FFF2-40B4-BE49-F238E27FC236}">
                <a16:creationId xmlns:a16="http://schemas.microsoft.com/office/drawing/2014/main" id="{8E1D1C52-1586-4142-A5AF-8F44C1603168}"/>
              </a:ext>
            </a:extLst>
          </p:cNvPr>
          <p:cNvSpPr txBox="1"/>
          <p:nvPr/>
        </p:nvSpPr>
        <p:spPr>
          <a:xfrm>
            <a:off x="8460432" y="1051892"/>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2017:</a:t>
            </a:r>
          </a:p>
        </p:txBody>
      </p:sp>
      <p:sp>
        <p:nvSpPr>
          <p:cNvPr id="4" name="TextBox 3">
            <a:extLst>
              <a:ext uri="{FF2B5EF4-FFF2-40B4-BE49-F238E27FC236}">
                <a16:creationId xmlns:a16="http://schemas.microsoft.com/office/drawing/2014/main" id="{994AB951-57C7-40BC-A92D-B6306DA250B7}"/>
              </a:ext>
            </a:extLst>
          </p:cNvPr>
          <p:cNvSpPr txBox="1"/>
          <p:nvPr/>
        </p:nvSpPr>
        <p:spPr>
          <a:xfrm>
            <a:off x="235860" y="2150735"/>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2020:</a:t>
            </a:r>
          </a:p>
        </p:txBody>
      </p:sp>
      <p:graphicFrame>
        <p:nvGraphicFramePr>
          <p:cNvPr id="5" name="Table 2">
            <a:extLst>
              <a:ext uri="{FF2B5EF4-FFF2-40B4-BE49-F238E27FC236}">
                <a16:creationId xmlns:a16="http://schemas.microsoft.com/office/drawing/2014/main" id="{74D910AF-6411-471D-A8B4-225065CDB3B3}"/>
              </a:ext>
            </a:extLst>
          </p:cNvPr>
          <p:cNvGraphicFramePr>
            <a:graphicFrameLocks noGrp="1"/>
          </p:cNvGraphicFramePr>
          <p:nvPr>
            <p:extLst>
              <p:ext uri="{D42A27DB-BD31-4B8C-83A1-F6EECF244321}">
                <p14:modId xmlns:p14="http://schemas.microsoft.com/office/powerpoint/2010/main" val="918823885"/>
              </p:ext>
            </p:extLst>
          </p:nvPr>
        </p:nvGraphicFramePr>
        <p:xfrm>
          <a:off x="777396" y="2139702"/>
          <a:ext cx="4765428" cy="685876"/>
        </p:xfrm>
        <a:graphic>
          <a:graphicData uri="http://schemas.openxmlformats.org/drawingml/2006/table">
            <a:tbl>
              <a:tblPr firstRow="1" bandRow="1">
                <a:tableStyleId>{5C22544A-7EE6-4342-B048-85BDC9FD1C3A}</a:tableStyleId>
              </a:tblPr>
              <a:tblGrid>
                <a:gridCol w="1191357">
                  <a:extLst>
                    <a:ext uri="{9D8B030D-6E8A-4147-A177-3AD203B41FA5}">
                      <a16:colId xmlns:a16="http://schemas.microsoft.com/office/drawing/2014/main" val="2826620191"/>
                    </a:ext>
                  </a:extLst>
                </a:gridCol>
                <a:gridCol w="1191357">
                  <a:extLst>
                    <a:ext uri="{9D8B030D-6E8A-4147-A177-3AD203B41FA5}">
                      <a16:colId xmlns:a16="http://schemas.microsoft.com/office/drawing/2014/main" val="2163949172"/>
                    </a:ext>
                  </a:extLst>
                </a:gridCol>
                <a:gridCol w="1191357">
                  <a:extLst>
                    <a:ext uri="{9D8B030D-6E8A-4147-A177-3AD203B41FA5}">
                      <a16:colId xmlns:a16="http://schemas.microsoft.com/office/drawing/2014/main" val="3616830352"/>
                    </a:ext>
                  </a:extLst>
                </a:gridCol>
                <a:gridCol w="1191357">
                  <a:extLst>
                    <a:ext uri="{9D8B030D-6E8A-4147-A177-3AD203B41FA5}">
                      <a16:colId xmlns:a16="http://schemas.microsoft.com/office/drawing/2014/main" val="1270696017"/>
                    </a:ext>
                  </a:extLst>
                </a:gridCol>
              </a:tblGrid>
              <a:tr h="342938">
                <a:tc>
                  <a:txBody>
                    <a:bodyPr/>
                    <a:lstStyle/>
                    <a:p>
                      <a:r>
                        <a:rPr lang="hu-HU" sz="1100" b="1" dirty="0">
                          <a:solidFill>
                            <a:schemeClr val="bg1">
                              <a:lumMod val="75000"/>
                            </a:schemeClr>
                          </a:solidFill>
                        </a:rPr>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hu-HU" sz="1100" b="1" dirty="0">
                          <a:solidFill>
                            <a:schemeClr val="bg1">
                              <a:lumMod val="75000"/>
                            </a:schemeClr>
                          </a:solidFill>
                        </a:rPr>
                        <a:t>57%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3002005"/>
                  </a:ext>
                </a:extLst>
              </a:tr>
              <a:tr h="342938">
                <a:tc>
                  <a:txBody>
                    <a:bodyPr/>
                    <a:lstStyle/>
                    <a:p>
                      <a:r>
                        <a:rPr lang="hu-HU" sz="1100" b="1" dirty="0">
                          <a:solidFill>
                            <a:schemeClr val="bg1">
                              <a:lumMod val="75000"/>
                            </a:schemeClr>
                          </a:solidFill>
                        </a:rPr>
                        <a:t>51%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 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 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r>
                        <a:rPr lang="hu-HU" sz="1100" b="1" dirty="0">
                          <a:solidFill>
                            <a:schemeClr val="bg1">
                              <a:lumMod val="75000"/>
                            </a:schemeClr>
                          </a:solidFill>
                        </a:rPr>
                        <a:t> 58%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64411143"/>
                  </a:ext>
                </a:extLst>
              </a:tr>
            </a:tbl>
          </a:graphicData>
        </a:graphic>
      </p:graphicFrame>
      <p:sp>
        <p:nvSpPr>
          <p:cNvPr id="7" name="TextBox 6">
            <a:extLst>
              <a:ext uri="{FF2B5EF4-FFF2-40B4-BE49-F238E27FC236}">
                <a16:creationId xmlns:a16="http://schemas.microsoft.com/office/drawing/2014/main" id="{16A505DC-ECA1-4356-A294-AC60834844BF}"/>
              </a:ext>
            </a:extLst>
          </p:cNvPr>
          <p:cNvSpPr txBox="1"/>
          <p:nvPr/>
        </p:nvSpPr>
        <p:spPr>
          <a:xfrm>
            <a:off x="251520" y="4591728"/>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2017:</a:t>
            </a:r>
          </a:p>
        </p:txBody>
      </p:sp>
      <p:graphicFrame>
        <p:nvGraphicFramePr>
          <p:cNvPr id="8" name="Table 2">
            <a:extLst>
              <a:ext uri="{FF2B5EF4-FFF2-40B4-BE49-F238E27FC236}">
                <a16:creationId xmlns:a16="http://schemas.microsoft.com/office/drawing/2014/main" id="{97E5E4D9-DBEC-4E8C-8018-C55F3F7B831E}"/>
              </a:ext>
            </a:extLst>
          </p:cNvPr>
          <p:cNvGraphicFramePr>
            <a:graphicFrameLocks noGrp="1"/>
          </p:cNvGraphicFramePr>
          <p:nvPr>
            <p:extLst>
              <p:ext uri="{D42A27DB-BD31-4B8C-83A1-F6EECF244321}">
                <p14:modId xmlns:p14="http://schemas.microsoft.com/office/powerpoint/2010/main" val="1453707565"/>
              </p:ext>
            </p:extLst>
          </p:nvPr>
        </p:nvGraphicFramePr>
        <p:xfrm>
          <a:off x="777396" y="4190130"/>
          <a:ext cx="4765428" cy="685876"/>
        </p:xfrm>
        <a:graphic>
          <a:graphicData uri="http://schemas.openxmlformats.org/drawingml/2006/table">
            <a:tbl>
              <a:tblPr firstRow="1" bandRow="1">
                <a:tableStyleId>{5C22544A-7EE6-4342-B048-85BDC9FD1C3A}</a:tableStyleId>
              </a:tblPr>
              <a:tblGrid>
                <a:gridCol w="1191357">
                  <a:extLst>
                    <a:ext uri="{9D8B030D-6E8A-4147-A177-3AD203B41FA5}">
                      <a16:colId xmlns:a16="http://schemas.microsoft.com/office/drawing/2014/main" val="2826620191"/>
                    </a:ext>
                  </a:extLst>
                </a:gridCol>
                <a:gridCol w="947063">
                  <a:extLst>
                    <a:ext uri="{9D8B030D-6E8A-4147-A177-3AD203B41FA5}">
                      <a16:colId xmlns:a16="http://schemas.microsoft.com/office/drawing/2014/main" val="2163949172"/>
                    </a:ext>
                  </a:extLst>
                </a:gridCol>
                <a:gridCol w="1435651">
                  <a:extLst>
                    <a:ext uri="{9D8B030D-6E8A-4147-A177-3AD203B41FA5}">
                      <a16:colId xmlns:a16="http://schemas.microsoft.com/office/drawing/2014/main" val="3616830352"/>
                    </a:ext>
                  </a:extLst>
                </a:gridCol>
                <a:gridCol w="1191357">
                  <a:extLst>
                    <a:ext uri="{9D8B030D-6E8A-4147-A177-3AD203B41FA5}">
                      <a16:colId xmlns:a16="http://schemas.microsoft.com/office/drawing/2014/main" val="1270696017"/>
                    </a:ext>
                  </a:extLst>
                </a:gridCol>
              </a:tblGrid>
              <a:tr h="342938">
                <a:tc>
                  <a:txBody>
                    <a:bodyPr/>
                    <a:lstStyle/>
                    <a:p>
                      <a:pPr algn="ctr"/>
                      <a:r>
                        <a:rPr lang="hu-HU" sz="1100" b="1" dirty="0">
                          <a:solidFill>
                            <a:schemeClr val="bg1">
                              <a:lumMod val="75000"/>
                            </a:schemeClr>
                          </a:solidFill>
                        </a:rPr>
                        <a:t>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42698533"/>
                  </a:ext>
                </a:extLst>
              </a:tr>
              <a:tr h="342938">
                <a:tc>
                  <a:txBody>
                    <a:bodyPr/>
                    <a:lstStyle/>
                    <a:p>
                      <a:pPr algn="ctr"/>
                      <a:r>
                        <a:rPr lang="hu-HU" sz="1100" b="1" dirty="0">
                          <a:solidFill>
                            <a:schemeClr val="bg1">
                              <a:lumMod val="75000"/>
                            </a:schemeClr>
                          </a:solidFill>
                        </a:rPr>
                        <a:t>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64411143"/>
                  </a:ext>
                </a:extLst>
              </a:tr>
            </a:tbl>
          </a:graphicData>
        </a:graphic>
      </p:graphicFrame>
      <p:sp>
        <p:nvSpPr>
          <p:cNvPr id="12" name="TextBox 11">
            <a:extLst>
              <a:ext uri="{FF2B5EF4-FFF2-40B4-BE49-F238E27FC236}">
                <a16:creationId xmlns:a16="http://schemas.microsoft.com/office/drawing/2014/main" id="{C2231E28-38C0-FE05-3933-501BD1D73F4E}"/>
              </a:ext>
            </a:extLst>
          </p:cNvPr>
          <p:cNvSpPr txBox="1"/>
          <p:nvPr/>
        </p:nvSpPr>
        <p:spPr>
          <a:xfrm>
            <a:off x="235860" y="2510775"/>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2017:</a:t>
            </a:r>
          </a:p>
        </p:txBody>
      </p:sp>
      <p:sp>
        <p:nvSpPr>
          <p:cNvPr id="13" name="TextBox 12">
            <a:extLst>
              <a:ext uri="{FF2B5EF4-FFF2-40B4-BE49-F238E27FC236}">
                <a16:creationId xmlns:a16="http://schemas.microsoft.com/office/drawing/2014/main" id="{9AD5AD9E-1FF7-2AF3-3E3D-8BAF625C2BC9}"/>
              </a:ext>
            </a:extLst>
          </p:cNvPr>
          <p:cNvSpPr txBox="1"/>
          <p:nvPr/>
        </p:nvSpPr>
        <p:spPr>
          <a:xfrm>
            <a:off x="251520" y="4244639"/>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2020:</a:t>
            </a:r>
          </a:p>
        </p:txBody>
      </p:sp>
      <p:sp>
        <p:nvSpPr>
          <p:cNvPr id="14" name="TextBox 13">
            <a:extLst>
              <a:ext uri="{FF2B5EF4-FFF2-40B4-BE49-F238E27FC236}">
                <a16:creationId xmlns:a16="http://schemas.microsoft.com/office/drawing/2014/main" id="{F134BCDA-5696-A024-C769-DE2E387C2835}"/>
              </a:ext>
            </a:extLst>
          </p:cNvPr>
          <p:cNvSpPr txBox="1"/>
          <p:nvPr/>
        </p:nvSpPr>
        <p:spPr>
          <a:xfrm>
            <a:off x="8026891" y="1053189"/>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2020:</a:t>
            </a:r>
          </a:p>
        </p:txBody>
      </p:sp>
      <p:sp>
        <p:nvSpPr>
          <p:cNvPr id="10" name="Arrow: Down 9">
            <a:extLst>
              <a:ext uri="{FF2B5EF4-FFF2-40B4-BE49-F238E27FC236}">
                <a16:creationId xmlns:a16="http://schemas.microsoft.com/office/drawing/2014/main" id="{5A5DFB9F-4AB5-5936-BF15-653DF2F7B2D8}"/>
              </a:ext>
            </a:extLst>
          </p:cNvPr>
          <p:cNvSpPr/>
          <p:nvPr/>
        </p:nvSpPr>
        <p:spPr>
          <a:xfrm>
            <a:off x="7539389" y="3024569"/>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1" name="Arrow: Down 10">
            <a:extLst>
              <a:ext uri="{FF2B5EF4-FFF2-40B4-BE49-F238E27FC236}">
                <a16:creationId xmlns:a16="http://schemas.microsoft.com/office/drawing/2014/main" id="{3FDCD4D6-734F-486F-34B7-0B5A2D3A2DC2}"/>
              </a:ext>
            </a:extLst>
          </p:cNvPr>
          <p:cNvSpPr/>
          <p:nvPr/>
        </p:nvSpPr>
        <p:spPr>
          <a:xfrm rot="10800000">
            <a:off x="7539389" y="2203017"/>
            <a:ext cx="139717" cy="221177"/>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6" name="Szövegdoboz 135">
            <a:extLst>
              <a:ext uri="{FF2B5EF4-FFF2-40B4-BE49-F238E27FC236}">
                <a16:creationId xmlns:a16="http://schemas.microsoft.com/office/drawing/2014/main" id="{3AAD60A4-476C-C909-27F0-37E5B09C77E5}"/>
              </a:ext>
            </a:extLst>
          </p:cNvPr>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lang="hu-HU" sz="900" kern="0" dirty="0">
                <a:solidFill>
                  <a:srgbClr val="222223"/>
                </a:solidFill>
              </a:rPr>
              <a:t>B</a:t>
            </a:r>
            <a:r>
              <a:rPr lang="en-GB" sz="900" kern="0" dirty="0" err="1">
                <a:solidFill>
                  <a:srgbClr val="222223"/>
                </a:solidFill>
              </a:rPr>
              <a:t>ase</a:t>
            </a:r>
            <a:r>
              <a:rPr lang="hu-HU" sz="900" kern="0" dirty="0">
                <a:solidFill>
                  <a:srgbClr val="222223"/>
                </a:solidFill>
              </a:rPr>
              <a:t>: T</a:t>
            </a:r>
            <a:r>
              <a:rPr lang="en-GB" sz="900" kern="0" dirty="0" err="1">
                <a:solidFill>
                  <a:srgbClr val="222223"/>
                </a:solidFill>
              </a:rPr>
              <a:t>otal</a:t>
            </a:r>
            <a:r>
              <a:rPr lang="hu-HU" sz="900" kern="0" dirty="0">
                <a:solidFill>
                  <a:srgbClr val="222223"/>
                </a:solidFill>
              </a:rPr>
              <a:t> </a:t>
            </a:r>
            <a:r>
              <a:rPr lang="en-GB" sz="900" kern="0" dirty="0">
                <a:solidFill>
                  <a:srgbClr val="222223"/>
                </a:solidFill>
              </a:rPr>
              <a:t>sample</a:t>
            </a:r>
            <a:r>
              <a:rPr lang="hu-HU" sz="900" kern="0" dirty="0">
                <a:solidFill>
                  <a:srgbClr val="222223"/>
                </a:solidFill>
              </a:rPr>
              <a:t>: 2020, 2023</a:t>
            </a:r>
            <a:r>
              <a:rPr kumimoji="0" lang="hu-HU" sz="900" b="0" i="0" u="none" strike="noStrike" kern="0" cap="none" spc="0" normalizeH="0" baseline="0" noProof="0" dirty="0">
                <a:ln>
                  <a:noFill/>
                </a:ln>
                <a:solidFill>
                  <a:srgbClr val="222223"/>
                </a:solidFill>
                <a:effectLst/>
                <a:uLnTx/>
                <a:uFillTx/>
                <a:latin typeface="Calibri"/>
                <a:ea typeface="+mn-ea"/>
                <a:cs typeface="+mn-cs"/>
              </a:rPr>
              <a:t>: N=1000; 2017: N=1005</a:t>
            </a:r>
          </a:p>
        </p:txBody>
      </p:sp>
      <p:sp>
        <p:nvSpPr>
          <p:cNvPr id="18" name="Arrow: Down 17">
            <a:extLst>
              <a:ext uri="{FF2B5EF4-FFF2-40B4-BE49-F238E27FC236}">
                <a16:creationId xmlns:a16="http://schemas.microsoft.com/office/drawing/2014/main" id="{8C278C57-F48A-F206-4734-77C17840878B}"/>
              </a:ext>
            </a:extLst>
          </p:cNvPr>
          <p:cNvSpPr/>
          <p:nvPr/>
        </p:nvSpPr>
        <p:spPr>
          <a:xfrm rot="10800000">
            <a:off x="7539389" y="3917792"/>
            <a:ext cx="139717" cy="221177"/>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pic>
        <p:nvPicPr>
          <p:cNvPr id="9" name="Picture 2">
            <a:extLst>
              <a:ext uri="{FF2B5EF4-FFF2-40B4-BE49-F238E27FC236}">
                <a16:creationId xmlns:a16="http://schemas.microsoft.com/office/drawing/2014/main" id="{4F86B62E-1CEF-A2C9-71FD-926D5C73DCC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C2A9642-906B-8A2D-AE9B-A10FD72605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8567210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Habits</a:t>
            </a:r>
            <a:r>
              <a:rPr lang="hu-HU" sz="2900" dirty="0"/>
              <a:t> of </a:t>
            </a:r>
            <a:r>
              <a:rPr lang="hu-HU" sz="2900" dirty="0" err="1"/>
              <a:t>watching</a:t>
            </a:r>
            <a:r>
              <a:rPr lang="hu-HU" sz="2900" dirty="0"/>
              <a:t> </a:t>
            </a:r>
            <a:r>
              <a:rPr lang="hu-HU" sz="2900" dirty="0" err="1"/>
              <a:t>movies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If</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think</a:t>
            </a:r>
            <a:r>
              <a:rPr lang="hu-HU" sz="1000" i="1" dirty="0">
                <a:solidFill>
                  <a:schemeClr val="bg1">
                    <a:lumMod val="50000"/>
                  </a:schemeClr>
                </a:solidFill>
              </a:rPr>
              <a:t> </a:t>
            </a:r>
            <a:r>
              <a:rPr lang="hu-HU" sz="1000" i="1" dirty="0" err="1">
                <a:solidFill>
                  <a:schemeClr val="bg1">
                    <a:lumMod val="50000"/>
                  </a:schemeClr>
                </a:solidFill>
              </a:rPr>
              <a:t>about</a:t>
            </a:r>
            <a:r>
              <a:rPr lang="hu-HU" sz="1000" i="1" dirty="0">
                <a:solidFill>
                  <a:schemeClr val="bg1">
                    <a:lumMod val="50000"/>
                  </a:schemeClr>
                </a:solidFill>
              </a:rPr>
              <a:t> </a:t>
            </a:r>
            <a:r>
              <a:rPr lang="hu-HU" sz="1000" i="1" dirty="0" err="1">
                <a:solidFill>
                  <a:schemeClr val="bg1">
                    <a:lumMod val="50000"/>
                  </a:schemeClr>
                </a:solidFill>
              </a:rPr>
              <a:t>movies</a:t>
            </a:r>
            <a:r>
              <a:rPr lang="hu-HU" sz="1000" i="1" dirty="0">
                <a:solidFill>
                  <a:schemeClr val="bg1">
                    <a:lumMod val="50000"/>
                  </a:schemeClr>
                </a:solidFill>
              </a:rPr>
              <a:t>,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statement</a:t>
            </a:r>
            <a:r>
              <a:rPr lang="hu-HU" sz="1000" i="1" dirty="0">
                <a:solidFill>
                  <a:schemeClr val="bg1">
                    <a:lumMod val="50000"/>
                  </a:schemeClr>
                </a:solidFill>
              </a:rPr>
              <a:t> is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closest</a:t>
            </a:r>
            <a:r>
              <a:rPr lang="hu-HU" sz="1000" i="1" dirty="0">
                <a:solidFill>
                  <a:schemeClr val="bg1">
                    <a:lumMod val="50000"/>
                  </a:schemeClr>
                </a:solidFill>
              </a:rPr>
              <a:t> </a:t>
            </a:r>
            <a:r>
              <a:rPr lang="hu-HU" sz="1000" i="1" dirty="0" err="1">
                <a:solidFill>
                  <a:schemeClr val="bg1">
                    <a:lumMod val="50000"/>
                  </a:schemeClr>
                </a:solidFill>
              </a:rPr>
              <a:t>to</a:t>
            </a:r>
            <a:r>
              <a:rPr lang="hu-HU" sz="1000" i="1" dirty="0">
                <a:solidFill>
                  <a:schemeClr val="bg1">
                    <a:lumMod val="50000"/>
                  </a:schemeClr>
                </a:solidFill>
              </a:rPr>
              <a:t> </a:t>
            </a:r>
            <a:r>
              <a:rPr lang="hu-HU" sz="1000" i="1" dirty="0" err="1">
                <a:solidFill>
                  <a:schemeClr val="bg1">
                    <a:lumMod val="50000"/>
                  </a:schemeClr>
                </a:solidFill>
              </a:rPr>
              <a:t>your</a:t>
            </a:r>
            <a:r>
              <a:rPr lang="hu-HU" sz="1000" i="1" dirty="0">
                <a:solidFill>
                  <a:schemeClr val="bg1">
                    <a:lumMod val="50000"/>
                  </a:schemeClr>
                </a:solidFill>
              </a:rPr>
              <a:t> </a:t>
            </a:r>
            <a:r>
              <a:rPr lang="hu-HU" sz="1000" i="1" dirty="0" err="1">
                <a:solidFill>
                  <a:schemeClr val="bg1">
                    <a:lumMod val="50000"/>
                  </a:schemeClr>
                </a:solidFill>
              </a:rPr>
              <a:t>habits</a:t>
            </a:r>
            <a:r>
              <a:rPr lang="en-GB" sz="1000" i="1" dirty="0">
                <a:solidFill>
                  <a:schemeClr val="bg1">
                    <a:lumMod val="50000"/>
                  </a:schemeClr>
                </a:solidFill>
              </a:rPr>
              <a:t>?</a:t>
            </a:r>
            <a:endParaRPr lang="hu-HU" sz="1000" i="1" dirty="0">
              <a:solidFill>
                <a:schemeClr val="bg1">
                  <a:lumMod val="50000"/>
                </a:schemeClr>
              </a:solidFill>
            </a:endParaRPr>
          </a:p>
        </p:txBody>
      </p:sp>
      <p:grpSp>
        <p:nvGrpSpPr>
          <p:cNvPr id="43" name="Group 42"/>
          <p:cNvGrpSpPr/>
          <p:nvPr/>
        </p:nvGrpSpPr>
        <p:grpSpPr>
          <a:xfrm>
            <a:off x="1709913" y="1203598"/>
            <a:ext cx="930702" cy="1080120"/>
            <a:chOff x="425473" y="2073751"/>
            <a:chExt cx="1238764" cy="1080120"/>
          </a:xfrm>
        </p:grpSpPr>
        <p:graphicFrame>
          <p:nvGraphicFramePr>
            <p:cNvPr id="44"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2"/>
            </a:graphicData>
          </a:graphic>
        </p:graphicFrame>
        <p:sp>
          <p:nvSpPr>
            <p:cNvPr id="45" name="Chord 44"/>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ysClr val="window" lastClr="FFFFFF"/>
                  </a:solidFill>
                  <a:effectLst/>
                  <a:uLnTx/>
                  <a:uFillTx/>
                  <a:latin typeface="Calibri"/>
                  <a:ea typeface="+mn-ea"/>
                  <a:cs typeface="+mn-cs"/>
                </a:rPr>
                <a:t>67</a:t>
              </a:r>
              <a:r>
                <a:rPr kumimoji="0" lang="en-GB" sz="10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1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the ones watching movies on a monthly basis </a:t>
            </a:r>
            <a:r>
              <a:rPr kumimoji="0" lang="hu-HU" sz="900" b="0" i="0" u="none" strike="noStrike" kern="0" cap="none" spc="0" normalizeH="0" baseline="0" noProof="0" dirty="0">
                <a:ln>
                  <a:noFill/>
                </a:ln>
                <a:solidFill>
                  <a:srgbClr val="222223"/>
                </a:solidFill>
                <a:effectLst/>
                <a:uLnTx/>
                <a:uFillTx/>
                <a:latin typeface="Calibri"/>
                <a:ea typeface="+mn-ea"/>
                <a:cs typeface="+mn-cs"/>
              </a:rPr>
              <a:t>2017: n=928; 2020: n=922; 2023: n=898 </a:t>
            </a:r>
          </a:p>
        </p:txBody>
      </p:sp>
      <p:sp>
        <p:nvSpPr>
          <p:cNvPr id="46" name="Rectangle 23"/>
          <p:cNvSpPr/>
          <p:nvPr/>
        </p:nvSpPr>
        <p:spPr>
          <a:xfrm>
            <a:off x="1706926" y="1842739"/>
            <a:ext cx="996419"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404040"/>
                </a:solidFill>
                <a:effectLst/>
                <a:uLnTx/>
                <a:uFillTx/>
                <a:latin typeface="Calibri"/>
                <a:ea typeface="+mn-ea"/>
                <a:cs typeface="+mn-cs"/>
              </a:rPr>
              <a:t>Stream</a:t>
            </a:r>
            <a:r>
              <a:rPr kumimoji="0" lang="hu-HU" sz="1000" b="0" i="0" u="none" strike="noStrike" kern="0" cap="none" spc="0" normalizeH="0" baseline="0" noProof="0" dirty="0">
                <a:ln>
                  <a:noFill/>
                </a:ln>
                <a:solidFill>
                  <a:srgbClr val="404040"/>
                </a:solidFill>
                <a:effectLst/>
                <a:uLnTx/>
                <a:uFillTx/>
                <a:latin typeface="Calibri"/>
                <a:ea typeface="+mn-ea"/>
                <a:cs typeface="+mn-cs"/>
              </a:rPr>
              <a:t> </a:t>
            </a:r>
            <a:br>
              <a:rPr kumimoji="0" lang="hu-HU" sz="1000" b="0" i="0" u="none" strike="noStrike" kern="0" cap="none" spc="0" normalizeH="0" baseline="0" noProof="0" dirty="0">
                <a:ln>
                  <a:noFill/>
                </a:ln>
                <a:solidFill>
                  <a:srgbClr val="404040"/>
                </a:solidFill>
                <a:effectLst/>
                <a:uLnTx/>
                <a:uFillTx/>
                <a:latin typeface="Calibri"/>
                <a:ea typeface="+mn-ea"/>
                <a:cs typeface="+mn-cs"/>
              </a:rPr>
            </a:br>
            <a:r>
              <a:rPr kumimoji="0" lang="en-GB" sz="1000" b="0" i="0" u="none" strike="noStrike" kern="0" cap="none" spc="0" normalizeH="0" baseline="0" noProof="0" dirty="0">
                <a:ln>
                  <a:noFill/>
                </a:ln>
                <a:solidFill>
                  <a:srgbClr val="404040"/>
                </a:solidFill>
                <a:effectLst/>
                <a:uLnTx/>
                <a:uFillTx/>
                <a:latin typeface="Calibri"/>
                <a:ea typeface="+mn-ea"/>
                <a:cs typeface="+mn-cs"/>
              </a:rPr>
              <a:t>or</a:t>
            </a:r>
            <a:r>
              <a:rPr kumimoji="0" lang="hu-HU" sz="1000" b="0" i="0" u="none" strike="noStrike" kern="0" cap="none" spc="0" normalizeH="0" baseline="0" noProof="0" dirty="0">
                <a:ln>
                  <a:noFill/>
                </a:ln>
                <a:solidFill>
                  <a:srgbClr val="404040"/>
                </a:solidFill>
                <a:effectLst/>
                <a:uLnTx/>
                <a:uFillTx/>
                <a:latin typeface="Calibri"/>
                <a:ea typeface="+mn-ea"/>
                <a:cs typeface="+mn-cs"/>
              </a:rPr>
              <a:t> torrent</a:t>
            </a:r>
          </a:p>
        </p:txBody>
      </p:sp>
      <p:grpSp>
        <p:nvGrpSpPr>
          <p:cNvPr id="59" name="Group 58"/>
          <p:cNvGrpSpPr/>
          <p:nvPr/>
        </p:nvGrpSpPr>
        <p:grpSpPr>
          <a:xfrm>
            <a:off x="2831772" y="1203598"/>
            <a:ext cx="930702" cy="1080120"/>
            <a:chOff x="425473" y="2073751"/>
            <a:chExt cx="1238764" cy="1080120"/>
          </a:xfrm>
        </p:grpSpPr>
        <p:graphicFrame>
          <p:nvGraphicFramePr>
            <p:cNvPr id="60"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3"/>
            </a:graphicData>
          </a:graphic>
        </p:graphicFrame>
        <p:sp>
          <p:nvSpPr>
            <p:cNvPr id="61" name="Chord 60"/>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ysClr val="window" lastClr="FFFFFF"/>
                  </a:solidFill>
                  <a:effectLst/>
                  <a:uLnTx/>
                  <a:uFillTx/>
                  <a:latin typeface="Calibri"/>
                  <a:ea typeface="+mn-ea"/>
                  <a:cs typeface="+mn-cs"/>
                </a:rPr>
                <a:t>18</a:t>
              </a:r>
              <a:r>
                <a:rPr kumimoji="0" lang="en-GB" sz="10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62" name="Rectangle 23"/>
          <p:cNvSpPr/>
          <p:nvPr/>
        </p:nvSpPr>
        <p:spPr>
          <a:xfrm>
            <a:off x="2874077" y="1842739"/>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a:ea typeface="+mn-ea"/>
                <a:cs typeface="+mn-cs"/>
              </a:rPr>
              <a:t>Lin</a:t>
            </a:r>
            <a:r>
              <a:rPr kumimoji="0" lang="en-GB" sz="1000" b="0" i="0" u="none" strike="noStrike" kern="0" cap="none" spc="0" normalizeH="0" baseline="0" noProof="0" dirty="0">
                <a:ln>
                  <a:noFill/>
                </a:ln>
                <a:solidFill>
                  <a:srgbClr val="404040"/>
                </a:solidFill>
                <a:effectLst/>
                <a:uLnTx/>
                <a:uFillTx/>
                <a:latin typeface="Calibri"/>
                <a:ea typeface="+mn-ea"/>
                <a:cs typeface="+mn-cs"/>
              </a:rPr>
              <a:t>ear</a:t>
            </a:r>
            <a:r>
              <a:rPr kumimoji="0" lang="hu-HU" sz="1000" b="0" i="0" u="none" strike="noStrike" kern="0" cap="none" spc="0" normalizeH="0" baseline="0" noProof="0" dirty="0">
                <a:ln>
                  <a:noFill/>
                </a:ln>
                <a:solidFill>
                  <a:srgbClr val="404040"/>
                </a:solidFill>
                <a:effectLst/>
                <a:uLnTx/>
                <a:uFillTx/>
                <a:latin typeface="Calibri"/>
                <a:ea typeface="+mn-ea"/>
                <a:cs typeface="+mn-cs"/>
              </a:rPr>
              <a:t> TV</a:t>
            </a:r>
          </a:p>
        </p:txBody>
      </p:sp>
      <p:grpSp>
        <p:nvGrpSpPr>
          <p:cNvPr id="75" name="Group 74"/>
          <p:cNvGrpSpPr/>
          <p:nvPr/>
        </p:nvGrpSpPr>
        <p:grpSpPr>
          <a:xfrm>
            <a:off x="1187624" y="2244465"/>
            <a:ext cx="930702" cy="1080120"/>
            <a:chOff x="425473" y="2073751"/>
            <a:chExt cx="1238764" cy="1080120"/>
          </a:xfrm>
        </p:grpSpPr>
        <p:graphicFrame>
          <p:nvGraphicFramePr>
            <p:cNvPr id="76"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4"/>
            </a:graphicData>
          </a:graphic>
        </p:graphicFrame>
        <p:sp>
          <p:nvSpPr>
            <p:cNvPr id="77" name="Chord 76"/>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ysClr val="window" lastClr="FFFFFF"/>
                  </a:solidFill>
                  <a:effectLst/>
                  <a:uLnTx/>
                  <a:uFillTx/>
                  <a:latin typeface="Calibri"/>
                  <a:ea typeface="+mn-ea"/>
                  <a:cs typeface="+mn-cs"/>
                </a:rPr>
                <a:t>8</a:t>
              </a:r>
              <a:r>
                <a:rPr kumimoji="0" lang="en-GB" sz="10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78" name="Rectangle 23"/>
          <p:cNvSpPr/>
          <p:nvPr/>
        </p:nvSpPr>
        <p:spPr>
          <a:xfrm>
            <a:off x="1229929" y="2883606"/>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04040"/>
                </a:solidFill>
                <a:effectLst/>
                <a:uLnTx/>
                <a:uFillTx/>
                <a:latin typeface="Calibri"/>
                <a:ea typeface="+mn-ea"/>
                <a:cs typeface="+mn-cs"/>
              </a:rPr>
              <a:t>Recording</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p:txBody>
      </p:sp>
      <p:grpSp>
        <p:nvGrpSpPr>
          <p:cNvPr id="79" name="Group 78"/>
          <p:cNvGrpSpPr/>
          <p:nvPr/>
        </p:nvGrpSpPr>
        <p:grpSpPr>
          <a:xfrm>
            <a:off x="2309483" y="2244465"/>
            <a:ext cx="930702" cy="1080120"/>
            <a:chOff x="425473" y="2073751"/>
            <a:chExt cx="1238764" cy="1080120"/>
          </a:xfrm>
        </p:grpSpPr>
        <p:graphicFrame>
          <p:nvGraphicFramePr>
            <p:cNvPr id="80"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81" name="Chord 80"/>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ysClr val="window" lastClr="FFFFFF"/>
                  </a:solidFill>
                  <a:effectLst/>
                  <a:uLnTx/>
                  <a:uFillTx/>
                  <a:latin typeface="Calibri"/>
                  <a:ea typeface="+mn-ea"/>
                  <a:cs typeface="+mn-cs"/>
                </a:rPr>
                <a:t>4</a:t>
              </a:r>
              <a:r>
                <a:rPr kumimoji="0" lang="en-GB" sz="10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82" name="Rectangle 23"/>
          <p:cNvSpPr/>
          <p:nvPr/>
        </p:nvSpPr>
        <p:spPr>
          <a:xfrm>
            <a:off x="2351788" y="2883606"/>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a:ea typeface="+mn-ea"/>
                <a:cs typeface="+mn-cs"/>
              </a:rPr>
              <a:t>VOD</a:t>
            </a:r>
          </a:p>
        </p:txBody>
      </p:sp>
      <p:grpSp>
        <p:nvGrpSpPr>
          <p:cNvPr id="83" name="Group 82"/>
          <p:cNvGrpSpPr/>
          <p:nvPr/>
        </p:nvGrpSpPr>
        <p:grpSpPr>
          <a:xfrm>
            <a:off x="3434008" y="2238436"/>
            <a:ext cx="930702" cy="1080120"/>
            <a:chOff x="425473" y="2073751"/>
            <a:chExt cx="1238764" cy="1080120"/>
          </a:xfrm>
        </p:grpSpPr>
        <p:graphicFrame>
          <p:nvGraphicFramePr>
            <p:cNvPr id="84"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6"/>
            </a:graphicData>
          </a:graphic>
        </p:graphicFrame>
        <p:sp>
          <p:nvSpPr>
            <p:cNvPr id="85" name="Chord 84"/>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ysClr val="window" lastClr="FFFFFF"/>
                  </a:solidFill>
                  <a:effectLst/>
                  <a:uLnTx/>
                  <a:uFillTx/>
                  <a:latin typeface="Calibri"/>
                  <a:ea typeface="+mn-ea"/>
                  <a:cs typeface="+mn-cs"/>
                </a:rPr>
                <a:t>2</a:t>
              </a:r>
              <a:r>
                <a:rPr kumimoji="0" lang="en-GB" sz="10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86" name="Rectangle 23"/>
          <p:cNvSpPr/>
          <p:nvPr/>
        </p:nvSpPr>
        <p:spPr>
          <a:xfrm>
            <a:off x="3517487" y="2877577"/>
            <a:ext cx="823486"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a:ea typeface="+mn-ea"/>
                <a:cs typeface="+mn-cs"/>
              </a:rPr>
              <a:t>Blu-ray</a:t>
            </a:r>
            <a:br>
              <a:rPr kumimoji="0" lang="hu-HU" sz="1000" b="0" i="0" u="none" strike="noStrike" kern="0" cap="none" spc="0" normalizeH="0" baseline="0" noProof="0" dirty="0">
                <a:ln>
                  <a:noFill/>
                </a:ln>
                <a:solidFill>
                  <a:srgbClr val="404040"/>
                </a:solidFill>
                <a:effectLst/>
                <a:uLnTx/>
                <a:uFillTx/>
                <a:latin typeface="Calibri"/>
                <a:ea typeface="+mn-ea"/>
                <a:cs typeface="+mn-cs"/>
              </a:rPr>
            </a:br>
            <a:r>
              <a:rPr kumimoji="0" lang="en-GB" sz="1000" b="0" i="0" u="none" strike="noStrike" kern="0" cap="none" spc="0" normalizeH="0" baseline="0" noProof="0" dirty="0">
                <a:ln>
                  <a:noFill/>
                </a:ln>
                <a:solidFill>
                  <a:srgbClr val="404040"/>
                </a:solidFill>
                <a:effectLst/>
                <a:uLnTx/>
                <a:uFillTx/>
                <a:latin typeface="Calibri"/>
                <a:ea typeface="+mn-ea"/>
                <a:cs typeface="+mn-cs"/>
              </a:rPr>
              <a:t>or</a:t>
            </a:r>
            <a:r>
              <a:rPr kumimoji="0" lang="hu-HU" sz="1000" b="0" i="0" u="none" strike="noStrike" kern="0" cap="none" spc="0" normalizeH="0" baseline="0" noProof="0" dirty="0">
                <a:ln>
                  <a:noFill/>
                </a:ln>
                <a:solidFill>
                  <a:srgbClr val="404040"/>
                </a:solidFill>
                <a:effectLst/>
                <a:uLnTx/>
                <a:uFillTx/>
                <a:latin typeface="Calibri"/>
                <a:ea typeface="+mn-ea"/>
                <a:cs typeface="+mn-cs"/>
              </a:rPr>
              <a:t> DVD</a:t>
            </a:r>
          </a:p>
        </p:txBody>
      </p:sp>
      <p:grpSp>
        <p:nvGrpSpPr>
          <p:cNvPr id="87" name="Group 86"/>
          <p:cNvGrpSpPr/>
          <p:nvPr/>
        </p:nvGrpSpPr>
        <p:grpSpPr>
          <a:xfrm>
            <a:off x="2308998" y="3263309"/>
            <a:ext cx="930702" cy="1080120"/>
            <a:chOff x="425473" y="2073751"/>
            <a:chExt cx="1238764" cy="1080120"/>
          </a:xfrm>
        </p:grpSpPr>
        <p:graphicFrame>
          <p:nvGraphicFramePr>
            <p:cNvPr id="88"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7"/>
            </a:graphicData>
          </a:graphic>
        </p:graphicFrame>
        <p:sp>
          <p:nvSpPr>
            <p:cNvPr id="89" name="Chord 88"/>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ysClr val="window" lastClr="FFFFFF"/>
                  </a:solidFill>
                  <a:effectLst/>
                  <a:uLnTx/>
                  <a:uFillTx/>
                  <a:latin typeface="Calibri"/>
                  <a:ea typeface="+mn-ea"/>
                  <a:cs typeface="+mn-cs"/>
                </a:rPr>
                <a:t>2</a:t>
              </a:r>
              <a:r>
                <a:rPr kumimoji="0" lang="en-GB" sz="10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90" name="Rectangle 23"/>
          <p:cNvSpPr/>
          <p:nvPr/>
        </p:nvSpPr>
        <p:spPr>
          <a:xfrm>
            <a:off x="2351303" y="3902450"/>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04040"/>
                </a:solidFill>
                <a:effectLst/>
                <a:uLnTx/>
                <a:uFillTx/>
                <a:latin typeface="Calibri"/>
                <a:ea typeface="+mn-ea"/>
                <a:cs typeface="+mn-cs"/>
              </a:rPr>
              <a:t>I do not know</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p:txBody>
      </p:sp>
      <p:sp>
        <p:nvSpPr>
          <p:cNvPr id="29" name="Szövegdoboz 30"/>
          <p:cNvSpPr txBox="1"/>
          <p:nvPr/>
        </p:nvSpPr>
        <p:spPr>
          <a:xfrm>
            <a:off x="4640908" y="1279813"/>
            <a:ext cx="3819524" cy="25160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Young movie-watchers are now relying even more on streaming providers or illegal downloads when they want to watch movies on TV, as linear TV seems to be losing them.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 use of stream providers is higher among women (49%), those with a university or college degree (53%), households with a couple and no children (55%), and those with a relatively high income (50%).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Free video services are watched more by those who live with their parents (21%) and those who do not have a TV subscription (20%).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A higher proportion of people with children (24%), inactive people (28%) and people who do not use ad-blockers (22%) watch films on linear TV.</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3" name="TextBox 2">
            <a:extLst>
              <a:ext uri="{FF2B5EF4-FFF2-40B4-BE49-F238E27FC236}">
                <a16:creationId xmlns:a16="http://schemas.microsoft.com/office/drawing/2014/main" id="{397C3468-32B3-47A5-AB42-18CAD2BE6A92}"/>
              </a:ext>
            </a:extLst>
          </p:cNvPr>
          <p:cNvSpPr txBox="1"/>
          <p:nvPr/>
        </p:nvSpPr>
        <p:spPr>
          <a:xfrm>
            <a:off x="2583488" y="1099786"/>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57%</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33" name="TextBox 32">
            <a:extLst>
              <a:ext uri="{FF2B5EF4-FFF2-40B4-BE49-F238E27FC236}">
                <a16:creationId xmlns:a16="http://schemas.microsoft.com/office/drawing/2014/main" id="{6CC0CF51-055C-425F-928C-7ED58F68E38E}"/>
              </a:ext>
            </a:extLst>
          </p:cNvPr>
          <p:cNvSpPr txBox="1"/>
          <p:nvPr/>
        </p:nvSpPr>
        <p:spPr>
          <a:xfrm>
            <a:off x="1978701" y="2150735"/>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6%</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34" name="TextBox 33">
            <a:extLst>
              <a:ext uri="{FF2B5EF4-FFF2-40B4-BE49-F238E27FC236}">
                <a16:creationId xmlns:a16="http://schemas.microsoft.com/office/drawing/2014/main" id="{5721D07C-75E1-4CB5-9104-5DB8D30FC74E}"/>
              </a:ext>
            </a:extLst>
          </p:cNvPr>
          <p:cNvSpPr txBox="1"/>
          <p:nvPr/>
        </p:nvSpPr>
        <p:spPr>
          <a:xfrm>
            <a:off x="3096369" y="2139702"/>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3%</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35" name="TextBox 34">
            <a:extLst>
              <a:ext uri="{FF2B5EF4-FFF2-40B4-BE49-F238E27FC236}">
                <a16:creationId xmlns:a16="http://schemas.microsoft.com/office/drawing/2014/main" id="{8E320296-0F83-4CC5-902D-B80F015C1E31}"/>
              </a:ext>
            </a:extLst>
          </p:cNvPr>
          <p:cNvSpPr txBox="1"/>
          <p:nvPr/>
        </p:nvSpPr>
        <p:spPr>
          <a:xfrm>
            <a:off x="3905695" y="2139702"/>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1%</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36" name="TextBox 35">
            <a:extLst>
              <a:ext uri="{FF2B5EF4-FFF2-40B4-BE49-F238E27FC236}">
                <a16:creationId xmlns:a16="http://schemas.microsoft.com/office/drawing/2014/main" id="{90C80045-A095-46BA-816E-B50F80236930}"/>
              </a:ext>
            </a:extLst>
          </p:cNvPr>
          <p:cNvSpPr txBox="1"/>
          <p:nvPr/>
        </p:nvSpPr>
        <p:spPr>
          <a:xfrm>
            <a:off x="2771800" y="3147814"/>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4%</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6" name="TextBox 5">
            <a:extLst>
              <a:ext uri="{FF2B5EF4-FFF2-40B4-BE49-F238E27FC236}">
                <a16:creationId xmlns:a16="http://schemas.microsoft.com/office/drawing/2014/main" id="{D2914579-6130-3170-DA7E-3C1E36637AF2}"/>
              </a:ext>
            </a:extLst>
          </p:cNvPr>
          <p:cNvSpPr txBox="1"/>
          <p:nvPr/>
        </p:nvSpPr>
        <p:spPr>
          <a:xfrm>
            <a:off x="2583488" y="854591"/>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7" name="TextBox 6">
            <a:extLst>
              <a:ext uri="{FF2B5EF4-FFF2-40B4-BE49-F238E27FC236}">
                <a16:creationId xmlns:a16="http://schemas.microsoft.com/office/drawing/2014/main" id="{9935E399-AD85-A2CA-7353-9C5CBA3FF04C}"/>
              </a:ext>
            </a:extLst>
          </p:cNvPr>
          <p:cNvSpPr txBox="1"/>
          <p:nvPr/>
        </p:nvSpPr>
        <p:spPr>
          <a:xfrm>
            <a:off x="2195736" y="854591"/>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8" name="TextBox 7">
            <a:extLst>
              <a:ext uri="{FF2B5EF4-FFF2-40B4-BE49-F238E27FC236}">
                <a16:creationId xmlns:a16="http://schemas.microsoft.com/office/drawing/2014/main" id="{C2A69B16-D027-04EB-269D-7418DF66B3CD}"/>
              </a:ext>
            </a:extLst>
          </p:cNvPr>
          <p:cNvSpPr txBox="1"/>
          <p:nvPr/>
        </p:nvSpPr>
        <p:spPr>
          <a:xfrm>
            <a:off x="2195736" y="1099786"/>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53%</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9" name="TextBox 8">
            <a:extLst>
              <a:ext uri="{FF2B5EF4-FFF2-40B4-BE49-F238E27FC236}">
                <a16:creationId xmlns:a16="http://schemas.microsoft.com/office/drawing/2014/main" id="{11EBB437-C5E5-1A94-414E-2761F006FBE3}"/>
              </a:ext>
            </a:extLst>
          </p:cNvPr>
          <p:cNvSpPr txBox="1"/>
          <p:nvPr/>
        </p:nvSpPr>
        <p:spPr>
          <a:xfrm>
            <a:off x="3674088" y="1099786"/>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28%</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0" name="TextBox 9">
            <a:extLst>
              <a:ext uri="{FF2B5EF4-FFF2-40B4-BE49-F238E27FC236}">
                <a16:creationId xmlns:a16="http://schemas.microsoft.com/office/drawing/2014/main" id="{0700275A-86FE-6D26-E08E-F651C2C2C0A7}"/>
              </a:ext>
            </a:extLst>
          </p:cNvPr>
          <p:cNvSpPr txBox="1"/>
          <p:nvPr/>
        </p:nvSpPr>
        <p:spPr>
          <a:xfrm>
            <a:off x="3674088" y="854591"/>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1" name="TextBox 10">
            <a:extLst>
              <a:ext uri="{FF2B5EF4-FFF2-40B4-BE49-F238E27FC236}">
                <a16:creationId xmlns:a16="http://schemas.microsoft.com/office/drawing/2014/main" id="{6AB215EC-C820-795D-F223-B5120704628A}"/>
              </a:ext>
            </a:extLst>
          </p:cNvPr>
          <p:cNvSpPr txBox="1"/>
          <p:nvPr/>
        </p:nvSpPr>
        <p:spPr>
          <a:xfrm>
            <a:off x="3286336" y="854591"/>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2" name="TextBox 11">
            <a:extLst>
              <a:ext uri="{FF2B5EF4-FFF2-40B4-BE49-F238E27FC236}">
                <a16:creationId xmlns:a16="http://schemas.microsoft.com/office/drawing/2014/main" id="{06F8CC98-DBB0-84B3-3B38-7F752278B194}"/>
              </a:ext>
            </a:extLst>
          </p:cNvPr>
          <p:cNvSpPr txBox="1"/>
          <p:nvPr/>
        </p:nvSpPr>
        <p:spPr>
          <a:xfrm>
            <a:off x="3286336" y="1099786"/>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26%</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4" name="TextBox 13">
            <a:extLst>
              <a:ext uri="{FF2B5EF4-FFF2-40B4-BE49-F238E27FC236}">
                <a16:creationId xmlns:a16="http://schemas.microsoft.com/office/drawing/2014/main" id="{D00CDC03-1B41-8CAF-9DD1-3D2F9D07D9F4}"/>
              </a:ext>
            </a:extLst>
          </p:cNvPr>
          <p:cNvSpPr txBox="1"/>
          <p:nvPr/>
        </p:nvSpPr>
        <p:spPr>
          <a:xfrm>
            <a:off x="1691680" y="2150735"/>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10%</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5" name="TextBox 14">
            <a:extLst>
              <a:ext uri="{FF2B5EF4-FFF2-40B4-BE49-F238E27FC236}">
                <a16:creationId xmlns:a16="http://schemas.microsoft.com/office/drawing/2014/main" id="{263CC8CC-5FF8-4232-ED7B-B1D88B0CF8F3}"/>
              </a:ext>
            </a:extLst>
          </p:cNvPr>
          <p:cNvSpPr txBox="1"/>
          <p:nvPr/>
        </p:nvSpPr>
        <p:spPr>
          <a:xfrm>
            <a:off x="2825575" y="2139702"/>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6%</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6" name="TextBox 15">
            <a:extLst>
              <a:ext uri="{FF2B5EF4-FFF2-40B4-BE49-F238E27FC236}">
                <a16:creationId xmlns:a16="http://schemas.microsoft.com/office/drawing/2014/main" id="{82A3C438-4B5D-EC1A-F4EB-86AFE73A27E5}"/>
              </a:ext>
            </a:extLst>
          </p:cNvPr>
          <p:cNvSpPr txBox="1"/>
          <p:nvPr/>
        </p:nvSpPr>
        <p:spPr>
          <a:xfrm>
            <a:off x="4121719" y="2139702"/>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2%</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7" name="TextBox 16">
            <a:extLst>
              <a:ext uri="{FF2B5EF4-FFF2-40B4-BE49-F238E27FC236}">
                <a16:creationId xmlns:a16="http://schemas.microsoft.com/office/drawing/2014/main" id="{FB3D9326-6BC9-D424-7F9F-E52350A8485A}"/>
              </a:ext>
            </a:extLst>
          </p:cNvPr>
          <p:cNvSpPr txBox="1"/>
          <p:nvPr/>
        </p:nvSpPr>
        <p:spPr>
          <a:xfrm>
            <a:off x="3041599" y="3147814"/>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3%</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9" name="Arrow: Down 18">
            <a:extLst>
              <a:ext uri="{FF2B5EF4-FFF2-40B4-BE49-F238E27FC236}">
                <a16:creationId xmlns:a16="http://schemas.microsoft.com/office/drawing/2014/main" id="{B987A050-CD23-47C2-4C52-AD2EDCA806C2}"/>
              </a:ext>
            </a:extLst>
          </p:cNvPr>
          <p:cNvSpPr/>
          <p:nvPr/>
        </p:nvSpPr>
        <p:spPr>
          <a:xfrm>
            <a:off x="3449485" y="1528438"/>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0" name="Arrow: Down 19">
            <a:extLst>
              <a:ext uri="{FF2B5EF4-FFF2-40B4-BE49-F238E27FC236}">
                <a16:creationId xmlns:a16="http://schemas.microsoft.com/office/drawing/2014/main" id="{6FF45842-4A47-40F6-B9E3-33597DF17139}"/>
              </a:ext>
            </a:extLst>
          </p:cNvPr>
          <p:cNvSpPr/>
          <p:nvPr/>
        </p:nvSpPr>
        <p:spPr>
          <a:xfrm>
            <a:off x="2878145" y="2570119"/>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2" name="Arrow: Down 21">
            <a:extLst>
              <a:ext uri="{FF2B5EF4-FFF2-40B4-BE49-F238E27FC236}">
                <a16:creationId xmlns:a16="http://schemas.microsoft.com/office/drawing/2014/main" id="{F6AA730A-1113-23EE-7D7A-7D3E5727F4DA}"/>
              </a:ext>
            </a:extLst>
          </p:cNvPr>
          <p:cNvSpPr/>
          <p:nvPr/>
        </p:nvSpPr>
        <p:spPr>
          <a:xfrm rot="10800000">
            <a:off x="2303314" y="1520639"/>
            <a:ext cx="139717" cy="221177"/>
          </a:xfrm>
          <a:prstGeom prst="downArrow">
            <a:avLst/>
          </a:prstGeom>
          <a:solidFill>
            <a:srgbClr val="92D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3" name="Arrow: Down 22">
            <a:extLst>
              <a:ext uri="{FF2B5EF4-FFF2-40B4-BE49-F238E27FC236}">
                <a16:creationId xmlns:a16="http://schemas.microsoft.com/office/drawing/2014/main" id="{711F92F8-1FE9-428C-CC22-645300E14E4D}"/>
              </a:ext>
            </a:extLst>
          </p:cNvPr>
          <p:cNvSpPr/>
          <p:nvPr/>
        </p:nvSpPr>
        <p:spPr>
          <a:xfrm>
            <a:off x="2878144" y="3563139"/>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cxnSp>
        <p:nvCxnSpPr>
          <p:cNvPr id="4" name="Straight Arrow Connector 3">
            <a:extLst>
              <a:ext uri="{FF2B5EF4-FFF2-40B4-BE49-F238E27FC236}">
                <a16:creationId xmlns:a16="http://schemas.microsoft.com/office/drawing/2014/main" id="{60D15425-4F86-CAD9-17D0-9CEA8AE1C7C9}"/>
              </a:ext>
            </a:extLst>
          </p:cNvPr>
          <p:cNvCxnSpPr>
            <a:cxnSpLocks/>
          </p:cNvCxnSpPr>
          <p:nvPr/>
        </p:nvCxnSpPr>
        <p:spPr>
          <a:xfrm flipH="1" flipV="1">
            <a:off x="1566692" y="1076069"/>
            <a:ext cx="334111" cy="266028"/>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4E1B4B9-8075-07BC-566E-56E6DC6AC185}"/>
              </a:ext>
            </a:extLst>
          </p:cNvPr>
          <p:cNvSpPr txBox="1"/>
          <p:nvPr/>
        </p:nvSpPr>
        <p:spPr>
          <a:xfrm>
            <a:off x="444282" y="720119"/>
            <a:ext cx="1044000" cy="996033"/>
          </a:xfrm>
          <a:prstGeom prst="rect">
            <a:avLst/>
          </a:prstGeom>
          <a:ln>
            <a:solidFill>
              <a:schemeClr val="accent4">
                <a:lumMod val="50000"/>
              </a:schemeClr>
            </a:solidFill>
          </a:ln>
        </p:spPr>
        <p:txBody>
          <a:bodyPr wrap="square" lIns="72000" tIns="36000" rIns="72000" bIns="36000"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rPr>
              <a:t>Streaming</a:t>
            </a:r>
            <a:r>
              <a:rPr kumimoji="0" lang="en-GB" sz="1200" b="0" i="0"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rPr>
              <a:t>: 42%</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rPr>
              <a:t>Free videos</a:t>
            </a:r>
            <a:r>
              <a:rPr kumimoji="0" lang="en-GB" sz="1200" b="0" i="0"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rPr>
              <a:t>: 13%</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rPr>
              <a:t>Torrent:</a:t>
            </a:r>
            <a:r>
              <a:rPr kumimoji="0" lang="en-GB" sz="1200" b="0" i="0"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rPr>
              <a:t> 12%</a:t>
            </a:r>
            <a:endParaRPr kumimoji="0" lang="hu-HU" sz="1200" b="0" i="0"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endParaRPr>
          </a:p>
        </p:txBody>
      </p:sp>
      <p:pic>
        <p:nvPicPr>
          <p:cNvPr id="2" name="Picture 2">
            <a:extLst>
              <a:ext uri="{FF2B5EF4-FFF2-40B4-BE49-F238E27FC236}">
                <a16:creationId xmlns:a16="http://schemas.microsoft.com/office/drawing/2014/main" id="{D53707D3-40FE-5499-F3C1-DD2D372C01F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607B5E9-5645-DCD5-B498-28F7E855A8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9453564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Attitudes</a:t>
            </a:r>
            <a:r>
              <a:rPr lang="hu-HU" sz="2900" dirty="0"/>
              <a:t> of </a:t>
            </a:r>
            <a:r>
              <a:rPr lang="hu-HU" sz="2900" dirty="0" err="1"/>
              <a:t>watching</a:t>
            </a:r>
            <a:r>
              <a:rPr lang="hu-HU" sz="2900" dirty="0"/>
              <a:t> </a:t>
            </a:r>
            <a:r>
              <a:rPr lang="hu-HU" sz="2900" dirty="0" err="1"/>
              <a:t>movies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statement</a:t>
            </a:r>
            <a:r>
              <a:rPr lang="hu-HU" sz="1000" i="1" dirty="0">
                <a:solidFill>
                  <a:schemeClr val="bg1">
                    <a:lumMod val="50000"/>
                  </a:schemeClr>
                </a:solidFill>
              </a:rPr>
              <a:t> </a:t>
            </a:r>
            <a:r>
              <a:rPr lang="hu-HU" sz="1000" i="1" dirty="0" err="1">
                <a:solidFill>
                  <a:schemeClr val="bg1">
                    <a:lumMod val="50000"/>
                  </a:schemeClr>
                </a:solidFill>
              </a:rPr>
              <a:t>describes</a:t>
            </a:r>
            <a:r>
              <a:rPr lang="hu-HU" sz="1000" i="1" dirty="0">
                <a:solidFill>
                  <a:schemeClr val="bg1">
                    <a:lumMod val="50000"/>
                  </a:schemeClr>
                </a:solidFill>
              </a:rPr>
              <a:t> </a:t>
            </a:r>
            <a:r>
              <a:rPr lang="hu-HU" sz="1000" i="1" dirty="0" err="1">
                <a:solidFill>
                  <a:schemeClr val="bg1">
                    <a:lumMod val="50000"/>
                  </a:schemeClr>
                </a:solidFill>
              </a:rPr>
              <a:t>your</a:t>
            </a:r>
            <a:r>
              <a:rPr lang="hu-HU" sz="1000" i="1" dirty="0">
                <a:solidFill>
                  <a:schemeClr val="bg1">
                    <a:lumMod val="50000"/>
                  </a:schemeClr>
                </a:solidFill>
              </a:rPr>
              <a:t> </a:t>
            </a:r>
            <a:r>
              <a:rPr lang="hu-HU" sz="1000" i="1" dirty="0" err="1">
                <a:solidFill>
                  <a:schemeClr val="bg1">
                    <a:lumMod val="50000"/>
                  </a:schemeClr>
                </a:solidFill>
              </a:rPr>
              <a:t>expectations</a:t>
            </a:r>
            <a:r>
              <a:rPr lang="hu-HU" sz="1000" i="1" dirty="0">
                <a:solidFill>
                  <a:schemeClr val="bg1">
                    <a:lumMod val="50000"/>
                  </a:schemeClr>
                </a:solidFill>
              </a:rPr>
              <a:t> </a:t>
            </a:r>
            <a:r>
              <a:rPr lang="hu-HU" sz="1000" i="1" dirty="0" err="1">
                <a:solidFill>
                  <a:schemeClr val="bg1">
                    <a:lumMod val="50000"/>
                  </a:schemeClr>
                </a:solidFill>
              </a:rPr>
              <a:t>about</a:t>
            </a:r>
            <a:r>
              <a:rPr lang="hu-HU" sz="1000" i="1" dirty="0">
                <a:solidFill>
                  <a:schemeClr val="bg1">
                    <a:lumMod val="50000"/>
                  </a:schemeClr>
                </a:solidFill>
              </a:rPr>
              <a:t> </a:t>
            </a:r>
            <a:r>
              <a:rPr lang="hu-HU" sz="1000" i="1" dirty="0" err="1">
                <a:solidFill>
                  <a:schemeClr val="bg1">
                    <a:lumMod val="50000"/>
                  </a:schemeClr>
                </a:solidFill>
              </a:rPr>
              <a:t>movies</a:t>
            </a:r>
            <a:r>
              <a:rPr lang="en-GB" sz="1000" i="1" dirty="0">
                <a:solidFill>
                  <a:schemeClr val="bg1">
                    <a:lumMod val="50000"/>
                  </a:schemeClr>
                </a:solidFill>
              </a:rPr>
              <a:t>?</a:t>
            </a:r>
            <a:endParaRPr lang="hu-HU" sz="1000" i="1" dirty="0">
              <a:solidFill>
                <a:schemeClr val="bg1">
                  <a:lumMod val="50000"/>
                </a:schemeClr>
              </a:solidFill>
            </a:endParaRPr>
          </a:p>
        </p:txBody>
      </p:sp>
      <p:grpSp>
        <p:nvGrpSpPr>
          <p:cNvPr id="42" name="Group 42"/>
          <p:cNvGrpSpPr/>
          <p:nvPr/>
        </p:nvGrpSpPr>
        <p:grpSpPr>
          <a:xfrm>
            <a:off x="4444518" y="1118395"/>
            <a:ext cx="3720723" cy="2615264"/>
            <a:chOff x="831130" y="-2"/>
            <a:chExt cx="8773269" cy="6166655"/>
          </a:xfrm>
        </p:grpSpPr>
        <p:grpSp>
          <p:nvGrpSpPr>
            <p:cNvPr id="47" name="Group 33"/>
            <p:cNvGrpSpPr/>
            <p:nvPr/>
          </p:nvGrpSpPr>
          <p:grpSpPr>
            <a:xfrm>
              <a:off x="831130" y="666079"/>
              <a:ext cx="8773269" cy="5500574"/>
              <a:chOff x="831131" y="714"/>
              <a:chExt cx="8773268" cy="5500572"/>
            </a:xfrm>
          </p:grpSpPr>
          <p:sp>
            <p:nvSpPr>
              <p:cNvPr id="95" name="Shape 16"/>
              <p:cNvSpPr/>
              <p:nvPr/>
            </p:nvSpPr>
            <p:spPr>
              <a:xfrm>
                <a:off x="6173341" y="714"/>
                <a:ext cx="3196070" cy="13652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496" y="0"/>
                    </a:lnTo>
                    <a:lnTo>
                      <a:pt x="21600" y="0"/>
                    </a:lnTo>
                  </a:path>
                </a:pathLst>
              </a:custGeom>
              <a:noFill/>
              <a:ln w="12700" cap="flat">
                <a:solidFill>
                  <a:schemeClr val="bg2"/>
                </a:solidFill>
                <a:prstDash val="sysDot"/>
                <a:miter lim="400000"/>
              </a:ln>
              <a:effectLst/>
            </p:spPr>
            <p:txBody>
              <a:bodyPr wrap="square" lIns="50800" tIns="50800" rIns="50800" bIns="50800" numCol="1" anchor="ctr">
                <a:noAutofit/>
              </a:bodyPr>
              <a:lstStyle/>
              <a:p>
                <a:pPr marL="0" marR="0" lvl="0" indent="0" algn="ctr" defTabSz="457200" rtl="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ea typeface="+mn-ea"/>
                  <a:cs typeface="+mn-cs"/>
                  <a:sym typeface="Helvetica Neue Thin"/>
                </a:endParaRPr>
              </a:p>
            </p:txBody>
          </p:sp>
          <p:sp>
            <p:nvSpPr>
              <p:cNvPr id="73" name="Shape 23"/>
              <p:cNvSpPr/>
              <p:nvPr/>
            </p:nvSpPr>
            <p:spPr>
              <a:xfrm>
                <a:off x="7032211" y="4599060"/>
                <a:ext cx="2572188" cy="9022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018" y="21600"/>
                    </a:lnTo>
                    <a:lnTo>
                      <a:pt x="0" y="0"/>
                    </a:lnTo>
                  </a:path>
                </a:pathLst>
              </a:custGeom>
              <a:noFill/>
              <a:ln w="12700" cap="flat">
                <a:solidFill>
                  <a:schemeClr val="bg2"/>
                </a:solidFill>
                <a:prstDash val="sysDot"/>
                <a:miter lim="400000"/>
              </a:ln>
              <a:effectLst/>
            </p:spPr>
            <p:txBody>
              <a:bodyPr wrap="square" lIns="50800" tIns="50800" rIns="50800" bIns="50800" numCol="1" anchor="ctr">
                <a:noAutofit/>
              </a:bodyPr>
              <a:lstStyle/>
              <a:p>
                <a:pPr marL="0" marR="0" lvl="0" indent="0" algn="ctr" defTabSz="457200" rtl="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ea typeface="+mn-ea"/>
                  <a:cs typeface="+mn-cs"/>
                  <a:sym typeface="Helvetica Neue Thin"/>
                </a:endParaRPr>
              </a:p>
            </p:txBody>
          </p:sp>
          <p:sp>
            <p:nvSpPr>
              <p:cNvPr id="64" name="Shape 25"/>
              <p:cNvSpPr/>
              <p:nvPr/>
            </p:nvSpPr>
            <p:spPr>
              <a:xfrm flipH="1">
                <a:off x="836535" y="714"/>
                <a:ext cx="3432759" cy="13652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496" y="0"/>
                    </a:lnTo>
                    <a:lnTo>
                      <a:pt x="21600" y="0"/>
                    </a:lnTo>
                  </a:path>
                </a:pathLst>
              </a:custGeom>
              <a:noFill/>
              <a:ln w="12700" cap="flat">
                <a:solidFill>
                  <a:schemeClr val="bg2"/>
                </a:solidFill>
                <a:prstDash val="sysDot"/>
                <a:miter lim="400000"/>
              </a:ln>
              <a:effectLst/>
            </p:spPr>
            <p:txBody>
              <a:bodyPr wrap="square" lIns="50800" tIns="50800" rIns="50800" bIns="50800" numCol="1" anchor="ctr">
                <a:noAutofit/>
              </a:bodyPr>
              <a:lstStyle/>
              <a:p>
                <a:pPr marL="0" marR="0" lvl="0" indent="0" algn="ctr" defTabSz="457200" rtl="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ea typeface="+mn-ea"/>
                  <a:cs typeface="+mn-cs"/>
                  <a:sym typeface="Helvetica Neue Thin"/>
                </a:endParaRPr>
              </a:p>
            </p:txBody>
          </p:sp>
          <p:sp>
            <p:nvSpPr>
              <p:cNvPr id="67" name="Shape 31"/>
              <p:cNvSpPr/>
              <p:nvPr/>
            </p:nvSpPr>
            <p:spPr>
              <a:xfrm flipH="1">
                <a:off x="831131" y="4599065"/>
                <a:ext cx="2614155" cy="90222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018" y="21600"/>
                    </a:lnTo>
                    <a:lnTo>
                      <a:pt x="0" y="0"/>
                    </a:lnTo>
                  </a:path>
                </a:pathLst>
              </a:custGeom>
              <a:noFill/>
              <a:ln w="12700" cap="flat">
                <a:solidFill>
                  <a:schemeClr val="bg2"/>
                </a:solidFill>
                <a:prstDash val="sysDot"/>
                <a:miter lim="400000"/>
              </a:ln>
              <a:effectLst/>
            </p:spPr>
            <p:txBody>
              <a:bodyPr wrap="square" lIns="50800" tIns="50800" rIns="50800" bIns="50800" numCol="1" anchor="ctr">
                <a:noAutofit/>
              </a:bodyPr>
              <a:lstStyle/>
              <a:p>
                <a:pPr marL="0" marR="0" lvl="0" indent="0" algn="ctr" defTabSz="457200" rtl="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dirty="0">
                  <a:ln>
                    <a:noFill/>
                  </a:ln>
                  <a:solidFill>
                    <a:srgbClr val="333333"/>
                  </a:solidFill>
                  <a:effectLst/>
                  <a:uLnTx/>
                  <a:uFillTx/>
                  <a:latin typeface="Helvetica Neue Thin"/>
                  <a:ea typeface="+mn-ea"/>
                  <a:cs typeface="+mn-cs"/>
                  <a:sym typeface="Helvetica Neue Thin"/>
                </a:endParaRPr>
              </a:p>
            </p:txBody>
          </p:sp>
        </p:grpSp>
        <p:grpSp>
          <p:nvGrpSpPr>
            <p:cNvPr id="49" name="Group 39"/>
            <p:cNvGrpSpPr/>
            <p:nvPr/>
          </p:nvGrpSpPr>
          <p:grpSpPr>
            <a:xfrm>
              <a:off x="2057398" y="-2"/>
              <a:ext cx="6350003" cy="6038125"/>
              <a:chOff x="0" y="0"/>
              <a:chExt cx="6350000" cy="6038121"/>
            </a:xfrm>
          </p:grpSpPr>
          <p:sp>
            <p:nvSpPr>
              <p:cNvPr id="51" name="Shape 34"/>
              <p:cNvSpPr/>
              <p:nvPr/>
            </p:nvSpPr>
            <p:spPr>
              <a:xfrm>
                <a:off x="1212884" y="1269561"/>
                <a:ext cx="3916255" cy="3724578"/>
              </a:xfrm>
              <a:custGeom>
                <a:avLst/>
                <a:gdLst/>
                <a:ahLst/>
                <a:cxnLst>
                  <a:cxn ang="0">
                    <a:pos x="wd2" y="hd2"/>
                  </a:cxn>
                  <a:cxn ang="5400000">
                    <a:pos x="wd2" y="hd2"/>
                  </a:cxn>
                  <a:cxn ang="10800000">
                    <a:pos x="wd2" y="hd2"/>
                  </a:cxn>
                  <a:cxn ang="16200000">
                    <a:pos x="wd2" y="hd2"/>
                  </a:cxn>
                </a:cxnLst>
                <a:rect l="0" t="0" r="r" b="b"/>
                <a:pathLst>
                  <a:path w="21600" h="21600" extrusionOk="0">
                    <a:moveTo>
                      <a:pt x="12255" y="18714"/>
                    </a:moveTo>
                    <a:lnTo>
                      <a:pt x="17475" y="21600"/>
                    </a:lnTo>
                    <a:lnTo>
                      <a:pt x="16478" y="15488"/>
                    </a:lnTo>
                    <a:lnTo>
                      <a:pt x="16200" y="13785"/>
                    </a:lnTo>
                    <a:lnTo>
                      <a:pt x="17377" y="12579"/>
                    </a:lnTo>
                    <a:lnTo>
                      <a:pt x="21600" y="8250"/>
                    </a:lnTo>
                    <a:lnTo>
                      <a:pt x="15764" y="7359"/>
                    </a:lnTo>
                    <a:lnTo>
                      <a:pt x="14137" y="7110"/>
                    </a:lnTo>
                    <a:lnTo>
                      <a:pt x="13410" y="5561"/>
                    </a:lnTo>
                    <a:lnTo>
                      <a:pt x="10800" y="0"/>
                    </a:lnTo>
                    <a:lnTo>
                      <a:pt x="8190" y="5561"/>
                    </a:lnTo>
                    <a:lnTo>
                      <a:pt x="7463" y="7110"/>
                    </a:lnTo>
                    <a:lnTo>
                      <a:pt x="5836" y="7359"/>
                    </a:lnTo>
                    <a:lnTo>
                      <a:pt x="0" y="8250"/>
                    </a:lnTo>
                    <a:lnTo>
                      <a:pt x="4223" y="12579"/>
                    </a:lnTo>
                    <a:lnTo>
                      <a:pt x="5400" y="13785"/>
                    </a:lnTo>
                    <a:lnTo>
                      <a:pt x="5122" y="15488"/>
                    </a:lnTo>
                    <a:lnTo>
                      <a:pt x="4125" y="21600"/>
                    </a:lnTo>
                    <a:lnTo>
                      <a:pt x="9345" y="18714"/>
                    </a:lnTo>
                    <a:lnTo>
                      <a:pt x="10800" y="17910"/>
                    </a:lnTo>
                    <a:cubicBezTo>
                      <a:pt x="10800" y="17910"/>
                      <a:pt x="12255" y="18714"/>
                      <a:pt x="12255" y="18714"/>
                    </a:cubicBezTo>
                    <a:close/>
                  </a:path>
                </a:pathLst>
              </a:custGeom>
              <a:solidFill>
                <a:srgbClr val="FFFFFF">
                  <a:alpha val="25000"/>
                </a:srgbClr>
              </a:solidFill>
              <a:ln w="12700" cap="flat">
                <a:no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53" name="Shape 35"/>
              <p:cNvSpPr/>
              <p:nvPr/>
            </p:nvSpPr>
            <p:spPr>
              <a:xfrm>
                <a:off x="1212884" y="4035392"/>
                <a:ext cx="1809907" cy="2002730"/>
              </a:xfrm>
              <a:custGeom>
                <a:avLst/>
                <a:gdLst/>
                <a:ahLst/>
                <a:cxnLst>
                  <a:cxn ang="0">
                    <a:pos x="wd2" y="hd2"/>
                  </a:cxn>
                  <a:cxn ang="5400000">
                    <a:pos x="wd2" y="hd2"/>
                  </a:cxn>
                  <a:cxn ang="10800000">
                    <a:pos x="wd2" y="hd2"/>
                  </a:cxn>
                  <a:cxn ang="16200000">
                    <a:pos x="wd2" y="hd2"/>
                  </a:cxn>
                </a:cxnLst>
                <a:rect l="0" t="0" r="r" b="b"/>
                <a:pathLst>
                  <a:path w="21600" h="21600" extrusionOk="0">
                    <a:moveTo>
                      <a:pt x="20279" y="5059"/>
                    </a:moveTo>
                    <a:lnTo>
                      <a:pt x="8983" y="10426"/>
                    </a:lnTo>
                    <a:lnTo>
                      <a:pt x="10962" y="0"/>
                    </a:lnTo>
                    <a:lnTo>
                      <a:pt x="4099" y="0"/>
                    </a:lnTo>
                    <a:lnTo>
                      <a:pt x="0" y="21600"/>
                    </a:lnTo>
                    <a:lnTo>
                      <a:pt x="21600" y="11337"/>
                    </a:lnTo>
                    <a:lnTo>
                      <a:pt x="21600" y="4431"/>
                    </a:lnTo>
                    <a:cubicBezTo>
                      <a:pt x="21600" y="4431"/>
                      <a:pt x="20279" y="5059"/>
                      <a:pt x="20279" y="5059"/>
                    </a:cubicBezTo>
                    <a:close/>
                  </a:path>
                </a:pathLst>
              </a:custGeom>
              <a:solidFill>
                <a:schemeClr val="accent5"/>
              </a:solidFill>
              <a:ln w="12700" cap="flat">
                <a:no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ea typeface="+mn-ea"/>
                  <a:cs typeface="+mn-cs"/>
                  <a:sym typeface="Helvetica Neue Thin"/>
                </a:endParaRPr>
              </a:p>
            </p:txBody>
          </p:sp>
          <p:sp>
            <p:nvSpPr>
              <p:cNvPr id="54" name="Shape 36"/>
              <p:cNvSpPr/>
              <p:nvPr/>
            </p:nvSpPr>
            <p:spPr>
              <a:xfrm>
                <a:off x="3332598" y="4035392"/>
                <a:ext cx="1809908" cy="2002730"/>
              </a:xfrm>
              <a:custGeom>
                <a:avLst/>
                <a:gdLst/>
                <a:ahLst/>
                <a:cxnLst>
                  <a:cxn ang="0">
                    <a:pos x="wd2" y="hd2"/>
                  </a:cxn>
                  <a:cxn ang="5400000">
                    <a:pos x="wd2" y="hd2"/>
                  </a:cxn>
                  <a:cxn ang="10800000">
                    <a:pos x="wd2" y="hd2"/>
                  </a:cxn>
                  <a:cxn ang="16200000">
                    <a:pos x="wd2" y="hd2"/>
                  </a:cxn>
                </a:cxnLst>
                <a:rect l="0" t="0" r="r" b="b"/>
                <a:pathLst>
                  <a:path w="21600" h="21600" extrusionOk="0">
                    <a:moveTo>
                      <a:pt x="17501" y="0"/>
                    </a:moveTo>
                    <a:lnTo>
                      <a:pt x="10638" y="0"/>
                    </a:lnTo>
                    <a:lnTo>
                      <a:pt x="12617" y="10426"/>
                    </a:lnTo>
                    <a:lnTo>
                      <a:pt x="1321" y="5059"/>
                    </a:lnTo>
                    <a:lnTo>
                      <a:pt x="0" y="4431"/>
                    </a:lnTo>
                    <a:lnTo>
                      <a:pt x="0" y="11337"/>
                    </a:lnTo>
                    <a:lnTo>
                      <a:pt x="21600" y="21600"/>
                    </a:lnTo>
                    <a:cubicBezTo>
                      <a:pt x="21600" y="21600"/>
                      <a:pt x="17501" y="0"/>
                      <a:pt x="17501" y="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ea typeface="+mn-ea"/>
                  <a:cs typeface="+mn-cs"/>
                  <a:sym typeface="Helvetica Neue Thin"/>
                </a:endParaRPr>
              </a:p>
            </p:txBody>
          </p:sp>
          <p:sp>
            <p:nvSpPr>
              <p:cNvPr id="55" name="Shape 37"/>
              <p:cNvSpPr/>
              <p:nvPr/>
            </p:nvSpPr>
            <p:spPr>
              <a:xfrm>
                <a:off x="3173903" y="0"/>
                <a:ext cx="3176098" cy="3732504"/>
              </a:xfrm>
              <a:custGeom>
                <a:avLst/>
                <a:gdLst/>
                <a:ahLst/>
                <a:cxnLst>
                  <a:cxn ang="0">
                    <a:pos x="wd2" y="hd2"/>
                  </a:cxn>
                  <a:cxn ang="5400000">
                    <a:pos x="wd2" y="hd2"/>
                  </a:cxn>
                  <a:cxn ang="10800000">
                    <a:pos x="wd2" y="hd2"/>
                  </a:cxn>
                  <a:cxn ang="16200000">
                    <a:pos x="wd2" y="hd2"/>
                  </a:cxn>
                </a:cxnLst>
                <a:rect l="0" t="0" r="r" b="b"/>
                <a:pathLst>
                  <a:path w="21600" h="21600" extrusionOk="0">
                    <a:moveTo>
                      <a:pt x="6675" y="11508"/>
                    </a:moveTo>
                    <a:lnTo>
                      <a:pt x="0" y="0"/>
                    </a:lnTo>
                    <a:lnTo>
                      <a:pt x="0" y="0"/>
                    </a:lnTo>
                    <a:lnTo>
                      <a:pt x="0" y="7411"/>
                    </a:lnTo>
                    <a:lnTo>
                      <a:pt x="0" y="7411"/>
                    </a:lnTo>
                    <a:lnTo>
                      <a:pt x="3218" y="12960"/>
                    </a:lnTo>
                    <a:lnTo>
                      <a:pt x="4115" y="14506"/>
                    </a:lnTo>
                    <a:lnTo>
                      <a:pt x="6121" y="14754"/>
                    </a:lnTo>
                    <a:lnTo>
                      <a:pt x="13317" y="15644"/>
                    </a:lnTo>
                    <a:lnTo>
                      <a:pt x="8110" y="19963"/>
                    </a:lnTo>
                    <a:lnTo>
                      <a:pt x="6658" y="21167"/>
                    </a:lnTo>
                    <a:lnTo>
                      <a:pt x="6746" y="21600"/>
                    </a:lnTo>
                    <a:lnTo>
                      <a:pt x="11658" y="21600"/>
                    </a:lnTo>
                    <a:lnTo>
                      <a:pt x="21600" y="13354"/>
                    </a:lnTo>
                    <a:cubicBezTo>
                      <a:pt x="21600" y="13354"/>
                      <a:pt x="6675" y="11508"/>
                      <a:pt x="6675" y="11508"/>
                    </a:cubicBezTo>
                    <a:close/>
                  </a:path>
                </a:pathLst>
              </a:custGeom>
              <a:solidFill>
                <a:srgbClr val="00B7C0"/>
              </a:solidFill>
              <a:ln w="12700" cap="flat">
                <a:no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ea typeface="+mn-ea"/>
                  <a:cs typeface="+mn-cs"/>
                  <a:sym typeface="Helvetica Neue Thin"/>
                </a:endParaRPr>
              </a:p>
            </p:txBody>
          </p:sp>
          <p:sp>
            <p:nvSpPr>
              <p:cNvPr id="56" name="Shape 38"/>
              <p:cNvSpPr/>
              <p:nvPr/>
            </p:nvSpPr>
            <p:spPr>
              <a:xfrm>
                <a:off x="0" y="0"/>
                <a:ext cx="3176091" cy="3732492"/>
              </a:xfrm>
              <a:custGeom>
                <a:avLst/>
                <a:gdLst/>
                <a:ahLst/>
                <a:cxnLst>
                  <a:cxn ang="0">
                    <a:pos x="wd2" y="hd2"/>
                  </a:cxn>
                  <a:cxn ang="5400000">
                    <a:pos x="wd2" y="hd2"/>
                  </a:cxn>
                  <a:cxn ang="10800000">
                    <a:pos x="wd2" y="hd2"/>
                  </a:cxn>
                  <a:cxn ang="16200000">
                    <a:pos x="wd2" y="hd2"/>
                  </a:cxn>
                </a:cxnLst>
                <a:rect l="0" t="0" r="r" b="b"/>
                <a:pathLst>
                  <a:path w="21600" h="21600" extrusionOk="0">
                    <a:moveTo>
                      <a:pt x="14925" y="11508"/>
                    </a:moveTo>
                    <a:lnTo>
                      <a:pt x="0" y="13354"/>
                    </a:lnTo>
                    <a:lnTo>
                      <a:pt x="9942" y="21600"/>
                    </a:lnTo>
                    <a:lnTo>
                      <a:pt x="14854" y="21600"/>
                    </a:lnTo>
                    <a:lnTo>
                      <a:pt x="14942" y="21167"/>
                    </a:lnTo>
                    <a:lnTo>
                      <a:pt x="13491" y="19963"/>
                    </a:lnTo>
                    <a:lnTo>
                      <a:pt x="8283" y="15644"/>
                    </a:lnTo>
                    <a:lnTo>
                      <a:pt x="15480" y="14754"/>
                    </a:lnTo>
                    <a:lnTo>
                      <a:pt x="17485" y="14506"/>
                    </a:lnTo>
                    <a:lnTo>
                      <a:pt x="18382" y="12960"/>
                    </a:lnTo>
                    <a:lnTo>
                      <a:pt x="21600" y="7411"/>
                    </a:lnTo>
                    <a:lnTo>
                      <a:pt x="21600" y="0"/>
                    </a:lnTo>
                    <a:cubicBezTo>
                      <a:pt x="21600" y="0"/>
                      <a:pt x="14925" y="11508"/>
                      <a:pt x="14925" y="11508"/>
                    </a:cubicBezTo>
                    <a:close/>
                  </a:path>
                </a:pathLst>
              </a:custGeom>
              <a:solidFill>
                <a:schemeClr val="accent1"/>
              </a:solidFill>
              <a:ln w="12700" cap="flat">
                <a:noFill/>
                <a:miter lim="400000"/>
              </a:ln>
              <a:effectLst/>
            </p:spPr>
            <p:txBody>
              <a:bodyPr wrap="square" lIns="38100" tIns="38100" rIns="38100" bIns="38100" numCol="1" anchor="ctr">
                <a:noAutofit/>
              </a:bodyPr>
              <a:lstStyle/>
              <a:p>
                <a:pPr marL="0" marR="0" lvl="0" indent="0" algn="ctr" defTabSz="457200" rtl="0" eaLnBrk="1" fontAlgn="auto" latinLnBrk="0" hangingPunct="1">
                  <a:lnSpc>
                    <a:spcPct val="80000"/>
                  </a:lnSpc>
                  <a:spcBef>
                    <a:spcPts val="5500"/>
                  </a:spcBef>
                  <a:spcAft>
                    <a:spcPts val="0"/>
                  </a:spcAft>
                  <a:buClrTx/>
                  <a:buSzTx/>
                  <a:buFontTx/>
                  <a:buNone/>
                  <a:tabLst/>
                  <a:defRPr/>
                </a:pPr>
                <a:endParaRPr kumimoji="0" sz="5000" b="0" i="0" u="none" strike="noStrike" kern="0" cap="none" spc="0" normalizeH="0" baseline="0" noProof="0">
                  <a:ln>
                    <a:noFill/>
                  </a:ln>
                  <a:solidFill>
                    <a:srgbClr val="333333"/>
                  </a:solidFill>
                  <a:effectLst/>
                  <a:uLnTx/>
                  <a:uFillTx/>
                  <a:latin typeface="Helvetica Neue Thin"/>
                  <a:ea typeface="+mn-ea"/>
                  <a:cs typeface="+mn-cs"/>
                  <a:sym typeface="Helvetica Neue Thin"/>
                </a:endParaRPr>
              </a:p>
            </p:txBody>
          </p:sp>
        </p:grpSp>
      </p:grpSp>
      <p:sp>
        <p:nvSpPr>
          <p:cNvPr id="104" name="Rectangle 23"/>
          <p:cNvSpPr/>
          <p:nvPr/>
        </p:nvSpPr>
        <p:spPr>
          <a:xfrm>
            <a:off x="4444519" y="1465072"/>
            <a:ext cx="744697" cy="356730"/>
          </a:xfrm>
          <a:prstGeom prst="rect">
            <a:avLst/>
          </a:prstGeom>
        </p:spPr>
        <p:txBody>
          <a:bodyPr vert="horz" lIns="0" tIns="0" rIns="0" bIns="0" rtlCol="0">
            <a:noAutofit/>
          </a:bodyPr>
          <a:lstStyle/>
          <a:p>
            <a:pPr marL="0" marR="0" lvl="0" indent="0" algn="l" defTabSz="924259" rtl="0" eaLnBrk="1" fontAlgn="auto" latinLnBrk="0" hangingPunct="1">
              <a:lnSpc>
                <a:spcPct val="90000"/>
              </a:lnSpc>
              <a:spcBef>
                <a:spcPts val="0"/>
              </a:spcBef>
              <a:spcAft>
                <a:spcPts val="0"/>
              </a:spcAft>
              <a:buClrTx/>
              <a:buSzTx/>
              <a:buFontTx/>
              <a:buNone/>
              <a:tabLst/>
              <a:defRPr/>
            </a:pPr>
            <a:r>
              <a:rPr kumimoji="0" lang="hu-HU" sz="950" b="0" i="0" u="none" strike="noStrike" kern="0" cap="none" spc="0" normalizeH="0" baseline="0" noProof="0" dirty="0">
                <a:ln>
                  <a:noFill/>
                </a:ln>
                <a:solidFill>
                  <a:srgbClr val="404040"/>
                </a:solidFill>
                <a:effectLst/>
                <a:uLnTx/>
                <a:uFillTx/>
                <a:latin typeface="Calibri"/>
                <a:ea typeface="+mn-ea"/>
                <a:cs typeface="+mn-cs"/>
              </a:rPr>
              <a:t>I </a:t>
            </a:r>
            <a:r>
              <a:rPr kumimoji="0" lang="hu-HU" sz="950" b="0" i="0" u="none" strike="noStrike" kern="0" cap="none" spc="0" normalizeH="0" baseline="0" noProof="0" dirty="0" err="1">
                <a:ln>
                  <a:noFill/>
                </a:ln>
                <a:solidFill>
                  <a:srgbClr val="404040"/>
                </a:solidFill>
                <a:effectLst/>
                <a:uLnTx/>
                <a:uFillTx/>
                <a:latin typeface="Calibri"/>
                <a:ea typeface="+mn-ea"/>
                <a:cs typeface="+mn-cs"/>
              </a:rPr>
              <a:t>always</a:t>
            </a:r>
            <a:r>
              <a:rPr kumimoji="0" lang="hu-HU" sz="950" b="0" i="0" u="none" strike="noStrike" kern="0" cap="none" spc="0" normalizeH="0" baseline="0" noProof="0" dirty="0">
                <a:ln>
                  <a:noFill/>
                </a:ln>
                <a:solidFill>
                  <a:srgbClr val="404040"/>
                </a:solidFill>
                <a:effectLst/>
                <a:uLnTx/>
                <a:uFillTx/>
                <a:latin typeface="Calibri"/>
                <a:ea typeface="+mn-ea"/>
                <a:cs typeface="+mn-cs"/>
              </a:rPr>
              <a:t> </a:t>
            </a:r>
            <a:r>
              <a:rPr kumimoji="0" lang="hu-HU" sz="950" b="0" i="0" u="none" strike="noStrike" kern="0" cap="none" spc="0" normalizeH="0" baseline="0" noProof="0" dirty="0" err="1">
                <a:ln>
                  <a:noFill/>
                </a:ln>
                <a:solidFill>
                  <a:srgbClr val="404040"/>
                </a:solidFill>
                <a:effectLst/>
                <a:uLnTx/>
                <a:uFillTx/>
                <a:latin typeface="Calibri"/>
                <a:ea typeface="+mn-ea"/>
                <a:cs typeface="+mn-cs"/>
              </a:rPr>
              <a:t>enjoy</a:t>
            </a:r>
            <a:r>
              <a:rPr kumimoji="0" lang="hu-HU" sz="950" b="0" i="0" u="none" strike="noStrike" kern="0" cap="none" spc="0" normalizeH="0" baseline="0" noProof="0" dirty="0">
                <a:ln>
                  <a:noFill/>
                </a:ln>
                <a:solidFill>
                  <a:srgbClr val="404040"/>
                </a:solidFill>
                <a:effectLst/>
                <a:uLnTx/>
                <a:uFillTx/>
                <a:latin typeface="Calibri"/>
                <a:ea typeface="+mn-ea"/>
                <a:cs typeface="+mn-cs"/>
              </a:rPr>
              <a:t> re-</a:t>
            </a:r>
            <a:r>
              <a:rPr kumimoji="0" lang="hu-HU" sz="950" b="0" i="0" u="none" strike="noStrike" kern="0" cap="none" spc="0" normalizeH="0" baseline="0" noProof="0" dirty="0" err="1">
                <a:ln>
                  <a:noFill/>
                </a:ln>
                <a:solidFill>
                  <a:srgbClr val="404040"/>
                </a:solidFill>
                <a:effectLst/>
                <a:uLnTx/>
                <a:uFillTx/>
                <a:latin typeface="Calibri"/>
                <a:ea typeface="+mn-ea"/>
                <a:cs typeface="+mn-cs"/>
              </a:rPr>
              <a:t>watching</a:t>
            </a:r>
            <a:r>
              <a:rPr kumimoji="0" lang="hu-HU" sz="950" b="0" i="0" u="none" strike="noStrike" kern="0" cap="none" spc="0" normalizeH="0" baseline="0" noProof="0" dirty="0">
                <a:ln>
                  <a:noFill/>
                </a:ln>
                <a:solidFill>
                  <a:srgbClr val="404040"/>
                </a:solidFill>
                <a:effectLst/>
                <a:uLnTx/>
                <a:uFillTx/>
                <a:latin typeface="Calibri"/>
                <a:ea typeface="+mn-ea"/>
                <a:cs typeface="+mn-cs"/>
              </a:rPr>
              <a:t> </a:t>
            </a:r>
            <a:r>
              <a:rPr kumimoji="0" lang="hu-HU" sz="950" b="0" i="0" u="none" strike="noStrike" kern="0" cap="none" spc="0" normalizeH="0" baseline="0" noProof="0" dirty="0" err="1">
                <a:ln>
                  <a:noFill/>
                </a:ln>
                <a:solidFill>
                  <a:srgbClr val="404040"/>
                </a:solidFill>
                <a:effectLst/>
                <a:uLnTx/>
                <a:uFillTx/>
                <a:latin typeface="Calibri"/>
                <a:ea typeface="+mn-ea"/>
                <a:cs typeface="+mn-cs"/>
              </a:rPr>
              <a:t>my</a:t>
            </a:r>
            <a:r>
              <a:rPr kumimoji="0" lang="hu-HU" sz="950" b="0" i="0" u="none" strike="noStrike" kern="0" cap="none" spc="0" normalizeH="0" baseline="0" noProof="0" dirty="0">
                <a:ln>
                  <a:noFill/>
                </a:ln>
                <a:solidFill>
                  <a:srgbClr val="404040"/>
                </a:solidFill>
                <a:effectLst/>
                <a:uLnTx/>
                <a:uFillTx/>
                <a:latin typeface="Calibri"/>
                <a:ea typeface="+mn-ea"/>
                <a:cs typeface="+mn-cs"/>
              </a:rPr>
              <a:t> </a:t>
            </a:r>
            <a:r>
              <a:rPr kumimoji="0" lang="hu-HU" sz="950" b="0" i="0" u="none" strike="noStrike" kern="0" cap="none" spc="0" normalizeH="0" baseline="0" noProof="0" dirty="0" err="1">
                <a:ln>
                  <a:noFill/>
                </a:ln>
                <a:solidFill>
                  <a:srgbClr val="404040"/>
                </a:solidFill>
                <a:effectLst/>
                <a:uLnTx/>
                <a:uFillTx/>
                <a:latin typeface="Calibri"/>
                <a:ea typeface="+mn-ea"/>
                <a:cs typeface="+mn-cs"/>
              </a:rPr>
              <a:t>favourites</a:t>
            </a:r>
            <a:endParaRPr kumimoji="0" lang="hu-HU" sz="950" b="0" i="0" u="none" strike="noStrike" kern="0" cap="none" spc="0" normalizeH="0" baseline="0" noProof="0" dirty="0">
              <a:ln>
                <a:noFill/>
              </a:ln>
              <a:solidFill>
                <a:srgbClr val="404040"/>
              </a:solidFill>
              <a:effectLst/>
              <a:uLnTx/>
              <a:uFillTx/>
              <a:latin typeface="Calibri"/>
              <a:ea typeface="+mn-ea"/>
              <a:cs typeface="+mn-cs"/>
            </a:endParaRPr>
          </a:p>
        </p:txBody>
      </p:sp>
      <p:sp>
        <p:nvSpPr>
          <p:cNvPr id="2" name="TextBox 1"/>
          <p:cNvSpPr txBox="1"/>
          <p:nvPr/>
        </p:nvSpPr>
        <p:spPr>
          <a:xfrm>
            <a:off x="4129809" y="1059582"/>
            <a:ext cx="1229754"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A6A6A6"/>
                </a:solidFill>
                <a:effectLst/>
                <a:uLnTx/>
                <a:uFillTx/>
                <a:latin typeface="Calibri" pitchFamily="34" charset="0"/>
                <a:ea typeface="+mn-ea"/>
                <a:cs typeface="Arial" pitchFamily="34" charset="0"/>
              </a:rPr>
              <a:t>44% 45%</a:t>
            </a:r>
            <a:r>
              <a:rPr kumimoji="0" lang="hu-HU" sz="1200" b="1" i="0" u="none" strike="noStrike" kern="1200" cap="none" spc="0" normalizeH="0" baseline="0" noProof="0" dirty="0">
                <a:ln>
                  <a:noFill/>
                </a:ln>
                <a:solidFill>
                  <a:srgbClr val="008BCA"/>
                </a:solidFill>
                <a:effectLst/>
                <a:uLnTx/>
                <a:uFillTx/>
                <a:latin typeface="Calibri" pitchFamily="34" charset="0"/>
                <a:ea typeface="+mn-ea"/>
                <a:cs typeface="Arial" pitchFamily="34" charset="0"/>
              </a:rPr>
              <a:t> </a:t>
            </a:r>
            <a:r>
              <a:rPr kumimoji="0" lang="hu-HU" sz="2000" b="1" i="0" u="none" strike="noStrike" kern="1200" cap="none" spc="0" normalizeH="0" baseline="0" noProof="0" dirty="0">
                <a:ln>
                  <a:noFill/>
                </a:ln>
                <a:solidFill>
                  <a:srgbClr val="008BCA"/>
                </a:solidFill>
                <a:effectLst/>
                <a:uLnTx/>
                <a:uFillTx/>
                <a:latin typeface="Calibri" pitchFamily="34" charset="0"/>
                <a:ea typeface="+mn-ea"/>
                <a:cs typeface="Arial" pitchFamily="34" charset="0"/>
              </a:rPr>
              <a:t>44%</a:t>
            </a:r>
          </a:p>
        </p:txBody>
      </p:sp>
      <p:sp>
        <p:nvSpPr>
          <p:cNvPr id="106" name="Rectangle 23"/>
          <p:cNvSpPr/>
          <p:nvPr/>
        </p:nvSpPr>
        <p:spPr>
          <a:xfrm>
            <a:off x="7129290" y="1427258"/>
            <a:ext cx="1025320" cy="288370"/>
          </a:xfrm>
          <a:prstGeom prst="rect">
            <a:avLst/>
          </a:prstGeom>
        </p:spPr>
        <p:txBody>
          <a:bodyPr vert="horz" lIns="0" tIns="0" rIns="0" bIns="0" rtlCol="0">
            <a:noAutofit/>
          </a:bodyPr>
          <a:lstStyle/>
          <a:p>
            <a:pPr marL="0" marR="0" lvl="0" indent="0" algn="r" defTabSz="924259" rtl="0" eaLnBrk="1" fontAlgn="auto" latinLnBrk="0" hangingPunct="1">
              <a:lnSpc>
                <a:spcPct val="90000"/>
              </a:lnSpc>
              <a:spcBef>
                <a:spcPts val="0"/>
              </a:spcBef>
              <a:spcAft>
                <a:spcPts val="0"/>
              </a:spcAft>
              <a:buClrTx/>
              <a:buSzTx/>
              <a:buFontTx/>
              <a:buNone/>
              <a:tabLst/>
              <a:defRPr/>
            </a:pPr>
            <a:r>
              <a:rPr kumimoji="0" lang="hu-HU" sz="950" b="0" i="0" u="none" strike="noStrike" kern="0" cap="none" spc="0" normalizeH="0" baseline="0" noProof="0" dirty="0">
                <a:ln>
                  <a:noFill/>
                </a:ln>
                <a:solidFill>
                  <a:srgbClr val="404040"/>
                </a:solidFill>
                <a:effectLst/>
                <a:uLnTx/>
                <a:uFillTx/>
                <a:latin typeface="Calibri"/>
                <a:ea typeface="+mn-ea"/>
                <a:cs typeface="+mn-cs"/>
              </a:rPr>
              <a:t>The </a:t>
            </a:r>
            <a:r>
              <a:rPr kumimoji="0" lang="hu-HU" sz="950" b="0" i="0" u="none" strike="noStrike" kern="0" cap="none" spc="0" normalizeH="0" baseline="0" noProof="0" dirty="0" err="1">
                <a:ln>
                  <a:noFill/>
                </a:ln>
                <a:solidFill>
                  <a:srgbClr val="404040"/>
                </a:solidFill>
                <a:effectLst/>
                <a:uLnTx/>
                <a:uFillTx/>
                <a:latin typeface="Calibri"/>
                <a:ea typeface="+mn-ea"/>
                <a:cs typeface="+mn-cs"/>
              </a:rPr>
              <a:t>newest</a:t>
            </a:r>
            <a:r>
              <a:rPr kumimoji="0" lang="hu-HU" sz="950" b="0" i="0" u="none" strike="noStrike" kern="0" cap="none" spc="0" normalizeH="0" baseline="0" noProof="0" dirty="0">
                <a:ln>
                  <a:noFill/>
                </a:ln>
                <a:solidFill>
                  <a:srgbClr val="404040"/>
                </a:solidFill>
                <a:effectLst/>
                <a:uLnTx/>
                <a:uFillTx/>
                <a:latin typeface="Calibri"/>
                <a:ea typeface="+mn-ea"/>
                <a:cs typeface="+mn-cs"/>
              </a:rPr>
              <a:t> and most </a:t>
            </a:r>
            <a:r>
              <a:rPr kumimoji="0" lang="hu-HU" sz="950" b="0" i="0" u="none" strike="noStrike" kern="0" cap="none" spc="0" normalizeH="0" baseline="0" noProof="0" dirty="0" err="1">
                <a:ln>
                  <a:noFill/>
                </a:ln>
                <a:solidFill>
                  <a:srgbClr val="404040"/>
                </a:solidFill>
                <a:effectLst/>
                <a:uLnTx/>
                <a:uFillTx/>
                <a:latin typeface="Calibri"/>
                <a:ea typeface="+mn-ea"/>
                <a:cs typeface="+mn-cs"/>
              </a:rPr>
              <a:t>successful</a:t>
            </a:r>
            <a:r>
              <a:rPr kumimoji="0" lang="hu-HU" sz="950" b="0" i="0" u="none" strike="noStrike" kern="0" cap="none" spc="0" normalizeH="0" baseline="0" noProof="0" dirty="0">
                <a:ln>
                  <a:noFill/>
                </a:ln>
                <a:solidFill>
                  <a:srgbClr val="404040"/>
                </a:solidFill>
                <a:effectLst/>
                <a:uLnTx/>
                <a:uFillTx/>
                <a:latin typeface="Calibri"/>
                <a:ea typeface="+mn-ea"/>
                <a:cs typeface="+mn-cs"/>
              </a:rPr>
              <a:t> </a:t>
            </a:r>
            <a:r>
              <a:rPr kumimoji="0" lang="hu-HU" sz="950" b="0" i="0" u="none" strike="noStrike" kern="0" cap="none" spc="0" normalizeH="0" baseline="0" noProof="0" dirty="0" err="1">
                <a:ln>
                  <a:noFill/>
                </a:ln>
                <a:solidFill>
                  <a:srgbClr val="404040"/>
                </a:solidFill>
                <a:effectLst/>
                <a:uLnTx/>
                <a:uFillTx/>
                <a:latin typeface="Calibri"/>
                <a:ea typeface="+mn-ea"/>
                <a:cs typeface="+mn-cs"/>
              </a:rPr>
              <a:t>movies</a:t>
            </a:r>
            <a:r>
              <a:rPr kumimoji="0" lang="hu-HU" sz="950" b="0" i="0" u="none" strike="noStrike" kern="0" cap="none" spc="0" normalizeH="0" baseline="0" noProof="0" dirty="0">
                <a:ln>
                  <a:noFill/>
                </a:ln>
                <a:solidFill>
                  <a:srgbClr val="404040"/>
                </a:solidFill>
                <a:effectLst/>
                <a:uLnTx/>
                <a:uFillTx/>
                <a:latin typeface="Calibri"/>
                <a:ea typeface="+mn-ea"/>
                <a:cs typeface="+mn-cs"/>
              </a:rPr>
              <a:t> interest </a:t>
            </a:r>
            <a:r>
              <a:rPr kumimoji="0" lang="hu-HU" sz="950" b="0" i="0" u="none" strike="noStrike" kern="0" cap="none" spc="0" normalizeH="0" baseline="0" noProof="0" dirty="0" err="1">
                <a:ln>
                  <a:noFill/>
                </a:ln>
                <a:solidFill>
                  <a:srgbClr val="404040"/>
                </a:solidFill>
                <a:effectLst/>
                <a:uLnTx/>
                <a:uFillTx/>
                <a:latin typeface="Calibri"/>
                <a:ea typeface="+mn-ea"/>
                <a:cs typeface="+mn-cs"/>
              </a:rPr>
              <a:t>me</a:t>
            </a:r>
            <a:endParaRPr kumimoji="0" lang="hu-HU" sz="950" b="0" i="0" u="none" strike="noStrike" kern="0" cap="none" spc="0" normalizeH="0" baseline="0" noProof="0" dirty="0">
              <a:ln>
                <a:noFill/>
              </a:ln>
              <a:solidFill>
                <a:srgbClr val="404040"/>
              </a:solidFill>
              <a:effectLst/>
              <a:uLnTx/>
              <a:uFillTx/>
              <a:latin typeface="Calibri"/>
              <a:ea typeface="+mn-ea"/>
              <a:cs typeface="+mn-cs"/>
            </a:endParaRPr>
          </a:p>
        </p:txBody>
      </p:sp>
      <p:sp>
        <p:nvSpPr>
          <p:cNvPr id="108" name="Rectangle 23"/>
          <p:cNvSpPr/>
          <p:nvPr/>
        </p:nvSpPr>
        <p:spPr>
          <a:xfrm>
            <a:off x="4444519" y="3794684"/>
            <a:ext cx="1485909" cy="319875"/>
          </a:xfrm>
          <a:prstGeom prst="rect">
            <a:avLst/>
          </a:prstGeom>
        </p:spPr>
        <p:txBody>
          <a:bodyPr vert="horz" lIns="0" tIns="0" rIns="0" bIns="0" rtlCol="0">
            <a:noAutofit/>
          </a:bodyPr>
          <a:lstStyle/>
          <a:p>
            <a:pPr marL="0" marR="0" lvl="0" indent="0" algn="l" defTabSz="924259" rtl="0" eaLnBrk="1" fontAlgn="auto" latinLnBrk="0" hangingPunct="1">
              <a:lnSpc>
                <a:spcPct val="90000"/>
              </a:lnSpc>
              <a:spcBef>
                <a:spcPts val="0"/>
              </a:spcBef>
              <a:spcAft>
                <a:spcPts val="0"/>
              </a:spcAft>
              <a:buClrTx/>
              <a:buSzTx/>
              <a:buFontTx/>
              <a:buNone/>
              <a:tabLst/>
              <a:defRPr/>
            </a:pPr>
            <a:r>
              <a:rPr kumimoji="0" lang="hu-HU" sz="950" b="0" i="0" u="none" strike="noStrike" kern="0" cap="none" spc="0" normalizeH="0" baseline="0" noProof="0" dirty="0">
                <a:ln>
                  <a:noFill/>
                </a:ln>
                <a:solidFill>
                  <a:srgbClr val="404040"/>
                </a:solidFill>
                <a:effectLst/>
                <a:uLnTx/>
                <a:uFillTx/>
                <a:latin typeface="Calibri"/>
                <a:ea typeface="+mn-ea"/>
                <a:cs typeface="+mn-cs"/>
              </a:rPr>
              <a:t>I am more </a:t>
            </a:r>
            <a:r>
              <a:rPr kumimoji="0" lang="hu-HU" sz="950" b="0" i="0" u="none" strike="noStrike" kern="0" cap="none" spc="0" normalizeH="0" baseline="0" noProof="0" dirty="0" err="1">
                <a:ln>
                  <a:noFill/>
                </a:ln>
                <a:solidFill>
                  <a:srgbClr val="404040"/>
                </a:solidFill>
                <a:effectLst/>
                <a:uLnTx/>
                <a:uFillTx/>
                <a:latin typeface="Calibri"/>
                <a:ea typeface="+mn-ea"/>
                <a:cs typeface="+mn-cs"/>
              </a:rPr>
              <a:t>interested</a:t>
            </a:r>
            <a:r>
              <a:rPr kumimoji="0" lang="hu-HU" sz="950" b="0" i="0" u="none" strike="noStrike" kern="0" cap="none" spc="0" normalizeH="0" baseline="0" noProof="0" dirty="0">
                <a:ln>
                  <a:noFill/>
                </a:ln>
                <a:solidFill>
                  <a:srgbClr val="404040"/>
                </a:solidFill>
                <a:effectLst/>
                <a:uLnTx/>
                <a:uFillTx/>
                <a:latin typeface="Calibri"/>
                <a:ea typeface="+mn-ea"/>
                <a:cs typeface="+mn-cs"/>
              </a:rPr>
              <a:t> in  </a:t>
            </a:r>
            <a:r>
              <a:rPr kumimoji="0" lang="hu-HU" sz="950" b="0" i="0" u="none" strike="noStrike" kern="0" cap="none" spc="0" normalizeH="0" baseline="0" noProof="0" dirty="0" err="1">
                <a:ln>
                  <a:noFill/>
                </a:ln>
                <a:solidFill>
                  <a:srgbClr val="404040"/>
                </a:solidFill>
                <a:effectLst/>
                <a:uLnTx/>
                <a:uFillTx/>
                <a:latin typeface="Calibri"/>
                <a:ea typeface="+mn-ea"/>
                <a:cs typeface="+mn-cs"/>
              </a:rPr>
              <a:t>movies</a:t>
            </a:r>
            <a:r>
              <a:rPr kumimoji="0" lang="hu-HU" sz="950" b="0" i="0" u="none" strike="noStrike" kern="0" cap="none" spc="0" normalizeH="0" baseline="0" noProof="0" dirty="0">
                <a:ln>
                  <a:noFill/>
                </a:ln>
                <a:solidFill>
                  <a:srgbClr val="404040"/>
                </a:solidFill>
                <a:effectLst/>
                <a:uLnTx/>
                <a:uFillTx/>
                <a:latin typeface="Calibri"/>
                <a:ea typeface="+mn-ea"/>
                <a:cs typeface="+mn-cs"/>
              </a:rPr>
              <a:t> </a:t>
            </a:r>
            <a:r>
              <a:rPr kumimoji="0" lang="hu-HU" sz="950" b="0" i="0" u="none" strike="noStrike" kern="0" cap="none" spc="0" normalizeH="0" baseline="0" noProof="0" dirty="0" err="1">
                <a:ln>
                  <a:noFill/>
                </a:ln>
                <a:solidFill>
                  <a:srgbClr val="404040"/>
                </a:solidFill>
                <a:effectLst/>
                <a:uLnTx/>
                <a:uFillTx/>
                <a:latin typeface="Calibri"/>
                <a:ea typeface="+mn-ea"/>
                <a:cs typeface="+mn-cs"/>
              </a:rPr>
              <a:t>that</a:t>
            </a:r>
            <a:r>
              <a:rPr kumimoji="0" lang="hu-HU" sz="950" b="0" i="0" u="none" strike="noStrike" kern="0" cap="none" spc="0" normalizeH="0" baseline="0" noProof="0" dirty="0">
                <a:ln>
                  <a:noFill/>
                </a:ln>
                <a:solidFill>
                  <a:srgbClr val="404040"/>
                </a:solidFill>
                <a:effectLst/>
                <a:uLnTx/>
                <a:uFillTx/>
                <a:latin typeface="Calibri"/>
                <a:ea typeface="+mn-ea"/>
                <a:cs typeface="+mn-cs"/>
              </a:rPr>
              <a:t> </a:t>
            </a:r>
            <a:r>
              <a:rPr kumimoji="0" lang="hu-HU" sz="950" b="0" i="0" u="none" strike="noStrike" kern="0" cap="none" spc="0" normalizeH="0" baseline="0" noProof="0" dirty="0" err="1">
                <a:ln>
                  <a:noFill/>
                </a:ln>
                <a:solidFill>
                  <a:srgbClr val="404040"/>
                </a:solidFill>
                <a:effectLst/>
                <a:uLnTx/>
                <a:uFillTx/>
                <a:latin typeface="Calibri"/>
                <a:ea typeface="+mn-ea"/>
                <a:cs typeface="+mn-cs"/>
              </a:rPr>
              <a:t>have</a:t>
            </a:r>
            <a:r>
              <a:rPr kumimoji="0" lang="hu-HU" sz="950" b="0" i="0" u="none" strike="noStrike" kern="0" cap="none" spc="0" normalizeH="0" baseline="0" noProof="0" dirty="0">
                <a:ln>
                  <a:noFill/>
                </a:ln>
                <a:solidFill>
                  <a:srgbClr val="404040"/>
                </a:solidFill>
                <a:effectLst/>
                <a:uLnTx/>
                <a:uFillTx/>
                <a:latin typeface="Calibri"/>
                <a:ea typeface="+mn-ea"/>
                <a:cs typeface="+mn-cs"/>
              </a:rPr>
              <a:t> </a:t>
            </a:r>
            <a:r>
              <a:rPr kumimoji="0" lang="hu-HU" sz="950" b="0" i="0" u="none" strike="noStrike" kern="0" cap="none" spc="0" normalizeH="0" baseline="0" noProof="0" dirty="0" err="1">
                <a:ln>
                  <a:noFill/>
                </a:ln>
                <a:solidFill>
                  <a:srgbClr val="404040"/>
                </a:solidFill>
                <a:effectLst/>
                <a:uLnTx/>
                <a:uFillTx/>
                <a:latin typeface="Calibri"/>
                <a:ea typeface="+mn-ea"/>
                <a:cs typeface="+mn-cs"/>
              </a:rPr>
              <a:t>not</a:t>
            </a:r>
            <a:r>
              <a:rPr kumimoji="0" lang="hu-HU" sz="950" b="0" i="0" u="none" strike="noStrike" kern="0" cap="none" spc="0" normalizeH="0" baseline="0" noProof="0" dirty="0">
                <a:ln>
                  <a:noFill/>
                </a:ln>
                <a:solidFill>
                  <a:srgbClr val="404040"/>
                </a:solidFill>
                <a:effectLst/>
                <a:uLnTx/>
                <a:uFillTx/>
                <a:latin typeface="Calibri"/>
                <a:ea typeface="+mn-ea"/>
                <a:cs typeface="+mn-cs"/>
              </a:rPr>
              <a:t> </a:t>
            </a:r>
            <a:r>
              <a:rPr kumimoji="0" lang="hu-HU" sz="950" b="0" i="0" u="none" strike="noStrike" kern="0" cap="none" spc="0" normalizeH="0" baseline="0" noProof="0" dirty="0" err="1">
                <a:ln>
                  <a:noFill/>
                </a:ln>
                <a:solidFill>
                  <a:srgbClr val="404040"/>
                </a:solidFill>
                <a:effectLst/>
                <a:uLnTx/>
                <a:uFillTx/>
                <a:latin typeface="Calibri"/>
                <a:ea typeface="+mn-ea"/>
                <a:cs typeface="+mn-cs"/>
              </a:rPr>
              <a:t>been</a:t>
            </a:r>
            <a:r>
              <a:rPr kumimoji="0" lang="hu-HU" sz="950" b="0" i="0" u="none" strike="noStrike" kern="0" cap="none" spc="0" normalizeH="0" baseline="0" noProof="0" dirty="0">
                <a:ln>
                  <a:noFill/>
                </a:ln>
                <a:solidFill>
                  <a:srgbClr val="404040"/>
                </a:solidFill>
                <a:effectLst/>
                <a:uLnTx/>
                <a:uFillTx/>
                <a:latin typeface="Calibri"/>
                <a:ea typeface="+mn-ea"/>
                <a:cs typeface="+mn-cs"/>
              </a:rPr>
              <a:t> </a:t>
            </a:r>
            <a:r>
              <a:rPr kumimoji="0" lang="hu-HU" sz="950" b="0" i="0" u="none" strike="noStrike" kern="0" cap="none" spc="0" normalizeH="0" baseline="0" noProof="0" dirty="0" err="1">
                <a:ln>
                  <a:noFill/>
                </a:ln>
                <a:solidFill>
                  <a:srgbClr val="404040"/>
                </a:solidFill>
                <a:effectLst/>
                <a:uLnTx/>
                <a:uFillTx/>
                <a:latin typeface="Calibri"/>
                <a:ea typeface="+mn-ea"/>
                <a:cs typeface="+mn-cs"/>
              </a:rPr>
              <a:t>on</a:t>
            </a:r>
            <a:r>
              <a:rPr kumimoji="0" lang="hu-HU" sz="950" b="0" i="0" u="none" strike="noStrike" kern="0" cap="none" spc="0" normalizeH="0" baseline="0" noProof="0" dirty="0">
                <a:ln>
                  <a:noFill/>
                </a:ln>
                <a:solidFill>
                  <a:srgbClr val="404040"/>
                </a:solidFill>
                <a:effectLst/>
                <a:uLnTx/>
                <a:uFillTx/>
                <a:latin typeface="Calibri"/>
                <a:ea typeface="+mn-ea"/>
                <a:cs typeface="+mn-cs"/>
              </a:rPr>
              <a:t> TV </a:t>
            </a:r>
            <a:r>
              <a:rPr kumimoji="0" lang="hu-HU" sz="950" b="0" i="0" u="none" strike="noStrike" kern="0" cap="none" spc="0" normalizeH="0" baseline="0" noProof="0" dirty="0" err="1">
                <a:ln>
                  <a:noFill/>
                </a:ln>
                <a:solidFill>
                  <a:srgbClr val="404040"/>
                </a:solidFill>
                <a:effectLst/>
                <a:uLnTx/>
                <a:uFillTx/>
                <a:latin typeface="Calibri"/>
                <a:ea typeface="+mn-ea"/>
                <a:cs typeface="+mn-cs"/>
              </a:rPr>
              <a:t>several</a:t>
            </a:r>
            <a:r>
              <a:rPr kumimoji="0" lang="hu-HU" sz="950" b="0" i="0" u="none" strike="noStrike" kern="0" cap="none" spc="0" normalizeH="0" baseline="0" noProof="0" dirty="0">
                <a:ln>
                  <a:noFill/>
                </a:ln>
                <a:solidFill>
                  <a:srgbClr val="404040"/>
                </a:solidFill>
                <a:effectLst/>
                <a:uLnTx/>
                <a:uFillTx/>
                <a:latin typeface="Calibri"/>
                <a:ea typeface="+mn-ea"/>
                <a:cs typeface="+mn-cs"/>
              </a:rPr>
              <a:t> </a:t>
            </a:r>
            <a:r>
              <a:rPr kumimoji="0" lang="hu-HU" sz="950" b="0" i="0" u="none" strike="noStrike" kern="0" cap="none" spc="0" normalizeH="0" baseline="0" noProof="0" dirty="0" err="1">
                <a:ln>
                  <a:noFill/>
                </a:ln>
                <a:solidFill>
                  <a:srgbClr val="404040"/>
                </a:solidFill>
                <a:effectLst/>
                <a:uLnTx/>
                <a:uFillTx/>
                <a:latin typeface="Calibri"/>
                <a:ea typeface="+mn-ea"/>
                <a:cs typeface="+mn-cs"/>
              </a:rPr>
              <a:t>times</a:t>
            </a:r>
            <a:endParaRPr kumimoji="0" lang="hu-HU" sz="950" b="0" i="0" u="none" strike="noStrike" kern="0" cap="none" spc="0" normalizeH="0" baseline="0" noProof="0" dirty="0">
              <a:ln>
                <a:noFill/>
              </a:ln>
              <a:solidFill>
                <a:srgbClr val="404040"/>
              </a:solidFill>
              <a:effectLst/>
              <a:uLnTx/>
              <a:uFillTx/>
              <a:latin typeface="Calibri"/>
              <a:ea typeface="+mn-ea"/>
              <a:cs typeface="+mn-cs"/>
            </a:endParaRPr>
          </a:p>
        </p:txBody>
      </p:sp>
      <p:sp>
        <p:nvSpPr>
          <p:cNvPr id="110" name="Rectangle 23"/>
          <p:cNvSpPr/>
          <p:nvPr/>
        </p:nvSpPr>
        <p:spPr>
          <a:xfrm>
            <a:off x="7073538" y="3790000"/>
            <a:ext cx="1007719" cy="319875"/>
          </a:xfrm>
          <a:prstGeom prst="rect">
            <a:avLst/>
          </a:prstGeom>
        </p:spPr>
        <p:txBody>
          <a:bodyPr vert="horz" lIns="0" tIns="0" rIns="0" bIns="0" rtlCol="0">
            <a:noAutofit/>
          </a:bodyPr>
          <a:lstStyle/>
          <a:p>
            <a:pPr marL="0" marR="0" lvl="0" indent="0" algn="r" defTabSz="924259" rtl="0" eaLnBrk="1" fontAlgn="auto" latinLnBrk="0" hangingPunct="1">
              <a:lnSpc>
                <a:spcPct val="90000"/>
              </a:lnSpc>
              <a:spcBef>
                <a:spcPts val="0"/>
              </a:spcBef>
              <a:spcAft>
                <a:spcPts val="0"/>
              </a:spcAft>
              <a:buClrTx/>
              <a:buSzTx/>
              <a:buFontTx/>
              <a:buNone/>
              <a:tabLst/>
              <a:defRPr/>
            </a:pPr>
            <a:r>
              <a:rPr kumimoji="0" lang="hu-HU" sz="950" b="0" i="0" u="none" strike="noStrike" kern="0" cap="none" spc="0" normalizeH="0" baseline="0" noProof="0" dirty="0">
                <a:ln>
                  <a:noFill/>
                </a:ln>
                <a:solidFill>
                  <a:srgbClr val="404040"/>
                </a:solidFill>
                <a:effectLst/>
                <a:uLnTx/>
                <a:uFillTx/>
                <a:latin typeface="Calibri"/>
                <a:ea typeface="+mn-ea"/>
                <a:cs typeface="+mn-cs"/>
              </a:rPr>
              <a:t>I </a:t>
            </a:r>
            <a:r>
              <a:rPr kumimoji="0" lang="hu-HU" sz="950" b="0" i="0" u="none" strike="noStrike" kern="0" cap="none" spc="0" normalizeH="0" baseline="0" noProof="0" dirty="0" err="1">
                <a:ln>
                  <a:noFill/>
                </a:ln>
                <a:solidFill>
                  <a:srgbClr val="404040"/>
                </a:solidFill>
                <a:effectLst/>
                <a:uLnTx/>
                <a:uFillTx/>
                <a:latin typeface="Calibri"/>
                <a:ea typeface="+mn-ea"/>
                <a:cs typeface="+mn-cs"/>
              </a:rPr>
              <a:t>do</a:t>
            </a:r>
            <a:r>
              <a:rPr kumimoji="0" lang="hu-HU" sz="950" b="0" i="0" u="none" strike="noStrike" kern="0" cap="none" spc="0" normalizeH="0" baseline="0" noProof="0" dirty="0">
                <a:ln>
                  <a:noFill/>
                </a:ln>
                <a:solidFill>
                  <a:srgbClr val="404040"/>
                </a:solidFill>
                <a:effectLst/>
                <a:uLnTx/>
                <a:uFillTx/>
                <a:latin typeface="Calibri"/>
                <a:ea typeface="+mn-ea"/>
                <a:cs typeface="+mn-cs"/>
              </a:rPr>
              <a:t> </a:t>
            </a:r>
            <a:r>
              <a:rPr kumimoji="0" lang="hu-HU" sz="950" b="0" i="0" u="none" strike="noStrike" kern="0" cap="none" spc="0" normalizeH="0" baseline="0" noProof="0" dirty="0" err="1">
                <a:ln>
                  <a:noFill/>
                </a:ln>
                <a:solidFill>
                  <a:srgbClr val="404040"/>
                </a:solidFill>
                <a:effectLst/>
                <a:uLnTx/>
                <a:uFillTx/>
                <a:latin typeface="Calibri"/>
                <a:ea typeface="+mn-ea"/>
                <a:cs typeface="+mn-cs"/>
              </a:rPr>
              <a:t>not</a:t>
            </a:r>
            <a:r>
              <a:rPr kumimoji="0" lang="hu-HU" sz="950" b="0" i="0" u="none" strike="noStrike" kern="0" cap="none" spc="0" normalizeH="0" baseline="0" noProof="0" dirty="0">
                <a:ln>
                  <a:noFill/>
                </a:ln>
                <a:solidFill>
                  <a:srgbClr val="404040"/>
                </a:solidFill>
                <a:effectLst/>
                <a:uLnTx/>
                <a:uFillTx/>
                <a:latin typeface="Calibri"/>
                <a:ea typeface="+mn-ea"/>
                <a:cs typeface="+mn-cs"/>
              </a:rPr>
              <a:t> mind, </a:t>
            </a:r>
            <a:r>
              <a:rPr kumimoji="0" lang="hu-HU" sz="950" b="0" i="0" u="none" strike="noStrike" kern="0" cap="none" spc="0" normalizeH="0" baseline="0" noProof="0" dirty="0" err="1">
                <a:ln>
                  <a:noFill/>
                </a:ln>
                <a:solidFill>
                  <a:srgbClr val="404040"/>
                </a:solidFill>
                <a:effectLst/>
                <a:uLnTx/>
                <a:uFillTx/>
                <a:latin typeface="Calibri"/>
                <a:ea typeface="+mn-ea"/>
                <a:cs typeface="+mn-cs"/>
              </a:rPr>
              <a:t>if</a:t>
            </a:r>
            <a:r>
              <a:rPr kumimoji="0" lang="hu-HU" sz="950" b="0" i="0" u="none" strike="noStrike" kern="0" cap="none" spc="0" normalizeH="0" baseline="0" noProof="0" dirty="0">
                <a:ln>
                  <a:noFill/>
                </a:ln>
                <a:solidFill>
                  <a:srgbClr val="404040"/>
                </a:solidFill>
                <a:effectLst/>
                <a:uLnTx/>
                <a:uFillTx/>
                <a:latin typeface="Calibri"/>
                <a:ea typeface="+mn-ea"/>
                <a:cs typeface="+mn-cs"/>
              </a:rPr>
              <a:t> </a:t>
            </a:r>
            <a:r>
              <a:rPr kumimoji="0" lang="hu-HU" sz="950" b="0" i="0" u="none" strike="noStrike" kern="0" cap="none" spc="0" normalizeH="0" baseline="0" noProof="0" dirty="0" err="1">
                <a:ln>
                  <a:noFill/>
                </a:ln>
                <a:solidFill>
                  <a:srgbClr val="404040"/>
                </a:solidFill>
                <a:effectLst/>
                <a:uLnTx/>
                <a:uFillTx/>
                <a:latin typeface="Calibri"/>
                <a:ea typeface="+mn-ea"/>
                <a:cs typeface="+mn-cs"/>
              </a:rPr>
              <a:t>always</a:t>
            </a:r>
            <a:r>
              <a:rPr kumimoji="0" lang="hu-HU" sz="950" b="0" i="0" u="none" strike="noStrike" kern="0" cap="none" spc="0" normalizeH="0" baseline="0" noProof="0" dirty="0">
                <a:ln>
                  <a:noFill/>
                </a:ln>
                <a:solidFill>
                  <a:srgbClr val="404040"/>
                </a:solidFill>
                <a:effectLst/>
                <a:uLnTx/>
                <a:uFillTx/>
                <a:latin typeface="Calibri"/>
                <a:ea typeface="+mn-ea"/>
                <a:cs typeface="+mn-cs"/>
              </a:rPr>
              <a:t> </a:t>
            </a:r>
            <a:r>
              <a:rPr kumimoji="0" lang="hu-HU" sz="950" b="0" i="0" u="none" strike="noStrike" kern="0" cap="none" spc="0" normalizeH="0" baseline="0" noProof="0" dirty="0" err="1">
                <a:ln>
                  <a:noFill/>
                </a:ln>
                <a:solidFill>
                  <a:srgbClr val="404040"/>
                </a:solidFill>
                <a:effectLst/>
                <a:uLnTx/>
                <a:uFillTx/>
                <a:latin typeface="Calibri"/>
                <a:ea typeface="+mn-ea"/>
                <a:cs typeface="+mn-cs"/>
              </a:rPr>
              <a:t>the</a:t>
            </a:r>
            <a:r>
              <a:rPr kumimoji="0" lang="hu-HU" sz="950" b="0" i="0" u="none" strike="noStrike" kern="0" cap="none" spc="0" normalizeH="0" baseline="0" noProof="0" dirty="0">
                <a:ln>
                  <a:noFill/>
                </a:ln>
                <a:solidFill>
                  <a:srgbClr val="404040"/>
                </a:solidFill>
                <a:effectLst/>
                <a:uLnTx/>
                <a:uFillTx/>
                <a:latin typeface="Calibri"/>
                <a:ea typeface="+mn-ea"/>
                <a:cs typeface="+mn-cs"/>
              </a:rPr>
              <a:t> </a:t>
            </a:r>
            <a:r>
              <a:rPr kumimoji="0" lang="hu-HU" sz="950" b="0" i="0" u="none" strike="noStrike" kern="0" cap="none" spc="0" normalizeH="0" baseline="0" noProof="0" dirty="0" err="1">
                <a:ln>
                  <a:noFill/>
                </a:ln>
                <a:solidFill>
                  <a:srgbClr val="404040"/>
                </a:solidFill>
                <a:effectLst/>
                <a:uLnTx/>
                <a:uFillTx/>
                <a:latin typeface="Calibri"/>
                <a:ea typeface="+mn-ea"/>
                <a:cs typeface="+mn-cs"/>
              </a:rPr>
              <a:t>same</a:t>
            </a:r>
            <a:r>
              <a:rPr kumimoji="0" lang="hu-HU" sz="950" b="0" i="0" u="none" strike="noStrike" kern="0" cap="none" spc="0" normalizeH="0" baseline="0" noProof="0" dirty="0">
                <a:ln>
                  <a:noFill/>
                </a:ln>
                <a:solidFill>
                  <a:srgbClr val="404040"/>
                </a:solidFill>
                <a:effectLst/>
                <a:uLnTx/>
                <a:uFillTx/>
                <a:latin typeface="Calibri"/>
                <a:ea typeface="+mn-ea"/>
                <a:cs typeface="+mn-cs"/>
              </a:rPr>
              <a:t> </a:t>
            </a:r>
            <a:r>
              <a:rPr kumimoji="0" lang="hu-HU" sz="950" b="0" i="0" u="none" strike="noStrike" kern="0" cap="none" spc="0" normalizeH="0" baseline="0" noProof="0" dirty="0" err="1">
                <a:ln>
                  <a:noFill/>
                </a:ln>
                <a:solidFill>
                  <a:srgbClr val="404040"/>
                </a:solidFill>
                <a:effectLst/>
                <a:uLnTx/>
                <a:uFillTx/>
                <a:latin typeface="Calibri"/>
                <a:ea typeface="+mn-ea"/>
                <a:cs typeface="+mn-cs"/>
              </a:rPr>
              <a:t>movies</a:t>
            </a:r>
            <a:r>
              <a:rPr kumimoji="0" lang="hu-HU" sz="950" b="0" i="0" u="none" strike="noStrike" kern="0" cap="none" spc="0" normalizeH="0" baseline="0" noProof="0" dirty="0">
                <a:ln>
                  <a:noFill/>
                </a:ln>
                <a:solidFill>
                  <a:srgbClr val="404040"/>
                </a:solidFill>
                <a:effectLst/>
                <a:uLnTx/>
                <a:uFillTx/>
                <a:latin typeface="Calibri"/>
                <a:ea typeface="+mn-ea"/>
                <a:cs typeface="+mn-cs"/>
              </a:rPr>
              <a:t> </a:t>
            </a:r>
            <a:r>
              <a:rPr kumimoji="0" lang="hu-HU" sz="950" b="0" i="0" u="none" strike="noStrike" kern="0" cap="none" spc="0" normalizeH="0" baseline="0" noProof="0" dirty="0" err="1">
                <a:ln>
                  <a:noFill/>
                </a:ln>
                <a:solidFill>
                  <a:srgbClr val="404040"/>
                </a:solidFill>
                <a:effectLst/>
                <a:uLnTx/>
                <a:uFillTx/>
                <a:latin typeface="Calibri"/>
                <a:ea typeface="+mn-ea"/>
                <a:cs typeface="+mn-cs"/>
              </a:rPr>
              <a:t>are</a:t>
            </a:r>
            <a:r>
              <a:rPr kumimoji="0" lang="hu-HU" sz="950" b="0" i="0" u="none" strike="noStrike" kern="0" cap="none" spc="0" normalizeH="0" baseline="0" noProof="0" dirty="0">
                <a:ln>
                  <a:noFill/>
                </a:ln>
                <a:solidFill>
                  <a:srgbClr val="404040"/>
                </a:solidFill>
                <a:effectLst/>
                <a:uLnTx/>
                <a:uFillTx/>
                <a:latin typeface="Calibri"/>
                <a:ea typeface="+mn-ea"/>
                <a:cs typeface="+mn-cs"/>
              </a:rPr>
              <a:t> </a:t>
            </a:r>
            <a:r>
              <a:rPr kumimoji="0" lang="hu-HU" sz="950" b="0" i="0" u="none" strike="noStrike" kern="0" cap="none" spc="0" normalizeH="0" baseline="0" noProof="0" dirty="0" err="1">
                <a:ln>
                  <a:noFill/>
                </a:ln>
                <a:solidFill>
                  <a:srgbClr val="404040"/>
                </a:solidFill>
                <a:effectLst/>
                <a:uLnTx/>
                <a:uFillTx/>
                <a:latin typeface="Calibri"/>
                <a:ea typeface="+mn-ea"/>
                <a:cs typeface="+mn-cs"/>
              </a:rPr>
              <a:t>on</a:t>
            </a:r>
            <a:r>
              <a:rPr kumimoji="0" lang="hu-HU" sz="950" b="0" i="0" u="none" strike="noStrike" kern="0" cap="none" spc="0" normalizeH="0" baseline="0" noProof="0" dirty="0">
                <a:ln>
                  <a:noFill/>
                </a:ln>
                <a:solidFill>
                  <a:srgbClr val="404040"/>
                </a:solidFill>
                <a:effectLst/>
                <a:uLnTx/>
                <a:uFillTx/>
                <a:latin typeface="Calibri"/>
                <a:ea typeface="+mn-ea"/>
                <a:cs typeface="+mn-cs"/>
              </a:rPr>
              <a:t> TV</a:t>
            </a:r>
          </a:p>
        </p:txBody>
      </p:sp>
      <p:sp>
        <p:nvSpPr>
          <p:cNvPr id="26" name="Szövegdoboz 30"/>
          <p:cNvSpPr txBox="1"/>
          <p:nvPr/>
        </p:nvSpPr>
        <p:spPr>
          <a:xfrm>
            <a:off x="176412" y="1347614"/>
            <a:ext cx="3459484" cy="21929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There is no change among young film-watchers in that half of them continue to re-watch their favourites. In addition, 1 in 4 are attracted by recent blockbusters and lesser-known, unrated films.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On the 4 statements, the cohort is very consistent, with little difference between them, and attitudes towards advertising seem to be the most diversifying factor.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Those who watch the commercials on TV are more likely to want to watch the blockbusters (46%), while those who watch other commercials during the block are even more likely to re-watch their favourites (55%).</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3222CB87-2562-48EA-8638-73C6EA57018A}"/>
              </a:ext>
            </a:extLst>
          </p:cNvPr>
          <p:cNvSpPr txBox="1"/>
          <p:nvPr/>
        </p:nvSpPr>
        <p:spPr>
          <a:xfrm>
            <a:off x="3957750" y="3389890"/>
            <a:ext cx="1231466"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A6A6A6"/>
                </a:solidFill>
                <a:effectLst/>
                <a:uLnTx/>
                <a:uFillTx/>
                <a:latin typeface="Calibri" pitchFamily="34" charset="0"/>
                <a:ea typeface="+mn-ea"/>
                <a:cs typeface="Arial" pitchFamily="34" charset="0"/>
              </a:rPr>
              <a:t>22% 26%</a:t>
            </a:r>
            <a:r>
              <a:rPr kumimoji="0" lang="hu-HU" sz="1200" b="1" i="0" u="none" strike="noStrike" kern="1200" cap="none" spc="0" normalizeH="0" baseline="0" noProof="0" dirty="0">
                <a:ln>
                  <a:noFill/>
                </a:ln>
                <a:solidFill>
                  <a:srgbClr val="008BCA"/>
                </a:solidFill>
                <a:effectLst/>
                <a:uLnTx/>
                <a:uFillTx/>
                <a:latin typeface="Calibri" pitchFamily="34" charset="0"/>
                <a:ea typeface="+mn-ea"/>
                <a:cs typeface="Arial" pitchFamily="34" charset="0"/>
              </a:rPr>
              <a:t> </a:t>
            </a:r>
            <a:r>
              <a:rPr kumimoji="0" lang="hu-HU" sz="20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24%</a:t>
            </a:r>
          </a:p>
        </p:txBody>
      </p:sp>
      <p:sp>
        <p:nvSpPr>
          <p:cNvPr id="28" name="TextBox 27">
            <a:extLst>
              <a:ext uri="{FF2B5EF4-FFF2-40B4-BE49-F238E27FC236}">
                <a16:creationId xmlns:a16="http://schemas.microsoft.com/office/drawing/2014/main" id="{A3485897-FA7F-4498-BB68-421DF8359F75}"/>
              </a:ext>
            </a:extLst>
          </p:cNvPr>
          <p:cNvSpPr txBox="1"/>
          <p:nvPr/>
        </p:nvSpPr>
        <p:spPr>
          <a:xfrm>
            <a:off x="6983798" y="1059582"/>
            <a:ext cx="1229754"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A6A6A6"/>
                </a:solidFill>
                <a:effectLst/>
                <a:uLnTx/>
                <a:uFillTx/>
                <a:latin typeface="Calibri" pitchFamily="34" charset="0"/>
                <a:ea typeface="+mn-ea"/>
                <a:cs typeface="Arial" pitchFamily="34" charset="0"/>
              </a:rPr>
              <a:t>31% 26%</a:t>
            </a:r>
            <a:r>
              <a:rPr kumimoji="0" lang="hu-HU" sz="1200" b="1" i="0" u="none" strike="noStrike" kern="1200" cap="none" spc="0" normalizeH="0" baseline="0" noProof="0" dirty="0">
                <a:ln>
                  <a:noFill/>
                </a:ln>
                <a:solidFill>
                  <a:srgbClr val="008BCA"/>
                </a:solidFill>
                <a:effectLst/>
                <a:uLnTx/>
                <a:uFillTx/>
                <a:latin typeface="Calibri" pitchFamily="34" charset="0"/>
                <a:ea typeface="+mn-ea"/>
                <a:cs typeface="Arial" pitchFamily="34" charset="0"/>
              </a:rPr>
              <a:t> </a:t>
            </a:r>
            <a:r>
              <a:rPr kumimoji="0" lang="hu-HU" sz="2000" b="1" i="0" u="none" strike="noStrike" kern="1200" cap="none" spc="0" normalizeH="0" baseline="0" noProof="0" dirty="0">
                <a:ln>
                  <a:noFill/>
                </a:ln>
                <a:solidFill>
                  <a:srgbClr val="00B7C0"/>
                </a:solidFill>
                <a:effectLst/>
                <a:uLnTx/>
                <a:uFillTx/>
                <a:latin typeface="Calibri" pitchFamily="34" charset="0"/>
                <a:ea typeface="+mn-ea"/>
                <a:cs typeface="Arial" pitchFamily="34" charset="0"/>
              </a:rPr>
              <a:t>28%</a:t>
            </a:r>
          </a:p>
        </p:txBody>
      </p:sp>
      <p:sp>
        <p:nvSpPr>
          <p:cNvPr id="29" name="TextBox 28">
            <a:extLst>
              <a:ext uri="{FF2B5EF4-FFF2-40B4-BE49-F238E27FC236}">
                <a16:creationId xmlns:a16="http://schemas.microsoft.com/office/drawing/2014/main" id="{451880E2-B11A-473F-BDDD-A51C772AEA00}"/>
              </a:ext>
            </a:extLst>
          </p:cNvPr>
          <p:cNvSpPr txBox="1"/>
          <p:nvPr/>
        </p:nvSpPr>
        <p:spPr>
          <a:xfrm>
            <a:off x="7471882" y="3391839"/>
            <a:ext cx="977256"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A6A6A6"/>
                </a:solidFill>
                <a:effectLst/>
                <a:uLnTx/>
                <a:uFillTx/>
                <a:latin typeface="Calibri" pitchFamily="34" charset="0"/>
                <a:ea typeface="+mn-ea"/>
                <a:cs typeface="Arial" pitchFamily="34" charset="0"/>
              </a:rPr>
              <a:t>3% 2%</a:t>
            </a:r>
            <a:r>
              <a:rPr kumimoji="0" lang="hu-HU" sz="1200" b="1" i="0" u="none" strike="noStrike" kern="1200" cap="none" spc="0" normalizeH="0" baseline="0" noProof="0" dirty="0">
                <a:ln>
                  <a:noFill/>
                </a:ln>
                <a:solidFill>
                  <a:srgbClr val="008BCA"/>
                </a:solidFill>
                <a:effectLst/>
                <a:uLnTx/>
                <a:uFillTx/>
                <a:latin typeface="Calibri" pitchFamily="34" charset="0"/>
                <a:ea typeface="+mn-ea"/>
                <a:cs typeface="Arial" pitchFamily="34" charset="0"/>
              </a:rPr>
              <a:t> </a:t>
            </a:r>
            <a:r>
              <a:rPr kumimoji="0" lang="hu-HU" sz="2000" b="1" i="0" u="none" strike="noStrike" kern="1200" cap="none" spc="0" normalizeH="0" baseline="0" noProof="0" dirty="0">
                <a:ln>
                  <a:noFill/>
                </a:ln>
                <a:solidFill>
                  <a:srgbClr val="A1C46B"/>
                </a:solidFill>
                <a:effectLst/>
                <a:uLnTx/>
                <a:uFillTx/>
                <a:latin typeface="Calibri" pitchFamily="34" charset="0"/>
                <a:ea typeface="+mn-ea"/>
                <a:cs typeface="Arial" pitchFamily="34" charset="0"/>
              </a:rPr>
              <a:t>4%</a:t>
            </a:r>
          </a:p>
        </p:txBody>
      </p:sp>
      <p:sp>
        <p:nvSpPr>
          <p:cNvPr id="10" name="TextBox 9">
            <a:extLst>
              <a:ext uri="{FF2B5EF4-FFF2-40B4-BE49-F238E27FC236}">
                <a16:creationId xmlns:a16="http://schemas.microsoft.com/office/drawing/2014/main" id="{51A8074A-8C90-F8BC-940B-8EC159945CF1}"/>
              </a:ext>
            </a:extLst>
          </p:cNvPr>
          <p:cNvSpPr txBox="1"/>
          <p:nvPr/>
        </p:nvSpPr>
        <p:spPr>
          <a:xfrm>
            <a:off x="4060990" y="1014734"/>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A6A6A6"/>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A6A6A6"/>
              </a:solidFill>
              <a:effectLst/>
              <a:uLnTx/>
              <a:uFillTx/>
              <a:latin typeface="Calibri" pitchFamily="34" charset="0"/>
              <a:ea typeface="+mn-ea"/>
              <a:cs typeface="Arial" pitchFamily="34" charset="0"/>
            </a:endParaRPr>
          </a:p>
        </p:txBody>
      </p:sp>
      <p:sp>
        <p:nvSpPr>
          <p:cNvPr id="11" name="TextBox 10">
            <a:extLst>
              <a:ext uri="{FF2B5EF4-FFF2-40B4-BE49-F238E27FC236}">
                <a16:creationId xmlns:a16="http://schemas.microsoft.com/office/drawing/2014/main" id="{5FD3880D-CBD0-0D00-8D43-90ED9166A637}"/>
              </a:ext>
            </a:extLst>
          </p:cNvPr>
          <p:cNvSpPr txBox="1"/>
          <p:nvPr/>
        </p:nvSpPr>
        <p:spPr>
          <a:xfrm>
            <a:off x="4439746" y="1014734"/>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A6A6A6"/>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A6A6A6"/>
              </a:solidFill>
              <a:effectLst/>
              <a:uLnTx/>
              <a:uFillTx/>
              <a:latin typeface="Calibri" pitchFamily="34" charset="0"/>
              <a:ea typeface="+mn-ea"/>
              <a:cs typeface="Arial" pitchFamily="34" charset="0"/>
            </a:endParaRPr>
          </a:p>
        </p:txBody>
      </p:sp>
      <p:sp>
        <p:nvSpPr>
          <p:cNvPr id="7" name="Szövegdoboz 135">
            <a:extLst>
              <a:ext uri="{FF2B5EF4-FFF2-40B4-BE49-F238E27FC236}">
                <a16:creationId xmlns:a16="http://schemas.microsoft.com/office/drawing/2014/main" id="{F105BD44-5B2E-5D3B-1F7D-E07C780C61D5}"/>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the ones watching movies on a monthly basis </a:t>
            </a:r>
            <a:r>
              <a:rPr kumimoji="0" lang="hu-HU" sz="900" b="0" i="0" u="none" strike="noStrike" kern="0" cap="none" spc="0" normalizeH="0" baseline="0" noProof="0" dirty="0">
                <a:ln>
                  <a:noFill/>
                </a:ln>
                <a:solidFill>
                  <a:srgbClr val="222223"/>
                </a:solidFill>
                <a:effectLst/>
                <a:uLnTx/>
                <a:uFillTx/>
                <a:latin typeface="Calibri"/>
                <a:ea typeface="+mn-ea"/>
                <a:cs typeface="+mn-cs"/>
              </a:rPr>
              <a:t>2017: n=928; 2020: n=922; 2023: n=898 </a:t>
            </a:r>
          </a:p>
        </p:txBody>
      </p:sp>
      <p:pic>
        <p:nvPicPr>
          <p:cNvPr id="3" name="Picture 2">
            <a:extLst>
              <a:ext uri="{FF2B5EF4-FFF2-40B4-BE49-F238E27FC236}">
                <a16:creationId xmlns:a16="http://schemas.microsoft.com/office/drawing/2014/main" id="{E5ADAB42-55FD-916E-2576-21294437786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63C0D2C-3064-9D4E-1C93-9A4706CF16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984893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Habits</a:t>
            </a:r>
            <a:r>
              <a:rPr lang="hu-HU" sz="2900" dirty="0"/>
              <a:t> of </a:t>
            </a:r>
            <a:r>
              <a:rPr lang="hu-HU" sz="2900" dirty="0" err="1"/>
              <a:t>watching</a:t>
            </a:r>
            <a:r>
              <a:rPr lang="hu-HU" sz="2900" dirty="0"/>
              <a:t> </a:t>
            </a:r>
            <a:r>
              <a:rPr lang="hu-HU" sz="2900" dirty="0" err="1"/>
              <a:t>series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If</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think</a:t>
            </a:r>
            <a:r>
              <a:rPr lang="hu-HU" sz="1000" i="1" dirty="0">
                <a:solidFill>
                  <a:schemeClr val="bg1">
                    <a:lumMod val="50000"/>
                  </a:schemeClr>
                </a:solidFill>
              </a:rPr>
              <a:t> </a:t>
            </a:r>
            <a:r>
              <a:rPr lang="hu-HU" sz="1000" i="1" dirty="0" err="1">
                <a:solidFill>
                  <a:schemeClr val="bg1">
                    <a:lumMod val="50000"/>
                  </a:schemeClr>
                </a:solidFill>
              </a:rPr>
              <a:t>about</a:t>
            </a:r>
            <a:r>
              <a:rPr lang="hu-HU" sz="1000" i="1" dirty="0">
                <a:solidFill>
                  <a:schemeClr val="bg1">
                    <a:lumMod val="50000"/>
                  </a:schemeClr>
                </a:solidFill>
              </a:rPr>
              <a:t> </a:t>
            </a:r>
            <a:r>
              <a:rPr lang="hu-HU" sz="1000" i="1" dirty="0" err="1">
                <a:solidFill>
                  <a:schemeClr val="bg1">
                    <a:lumMod val="50000"/>
                  </a:schemeClr>
                </a:solidFill>
              </a:rPr>
              <a:t>series</a:t>
            </a:r>
            <a:r>
              <a:rPr lang="hu-HU" sz="1000" i="1" dirty="0">
                <a:solidFill>
                  <a:schemeClr val="bg1">
                    <a:lumMod val="50000"/>
                  </a:schemeClr>
                </a:solidFill>
              </a:rPr>
              <a:t>,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statement</a:t>
            </a:r>
            <a:r>
              <a:rPr lang="hu-HU" sz="1000" i="1" dirty="0">
                <a:solidFill>
                  <a:schemeClr val="bg1">
                    <a:lumMod val="50000"/>
                  </a:schemeClr>
                </a:solidFill>
              </a:rPr>
              <a:t> is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closest</a:t>
            </a:r>
            <a:r>
              <a:rPr lang="hu-HU" sz="1000" i="1" dirty="0">
                <a:solidFill>
                  <a:schemeClr val="bg1">
                    <a:lumMod val="50000"/>
                  </a:schemeClr>
                </a:solidFill>
              </a:rPr>
              <a:t> </a:t>
            </a:r>
            <a:r>
              <a:rPr lang="hu-HU" sz="1000" i="1" dirty="0" err="1">
                <a:solidFill>
                  <a:schemeClr val="bg1">
                    <a:lumMod val="50000"/>
                  </a:schemeClr>
                </a:solidFill>
              </a:rPr>
              <a:t>to</a:t>
            </a:r>
            <a:r>
              <a:rPr lang="hu-HU" sz="1000" i="1" dirty="0">
                <a:solidFill>
                  <a:schemeClr val="bg1">
                    <a:lumMod val="50000"/>
                  </a:schemeClr>
                </a:solidFill>
              </a:rPr>
              <a:t> </a:t>
            </a:r>
            <a:r>
              <a:rPr lang="hu-HU" sz="1000" i="1" dirty="0" err="1">
                <a:solidFill>
                  <a:schemeClr val="bg1">
                    <a:lumMod val="50000"/>
                  </a:schemeClr>
                </a:solidFill>
              </a:rPr>
              <a:t>your</a:t>
            </a:r>
            <a:r>
              <a:rPr lang="hu-HU" sz="1000" i="1" dirty="0">
                <a:solidFill>
                  <a:schemeClr val="bg1">
                    <a:lumMod val="50000"/>
                  </a:schemeClr>
                </a:solidFill>
              </a:rPr>
              <a:t> </a:t>
            </a:r>
            <a:r>
              <a:rPr lang="hu-HU" sz="1000" i="1" dirty="0" err="1">
                <a:solidFill>
                  <a:schemeClr val="bg1">
                    <a:lumMod val="50000"/>
                  </a:schemeClr>
                </a:solidFill>
              </a:rPr>
              <a:t>habits</a:t>
            </a:r>
            <a:r>
              <a:rPr lang="hu-HU" sz="1000" i="1" dirty="0">
                <a:solidFill>
                  <a:schemeClr val="bg1">
                    <a:lumMod val="50000"/>
                  </a:schemeClr>
                </a:solidFill>
              </a:rPr>
              <a:t>? </a:t>
            </a:r>
          </a:p>
        </p:txBody>
      </p:sp>
      <p:sp>
        <p:nvSpPr>
          <p:cNvPr id="13"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the ones watching series on a monthly basis </a:t>
            </a:r>
            <a:r>
              <a:rPr kumimoji="0" lang="hu-HU" sz="900" b="0" i="0" u="none" strike="noStrike" kern="0" cap="none" spc="0" normalizeH="0" baseline="0" noProof="0" dirty="0">
                <a:ln>
                  <a:noFill/>
                </a:ln>
                <a:solidFill>
                  <a:srgbClr val="222223"/>
                </a:solidFill>
                <a:effectLst/>
                <a:uLnTx/>
                <a:uFillTx/>
                <a:latin typeface="Calibri"/>
                <a:ea typeface="+mn-ea"/>
                <a:cs typeface="+mn-cs"/>
              </a:rPr>
              <a:t>2017: n=882; 2020: n=892; 2023: n=977</a:t>
            </a:r>
          </a:p>
        </p:txBody>
      </p:sp>
      <p:grpSp>
        <p:nvGrpSpPr>
          <p:cNvPr id="43" name="Group 42"/>
          <p:cNvGrpSpPr/>
          <p:nvPr/>
        </p:nvGrpSpPr>
        <p:grpSpPr>
          <a:xfrm>
            <a:off x="1709913" y="1203598"/>
            <a:ext cx="930702" cy="1080120"/>
            <a:chOff x="425473" y="2073751"/>
            <a:chExt cx="1238764" cy="1080120"/>
          </a:xfrm>
        </p:grpSpPr>
        <p:graphicFrame>
          <p:nvGraphicFramePr>
            <p:cNvPr id="44"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2"/>
            </a:graphicData>
          </a:graphic>
        </p:graphicFrame>
        <p:sp>
          <p:nvSpPr>
            <p:cNvPr id="45" name="Chord 44"/>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ysClr val="window" lastClr="FFFFFF"/>
                  </a:solidFill>
                  <a:effectLst/>
                  <a:uLnTx/>
                  <a:uFillTx/>
                  <a:latin typeface="Calibri"/>
                  <a:ea typeface="+mn-ea"/>
                  <a:cs typeface="+mn-cs"/>
                </a:rPr>
                <a:t>68</a:t>
              </a:r>
              <a:r>
                <a:rPr kumimoji="0" lang="en-GB" sz="10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46" name="Rectangle 23"/>
          <p:cNvSpPr/>
          <p:nvPr/>
        </p:nvSpPr>
        <p:spPr>
          <a:xfrm>
            <a:off x="1706926" y="1842739"/>
            <a:ext cx="996419"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404040"/>
                </a:solidFill>
                <a:effectLst/>
                <a:uLnTx/>
                <a:uFillTx/>
                <a:latin typeface="Calibri"/>
                <a:ea typeface="+mn-ea"/>
                <a:cs typeface="+mn-cs"/>
              </a:rPr>
              <a:t>Stream</a:t>
            </a:r>
            <a:r>
              <a:rPr kumimoji="0" lang="hu-HU" sz="1000" b="0" i="0" u="none" strike="noStrike" kern="0" cap="none" spc="0" normalizeH="0" baseline="0" noProof="0" dirty="0">
                <a:ln>
                  <a:noFill/>
                </a:ln>
                <a:solidFill>
                  <a:srgbClr val="404040"/>
                </a:solidFill>
                <a:effectLst/>
                <a:uLnTx/>
                <a:uFillTx/>
                <a:latin typeface="Calibri"/>
                <a:ea typeface="+mn-ea"/>
                <a:cs typeface="+mn-cs"/>
              </a:rPr>
              <a:t> </a:t>
            </a:r>
            <a:br>
              <a:rPr kumimoji="0" lang="hu-HU" sz="1000" b="0" i="0" u="none" strike="noStrike" kern="0" cap="none" spc="0" normalizeH="0" baseline="0" noProof="0" dirty="0">
                <a:ln>
                  <a:noFill/>
                </a:ln>
                <a:solidFill>
                  <a:srgbClr val="404040"/>
                </a:solidFill>
                <a:effectLst/>
                <a:uLnTx/>
                <a:uFillTx/>
                <a:latin typeface="Calibri"/>
                <a:ea typeface="+mn-ea"/>
                <a:cs typeface="+mn-cs"/>
              </a:rPr>
            </a:br>
            <a:r>
              <a:rPr kumimoji="0" lang="en-GB" sz="1000" b="0" i="0" u="none" strike="noStrike" kern="0" cap="none" spc="0" normalizeH="0" baseline="0" noProof="0" dirty="0">
                <a:ln>
                  <a:noFill/>
                </a:ln>
                <a:solidFill>
                  <a:srgbClr val="404040"/>
                </a:solidFill>
                <a:effectLst/>
                <a:uLnTx/>
                <a:uFillTx/>
                <a:latin typeface="Calibri"/>
                <a:ea typeface="+mn-ea"/>
                <a:cs typeface="+mn-cs"/>
              </a:rPr>
              <a:t>or</a:t>
            </a:r>
            <a:r>
              <a:rPr kumimoji="0" lang="hu-HU" sz="1000" b="0" i="0" u="none" strike="noStrike" kern="0" cap="none" spc="0" normalizeH="0" baseline="0" noProof="0" dirty="0">
                <a:ln>
                  <a:noFill/>
                </a:ln>
                <a:solidFill>
                  <a:srgbClr val="404040"/>
                </a:solidFill>
                <a:effectLst/>
                <a:uLnTx/>
                <a:uFillTx/>
                <a:latin typeface="Calibri"/>
                <a:ea typeface="+mn-ea"/>
                <a:cs typeface="+mn-cs"/>
              </a:rPr>
              <a:t> torrent</a:t>
            </a:r>
          </a:p>
        </p:txBody>
      </p:sp>
      <p:grpSp>
        <p:nvGrpSpPr>
          <p:cNvPr id="59" name="Group 58"/>
          <p:cNvGrpSpPr/>
          <p:nvPr/>
        </p:nvGrpSpPr>
        <p:grpSpPr>
          <a:xfrm>
            <a:off x="2831772" y="1203598"/>
            <a:ext cx="930702" cy="1080120"/>
            <a:chOff x="425473" y="2073751"/>
            <a:chExt cx="1238764" cy="1080120"/>
          </a:xfrm>
        </p:grpSpPr>
        <p:graphicFrame>
          <p:nvGraphicFramePr>
            <p:cNvPr id="60"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3"/>
            </a:graphicData>
          </a:graphic>
        </p:graphicFrame>
        <p:sp>
          <p:nvSpPr>
            <p:cNvPr id="61" name="Chord 60"/>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ysClr val="window" lastClr="FFFFFF"/>
                  </a:solidFill>
                  <a:effectLst/>
                  <a:uLnTx/>
                  <a:uFillTx/>
                  <a:latin typeface="Calibri"/>
                  <a:ea typeface="+mn-ea"/>
                  <a:cs typeface="+mn-cs"/>
                </a:rPr>
                <a:t>14</a:t>
              </a:r>
              <a:r>
                <a:rPr kumimoji="0" lang="en-GB" sz="10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62" name="Rectangle 23"/>
          <p:cNvSpPr/>
          <p:nvPr/>
        </p:nvSpPr>
        <p:spPr>
          <a:xfrm>
            <a:off x="2874077" y="1842739"/>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a:ea typeface="+mn-ea"/>
                <a:cs typeface="+mn-cs"/>
              </a:rPr>
              <a:t>Lin</a:t>
            </a:r>
            <a:r>
              <a:rPr kumimoji="0" lang="en-GB" sz="1000" b="0" i="0" u="none" strike="noStrike" kern="0" cap="none" spc="0" normalizeH="0" baseline="0" noProof="0" dirty="0">
                <a:ln>
                  <a:noFill/>
                </a:ln>
                <a:solidFill>
                  <a:srgbClr val="404040"/>
                </a:solidFill>
                <a:effectLst/>
                <a:uLnTx/>
                <a:uFillTx/>
                <a:latin typeface="Calibri"/>
                <a:ea typeface="+mn-ea"/>
                <a:cs typeface="+mn-cs"/>
              </a:rPr>
              <a:t>ear</a:t>
            </a:r>
            <a:r>
              <a:rPr kumimoji="0" lang="hu-HU" sz="1000" b="0" i="0" u="none" strike="noStrike" kern="0" cap="none" spc="0" normalizeH="0" baseline="0" noProof="0" dirty="0">
                <a:ln>
                  <a:noFill/>
                </a:ln>
                <a:solidFill>
                  <a:srgbClr val="404040"/>
                </a:solidFill>
                <a:effectLst/>
                <a:uLnTx/>
                <a:uFillTx/>
                <a:latin typeface="Calibri"/>
                <a:ea typeface="+mn-ea"/>
                <a:cs typeface="+mn-cs"/>
              </a:rPr>
              <a:t> TV</a:t>
            </a:r>
          </a:p>
        </p:txBody>
      </p:sp>
      <p:grpSp>
        <p:nvGrpSpPr>
          <p:cNvPr id="75" name="Group 74"/>
          <p:cNvGrpSpPr/>
          <p:nvPr/>
        </p:nvGrpSpPr>
        <p:grpSpPr>
          <a:xfrm>
            <a:off x="1187624" y="2244465"/>
            <a:ext cx="930702" cy="1080120"/>
            <a:chOff x="425473" y="2073751"/>
            <a:chExt cx="1238764" cy="1080120"/>
          </a:xfrm>
        </p:grpSpPr>
        <p:graphicFrame>
          <p:nvGraphicFramePr>
            <p:cNvPr id="76"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4"/>
            </a:graphicData>
          </a:graphic>
        </p:graphicFrame>
        <p:sp>
          <p:nvSpPr>
            <p:cNvPr id="77" name="Chord 76"/>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ysClr val="window" lastClr="FFFFFF"/>
                  </a:solidFill>
                  <a:effectLst/>
                  <a:uLnTx/>
                  <a:uFillTx/>
                  <a:latin typeface="Calibri"/>
                  <a:ea typeface="+mn-ea"/>
                  <a:cs typeface="+mn-cs"/>
                </a:rPr>
                <a:t>5</a:t>
              </a:r>
              <a:r>
                <a:rPr kumimoji="0" lang="en-GB" sz="10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78" name="Rectangle 23"/>
          <p:cNvSpPr/>
          <p:nvPr/>
        </p:nvSpPr>
        <p:spPr>
          <a:xfrm>
            <a:off x="1229929" y="2883606"/>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a:ea typeface="+mn-ea"/>
                <a:cs typeface="+mn-cs"/>
              </a:rPr>
              <a:t>VOD</a:t>
            </a:r>
          </a:p>
        </p:txBody>
      </p:sp>
      <p:grpSp>
        <p:nvGrpSpPr>
          <p:cNvPr id="79" name="Group 78"/>
          <p:cNvGrpSpPr/>
          <p:nvPr/>
        </p:nvGrpSpPr>
        <p:grpSpPr>
          <a:xfrm>
            <a:off x="2309483" y="2244465"/>
            <a:ext cx="930702" cy="1080120"/>
            <a:chOff x="425473" y="2073751"/>
            <a:chExt cx="1238764" cy="1080120"/>
          </a:xfrm>
        </p:grpSpPr>
        <p:graphicFrame>
          <p:nvGraphicFramePr>
            <p:cNvPr id="80"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81" name="Chord 80"/>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ysClr val="window" lastClr="FFFFFF"/>
                  </a:solidFill>
                  <a:effectLst/>
                  <a:uLnTx/>
                  <a:uFillTx/>
                  <a:latin typeface="Calibri"/>
                  <a:ea typeface="+mn-ea"/>
                  <a:cs typeface="+mn-cs"/>
                </a:rPr>
                <a:t>7</a:t>
              </a:r>
              <a:r>
                <a:rPr kumimoji="0" lang="en-GB" sz="10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82" name="Rectangle 23"/>
          <p:cNvSpPr/>
          <p:nvPr/>
        </p:nvSpPr>
        <p:spPr>
          <a:xfrm>
            <a:off x="2351788" y="2883606"/>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04040"/>
                </a:solidFill>
                <a:effectLst/>
                <a:uLnTx/>
                <a:uFillTx/>
                <a:latin typeface="Calibri"/>
                <a:ea typeface="+mn-ea"/>
                <a:cs typeface="+mn-cs"/>
              </a:rPr>
              <a:t>Recording</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p:txBody>
      </p:sp>
      <p:grpSp>
        <p:nvGrpSpPr>
          <p:cNvPr id="83" name="Group 82"/>
          <p:cNvGrpSpPr/>
          <p:nvPr/>
        </p:nvGrpSpPr>
        <p:grpSpPr>
          <a:xfrm>
            <a:off x="3434008" y="2238436"/>
            <a:ext cx="930702" cy="1080120"/>
            <a:chOff x="425473" y="2073751"/>
            <a:chExt cx="1238764" cy="1080120"/>
          </a:xfrm>
        </p:grpSpPr>
        <p:graphicFrame>
          <p:nvGraphicFramePr>
            <p:cNvPr id="84"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6"/>
            </a:graphicData>
          </a:graphic>
        </p:graphicFrame>
        <p:sp>
          <p:nvSpPr>
            <p:cNvPr id="85" name="Chord 84"/>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 lastClr="FFFFFF"/>
                  </a:solidFill>
                  <a:effectLst/>
                  <a:uLnTx/>
                  <a:uFillTx/>
                  <a:latin typeface="Calibri"/>
                  <a:ea typeface="+mn-ea"/>
                  <a:cs typeface="+mn-cs"/>
                </a:rPr>
                <a:t>2</a:t>
              </a:r>
              <a:r>
                <a:rPr kumimoji="0" lang="en-GB" sz="10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86" name="Rectangle 23"/>
          <p:cNvSpPr/>
          <p:nvPr/>
        </p:nvSpPr>
        <p:spPr>
          <a:xfrm>
            <a:off x="3517487" y="2877577"/>
            <a:ext cx="823486"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a:ea typeface="+mn-ea"/>
                <a:cs typeface="+mn-cs"/>
              </a:rPr>
              <a:t>Blu-ray</a:t>
            </a:r>
            <a:br>
              <a:rPr kumimoji="0" lang="hu-HU" sz="1000" b="0" i="0" u="none" strike="noStrike" kern="0" cap="none" spc="0" normalizeH="0" baseline="0" noProof="0" dirty="0">
                <a:ln>
                  <a:noFill/>
                </a:ln>
                <a:solidFill>
                  <a:srgbClr val="404040"/>
                </a:solidFill>
                <a:effectLst/>
                <a:uLnTx/>
                <a:uFillTx/>
                <a:latin typeface="Calibri"/>
                <a:ea typeface="+mn-ea"/>
                <a:cs typeface="+mn-cs"/>
              </a:rPr>
            </a:br>
            <a:r>
              <a:rPr kumimoji="0" lang="en-GB" sz="1000" b="0" i="0" u="none" strike="noStrike" kern="0" cap="none" spc="0" normalizeH="0" baseline="0" noProof="0" dirty="0">
                <a:ln>
                  <a:noFill/>
                </a:ln>
                <a:solidFill>
                  <a:srgbClr val="404040"/>
                </a:solidFill>
                <a:effectLst/>
                <a:uLnTx/>
                <a:uFillTx/>
                <a:latin typeface="Calibri"/>
                <a:ea typeface="+mn-ea"/>
                <a:cs typeface="+mn-cs"/>
              </a:rPr>
              <a:t>or</a:t>
            </a:r>
            <a:r>
              <a:rPr kumimoji="0" lang="hu-HU" sz="1000" b="0" i="0" u="none" strike="noStrike" kern="0" cap="none" spc="0" normalizeH="0" baseline="0" noProof="0" dirty="0">
                <a:ln>
                  <a:noFill/>
                </a:ln>
                <a:solidFill>
                  <a:srgbClr val="404040"/>
                </a:solidFill>
                <a:effectLst/>
                <a:uLnTx/>
                <a:uFillTx/>
                <a:latin typeface="Calibri"/>
                <a:ea typeface="+mn-ea"/>
                <a:cs typeface="+mn-cs"/>
              </a:rPr>
              <a:t> DVD</a:t>
            </a:r>
          </a:p>
        </p:txBody>
      </p:sp>
      <p:grpSp>
        <p:nvGrpSpPr>
          <p:cNvPr id="87" name="Group 86"/>
          <p:cNvGrpSpPr/>
          <p:nvPr/>
        </p:nvGrpSpPr>
        <p:grpSpPr>
          <a:xfrm>
            <a:off x="2328970" y="3263309"/>
            <a:ext cx="930702" cy="1080120"/>
            <a:chOff x="425473" y="2073751"/>
            <a:chExt cx="1238764" cy="1080120"/>
          </a:xfrm>
        </p:grpSpPr>
        <p:graphicFrame>
          <p:nvGraphicFramePr>
            <p:cNvPr id="88" name="Object 5"/>
            <p:cNvGraphicFramePr>
              <a:graphicFrameLocks noChangeAspect="1"/>
            </p:cNvGraphicFramePr>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7"/>
            </a:graphicData>
          </a:graphic>
        </p:graphicFrame>
        <p:sp>
          <p:nvSpPr>
            <p:cNvPr id="89" name="Chord 88"/>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00" b="1" i="0" u="none" strike="noStrike" kern="1200" cap="none" spc="0" normalizeH="0" baseline="0" noProof="0" dirty="0">
                  <a:ln>
                    <a:noFill/>
                  </a:ln>
                  <a:solidFill>
                    <a:sysClr val="window" lastClr="FFFFFF"/>
                  </a:solidFill>
                  <a:effectLst/>
                  <a:uLnTx/>
                  <a:uFillTx/>
                  <a:latin typeface="Calibri"/>
                  <a:ea typeface="+mn-ea"/>
                  <a:cs typeface="+mn-cs"/>
                </a:rPr>
                <a:t>3</a:t>
              </a:r>
              <a:r>
                <a:rPr kumimoji="0" lang="en-GB" sz="1000" b="1"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90" name="Rectangle 23"/>
          <p:cNvSpPr/>
          <p:nvPr/>
        </p:nvSpPr>
        <p:spPr>
          <a:xfrm>
            <a:off x="2370021" y="3902450"/>
            <a:ext cx="905835" cy="319875"/>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04040"/>
                </a:solidFill>
                <a:effectLst/>
                <a:uLnTx/>
                <a:uFillTx/>
                <a:latin typeface="Calibri"/>
                <a:ea typeface="+mn-ea"/>
                <a:cs typeface="+mn-cs"/>
              </a:rPr>
              <a:t>I do not know</a:t>
            </a:r>
            <a:endParaRPr kumimoji="0" lang="hu-HU" sz="1000" b="0" i="0" u="none" strike="noStrike" kern="0" cap="none" spc="0" normalizeH="0" baseline="0" noProof="0" dirty="0">
              <a:ln>
                <a:noFill/>
              </a:ln>
              <a:solidFill>
                <a:srgbClr val="404040"/>
              </a:solidFill>
              <a:effectLst/>
              <a:uLnTx/>
              <a:uFillTx/>
              <a:latin typeface="Calibri"/>
              <a:ea typeface="+mn-ea"/>
              <a:cs typeface="+mn-cs"/>
            </a:endParaRPr>
          </a:p>
        </p:txBody>
      </p:sp>
      <p:sp>
        <p:nvSpPr>
          <p:cNvPr id="29" name="Szövegdoboz 30"/>
          <p:cNvSpPr txBox="1"/>
          <p:nvPr/>
        </p:nvSpPr>
        <p:spPr>
          <a:xfrm>
            <a:off x="4640908" y="1051102"/>
            <a:ext cx="3459484" cy="33239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 same is true for watching TV series as for watching films: the gap between online and linear TV viewing has widened among young people. In this case, linear TV has already been overtaken by free video services.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Women are also more likely to use streaming services (49%), as are people from Budapest (52%) and the county (53%), those with a university or college degree (53%), those with an intellectual job (51%), those living with a partner and no children (58%) and those with a relatively high financial status (52%).</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 consumption of series on free video-sharing sites is higher among those still in education (27%) and households without a TV subscription (26%).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Those who watch an exceptionally high proportion of series on live TV are more likely to live in a commune (20%), have children (20%), not use an ad-blocker (18%) and be inactive (29%).</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5A191D30-42D3-46B7-BC8D-227A1C21AEE2}"/>
              </a:ext>
            </a:extLst>
          </p:cNvPr>
          <p:cNvSpPr txBox="1"/>
          <p:nvPr/>
        </p:nvSpPr>
        <p:spPr>
          <a:xfrm>
            <a:off x="2583488" y="1091835"/>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56%</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32" name="TextBox 31">
            <a:extLst>
              <a:ext uri="{FF2B5EF4-FFF2-40B4-BE49-F238E27FC236}">
                <a16:creationId xmlns:a16="http://schemas.microsoft.com/office/drawing/2014/main" id="{A3A3A334-72E2-4C35-B412-1FCE2337B4B6}"/>
              </a:ext>
            </a:extLst>
          </p:cNvPr>
          <p:cNvSpPr txBox="1"/>
          <p:nvPr/>
        </p:nvSpPr>
        <p:spPr>
          <a:xfrm>
            <a:off x="3674088" y="1095997"/>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30%</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33" name="TextBox 32">
            <a:extLst>
              <a:ext uri="{FF2B5EF4-FFF2-40B4-BE49-F238E27FC236}">
                <a16:creationId xmlns:a16="http://schemas.microsoft.com/office/drawing/2014/main" id="{C4172702-C857-4E96-9D3C-E7A3E1419C02}"/>
              </a:ext>
            </a:extLst>
          </p:cNvPr>
          <p:cNvSpPr txBox="1"/>
          <p:nvPr/>
        </p:nvSpPr>
        <p:spPr>
          <a:xfrm>
            <a:off x="1978701" y="2139702"/>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4%</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34" name="TextBox 33">
            <a:extLst>
              <a:ext uri="{FF2B5EF4-FFF2-40B4-BE49-F238E27FC236}">
                <a16:creationId xmlns:a16="http://schemas.microsoft.com/office/drawing/2014/main" id="{4FD719CA-7396-4EB9-A560-47ADF85737F3}"/>
              </a:ext>
            </a:extLst>
          </p:cNvPr>
          <p:cNvSpPr txBox="1"/>
          <p:nvPr/>
        </p:nvSpPr>
        <p:spPr>
          <a:xfrm>
            <a:off x="3096369" y="2139702"/>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7%</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35" name="TextBox 34">
            <a:extLst>
              <a:ext uri="{FF2B5EF4-FFF2-40B4-BE49-F238E27FC236}">
                <a16:creationId xmlns:a16="http://schemas.microsoft.com/office/drawing/2014/main" id="{79554EF8-4F8B-4C87-A851-B2ABDECBC124}"/>
              </a:ext>
            </a:extLst>
          </p:cNvPr>
          <p:cNvSpPr txBox="1"/>
          <p:nvPr/>
        </p:nvSpPr>
        <p:spPr>
          <a:xfrm>
            <a:off x="4265735" y="2139702"/>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1%</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36" name="TextBox 35">
            <a:extLst>
              <a:ext uri="{FF2B5EF4-FFF2-40B4-BE49-F238E27FC236}">
                <a16:creationId xmlns:a16="http://schemas.microsoft.com/office/drawing/2014/main" id="{54043D0A-A341-44DB-9AEA-83273629F404}"/>
              </a:ext>
            </a:extLst>
          </p:cNvPr>
          <p:cNvSpPr txBox="1"/>
          <p:nvPr/>
        </p:nvSpPr>
        <p:spPr>
          <a:xfrm>
            <a:off x="3113607" y="3147814"/>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2%</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6" name="TextBox 5">
            <a:extLst>
              <a:ext uri="{FF2B5EF4-FFF2-40B4-BE49-F238E27FC236}">
                <a16:creationId xmlns:a16="http://schemas.microsoft.com/office/drawing/2014/main" id="{7B0849A2-986F-5BF9-5112-CA7CE950A156}"/>
              </a:ext>
            </a:extLst>
          </p:cNvPr>
          <p:cNvSpPr txBox="1"/>
          <p:nvPr/>
        </p:nvSpPr>
        <p:spPr>
          <a:xfrm>
            <a:off x="2583488" y="854591"/>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7" name="TextBox 6">
            <a:extLst>
              <a:ext uri="{FF2B5EF4-FFF2-40B4-BE49-F238E27FC236}">
                <a16:creationId xmlns:a16="http://schemas.microsoft.com/office/drawing/2014/main" id="{B700EC0B-861E-798A-2A74-D26C096BF8B1}"/>
              </a:ext>
            </a:extLst>
          </p:cNvPr>
          <p:cNvSpPr txBox="1"/>
          <p:nvPr/>
        </p:nvSpPr>
        <p:spPr>
          <a:xfrm>
            <a:off x="2195736" y="854591"/>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8" name="TextBox 7">
            <a:extLst>
              <a:ext uri="{FF2B5EF4-FFF2-40B4-BE49-F238E27FC236}">
                <a16:creationId xmlns:a16="http://schemas.microsoft.com/office/drawing/2014/main" id="{A3587063-7E1F-FAA7-7285-77DA45F7933E}"/>
              </a:ext>
            </a:extLst>
          </p:cNvPr>
          <p:cNvSpPr txBox="1"/>
          <p:nvPr/>
        </p:nvSpPr>
        <p:spPr>
          <a:xfrm>
            <a:off x="3674088" y="854591"/>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9" name="TextBox 8">
            <a:extLst>
              <a:ext uri="{FF2B5EF4-FFF2-40B4-BE49-F238E27FC236}">
                <a16:creationId xmlns:a16="http://schemas.microsoft.com/office/drawing/2014/main" id="{B158414F-99EC-E079-A7B8-F86D01B8788C}"/>
              </a:ext>
            </a:extLst>
          </p:cNvPr>
          <p:cNvSpPr txBox="1"/>
          <p:nvPr/>
        </p:nvSpPr>
        <p:spPr>
          <a:xfrm>
            <a:off x="3286336" y="854591"/>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0" name="TextBox 9">
            <a:extLst>
              <a:ext uri="{FF2B5EF4-FFF2-40B4-BE49-F238E27FC236}">
                <a16:creationId xmlns:a16="http://schemas.microsoft.com/office/drawing/2014/main" id="{05FD295E-6F9F-D905-F7E4-E115972FC79B}"/>
              </a:ext>
            </a:extLst>
          </p:cNvPr>
          <p:cNvSpPr txBox="1"/>
          <p:nvPr/>
        </p:nvSpPr>
        <p:spPr>
          <a:xfrm>
            <a:off x="2195736" y="1091835"/>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57%</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1" name="TextBox 10">
            <a:extLst>
              <a:ext uri="{FF2B5EF4-FFF2-40B4-BE49-F238E27FC236}">
                <a16:creationId xmlns:a16="http://schemas.microsoft.com/office/drawing/2014/main" id="{1685AE8D-DDB9-1EDB-9C67-CA312C2A3199}"/>
              </a:ext>
            </a:extLst>
          </p:cNvPr>
          <p:cNvSpPr txBox="1"/>
          <p:nvPr/>
        </p:nvSpPr>
        <p:spPr>
          <a:xfrm>
            <a:off x="3286336" y="1095997"/>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22%</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2" name="TextBox 11">
            <a:extLst>
              <a:ext uri="{FF2B5EF4-FFF2-40B4-BE49-F238E27FC236}">
                <a16:creationId xmlns:a16="http://schemas.microsoft.com/office/drawing/2014/main" id="{6D1B7482-EAD7-D5C2-5F63-D23047AF230A}"/>
              </a:ext>
            </a:extLst>
          </p:cNvPr>
          <p:cNvSpPr txBox="1"/>
          <p:nvPr/>
        </p:nvSpPr>
        <p:spPr>
          <a:xfrm>
            <a:off x="1673447" y="2139702"/>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9%</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4" name="TextBox 13">
            <a:extLst>
              <a:ext uri="{FF2B5EF4-FFF2-40B4-BE49-F238E27FC236}">
                <a16:creationId xmlns:a16="http://schemas.microsoft.com/office/drawing/2014/main" id="{CC1E7DB2-B575-454B-1F78-8ADC5871BD93}"/>
              </a:ext>
            </a:extLst>
          </p:cNvPr>
          <p:cNvSpPr txBox="1"/>
          <p:nvPr/>
        </p:nvSpPr>
        <p:spPr>
          <a:xfrm>
            <a:off x="2771800" y="2139702"/>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8%</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5" name="TextBox 14">
            <a:extLst>
              <a:ext uri="{FF2B5EF4-FFF2-40B4-BE49-F238E27FC236}">
                <a16:creationId xmlns:a16="http://schemas.microsoft.com/office/drawing/2014/main" id="{86517414-67BF-70C0-E1BB-CEBADB560735}"/>
              </a:ext>
            </a:extLst>
          </p:cNvPr>
          <p:cNvSpPr txBox="1"/>
          <p:nvPr/>
        </p:nvSpPr>
        <p:spPr>
          <a:xfrm>
            <a:off x="3923928" y="2139702"/>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1%</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6" name="TextBox 15">
            <a:extLst>
              <a:ext uri="{FF2B5EF4-FFF2-40B4-BE49-F238E27FC236}">
                <a16:creationId xmlns:a16="http://schemas.microsoft.com/office/drawing/2014/main" id="{F4A61191-A8BC-6786-B2CA-0B180169E16E}"/>
              </a:ext>
            </a:extLst>
          </p:cNvPr>
          <p:cNvSpPr txBox="1"/>
          <p:nvPr/>
        </p:nvSpPr>
        <p:spPr>
          <a:xfrm>
            <a:off x="2790185" y="3147814"/>
            <a:ext cx="522289"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2%</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21" name="Arrow: Down 20">
            <a:extLst>
              <a:ext uri="{FF2B5EF4-FFF2-40B4-BE49-F238E27FC236}">
                <a16:creationId xmlns:a16="http://schemas.microsoft.com/office/drawing/2014/main" id="{C5B717C3-7182-FF5E-243D-915E23E718F4}"/>
              </a:ext>
            </a:extLst>
          </p:cNvPr>
          <p:cNvSpPr/>
          <p:nvPr/>
        </p:nvSpPr>
        <p:spPr>
          <a:xfrm>
            <a:off x="3405068" y="1523063"/>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3" name="Arrow: Down 22">
            <a:extLst>
              <a:ext uri="{FF2B5EF4-FFF2-40B4-BE49-F238E27FC236}">
                <a16:creationId xmlns:a16="http://schemas.microsoft.com/office/drawing/2014/main" id="{8EEF4E19-6795-A23E-0143-C5B5877B5765}"/>
              </a:ext>
            </a:extLst>
          </p:cNvPr>
          <p:cNvSpPr/>
          <p:nvPr/>
        </p:nvSpPr>
        <p:spPr>
          <a:xfrm>
            <a:off x="1746452" y="2553107"/>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4" name="Arrow: Down 23">
            <a:extLst>
              <a:ext uri="{FF2B5EF4-FFF2-40B4-BE49-F238E27FC236}">
                <a16:creationId xmlns:a16="http://schemas.microsoft.com/office/drawing/2014/main" id="{246C0259-648C-E8F1-7A43-CE4E0C1B08A5}"/>
              </a:ext>
            </a:extLst>
          </p:cNvPr>
          <p:cNvSpPr/>
          <p:nvPr/>
        </p:nvSpPr>
        <p:spPr>
          <a:xfrm rot="10800000">
            <a:off x="2289553" y="1497976"/>
            <a:ext cx="139717" cy="221177"/>
          </a:xfrm>
          <a:prstGeom prst="downArrow">
            <a:avLst/>
          </a:prstGeom>
          <a:solidFill>
            <a:srgbClr val="92D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cxnSp>
        <p:nvCxnSpPr>
          <p:cNvPr id="4" name="Straight Arrow Connector 3">
            <a:extLst>
              <a:ext uri="{FF2B5EF4-FFF2-40B4-BE49-F238E27FC236}">
                <a16:creationId xmlns:a16="http://schemas.microsoft.com/office/drawing/2014/main" id="{51FD8D4F-7DFD-1687-6043-C2F7EDB10B85}"/>
              </a:ext>
            </a:extLst>
          </p:cNvPr>
          <p:cNvCxnSpPr>
            <a:cxnSpLocks/>
          </p:cNvCxnSpPr>
          <p:nvPr/>
        </p:nvCxnSpPr>
        <p:spPr>
          <a:xfrm flipH="1" flipV="1">
            <a:off x="1566692" y="1076069"/>
            <a:ext cx="334111" cy="266028"/>
          </a:xfrm>
          <a:prstGeom prst="straightConnector1">
            <a:avLst/>
          </a:prstGeom>
          <a:ln w="28575">
            <a:solidFill>
              <a:srgbClr val="00B7C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0769E1B-A7D8-D1F5-6D3D-A9087706A8E0}"/>
              </a:ext>
            </a:extLst>
          </p:cNvPr>
          <p:cNvSpPr txBox="1"/>
          <p:nvPr/>
        </p:nvSpPr>
        <p:spPr>
          <a:xfrm>
            <a:off x="444282" y="720119"/>
            <a:ext cx="1044000" cy="996033"/>
          </a:xfrm>
          <a:prstGeom prst="rect">
            <a:avLst/>
          </a:prstGeom>
          <a:ln>
            <a:solidFill>
              <a:srgbClr val="00B7C0"/>
            </a:solidFill>
          </a:ln>
        </p:spPr>
        <p:txBody>
          <a:bodyPr wrap="square" lIns="72000" tIns="36000" rIns="72000" bIns="36000"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rPr>
              <a:t>Streaming</a:t>
            </a:r>
            <a:r>
              <a:rPr kumimoji="0" lang="en-GB" sz="1200" b="0" i="0"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rPr>
              <a:t>: 43%</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rPr>
              <a:t>Free videos</a:t>
            </a:r>
            <a:r>
              <a:rPr kumimoji="0" lang="en-GB" sz="1200" b="0" i="0"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rPr>
              <a:t>: 15%</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rPr>
              <a:t>Torrent:</a:t>
            </a:r>
            <a:r>
              <a:rPr kumimoji="0" lang="en-GB" sz="1200" b="0" i="0"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rPr>
              <a:t> 9%</a:t>
            </a:r>
            <a:endParaRPr kumimoji="0" lang="hu-HU" sz="1200" b="0" i="0" u="none" strike="noStrike" kern="1200" cap="none" spc="0" normalizeH="0" baseline="0" noProof="0" dirty="0">
              <a:ln>
                <a:noFill/>
              </a:ln>
              <a:solidFill>
                <a:srgbClr val="FFFFFF">
                  <a:lumMod val="50000"/>
                </a:srgbClr>
              </a:solidFill>
              <a:effectLst/>
              <a:uLnTx/>
              <a:uFillTx/>
              <a:latin typeface="Calibri" pitchFamily="34" charset="0"/>
              <a:ea typeface="+mn-ea"/>
              <a:cs typeface="Arial" pitchFamily="34" charset="0"/>
            </a:endParaRPr>
          </a:p>
        </p:txBody>
      </p:sp>
      <p:pic>
        <p:nvPicPr>
          <p:cNvPr id="2" name="Picture 2">
            <a:extLst>
              <a:ext uri="{FF2B5EF4-FFF2-40B4-BE49-F238E27FC236}">
                <a16:creationId xmlns:a16="http://schemas.microsoft.com/office/drawing/2014/main" id="{92FCCE19-C8E8-4B8D-E622-0B85C8BEF79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487EE1F-9095-27A3-DBBF-E282BDFC76C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9490620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33300" y="1239321"/>
            <a:ext cx="5550305" cy="2066353"/>
            <a:chOff x="1356384" y="1490713"/>
            <a:chExt cx="4563124" cy="2066353"/>
          </a:xfrm>
        </p:grpSpPr>
        <p:grpSp>
          <p:nvGrpSpPr>
            <p:cNvPr id="69" name="Group 68"/>
            <p:cNvGrpSpPr/>
            <p:nvPr/>
          </p:nvGrpSpPr>
          <p:grpSpPr>
            <a:xfrm>
              <a:off x="2778987" y="2046454"/>
              <a:ext cx="2977952" cy="1151845"/>
              <a:chOff x="2892656" y="1973490"/>
              <a:chExt cx="2977952" cy="1151845"/>
            </a:xfrm>
          </p:grpSpPr>
          <p:grpSp>
            <p:nvGrpSpPr>
              <p:cNvPr id="70" name="Group 35"/>
              <p:cNvGrpSpPr/>
              <p:nvPr/>
            </p:nvGrpSpPr>
            <p:grpSpPr>
              <a:xfrm>
                <a:off x="2892656" y="2532869"/>
                <a:ext cx="2486378" cy="592466"/>
                <a:chOff x="263025" y="1337173"/>
                <a:chExt cx="5329767" cy="1270002"/>
              </a:xfrm>
            </p:grpSpPr>
            <p:sp>
              <p:nvSpPr>
                <p:cNvPr id="74" name="Shape 20"/>
                <p:cNvSpPr/>
                <p:nvPr/>
              </p:nvSpPr>
              <p:spPr>
                <a:xfrm rot="18900000">
                  <a:off x="263025" y="1337173"/>
                  <a:ext cx="1270002" cy="1270002"/>
                </a:xfrm>
                <a:prstGeom prst="rect">
                  <a:avLst/>
                </a:prstGeom>
                <a:solidFill>
                  <a:schemeClr val="accent2"/>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75" name="Shape 23"/>
                <p:cNvSpPr/>
                <p:nvPr/>
              </p:nvSpPr>
              <p:spPr>
                <a:xfrm rot="18900000">
                  <a:off x="4322790" y="1337173"/>
                  <a:ext cx="1270002" cy="1270002"/>
                </a:xfrm>
                <a:prstGeom prst="rect">
                  <a:avLst/>
                </a:prstGeom>
                <a:solidFill>
                  <a:schemeClr val="accent5"/>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6" name="Shape 26"/>
                <p:cNvSpPr/>
                <p:nvPr/>
              </p:nvSpPr>
              <p:spPr>
                <a:xfrm rot="18900000">
                  <a:off x="2292910" y="1337173"/>
                  <a:ext cx="1270002" cy="1270002"/>
                </a:xfrm>
                <a:prstGeom prst="rect">
                  <a:avLst/>
                </a:prstGeom>
                <a:solidFill>
                  <a:schemeClr val="accent4"/>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71" name="Shape 20"/>
              <p:cNvSpPr/>
              <p:nvPr/>
            </p:nvSpPr>
            <p:spPr>
              <a:xfrm rot="18900000">
                <a:off x="3384230" y="1973490"/>
                <a:ext cx="592466" cy="592466"/>
              </a:xfrm>
              <a:prstGeom prst="rect">
                <a:avLst/>
              </a:prstGeom>
              <a:solidFill>
                <a:schemeClr val="accent2"/>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72" name="Shape 23"/>
              <p:cNvSpPr/>
              <p:nvPr/>
            </p:nvSpPr>
            <p:spPr>
              <a:xfrm rot="18900000">
                <a:off x="5278142" y="1973490"/>
                <a:ext cx="592466" cy="592466"/>
              </a:xfrm>
              <a:prstGeom prst="rect">
                <a:avLst/>
              </a:prstGeom>
              <a:solidFill>
                <a:schemeClr val="accent5"/>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73" name="Shape 26"/>
              <p:cNvSpPr/>
              <p:nvPr/>
            </p:nvSpPr>
            <p:spPr>
              <a:xfrm rot="18900000">
                <a:off x="4331187" y="1973490"/>
                <a:ext cx="592466" cy="592466"/>
              </a:xfrm>
              <a:prstGeom prst="rect">
                <a:avLst/>
              </a:prstGeom>
              <a:solidFill>
                <a:schemeClr val="accent4"/>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78" name="TextBox 77"/>
            <p:cNvSpPr txBox="1"/>
            <p:nvPr/>
          </p:nvSpPr>
          <p:spPr>
            <a:xfrm>
              <a:off x="2794268" y="2717400"/>
              <a:ext cx="720080"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27%</a:t>
              </a:r>
            </a:p>
          </p:txBody>
        </p:sp>
        <p:cxnSp>
          <p:nvCxnSpPr>
            <p:cNvPr id="85" name="Straight Connector 84"/>
            <p:cNvCxnSpPr>
              <a:cxnSpLocks/>
            </p:cNvCxnSpPr>
            <p:nvPr/>
          </p:nvCxnSpPr>
          <p:spPr>
            <a:xfrm>
              <a:off x="2369949" y="1490713"/>
              <a:ext cx="282653" cy="380202"/>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cxnSpLocks/>
              <a:stCxn id="105" idx="2"/>
            </p:cNvCxnSpPr>
            <p:nvPr/>
          </p:nvCxnSpPr>
          <p:spPr>
            <a:xfrm>
              <a:off x="3332532" y="1549854"/>
              <a:ext cx="262063" cy="324730"/>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515561" y="1499528"/>
              <a:ext cx="358230" cy="393505"/>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p:cNvCxnSpPr>
            <p:nvPr/>
          </p:nvCxnSpPr>
          <p:spPr>
            <a:xfrm flipV="1">
              <a:off x="1356384" y="2955781"/>
              <a:ext cx="393677" cy="471116"/>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p:cNvCxnSpPr>
            <p:nvPr/>
          </p:nvCxnSpPr>
          <p:spPr>
            <a:xfrm flipV="1">
              <a:off x="2925485" y="3343226"/>
              <a:ext cx="109592" cy="137714"/>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959260" y="3361302"/>
              <a:ext cx="177882" cy="195764"/>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2" name="Shape 20"/>
            <p:cNvSpPr/>
            <p:nvPr/>
          </p:nvSpPr>
          <p:spPr>
            <a:xfrm rot="18900000">
              <a:off x="1832284" y="2598874"/>
              <a:ext cx="592466" cy="592466"/>
            </a:xfrm>
            <a:prstGeom prst="rect">
              <a:avLst/>
            </a:prstGeom>
            <a:solidFill>
              <a:schemeClr val="accent1"/>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93" name="Shape 20"/>
            <p:cNvSpPr/>
            <p:nvPr/>
          </p:nvSpPr>
          <p:spPr>
            <a:xfrm rot="18900000">
              <a:off x="2323858" y="2039495"/>
              <a:ext cx="592466" cy="592466"/>
            </a:xfrm>
            <a:prstGeom prst="rect">
              <a:avLst/>
            </a:prstGeom>
            <a:solidFill>
              <a:schemeClr val="accent1"/>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cxnSp>
          <p:nvCxnSpPr>
            <p:cNvPr id="94" name="Straight Connector 93"/>
            <p:cNvCxnSpPr>
              <a:cxnSpLocks/>
            </p:cNvCxnSpPr>
            <p:nvPr/>
          </p:nvCxnSpPr>
          <p:spPr>
            <a:xfrm flipH="1">
              <a:off x="4555151" y="1538576"/>
              <a:ext cx="279954" cy="334053"/>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cxnSpLocks/>
            </p:cNvCxnSpPr>
            <p:nvPr/>
          </p:nvCxnSpPr>
          <p:spPr>
            <a:xfrm>
              <a:off x="3993369" y="3360768"/>
              <a:ext cx="126299" cy="150589"/>
            </a:xfrm>
            <a:prstGeom prst="line">
              <a:avLst/>
            </a:prstGeom>
            <a:ln w="127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2317632" y="2151062"/>
              <a:ext cx="720080"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55%</a:t>
              </a:r>
            </a:p>
          </p:txBody>
        </p:sp>
        <p:sp>
          <p:nvSpPr>
            <p:cNvPr id="97" name="TextBox 96"/>
            <p:cNvSpPr txBox="1"/>
            <p:nvPr/>
          </p:nvSpPr>
          <p:spPr>
            <a:xfrm>
              <a:off x="3298524" y="2151062"/>
              <a:ext cx="720080"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37%</a:t>
              </a:r>
            </a:p>
          </p:txBody>
        </p:sp>
        <p:sp>
          <p:nvSpPr>
            <p:cNvPr id="98" name="TextBox 97"/>
            <p:cNvSpPr txBox="1"/>
            <p:nvPr/>
          </p:nvSpPr>
          <p:spPr>
            <a:xfrm>
              <a:off x="4239180" y="2151195"/>
              <a:ext cx="720080"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24%</a:t>
              </a:r>
            </a:p>
          </p:txBody>
        </p:sp>
        <p:sp>
          <p:nvSpPr>
            <p:cNvPr id="99" name="TextBox 98"/>
            <p:cNvSpPr txBox="1"/>
            <p:nvPr/>
          </p:nvSpPr>
          <p:spPr>
            <a:xfrm>
              <a:off x="5199428" y="2150133"/>
              <a:ext cx="720080"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18%</a:t>
              </a:r>
            </a:p>
          </p:txBody>
        </p:sp>
        <p:sp>
          <p:nvSpPr>
            <p:cNvPr id="100" name="TextBox 99"/>
            <p:cNvSpPr txBox="1"/>
            <p:nvPr/>
          </p:nvSpPr>
          <p:spPr>
            <a:xfrm>
              <a:off x="3750385" y="2726575"/>
              <a:ext cx="720080"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18%</a:t>
              </a:r>
            </a:p>
          </p:txBody>
        </p:sp>
        <p:sp>
          <p:nvSpPr>
            <p:cNvPr id="101" name="TextBox 100"/>
            <p:cNvSpPr txBox="1"/>
            <p:nvPr/>
          </p:nvSpPr>
          <p:spPr>
            <a:xfrm>
              <a:off x="4757970" y="2720400"/>
              <a:ext cx="720080"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24%</a:t>
              </a:r>
            </a:p>
          </p:txBody>
        </p:sp>
        <p:sp>
          <p:nvSpPr>
            <p:cNvPr id="103" name="TextBox 102"/>
            <p:cNvSpPr txBox="1"/>
            <p:nvPr/>
          </p:nvSpPr>
          <p:spPr>
            <a:xfrm>
              <a:off x="1836563" y="2717400"/>
              <a:ext cx="720080"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42%</a:t>
              </a:r>
            </a:p>
          </p:txBody>
        </p:sp>
      </p:grpSp>
      <p:sp>
        <p:nvSpPr>
          <p:cNvPr id="9" name="Cím 8"/>
          <p:cNvSpPr>
            <a:spLocks noGrp="1"/>
          </p:cNvSpPr>
          <p:nvPr>
            <p:ph type="title"/>
          </p:nvPr>
        </p:nvSpPr>
        <p:spPr/>
        <p:txBody>
          <a:bodyPr>
            <a:noAutofit/>
          </a:bodyPr>
          <a:lstStyle/>
          <a:p>
            <a:r>
              <a:rPr lang="hu-HU" sz="2900" dirty="0" err="1"/>
              <a:t>Reasons</a:t>
            </a:r>
            <a:r>
              <a:rPr lang="hu-HU" sz="2900" dirty="0"/>
              <a:t> </a:t>
            </a:r>
            <a:r>
              <a:rPr lang="hu-HU" sz="2900" dirty="0" err="1"/>
              <a:t>behind</a:t>
            </a:r>
            <a:r>
              <a:rPr lang="hu-HU" sz="2900" dirty="0"/>
              <a:t> </a:t>
            </a:r>
            <a:r>
              <a:rPr lang="hu-HU" sz="2900" dirty="0" err="1"/>
              <a:t>watching</a:t>
            </a:r>
            <a:r>
              <a:rPr lang="hu-HU" sz="2900" dirty="0"/>
              <a:t> </a:t>
            </a:r>
            <a:r>
              <a:rPr lang="hu-HU" sz="2900" dirty="0" err="1"/>
              <a:t>series</a:t>
            </a:r>
            <a:r>
              <a:rPr lang="hu-HU" sz="2900" dirty="0"/>
              <a:t> </a:t>
            </a:r>
            <a:r>
              <a:rPr lang="hu-HU" sz="2900" dirty="0" err="1"/>
              <a:t>alternatively</a:t>
            </a:r>
            <a:endParaRPr lang="hu-HU" sz="2900" dirty="0"/>
          </a:p>
        </p:txBody>
      </p:sp>
      <p:sp>
        <p:nvSpPr>
          <p:cNvPr id="104" name="Szövegdoboz 30"/>
          <p:cNvSpPr txBox="1"/>
          <p:nvPr/>
        </p:nvSpPr>
        <p:spPr>
          <a:xfrm>
            <a:off x="1680097" y="929130"/>
            <a:ext cx="12515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Commercials</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disturb</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me</a:t>
            </a:r>
            <a:endPar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05" name="Szövegdoboz 30"/>
          <p:cNvSpPr txBox="1"/>
          <p:nvPr/>
        </p:nvSpPr>
        <p:spPr>
          <a:xfrm>
            <a:off x="2879762" y="790631"/>
            <a:ext cx="1514406"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Good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series</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are</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not</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broadcasted</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when</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I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can</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watch</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them</a:t>
            </a:r>
            <a:endPar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06" name="Szövegdoboz 30"/>
          <p:cNvSpPr txBox="1"/>
          <p:nvPr/>
        </p:nvSpPr>
        <p:spPr>
          <a:xfrm>
            <a:off x="5032045" y="790631"/>
            <a:ext cx="137673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The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seasons</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and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episodes</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are</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broadcasted</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randomly</a:t>
            </a:r>
            <a:endPar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07" name="Szövegdoboz 30"/>
          <p:cNvSpPr txBox="1"/>
          <p:nvPr/>
        </p:nvSpPr>
        <p:spPr>
          <a:xfrm>
            <a:off x="6291611" y="929130"/>
            <a:ext cx="13767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The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newest</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seasons</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are</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not</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br</a:t>
            </a:r>
            <a:r>
              <a:rPr kumimoji="0" lang="en-GB"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o</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adcasted</a:t>
            </a:r>
            <a:endPar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08" name="Szövegdoboz 30"/>
          <p:cNvSpPr txBox="1"/>
          <p:nvPr/>
        </p:nvSpPr>
        <p:spPr>
          <a:xfrm>
            <a:off x="376088" y="3288055"/>
            <a:ext cx="166584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cannot</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find</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everything</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en-GB"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on</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TV</a:t>
            </a:r>
          </a:p>
        </p:txBody>
      </p:sp>
      <p:sp>
        <p:nvSpPr>
          <p:cNvPr id="109" name="Szövegdoboz 30"/>
          <p:cNvSpPr txBox="1"/>
          <p:nvPr/>
        </p:nvSpPr>
        <p:spPr>
          <a:xfrm>
            <a:off x="2302009" y="3288055"/>
            <a:ext cx="12935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cannot</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wait</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for</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next</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episode</a:t>
            </a:r>
            <a:endPar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10" name="Szövegdoboz 30"/>
          <p:cNvSpPr txBox="1"/>
          <p:nvPr/>
        </p:nvSpPr>
        <p:spPr>
          <a:xfrm>
            <a:off x="3627875" y="3288055"/>
            <a:ext cx="16658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watch</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series</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in </a:t>
            </a:r>
            <a:r>
              <a:rPr kumimoji="0" lang="en-GB"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the</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original</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language</a:t>
            </a:r>
            <a:endPar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111" name="Szövegdoboz 30"/>
          <p:cNvSpPr txBox="1"/>
          <p:nvPr/>
        </p:nvSpPr>
        <p:spPr>
          <a:xfrm>
            <a:off x="5677744" y="3297853"/>
            <a:ext cx="113779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do</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not</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9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watch</a:t>
            </a:r>
            <a:r>
              <a:rPr kumimoji="0" lang="hu-HU" sz="9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TV</a:t>
            </a:r>
          </a:p>
        </p:txBody>
      </p:sp>
      <p:sp>
        <p:nvSpPr>
          <p:cNvPr id="45"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the ones not watching series on TV </a:t>
            </a:r>
            <a:r>
              <a:rPr kumimoji="0" lang="hu-HU" sz="900" b="0" i="0" u="none" strike="noStrike" kern="0" cap="none" spc="0" normalizeH="0" baseline="0" noProof="0" dirty="0">
                <a:ln>
                  <a:noFill/>
                </a:ln>
                <a:solidFill>
                  <a:srgbClr val="222223"/>
                </a:solidFill>
                <a:effectLst/>
                <a:uLnTx/>
                <a:uFillTx/>
                <a:latin typeface="Calibri"/>
                <a:ea typeface="+mn-ea"/>
                <a:cs typeface="+mn-cs"/>
              </a:rPr>
              <a:t>2017: n=598; 2020: n=697; 2023: n=808</a:t>
            </a:r>
          </a:p>
        </p:txBody>
      </p:sp>
      <p:sp>
        <p:nvSpPr>
          <p:cNvPr id="40" name="Szövegdoboz 30"/>
          <p:cNvSpPr txBox="1"/>
          <p:nvPr/>
        </p:nvSpPr>
        <p:spPr>
          <a:xfrm>
            <a:off x="319487" y="3715894"/>
            <a:ext cx="8651653" cy="12234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 opinion of those who do not watch live TV has also changed. Half of them are still bothered by the commercial break, while a drastically increasing proportion of them abandon watching television altogether. The number of reasons cited for these reasons has fallen, presumably due to a decline in TV viewing. Non-TV watchers are a notable outlier among those in Budapest (35%), those with a university or college degree (34%) and ad-blocker users (32%). While the disturbing effect of commercials is a general opinion, those who find series elsewhere are more prevalent among those with a high school diploma (49%), and those who find series on at the wrong time are more prevalent among parents (45%). Those who complain about the unpredictability of the order are more likely to be high school graduates (31%), while the original language is more likely to be preferred by those with a high school degree (31%) and those with a university or college degree (26%).</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BE42BCA2-AFB4-4E25-AFAF-F719EA14FC0C}"/>
              </a:ext>
            </a:extLst>
          </p:cNvPr>
          <p:cNvSpPr txBox="1"/>
          <p:nvPr/>
        </p:nvSpPr>
        <p:spPr>
          <a:xfrm>
            <a:off x="2945654" y="1664754"/>
            <a:ext cx="522289"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59%</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43" name="TextBox 42">
            <a:extLst>
              <a:ext uri="{FF2B5EF4-FFF2-40B4-BE49-F238E27FC236}">
                <a16:creationId xmlns:a16="http://schemas.microsoft.com/office/drawing/2014/main" id="{1C730757-249A-461C-8F42-51537B418485}"/>
              </a:ext>
            </a:extLst>
          </p:cNvPr>
          <p:cNvSpPr txBox="1"/>
          <p:nvPr/>
        </p:nvSpPr>
        <p:spPr>
          <a:xfrm>
            <a:off x="2249511" y="2715766"/>
            <a:ext cx="522289"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49%</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44" name="TextBox 43">
            <a:extLst>
              <a:ext uri="{FF2B5EF4-FFF2-40B4-BE49-F238E27FC236}">
                <a16:creationId xmlns:a16="http://schemas.microsoft.com/office/drawing/2014/main" id="{26C32D2B-2DA0-4917-8582-80A8D9A4A538}"/>
              </a:ext>
            </a:extLst>
          </p:cNvPr>
          <p:cNvSpPr txBox="1"/>
          <p:nvPr/>
        </p:nvSpPr>
        <p:spPr>
          <a:xfrm>
            <a:off x="4058339" y="1664754"/>
            <a:ext cx="522289"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45%</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48" name="TextBox 47">
            <a:extLst>
              <a:ext uri="{FF2B5EF4-FFF2-40B4-BE49-F238E27FC236}">
                <a16:creationId xmlns:a16="http://schemas.microsoft.com/office/drawing/2014/main" id="{B892D23D-4855-4327-8756-D3A6CF23CB78}"/>
              </a:ext>
            </a:extLst>
          </p:cNvPr>
          <p:cNvSpPr txBox="1"/>
          <p:nvPr/>
        </p:nvSpPr>
        <p:spPr>
          <a:xfrm>
            <a:off x="3419872" y="2715766"/>
            <a:ext cx="522289"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34%</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49" name="TextBox 48">
            <a:extLst>
              <a:ext uri="{FF2B5EF4-FFF2-40B4-BE49-F238E27FC236}">
                <a16:creationId xmlns:a16="http://schemas.microsoft.com/office/drawing/2014/main" id="{7CE746F0-60DD-4ACC-AC52-097539B8CAE0}"/>
              </a:ext>
            </a:extLst>
          </p:cNvPr>
          <p:cNvSpPr txBox="1"/>
          <p:nvPr/>
        </p:nvSpPr>
        <p:spPr>
          <a:xfrm>
            <a:off x="5170149" y="1664754"/>
            <a:ext cx="522289"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33%</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50" name="TextBox 49">
            <a:extLst>
              <a:ext uri="{FF2B5EF4-FFF2-40B4-BE49-F238E27FC236}">
                <a16:creationId xmlns:a16="http://schemas.microsoft.com/office/drawing/2014/main" id="{2EF4B1E4-6C6A-400E-B336-3E9C7A7D3D96}"/>
              </a:ext>
            </a:extLst>
          </p:cNvPr>
          <p:cNvSpPr txBox="1"/>
          <p:nvPr/>
        </p:nvSpPr>
        <p:spPr>
          <a:xfrm>
            <a:off x="4553767" y="2715766"/>
            <a:ext cx="522289"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28%</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51" name="TextBox 50">
            <a:extLst>
              <a:ext uri="{FF2B5EF4-FFF2-40B4-BE49-F238E27FC236}">
                <a16:creationId xmlns:a16="http://schemas.microsoft.com/office/drawing/2014/main" id="{B0480827-F5FF-4484-A115-06131B323303}"/>
              </a:ext>
            </a:extLst>
          </p:cNvPr>
          <p:cNvSpPr txBox="1"/>
          <p:nvPr/>
        </p:nvSpPr>
        <p:spPr>
          <a:xfrm>
            <a:off x="6343487" y="1664754"/>
            <a:ext cx="522289"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28%</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52" name="TextBox 51">
            <a:extLst>
              <a:ext uri="{FF2B5EF4-FFF2-40B4-BE49-F238E27FC236}">
                <a16:creationId xmlns:a16="http://schemas.microsoft.com/office/drawing/2014/main" id="{9E31A83D-A5C1-4FE8-92C3-E15CBDA30FEE}"/>
              </a:ext>
            </a:extLst>
          </p:cNvPr>
          <p:cNvSpPr txBox="1"/>
          <p:nvPr/>
        </p:nvSpPr>
        <p:spPr>
          <a:xfrm>
            <a:off x="5849911" y="2715766"/>
            <a:ext cx="522289"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8%</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7" name="TextBox 6">
            <a:extLst>
              <a:ext uri="{FF2B5EF4-FFF2-40B4-BE49-F238E27FC236}">
                <a16:creationId xmlns:a16="http://schemas.microsoft.com/office/drawing/2014/main" id="{B22CA760-A8BA-1AAB-42C5-2917B9FB7480}"/>
              </a:ext>
            </a:extLst>
          </p:cNvPr>
          <p:cNvSpPr txBox="1"/>
          <p:nvPr/>
        </p:nvSpPr>
        <p:spPr>
          <a:xfrm>
            <a:off x="3233686" y="1664754"/>
            <a:ext cx="522289"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56%</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8" name="TextBox 7">
            <a:extLst>
              <a:ext uri="{FF2B5EF4-FFF2-40B4-BE49-F238E27FC236}">
                <a16:creationId xmlns:a16="http://schemas.microsoft.com/office/drawing/2014/main" id="{48B67D1E-6EF2-CE89-5CE8-CF9940412924}"/>
              </a:ext>
            </a:extLst>
          </p:cNvPr>
          <p:cNvSpPr txBox="1"/>
          <p:nvPr/>
        </p:nvSpPr>
        <p:spPr>
          <a:xfrm>
            <a:off x="2537543" y="2715766"/>
            <a:ext cx="522289"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44%</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0" name="TextBox 9">
            <a:extLst>
              <a:ext uri="{FF2B5EF4-FFF2-40B4-BE49-F238E27FC236}">
                <a16:creationId xmlns:a16="http://schemas.microsoft.com/office/drawing/2014/main" id="{9B8D1923-C237-701F-2B78-E8901303E062}"/>
              </a:ext>
            </a:extLst>
          </p:cNvPr>
          <p:cNvSpPr txBox="1"/>
          <p:nvPr/>
        </p:nvSpPr>
        <p:spPr>
          <a:xfrm>
            <a:off x="4346371" y="1664754"/>
            <a:ext cx="522289"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52%</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1" name="TextBox 10">
            <a:extLst>
              <a:ext uri="{FF2B5EF4-FFF2-40B4-BE49-F238E27FC236}">
                <a16:creationId xmlns:a16="http://schemas.microsoft.com/office/drawing/2014/main" id="{819F2EF0-D647-F718-5FB5-1D21263433E0}"/>
              </a:ext>
            </a:extLst>
          </p:cNvPr>
          <p:cNvSpPr txBox="1"/>
          <p:nvPr/>
        </p:nvSpPr>
        <p:spPr>
          <a:xfrm>
            <a:off x="3707904" y="2715766"/>
            <a:ext cx="522289"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33%</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2" name="TextBox 11">
            <a:extLst>
              <a:ext uri="{FF2B5EF4-FFF2-40B4-BE49-F238E27FC236}">
                <a16:creationId xmlns:a16="http://schemas.microsoft.com/office/drawing/2014/main" id="{522505B0-B7E8-4FF1-0622-4B5DE5911631}"/>
              </a:ext>
            </a:extLst>
          </p:cNvPr>
          <p:cNvSpPr txBox="1"/>
          <p:nvPr/>
        </p:nvSpPr>
        <p:spPr>
          <a:xfrm>
            <a:off x="5458181" y="1664754"/>
            <a:ext cx="522289"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32%</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3" name="TextBox 12">
            <a:extLst>
              <a:ext uri="{FF2B5EF4-FFF2-40B4-BE49-F238E27FC236}">
                <a16:creationId xmlns:a16="http://schemas.microsoft.com/office/drawing/2014/main" id="{71E009E9-8BAD-4A89-C489-5910A06F75DB}"/>
              </a:ext>
            </a:extLst>
          </p:cNvPr>
          <p:cNvSpPr txBox="1"/>
          <p:nvPr/>
        </p:nvSpPr>
        <p:spPr>
          <a:xfrm>
            <a:off x="4841799" y="2715766"/>
            <a:ext cx="522289"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29%</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4" name="TextBox 13">
            <a:extLst>
              <a:ext uri="{FF2B5EF4-FFF2-40B4-BE49-F238E27FC236}">
                <a16:creationId xmlns:a16="http://schemas.microsoft.com/office/drawing/2014/main" id="{96ED0BDF-87D3-0855-31E5-C2847C033F8B}"/>
              </a:ext>
            </a:extLst>
          </p:cNvPr>
          <p:cNvSpPr txBox="1"/>
          <p:nvPr/>
        </p:nvSpPr>
        <p:spPr>
          <a:xfrm>
            <a:off x="6631519" y="1664754"/>
            <a:ext cx="522289"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33%</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5" name="TextBox 14">
            <a:extLst>
              <a:ext uri="{FF2B5EF4-FFF2-40B4-BE49-F238E27FC236}">
                <a16:creationId xmlns:a16="http://schemas.microsoft.com/office/drawing/2014/main" id="{F4C83658-1F60-8A7E-B914-A9FD7D5F1F3E}"/>
              </a:ext>
            </a:extLst>
          </p:cNvPr>
          <p:cNvSpPr txBox="1"/>
          <p:nvPr/>
        </p:nvSpPr>
        <p:spPr>
          <a:xfrm>
            <a:off x="6137943" y="2715766"/>
            <a:ext cx="522289" cy="276999"/>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rPr>
              <a:t>8%</a:t>
            </a:r>
            <a:endParaRPr kumimoji="0" lang="en-GB" sz="1200" b="1" i="0" u="none"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6" name="TextBox 15">
            <a:extLst>
              <a:ext uri="{FF2B5EF4-FFF2-40B4-BE49-F238E27FC236}">
                <a16:creationId xmlns:a16="http://schemas.microsoft.com/office/drawing/2014/main" id="{9E0EF479-E65D-A5C6-2018-FDBC98DE2B52}"/>
              </a:ext>
            </a:extLst>
          </p:cNvPr>
          <p:cNvSpPr txBox="1"/>
          <p:nvPr/>
        </p:nvSpPr>
        <p:spPr>
          <a:xfrm>
            <a:off x="3303568" y="1501176"/>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7" name="TextBox 16">
            <a:extLst>
              <a:ext uri="{FF2B5EF4-FFF2-40B4-BE49-F238E27FC236}">
                <a16:creationId xmlns:a16="http://schemas.microsoft.com/office/drawing/2014/main" id="{8480AEA8-A9EF-9C47-DFE9-FCAFBA1133B1}"/>
              </a:ext>
            </a:extLst>
          </p:cNvPr>
          <p:cNvSpPr txBox="1"/>
          <p:nvPr/>
        </p:nvSpPr>
        <p:spPr>
          <a:xfrm>
            <a:off x="2915816" y="1501176"/>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5" name="TextBox 4">
            <a:extLst>
              <a:ext uri="{FF2B5EF4-FFF2-40B4-BE49-F238E27FC236}">
                <a16:creationId xmlns:a16="http://schemas.microsoft.com/office/drawing/2014/main" id="{B50703B9-9B45-4333-CBAE-D8C266411D4B}"/>
              </a:ext>
            </a:extLst>
          </p:cNvPr>
          <p:cNvSpPr txBox="1"/>
          <p:nvPr/>
        </p:nvSpPr>
        <p:spPr>
          <a:xfrm>
            <a:off x="4394168" y="1491630"/>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8" name="TextBox 17">
            <a:extLst>
              <a:ext uri="{FF2B5EF4-FFF2-40B4-BE49-F238E27FC236}">
                <a16:creationId xmlns:a16="http://schemas.microsoft.com/office/drawing/2014/main" id="{1C9B3959-3398-A672-D769-BE0CD275107B}"/>
              </a:ext>
            </a:extLst>
          </p:cNvPr>
          <p:cNvSpPr txBox="1"/>
          <p:nvPr/>
        </p:nvSpPr>
        <p:spPr>
          <a:xfrm>
            <a:off x="4006416" y="1491630"/>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19" name="TextBox 18">
            <a:extLst>
              <a:ext uri="{FF2B5EF4-FFF2-40B4-BE49-F238E27FC236}">
                <a16:creationId xmlns:a16="http://schemas.microsoft.com/office/drawing/2014/main" id="{4DA9C9C0-3423-8ACB-62C4-12499FB29F2B}"/>
              </a:ext>
            </a:extLst>
          </p:cNvPr>
          <p:cNvSpPr txBox="1"/>
          <p:nvPr/>
        </p:nvSpPr>
        <p:spPr>
          <a:xfrm>
            <a:off x="5535816" y="1491630"/>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20" name="TextBox 19">
            <a:extLst>
              <a:ext uri="{FF2B5EF4-FFF2-40B4-BE49-F238E27FC236}">
                <a16:creationId xmlns:a16="http://schemas.microsoft.com/office/drawing/2014/main" id="{AE078E06-C64A-8D02-3762-AD2778D9E6BA}"/>
              </a:ext>
            </a:extLst>
          </p:cNvPr>
          <p:cNvSpPr txBox="1"/>
          <p:nvPr/>
        </p:nvSpPr>
        <p:spPr>
          <a:xfrm>
            <a:off x="5148064" y="1491630"/>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21" name="TextBox 20">
            <a:extLst>
              <a:ext uri="{FF2B5EF4-FFF2-40B4-BE49-F238E27FC236}">
                <a16:creationId xmlns:a16="http://schemas.microsoft.com/office/drawing/2014/main" id="{335CDFDD-308F-9DE1-4A37-DA64B074F418}"/>
              </a:ext>
            </a:extLst>
          </p:cNvPr>
          <p:cNvSpPr txBox="1"/>
          <p:nvPr/>
        </p:nvSpPr>
        <p:spPr>
          <a:xfrm>
            <a:off x="6687944" y="1491630"/>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22" name="TextBox 21">
            <a:extLst>
              <a:ext uri="{FF2B5EF4-FFF2-40B4-BE49-F238E27FC236}">
                <a16:creationId xmlns:a16="http://schemas.microsoft.com/office/drawing/2014/main" id="{987205D1-D367-0D93-77D2-A49DEDDF58FD}"/>
              </a:ext>
            </a:extLst>
          </p:cNvPr>
          <p:cNvSpPr txBox="1"/>
          <p:nvPr/>
        </p:nvSpPr>
        <p:spPr>
          <a:xfrm>
            <a:off x="6300192" y="1491630"/>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23" name="TextBox 22">
            <a:extLst>
              <a:ext uri="{FF2B5EF4-FFF2-40B4-BE49-F238E27FC236}">
                <a16:creationId xmlns:a16="http://schemas.microsoft.com/office/drawing/2014/main" id="{DF7C4654-7B10-6253-3413-827A37E15457}"/>
              </a:ext>
            </a:extLst>
          </p:cNvPr>
          <p:cNvSpPr txBox="1"/>
          <p:nvPr/>
        </p:nvSpPr>
        <p:spPr>
          <a:xfrm>
            <a:off x="2591989" y="2844467"/>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24" name="TextBox 23">
            <a:extLst>
              <a:ext uri="{FF2B5EF4-FFF2-40B4-BE49-F238E27FC236}">
                <a16:creationId xmlns:a16="http://schemas.microsoft.com/office/drawing/2014/main" id="{18020EC4-E732-4B53-EDD3-8BFAB1EBF294}"/>
              </a:ext>
            </a:extLst>
          </p:cNvPr>
          <p:cNvSpPr txBox="1"/>
          <p:nvPr/>
        </p:nvSpPr>
        <p:spPr>
          <a:xfrm>
            <a:off x="2205715" y="2844467"/>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25" name="TextBox 24">
            <a:extLst>
              <a:ext uri="{FF2B5EF4-FFF2-40B4-BE49-F238E27FC236}">
                <a16:creationId xmlns:a16="http://schemas.microsoft.com/office/drawing/2014/main" id="{139684D3-3331-892E-F4D8-E605626B9AAB}"/>
              </a:ext>
            </a:extLst>
          </p:cNvPr>
          <p:cNvSpPr txBox="1"/>
          <p:nvPr/>
        </p:nvSpPr>
        <p:spPr>
          <a:xfrm>
            <a:off x="3767567" y="2844467"/>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26" name="TextBox 25">
            <a:extLst>
              <a:ext uri="{FF2B5EF4-FFF2-40B4-BE49-F238E27FC236}">
                <a16:creationId xmlns:a16="http://schemas.microsoft.com/office/drawing/2014/main" id="{4756C09C-8E3C-AC03-2AAD-DEB49A6F6A98}"/>
              </a:ext>
            </a:extLst>
          </p:cNvPr>
          <p:cNvSpPr txBox="1"/>
          <p:nvPr/>
        </p:nvSpPr>
        <p:spPr>
          <a:xfrm>
            <a:off x="3375084" y="2844467"/>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27" name="TextBox 26">
            <a:extLst>
              <a:ext uri="{FF2B5EF4-FFF2-40B4-BE49-F238E27FC236}">
                <a16:creationId xmlns:a16="http://schemas.microsoft.com/office/drawing/2014/main" id="{E414D1F5-6694-6DB3-0089-D7A1A8437B3C}"/>
              </a:ext>
            </a:extLst>
          </p:cNvPr>
          <p:cNvSpPr txBox="1"/>
          <p:nvPr/>
        </p:nvSpPr>
        <p:spPr>
          <a:xfrm>
            <a:off x="4935664" y="2844467"/>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28" name="TextBox 27">
            <a:extLst>
              <a:ext uri="{FF2B5EF4-FFF2-40B4-BE49-F238E27FC236}">
                <a16:creationId xmlns:a16="http://schemas.microsoft.com/office/drawing/2014/main" id="{DDA7A31F-E84F-5D01-2382-BAD96EA34CA4}"/>
              </a:ext>
            </a:extLst>
          </p:cNvPr>
          <p:cNvSpPr txBox="1"/>
          <p:nvPr/>
        </p:nvSpPr>
        <p:spPr>
          <a:xfrm>
            <a:off x="4540811" y="2844467"/>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29" name="TextBox 28">
            <a:extLst>
              <a:ext uri="{FF2B5EF4-FFF2-40B4-BE49-F238E27FC236}">
                <a16:creationId xmlns:a16="http://schemas.microsoft.com/office/drawing/2014/main" id="{A5100CE0-422F-6936-3319-4A0664E7C756}"/>
              </a:ext>
            </a:extLst>
          </p:cNvPr>
          <p:cNvSpPr txBox="1"/>
          <p:nvPr/>
        </p:nvSpPr>
        <p:spPr>
          <a:xfrm>
            <a:off x="6274571" y="2844467"/>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30" name="TextBox 29">
            <a:extLst>
              <a:ext uri="{FF2B5EF4-FFF2-40B4-BE49-F238E27FC236}">
                <a16:creationId xmlns:a16="http://schemas.microsoft.com/office/drawing/2014/main" id="{1F6AFF6C-5238-2D13-BD65-53F61067FB22}"/>
              </a:ext>
            </a:extLst>
          </p:cNvPr>
          <p:cNvSpPr txBox="1"/>
          <p:nvPr/>
        </p:nvSpPr>
        <p:spPr>
          <a:xfrm>
            <a:off x="5886819" y="2844467"/>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7F7F7F"/>
              </a:solidFill>
              <a:effectLst/>
              <a:uLnTx/>
              <a:uFillTx/>
              <a:latin typeface="Calibri" pitchFamily="34" charset="0"/>
              <a:ea typeface="+mn-ea"/>
              <a:cs typeface="Arial" pitchFamily="34" charset="0"/>
            </a:endParaRPr>
          </a:p>
        </p:txBody>
      </p:sp>
      <p:sp>
        <p:nvSpPr>
          <p:cNvPr id="35" name="Arrow: Down 34">
            <a:extLst>
              <a:ext uri="{FF2B5EF4-FFF2-40B4-BE49-F238E27FC236}">
                <a16:creationId xmlns:a16="http://schemas.microsoft.com/office/drawing/2014/main" id="{9EA08524-97F3-A188-E2C2-249CCB443B10}"/>
              </a:ext>
            </a:extLst>
          </p:cNvPr>
          <p:cNvSpPr/>
          <p:nvPr/>
        </p:nvSpPr>
        <p:spPr>
          <a:xfrm>
            <a:off x="4071457" y="1974316"/>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6" name="Arrow: Down 35">
            <a:extLst>
              <a:ext uri="{FF2B5EF4-FFF2-40B4-BE49-F238E27FC236}">
                <a16:creationId xmlns:a16="http://schemas.microsoft.com/office/drawing/2014/main" id="{9FA2AB1D-4BE0-9D6A-B9E9-32FCE7A0F06D}"/>
              </a:ext>
            </a:extLst>
          </p:cNvPr>
          <p:cNvSpPr/>
          <p:nvPr/>
        </p:nvSpPr>
        <p:spPr>
          <a:xfrm>
            <a:off x="5247204" y="1980690"/>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7" name="Arrow: Down 36">
            <a:extLst>
              <a:ext uri="{FF2B5EF4-FFF2-40B4-BE49-F238E27FC236}">
                <a16:creationId xmlns:a16="http://schemas.microsoft.com/office/drawing/2014/main" id="{FAD6C5C6-C135-A36A-0D28-57E52ACF1910}"/>
              </a:ext>
            </a:extLst>
          </p:cNvPr>
          <p:cNvSpPr/>
          <p:nvPr/>
        </p:nvSpPr>
        <p:spPr>
          <a:xfrm>
            <a:off x="3488158" y="2526537"/>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8" name="Arrow: Down 37">
            <a:extLst>
              <a:ext uri="{FF2B5EF4-FFF2-40B4-BE49-F238E27FC236}">
                <a16:creationId xmlns:a16="http://schemas.microsoft.com/office/drawing/2014/main" id="{69EC20E0-1337-649E-42EE-C8BD1C1A35BC}"/>
              </a:ext>
            </a:extLst>
          </p:cNvPr>
          <p:cNvSpPr/>
          <p:nvPr/>
        </p:nvSpPr>
        <p:spPr>
          <a:xfrm>
            <a:off x="6414051" y="1989112"/>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9" name="Arrow: Down 38">
            <a:extLst>
              <a:ext uri="{FF2B5EF4-FFF2-40B4-BE49-F238E27FC236}">
                <a16:creationId xmlns:a16="http://schemas.microsoft.com/office/drawing/2014/main" id="{ECB3034A-D175-4B88-17D1-1A90BE3F05F4}"/>
              </a:ext>
            </a:extLst>
          </p:cNvPr>
          <p:cNvSpPr/>
          <p:nvPr/>
        </p:nvSpPr>
        <p:spPr>
          <a:xfrm>
            <a:off x="2314820" y="2549149"/>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1" name="Arrow: Down 40">
            <a:extLst>
              <a:ext uri="{FF2B5EF4-FFF2-40B4-BE49-F238E27FC236}">
                <a16:creationId xmlns:a16="http://schemas.microsoft.com/office/drawing/2014/main" id="{3900F998-F934-A0AA-C64E-9CAEE5D69362}"/>
              </a:ext>
            </a:extLst>
          </p:cNvPr>
          <p:cNvSpPr/>
          <p:nvPr/>
        </p:nvSpPr>
        <p:spPr>
          <a:xfrm>
            <a:off x="4650354" y="2544605"/>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6" name="Arrow: Down 45">
            <a:extLst>
              <a:ext uri="{FF2B5EF4-FFF2-40B4-BE49-F238E27FC236}">
                <a16:creationId xmlns:a16="http://schemas.microsoft.com/office/drawing/2014/main" id="{77A33C65-BD7A-747E-5A47-E2F5716F39CE}"/>
              </a:ext>
            </a:extLst>
          </p:cNvPr>
          <p:cNvSpPr/>
          <p:nvPr/>
        </p:nvSpPr>
        <p:spPr>
          <a:xfrm rot="10800000">
            <a:off x="5876425" y="2521245"/>
            <a:ext cx="139717" cy="221177"/>
          </a:xfrm>
          <a:prstGeom prst="downArrow">
            <a:avLst/>
          </a:prstGeom>
          <a:solidFill>
            <a:srgbClr val="92D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3" name="Picture 2">
            <a:extLst>
              <a:ext uri="{FF2B5EF4-FFF2-40B4-BE49-F238E27FC236}">
                <a16:creationId xmlns:a16="http://schemas.microsoft.com/office/drawing/2014/main" id="{67FCEC77-FCEA-7566-50DF-D2CD9D871E4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BE89F13-1A1D-6A2D-BFF9-090980A0D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1734510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Using</a:t>
            </a:r>
            <a:r>
              <a:rPr lang="hu-HU" sz="2900" dirty="0"/>
              <a:t> internet </a:t>
            </a:r>
            <a:r>
              <a:rPr lang="hu-HU" sz="2900" dirty="0" err="1"/>
              <a:t>when</a:t>
            </a:r>
            <a:r>
              <a:rPr lang="hu-HU" sz="2900" dirty="0"/>
              <a:t> </a:t>
            </a:r>
            <a:r>
              <a:rPr lang="hu-HU" sz="2900" dirty="0" err="1"/>
              <a:t>watching</a:t>
            </a:r>
            <a:r>
              <a:rPr lang="hu-HU" sz="2900" dirty="0"/>
              <a:t> TV</a:t>
            </a:r>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ever</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internet </a:t>
            </a:r>
            <a:r>
              <a:rPr lang="hu-HU" sz="1000" i="1" dirty="0" err="1">
                <a:solidFill>
                  <a:schemeClr val="bg1">
                    <a:lumMod val="50000"/>
                  </a:schemeClr>
                </a:solidFill>
              </a:rPr>
              <a:t>while</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a:t>
            </a:r>
            <a:r>
              <a:rPr lang="en-GB" sz="1000" i="1" dirty="0">
                <a:solidFill>
                  <a:schemeClr val="bg1">
                    <a:lumMod val="50000"/>
                  </a:schemeClr>
                </a:solidFill>
              </a:rPr>
              <a:t>TV?</a:t>
            </a:r>
            <a:endParaRPr lang="hu-HU" sz="1000" i="1" dirty="0">
              <a:solidFill>
                <a:schemeClr val="bg1">
                  <a:lumMod val="50000"/>
                </a:schemeClr>
              </a:solidFill>
            </a:endParaRPr>
          </a:p>
        </p:txBody>
      </p:sp>
      <p:sp>
        <p:nvSpPr>
          <p:cNvPr id="29"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N=837 | 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the ones watching TV and using internet</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grpSp>
        <p:nvGrpSpPr>
          <p:cNvPr id="34" name="Group 45"/>
          <p:cNvGrpSpPr/>
          <p:nvPr/>
        </p:nvGrpSpPr>
        <p:grpSpPr>
          <a:xfrm>
            <a:off x="3203848" y="1143750"/>
            <a:ext cx="2509091" cy="2508120"/>
            <a:chOff x="-2" y="-1"/>
            <a:chExt cx="4445003" cy="4443283"/>
          </a:xfrm>
        </p:grpSpPr>
        <p:grpSp>
          <p:nvGrpSpPr>
            <p:cNvPr id="35" name="Group 34"/>
            <p:cNvGrpSpPr/>
            <p:nvPr/>
          </p:nvGrpSpPr>
          <p:grpSpPr>
            <a:xfrm>
              <a:off x="-2" y="-1"/>
              <a:ext cx="2533089" cy="2098440"/>
              <a:chOff x="-1" y="0"/>
              <a:chExt cx="2533087" cy="2098438"/>
            </a:xfrm>
          </p:grpSpPr>
          <p:sp>
            <p:nvSpPr>
              <p:cNvPr id="51" name="Shape 30"/>
              <p:cNvSpPr/>
              <p:nvPr/>
            </p:nvSpPr>
            <p:spPr>
              <a:xfrm rot="16200000">
                <a:off x="217324" y="-217325"/>
                <a:ext cx="2098438" cy="2533087"/>
              </a:xfrm>
              <a:custGeom>
                <a:avLst/>
                <a:gdLst/>
                <a:ahLst/>
                <a:cxnLst>
                  <a:cxn ang="0">
                    <a:pos x="wd2" y="hd2"/>
                  </a:cxn>
                  <a:cxn ang="5400000">
                    <a:pos x="wd2" y="hd2"/>
                  </a:cxn>
                  <a:cxn ang="10800000">
                    <a:pos x="wd2" y="hd2"/>
                  </a:cxn>
                  <a:cxn ang="16200000">
                    <a:pos x="wd2" y="hd2"/>
                  </a:cxn>
                </a:cxnLst>
                <a:rect l="0" t="0" r="r" b="b"/>
                <a:pathLst>
                  <a:path w="21597" h="21600" extrusionOk="0">
                    <a:moveTo>
                      <a:pt x="18434" y="2620"/>
                    </a:moveTo>
                    <a:cubicBezTo>
                      <a:pt x="20389" y="4241"/>
                      <a:pt x="21594" y="6479"/>
                      <a:pt x="21597" y="8947"/>
                    </a:cubicBezTo>
                    <a:cubicBezTo>
                      <a:pt x="21600" y="11532"/>
                      <a:pt x="20345" y="13829"/>
                      <a:pt x="18132" y="15524"/>
                    </a:cubicBezTo>
                    <a:lnTo>
                      <a:pt x="10798" y="21600"/>
                    </a:lnTo>
                    <a:lnTo>
                      <a:pt x="3185" y="15292"/>
                    </a:lnTo>
                    <a:cubicBezTo>
                      <a:pt x="1218" y="13671"/>
                      <a:pt x="0" y="11427"/>
                      <a:pt x="0" y="8947"/>
                    </a:cubicBezTo>
                    <a:cubicBezTo>
                      <a:pt x="0" y="4006"/>
                      <a:pt x="4835" y="1"/>
                      <a:pt x="10798" y="0"/>
                    </a:cubicBezTo>
                    <a:cubicBezTo>
                      <a:pt x="13780" y="0"/>
                      <a:pt x="16481" y="1001"/>
                      <a:pt x="18434" y="2620"/>
                    </a:cubicBezTo>
                    <a:close/>
                  </a:path>
                </a:pathLst>
              </a:custGeom>
              <a:solidFill>
                <a:schemeClr val="accent2"/>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54" name="Shape 31"/>
              <p:cNvSpPr/>
              <p:nvPr/>
            </p:nvSpPr>
            <p:spPr>
              <a:xfrm>
                <a:off x="551637" y="538080"/>
                <a:ext cx="1022278" cy="1022277"/>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36" name="Group 39"/>
            <p:cNvGrpSpPr/>
            <p:nvPr/>
          </p:nvGrpSpPr>
          <p:grpSpPr>
            <a:xfrm>
              <a:off x="1911912" y="1172421"/>
              <a:ext cx="2533089" cy="2098439"/>
              <a:chOff x="-1" y="0"/>
              <a:chExt cx="2533087" cy="2098438"/>
            </a:xfrm>
          </p:grpSpPr>
          <p:sp>
            <p:nvSpPr>
              <p:cNvPr id="47" name="Shape 35"/>
              <p:cNvSpPr/>
              <p:nvPr/>
            </p:nvSpPr>
            <p:spPr>
              <a:xfrm rot="5400000" flipH="1">
                <a:off x="217324" y="-217325"/>
                <a:ext cx="2098438" cy="2533087"/>
              </a:xfrm>
              <a:custGeom>
                <a:avLst/>
                <a:gdLst/>
                <a:ahLst/>
                <a:cxnLst>
                  <a:cxn ang="0">
                    <a:pos x="wd2" y="hd2"/>
                  </a:cxn>
                  <a:cxn ang="5400000">
                    <a:pos x="wd2" y="hd2"/>
                  </a:cxn>
                  <a:cxn ang="10800000">
                    <a:pos x="wd2" y="hd2"/>
                  </a:cxn>
                  <a:cxn ang="16200000">
                    <a:pos x="wd2" y="hd2"/>
                  </a:cxn>
                </a:cxnLst>
                <a:rect l="0" t="0" r="r" b="b"/>
                <a:pathLst>
                  <a:path w="21597" h="21600" extrusionOk="0">
                    <a:moveTo>
                      <a:pt x="18434" y="2620"/>
                    </a:moveTo>
                    <a:cubicBezTo>
                      <a:pt x="20389" y="4241"/>
                      <a:pt x="21594" y="6479"/>
                      <a:pt x="21597" y="8947"/>
                    </a:cubicBezTo>
                    <a:cubicBezTo>
                      <a:pt x="21600" y="11532"/>
                      <a:pt x="20345" y="13829"/>
                      <a:pt x="18132" y="15524"/>
                    </a:cubicBezTo>
                    <a:lnTo>
                      <a:pt x="10798" y="21600"/>
                    </a:lnTo>
                    <a:lnTo>
                      <a:pt x="3185" y="15292"/>
                    </a:lnTo>
                    <a:cubicBezTo>
                      <a:pt x="1218" y="13671"/>
                      <a:pt x="0" y="11427"/>
                      <a:pt x="0" y="8947"/>
                    </a:cubicBezTo>
                    <a:cubicBezTo>
                      <a:pt x="0" y="4006"/>
                      <a:pt x="4835" y="1"/>
                      <a:pt x="10798" y="0"/>
                    </a:cubicBezTo>
                    <a:cubicBezTo>
                      <a:pt x="13780" y="0"/>
                      <a:pt x="16481" y="1001"/>
                      <a:pt x="18434" y="2620"/>
                    </a:cubicBezTo>
                    <a:close/>
                  </a:path>
                </a:pathLst>
              </a:custGeom>
              <a:solidFill>
                <a:schemeClr val="bg2"/>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49" name="Shape 36"/>
              <p:cNvSpPr/>
              <p:nvPr/>
            </p:nvSpPr>
            <p:spPr>
              <a:xfrm flipH="1">
                <a:off x="959174" y="538081"/>
                <a:ext cx="1022278" cy="1022276"/>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38" name="Group 44"/>
            <p:cNvGrpSpPr/>
            <p:nvPr/>
          </p:nvGrpSpPr>
          <p:grpSpPr>
            <a:xfrm>
              <a:off x="-2" y="2344842"/>
              <a:ext cx="2533089" cy="2098440"/>
              <a:chOff x="-1" y="0"/>
              <a:chExt cx="2533087" cy="2098438"/>
            </a:xfrm>
          </p:grpSpPr>
          <p:sp>
            <p:nvSpPr>
              <p:cNvPr id="39" name="Shape 40"/>
              <p:cNvSpPr/>
              <p:nvPr/>
            </p:nvSpPr>
            <p:spPr>
              <a:xfrm rot="16200000">
                <a:off x="217324" y="-217325"/>
                <a:ext cx="2098438" cy="2533087"/>
              </a:xfrm>
              <a:custGeom>
                <a:avLst/>
                <a:gdLst/>
                <a:ahLst/>
                <a:cxnLst>
                  <a:cxn ang="0">
                    <a:pos x="wd2" y="hd2"/>
                  </a:cxn>
                  <a:cxn ang="5400000">
                    <a:pos x="wd2" y="hd2"/>
                  </a:cxn>
                  <a:cxn ang="10800000">
                    <a:pos x="wd2" y="hd2"/>
                  </a:cxn>
                  <a:cxn ang="16200000">
                    <a:pos x="wd2" y="hd2"/>
                  </a:cxn>
                </a:cxnLst>
                <a:rect l="0" t="0" r="r" b="b"/>
                <a:pathLst>
                  <a:path w="21597" h="21600" extrusionOk="0">
                    <a:moveTo>
                      <a:pt x="18434" y="2620"/>
                    </a:moveTo>
                    <a:cubicBezTo>
                      <a:pt x="20389" y="4241"/>
                      <a:pt x="21594" y="6479"/>
                      <a:pt x="21597" y="8947"/>
                    </a:cubicBezTo>
                    <a:cubicBezTo>
                      <a:pt x="21600" y="11532"/>
                      <a:pt x="20345" y="13829"/>
                      <a:pt x="18132" y="15524"/>
                    </a:cubicBezTo>
                    <a:lnTo>
                      <a:pt x="10798" y="21600"/>
                    </a:lnTo>
                    <a:lnTo>
                      <a:pt x="3185" y="15292"/>
                    </a:lnTo>
                    <a:cubicBezTo>
                      <a:pt x="1218" y="13671"/>
                      <a:pt x="0" y="11427"/>
                      <a:pt x="0" y="8947"/>
                    </a:cubicBezTo>
                    <a:cubicBezTo>
                      <a:pt x="0" y="4006"/>
                      <a:pt x="4835" y="1"/>
                      <a:pt x="10798" y="0"/>
                    </a:cubicBezTo>
                    <a:cubicBezTo>
                      <a:pt x="13780" y="0"/>
                      <a:pt x="16481" y="1001"/>
                      <a:pt x="18434" y="2620"/>
                    </a:cubicBezTo>
                    <a:close/>
                  </a:path>
                </a:pathLst>
              </a:custGeom>
              <a:solidFill>
                <a:schemeClr val="bg2"/>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41" name="Shape 41"/>
              <p:cNvSpPr/>
              <p:nvPr/>
            </p:nvSpPr>
            <p:spPr>
              <a:xfrm>
                <a:off x="551637" y="538080"/>
                <a:ext cx="1022276" cy="1022275"/>
              </a:xfrm>
              <a:prstGeom prst="ellipse">
                <a:avLst/>
              </a:prstGeom>
              <a:solidFill>
                <a:srgbClr val="FFFFFF"/>
              </a:solidFill>
              <a:ln w="12700" cap="flat">
                <a:noFill/>
                <a:miter lim="400000"/>
              </a:ln>
              <a:effectLst/>
            </p:spPr>
            <p:txBody>
              <a:bodyPr wrap="square" lIns="0" tIns="0" rIns="0" bIns="0" numCol="1" anchor="t">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sp>
        <p:nvSpPr>
          <p:cNvPr id="69" name="TextBox 68"/>
          <p:cNvSpPr txBox="1"/>
          <p:nvPr/>
        </p:nvSpPr>
        <p:spPr>
          <a:xfrm>
            <a:off x="3480371" y="1535952"/>
            <a:ext cx="646774"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FBB040"/>
                </a:solidFill>
                <a:effectLst/>
                <a:uLnTx/>
                <a:uFillTx/>
                <a:latin typeface="Calibri" pitchFamily="34" charset="0"/>
                <a:ea typeface="+mn-ea"/>
                <a:cs typeface="Arial" pitchFamily="34" charset="0"/>
              </a:rPr>
              <a:t>79%</a:t>
            </a:r>
          </a:p>
        </p:txBody>
      </p:sp>
      <p:sp>
        <p:nvSpPr>
          <p:cNvPr id="70" name="TextBox 69"/>
          <p:cNvSpPr txBox="1"/>
          <p:nvPr/>
        </p:nvSpPr>
        <p:spPr>
          <a:xfrm>
            <a:off x="4789643" y="2197754"/>
            <a:ext cx="646774"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BABABA"/>
                </a:solidFill>
                <a:effectLst/>
                <a:uLnTx/>
                <a:uFillTx/>
                <a:latin typeface="Calibri" pitchFamily="34" charset="0"/>
                <a:ea typeface="+mn-ea"/>
                <a:cs typeface="Arial" pitchFamily="34" charset="0"/>
              </a:rPr>
              <a:t>20%</a:t>
            </a:r>
          </a:p>
        </p:txBody>
      </p:sp>
      <p:sp>
        <p:nvSpPr>
          <p:cNvPr id="71" name="TextBox 70"/>
          <p:cNvSpPr txBox="1"/>
          <p:nvPr/>
        </p:nvSpPr>
        <p:spPr>
          <a:xfrm>
            <a:off x="3540905" y="2859556"/>
            <a:ext cx="646774" cy="40011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BABABA"/>
                </a:solidFill>
                <a:effectLst/>
                <a:uLnTx/>
                <a:uFillTx/>
                <a:latin typeface="Calibri" pitchFamily="34" charset="0"/>
                <a:ea typeface="+mn-ea"/>
                <a:cs typeface="Arial" pitchFamily="34" charset="0"/>
              </a:rPr>
              <a:t>1%</a:t>
            </a:r>
          </a:p>
        </p:txBody>
      </p:sp>
      <p:sp>
        <p:nvSpPr>
          <p:cNvPr id="72" name="Szövegdoboz 30"/>
          <p:cNvSpPr txBox="1"/>
          <p:nvPr/>
        </p:nvSpPr>
        <p:spPr>
          <a:xfrm>
            <a:off x="1677962" y="1347772"/>
            <a:ext cx="152588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It</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happens</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that</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I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watch</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Tv and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use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internet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at</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same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time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p>
        </p:txBody>
      </p:sp>
      <p:cxnSp>
        <p:nvCxnSpPr>
          <p:cNvPr id="3" name="Straight Connector 2"/>
          <p:cNvCxnSpPr/>
          <p:nvPr/>
        </p:nvCxnSpPr>
        <p:spPr>
          <a:xfrm>
            <a:off x="1763689" y="1736007"/>
            <a:ext cx="156075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580113" y="2382673"/>
            <a:ext cx="15607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763783" y="3059611"/>
            <a:ext cx="156075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1" name="Szövegdoboz 30"/>
          <p:cNvSpPr txBox="1"/>
          <p:nvPr/>
        </p:nvSpPr>
        <p:spPr>
          <a:xfrm>
            <a:off x="1674656" y="2825998"/>
            <a:ext cx="16813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do</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not</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use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internet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at</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home</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92" name="Szövegdoboz 30"/>
          <p:cNvSpPr txBox="1"/>
          <p:nvPr/>
        </p:nvSpPr>
        <p:spPr>
          <a:xfrm>
            <a:off x="5712939" y="2000460"/>
            <a:ext cx="1525886"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do</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not</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use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these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two</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at</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same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time</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24" name="Szövegdoboz 30"/>
          <p:cNvSpPr txBox="1"/>
          <p:nvPr/>
        </p:nvSpPr>
        <p:spPr>
          <a:xfrm>
            <a:off x="1547664" y="4028460"/>
            <a:ext cx="5593200" cy="57708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Among young people who watch TV and use the internet, the use of two screens at the same time has decreased slightly. It is more common among women (84%), those still in education (90%) and the inactive (88%), while it is less common among those living alone (65%).</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4" name="TextBox 3">
            <a:extLst>
              <a:ext uri="{FF2B5EF4-FFF2-40B4-BE49-F238E27FC236}">
                <a16:creationId xmlns:a16="http://schemas.microsoft.com/office/drawing/2014/main" id="{404D564B-A4B4-4C50-8FAB-1206F40C0341}"/>
              </a:ext>
            </a:extLst>
          </p:cNvPr>
          <p:cNvSpPr txBox="1"/>
          <p:nvPr/>
        </p:nvSpPr>
        <p:spPr>
          <a:xfrm>
            <a:off x="3995936" y="1594194"/>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84%</a:t>
            </a:r>
            <a:endParaRPr kumimoji="0" lang="en-GB" sz="1200" b="1"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27" name="TextBox 26">
            <a:extLst>
              <a:ext uri="{FF2B5EF4-FFF2-40B4-BE49-F238E27FC236}">
                <a16:creationId xmlns:a16="http://schemas.microsoft.com/office/drawing/2014/main" id="{B2965FED-E034-45F7-B992-F5743E68F464}"/>
              </a:ext>
            </a:extLst>
          </p:cNvPr>
          <p:cNvSpPr txBox="1"/>
          <p:nvPr/>
        </p:nvSpPr>
        <p:spPr>
          <a:xfrm>
            <a:off x="4246594" y="2247368"/>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15%</a:t>
            </a:r>
            <a:endParaRPr kumimoji="0" lang="en-GB" sz="1200" b="1"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28" name="TextBox 27">
            <a:extLst>
              <a:ext uri="{FF2B5EF4-FFF2-40B4-BE49-F238E27FC236}">
                <a16:creationId xmlns:a16="http://schemas.microsoft.com/office/drawing/2014/main" id="{F1DFA539-F362-44FA-9974-B2AA13F1F5BA}"/>
              </a:ext>
            </a:extLst>
          </p:cNvPr>
          <p:cNvSpPr txBox="1"/>
          <p:nvPr/>
        </p:nvSpPr>
        <p:spPr>
          <a:xfrm>
            <a:off x="3995936" y="2916570"/>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a:t>
            </a:r>
            <a:endParaRPr kumimoji="0" lang="en-GB" sz="1200" b="1"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5" name="TextBox 4">
            <a:extLst>
              <a:ext uri="{FF2B5EF4-FFF2-40B4-BE49-F238E27FC236}">
                <a16:creationId xmlns:a16="http://schemas.microsoft.com/office/drawing/2014/main" id="{5169001C-B1A3-A142-0394-327852445887}"/>
              </a:ext>
            </a:extLst>
          </p:cNvPr>
          <p:cNvSpPr txBox="1"/>
          <p:nvPr/>
        </p:nvSpPr>
        <p:spPr>
          <a:xfrm>
            <a:off x="4283968" y="1594194"/>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84%</a:t>
            </a:r>
            <a:endParaRPr kumimoji="0" lang="en-GB" sz="1200" b="1"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6" name="TextBox 5">
            <a:extLst>
              <a:ext uri="{FF2B5EF4-FFF2-40B4-BE49-F238E27FC236}">
                <a16:creationId xmlns:a16="http://schemas.microsoft.com/office/drawing/2014/main" id="{1FB54D2F-E065-A488-1EC2-723DEB2BF627}"/>
              </a:ext>
            </a:extLst>
          </p:cNvPr>
          <p:cNvSpPr txBox="1"/>
          <p:nvPr/>
        </p:nvSpPr>
        <p:spPr>
          <a:xfrm>
            <a:off x="4515370" y="2247368"/>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15%</a:t>
            </a:r>
            <a:endParaRPr kumimoji="0" lang="en-GB" sz="1200" b="1"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7" name="TextBox 6">
            <a:extLst>
              <a:ext uri="{FF2B5EF4-FFF2-40B4-BE49-F238E27FC236}">
                <a16:creationId xmlns:a16="http://schemas.microsoft.com/office/drawing/2014/main" id="{32CC3A06-BB7C-EF2C-2770-876F32C91606}"/>
              </a:ext>
            </a:extLst>
          </p:cNvPr>
          <p:cNvSpPr txBox="1"/>
          <p:nvPr/>
        </p:nvSpPr>
        <p:spPr>
          <a:xfrm>
            <a:off x="4211960" y="2916570"/>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a:t>
            </a:r>
            <a:endParaRPr kumimoji="0" lang="en-GB" sz="1200" b="1"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10" name="Arrow: Down 9">
            <a:extLst>
              <a:ext uri="{FF2B5EF4-FFF2-40B4-BE49-F238E27FC236}">
                <a16:creationId xmlns:a16="http://schemas.microsoft.com/office/drawing/2014/main" id="{6B3848A7-4766-F40F-D9BE-91671B526099}"/>
              </a:ext>
            </a:extLst>
          </p:cNvPr>
          <p:cNvSpPr/>
          <p:nvPr/>
        </p:nvSpPr>
        <p:spPr>
          <a:xfrm>
            <a:off x="3987427" y="1625419"/>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1" name="Arrow: Down 10">
            <a:extLst>
              <a:ext uri="{FF2B5EF4-FFF2-40B4-BE49-F238E27FC236}">
                <a16:creationId xmlns:a16="http://schemas.microsoft.com/office/drawing/2014/main" id="{4316389B-83C9-2CC3-35C5-518E65C5E47F}"/>
              </a:ext>
            </a:extLst>
          </p:cNvPr>
          <p:cNvSpPr/>
          <p:nvPr/>
        </p:nvSpPr>
        <p:spPr>
          <a:xfrm rot="10800000">
            <a:off x="5315528" y="2287220"/>
            <a:ext cx="139717" cy="221177"/>
          </a:xfrm>
          <a:prstGeom prst="downArrow">
            <a:avLst/>
          </a:prstGeom>
          <a:solidFill>
            <a:srgbClr val="92D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2" name="Picture 2">
            <a:extLst>
              <a:ext uri="{FF2B5EF4-FFF2-40B4-BE49-F238E27FC236}">
                <a16:creationId xmlns:a16="http://schemas.microsoft.com/office/drawing/2014/main" id="{38C8A25E-1FE8-CBF9-D91A-BF2A99C625D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7124EA6-49BB-51B6-E584-06C5393101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7815227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Other</a:t>
            </a:r>
            <a:r>
              <a:rPr lang="hu-HU" sz="2900" dirty="0"/>
              <a:t> </a:t>
            </a:r>
            <a:r>
              <a:rPr lang="hu-HU" sz="2900" dirty="0" err="1"/>
              <a:t>devices</a:t>
            </a:r>
            <a:r>
              <a:rPr lang="hu-HU" sz="2900" dirty="0"/>
              <a:t> </a:t>
            </a:r>
            <a:r>
              <a:rPr lang="hu-HU" sz="2900" dirty="0" err="1"/>
              <a:t>used</a:t>
            </a:r>
            <a:r>
              <a:rPr lang="hu-HU" sz="2900" dirty="0"/>
              <a:t> </a:t>
            </a:r>
            <a:r>
              <a:rPr lang="hu-HU" sz="2900" dirty="0" err="1"/>
              <a:t>while</a:t>
            </a:r>
            <a:r>
              <a:rPr lang="hu-HU" sz="2900" dirty="0"/>
              <a:t> </a:t>
            </a:r>
            <a:r>
              <a:rPr lang="hu-HU" sz="2900" dirty="0" err="1"/>
              <a:t>watching</a:t>
            </a:r>
            <a:r>
              <a:rPr lang="hu-HU" sz="2900" dirty="0"/>
              <a:t> TV</a:t>
            </a:r>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On</a:t>
            </a:r>
            <a:r>
              <a:rPr lang="hu-HU" sz="1000" i="1" dirty="0">
                <a:solidFill>
                  <a:schemeClr val="bg1">
                    <a:lumMod val="50000"/>
                  </a:schemeClr>
                </a:solidFill>
              </a:rPr>
              <a:t>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devices</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internet </a:t>
            </a:r>
            <a:r>
              <a:rPr lang="hu-HU" sz="1000" i="1" dirty="0" err="1">
                <a:solidFill>
                  <a:schemeClr val="bg1">
                    <a:lumMod val="50000"/>
                  </a:schemeClr>
                </a:solidFill>
              </a:rPr>
              <a:t>while</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TV</a:t>
            </a:r>
            <a:r>
              <a:rPr lang="en-GB" sz="1000" i="1" dirty="0">
                <a:solidFill>
                  <a:schemeClr val="bg1">
                    <a:lumMod val="50000"/>
                  </a:schemeClr>
                </a:solidFill>
              </a:rPr>
              <a:t>?</a:t>
            </a:r>
            <a:endParaRPr lang="hu-HU" sz="1000" i="1" dirty="0">
              <a:solidFill>
                <a:schemeClr val="bg1">
                  <a:lumMod val="50000"/>
                </a:schemeClr>
              </a:solidFill>
            </a:endParaRPr>
          </a:p>
        </p:txBody>
      </p:sp>
      <p:sp>
        <p:nvSpPr>
          <p:cNvPr id="29"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the ones using internet and watch TV simultaneously </a:t>
            </a:r>
            <a:r>
              <a:rPr kumimoji="0" lang="hu-HU" sz="900" b="0" i="0" u="none" strike="noStrike" kern="0" cap="none" spc="0" normalizeH="0" baseline="0" noProof="0" dirty="0">
                <a:ln>
                  <a:noFill/>
                </a:ln>
                <a:solidFill>
                  <a:srgbClr val="222223"/>
                </a:solidFill>
                <a:effectLst/>
                <a:uLnTx/>
                <a:uFillTx/>
                <a:latin typeface="Calibri"/>
                <a:ea typeface="+mn-ea"/>
                <a:cs typeface="+mn-cs"/>
              </a:rPr>
              <a:t>2017: n=772; 2020: n=749; 2023: n=665 </a:t>
            </a:r>
          </a:p>
        </p:txBody>
      </p:sp>
      <p:sp>
        <p:nvSpPr>
          <p:cNvPr id="103" name="Freeform 257"/>
          <p:cNvSpPr>
            <a:spLocks noChangeAspect="1" noEditPoints="1"/>
          </p:cNvSpPr>
          <p:nvPr/>
        </p:nvSpPr>
        <p:spPr bwMode="auto">
          <a:xfrm>
            <a:off x="6098795" y="1616832"/>
            <a:ext cx="494257" cy="308636"/>
          </a:xfrm>
          <a:custGeom>
            <a:avLst/>
            <a:gdLst/>
            <a:ahLst/>
            <a:cxnLst>
              <a:cxn ang="0">
                <a:pos x="669" y="0"/>
              </a:cxn>
              <a:cxn ang="0">
                <a:pos x="726" y="397"/>
              </a:cxn>
              <a:cxn ang="0">
                <a:pos x="57" y="454"/>
              </a:cxn>
              <a:cxn ang="0">
                <a:pos x="0" y="57"/>
              </a:cxn>
              <a:cxn ang="0">
                <a:pos x="73" y="55"/>
              </a:cxn>
              <a:cxn ang="0">
                <a:pos x="67" y="394"/>
              </a:cxn>
              <a:cxn ang="0">
                <a:pos x="657" y="400"/>
              </a:cxn>
              <a:cxn ang="0">
                <a:pos x="663" y="60"/>
              </a:cxn>
              <a:cxn ang="0">
                <a:pos x="73" y="55"/>
              </a:cxn>
              <a:cxn ang="0">
                <a:pos x="21" y="106"/>
              </a:cxn>
              <a:cxn ang="0">
                <a:pos x="33" y="106"/>
              </a:cxn>
              <a:cxn ang="0">
                <a:pos x="27" y="125"/>
              </a:cxn>
              <a:cxn ang="0">
                <a:pos x="27" y="130"/>
              </a:cxn>
              <a:cxn ang="0">
                <a:pos x="27" y="125"/>
              </a:cxn>
              <a:cxn ang="0">
                <a:pos x="685" y="119"/>
              </a:cxn>
              <a:cxn ang="0">
                <a:pos x="688" y="140"/>
              </a:cxn>
              <a:cxn ang="0">
                <a:pos x="699" y="137"/>
              </a:cxn>
              <a:cxn ang="0">
                <a:pos x="696" y="116"/>
              </a:cxn>
              <a:cxn ang="0">
                <a:pos x="688" y="182"/>
              </a:cxn>
              <a:cxn ang="0">
                <a:pos x="685" y="204"/>
              </a:cxn>
              <a:cxn ang="0">
                <a:pos x="696" y="207"/>
              </a:cxn>
              <a:cxn ang="0">
                <a:pos x="699" y="185"/>
              </a:cxn>
              <a:cxn ang="0">
                <a:pos x="688" y="182"/>
              </a:cxn>
              <a:cxn ang="0">
                <a:pos x="685" y="252"/>
              </a:cxn>
              <a:cxn ang="0">
                <a:pos x="688" y="274"/>
              </a:cxn>
              <a:cxn ang="0">
                <a:pos x="699" y="271"/>
              </a:cxn>
              <a:cxn ang="0">
                <a:pos x="696" y="249"/>
              </a:cxn>
              <a:cxn ang="0">
                <a:pos x="688" y="316"/>
              </a:cxn>
              <a:cxn ang="0">
                <a:pos x="685" y="338"/>
              </a:cxn>
              <a:cxn ang="0">
                <a:pos x="696" y="340"/>
              </a:cxn>
              <a:cxn ang="0">
                <a:pos x="699" y="319"/>
              </a:cxn>
              <a:cxn ang="0">
                <a:pos x="688" y="316"/>
              </a:cxn>
            </a:cxnLst>
            <a:rect l="0" t="0" r="r" b="b"/>
            <a:pathLst>
              <a:path w="726" h="454">
                <a:moveTo>
                  <a:pt x="57" y="0"/>
                </a:moveTo>
                <a:cubicBezTo>
                  <a:pt x="669" y="0"/>
                  <a:pt x="669" y="0"/>
                  <a:pt x="669" y="0"/>
                </a:cubicBezTo>
                <a:cubicBezTo>
                  <a:pt x="701" y="0"/>
                  <a:pt x="726" y="25"/>
                  <a:pt x="726" y="57"/>
                </a:cubicBezTo>
                <a:cubicBezTo>
                  <a:pt x="726" y="397"/>
                  <a:pt x="726" y="397"/>
                  <a:pt x="726" y="397"/>
                </a:cubicBezTo>
                <a:cubicBezTo>
                  <a:pt x="726" y="429"/>
                  <a:pt x="701" y="454"/>
                  <a:pt x="669" y="454"/>
                </a:cubicBezTo>
                <a:cubicBezTo>
                  <a:pt x="57" y="454"/>
                  <a:pt x="57" y="454"/>
                  <a:pt x="57" y="454"/>
                </a:cubicBezTo>
                <a:cubicBezTo>
                  <a:pt x="26" y="454"/>
                  <a:pt x="0" y="429"/>
                  <a:pt x="0" y="397"/>
                </a:cubicBezTo>
                <a:cubicBezTo>
                  <a:pt x="0" y="57"/>
                  <a:pt x="0" y="57"/>
                  <a:pt x="0" y="57"/>
                </a:cubicBezTo>
                <a:cubicBezTo>
                  <a:pt x="0" y="25"/>
                  <a:pt x="26" y="0"/>
                  <a:pt x="57" y="0"/>
                </a:cubicBezTo>
                <a:close/>
                <a:moveTo>
                  <a:pt x="73" y="55"/>
                </a:moveTo>
                <a:cubicBezTo>
                  <a:pt x="70" y="55"/>
                  <a:pt x="67" y="57"/>
                  <a:pt x="67" y="60"/>
                </a:cubicBezTo>
                <a:cubicBezTo>
                  <a:pt x="67" y="394"/>
                  <a:pt x="67" y="394"/>
                  <a:pt x="67" y="394"/>
                </a:cubicBezTo>
                <a:cubicBezTo>
                  <a:pt x="67" y="398"/>
                  <a:pt x="70" y="400"/>
                  <a:pt x="73" y="400"/>
                </a:cubicBezTo>
                <a:cubicBezTo>
                  <a:pt x="657" y="400"/>
                  <a:pt x="657" y="400"/>
                  <a:pt x="657" y="400"/>
                </a:cubicBezTo>
                <a:cubicBezTo>
                  <a:pt x="660" y="400"/>
                  <a:pt x="663" y="398"/>
                  <a:pt x="663" y="394"/>
                </a:cubicBezTo>
                <a:cubicBezTo>
                  <a:pt x="663" y="60"/>
                  <a:pt x="663" y="60"/>
                  <a:pt x="663" y="60"/>
                </a:cubicBezTo>
                <a:cubicBezTo>
                  <a:pt x="663" y="57"/>
                  <a:pt x="660" y="55"/>
                  <a:pt x="657" y="55"/>
                </a:cubicBezTo>
                <a:cubicBezTo>
                  <a:pt x="73" y="55"/>
                  <a:pt x="73" y="55"/>
                  <a:pt x="73" y="55"/>
                </a:cubicBezTo>
                <a:close/>
                <a:moveTo>
                  <a:pt x="27" y="100"/>
                </a:moveTo>
                <a:cubicBezTo>
                  <a:pt x="23" y="100"/>
                  <a:pt x="21" y="103"/>
                  <a:pt x="21" y="106"/>
                </a:cubicBezTo>
                <a:cubicBezTo>
                  <a:pt x="21" y="109"/>
                  <a:pt x="23" y="112"/>
                  <a:pt x="27" y="112"/>
                </a:cubicBezTo>
                <a:cubicBezTo>
                  <a:pt x="30" y="112"/>
                  <a:pt x="33" y="109"/>
                  <a:pt x="33" y="106"/>
                </a:cubicBezTo>
                <a:cubicBezTo>
                  <a:pt x="33" y="103"/>
                  <a:pt x="30" y="100"/>
                  <a:pt x="27" y="100"/>
                </a:cubicBezTo>
                <a:close/>
                <a:moveTo>
                  <a:pt x="27" y="125"/>
                </a:moveTo>
                <a:cubicBezTo>
                  <a:pt x="26" y="125"/>
                  <a:pt x="24" y="126"/>
                  <a:pt x="24" y="127"/>
                </a:cubicBezTo>
                <a:cubicBezTo>
                  <a:pt x="24" y="129"/>
                  <a:pt x="26" y="130"/>
                  <a:pt x="27" y="130"/>
                </a:cubicBezTo>
                <a:cubicBezTo>
                  <a:pt x="28" y="130"/>
                  <a:pt x="29" y="129"/>
                  <a:pt x="29" y="127"/>
                </a:cubicBezTo>
                <a:cubicBezTo>
                  <a:pt x="29" y="126"/>
                  <a:pt x="28" y="125"/>
                  <a:pt x="27" y="125"/>
                </a:cubicBezTo>
                <a:close/>
                <a:moveTo>
                  <a:pt x="688" y="116"/>
                </a:moveTo>
                <a:cubicBezTo>
                  <a:pt x="686" y="116"/>
                  <a:pt x="685" y="116"/>
                  <a:pt x="685" y="119"/>
                </a:cubicBezTo>
                <a:cubicBezTo>
                  <a:pt x="685" y="137"/>
                  <a:pt x="685" y="137"/>
                  <a:pt x="685" y="137"/>
                </a:cubicBezTo>
                <a:cubicBezTo>
                  <a:pt x="685" y="139"/>
                  <a:pt x="686" y="140"/>
                  <a:pt x="688" y="140"/>
                </a:cubicBezTo>
                <a:cubicBezTo>
                  <a:pt x="696" y="140"/>
                  <a:pt x="696" y="140"/>
                  <a:pt x="696" y="140"/>
                </a:cubicBezTo>
                <a:cubicBezTo>
                  <a:pt x="697" y="140"/>
                  <a:pt x="699" y="139"/>
                  <a:pt x="699" y="137"/>
                </a:cubicBezTo>
                <a:cubicBezTo>
                  <a:pt x="699" y="119"/>
                  <a:pt x="699" y="119"/>
                  <a:pt x="699" y="119"/>
                </a:cubicBezTo>
                <a:cubicBezTo>
                  <a:pt x="699" y="116"/>
                  <a:pt x="697" y="116"/>
                  <a:pt x="696" y="116"/>
                </a:cubicBezTo>
                <a:cubicBezTo>
                  <a:pt x="688" y="116"/>
                  <a:pt x="688" y="116"/>
                  <a:pt x="688" y="116"/>
                </a:cubicBezTo>
                <a:close/>
                <a:moveTo>
                  <a:pt x="688" y="182"/>
                </a:moveTo>
                <a:cubicBezTo>
                  <a:pt x="686" y="182"/>
                  <a:pt x="685" y="184"/>
                  <a:pt x="685" y="185"/>
                </a:cubicBezTo>
                <a:cubicBezTo>
                  <a:pt x="685" y="204"/>
                  <a:pt x="685" y="204"/>
                  <a:pt x="685" y="204"/>
                </a:cubicBezTo>
                <a:cubicBezTo>
                  <a:pt x="685" y="205"/>
                  <a:pt x="686" y="207"/>
                  <a:pt x="688" y="207"/>
                </a:cubicBezTo>
                <a:cubicBezTo>
                  <a:pt x="696" y="207"/>
                  <a:pt x="696" y="207"/>
                  <a:pt x="696" y="207"/>
                </a:cubicBezTo>
                <a:cubicBezTo>
                  <a:pt x="697" y="207"/>
                  <a:pt x="699" y="205"/>
                  <a:pt x="699" y="204"/>
                </a:cubicBezTo>
                <a:cubicBezTo>
                  <a:pt x="699" y="185"/>
                  <a:pt x="699" y="185"/>
                  <a:pt x="699" y="185"/>
                </a:cubicBezTo>
                <a:cubicBezTo>
                  <a:pt x="699" y="184"/>
                  <a:pt x="697" y="182"/>
                  <a:pt x="696" y="182"/>
                </a:cubicBezTo>
                <a:cubicBezTo>
                  <a:pt x="688" y="182"/>
                  <a:pt x="688" y="182"/>
                  <a:pt x="688" y="182"/>
                </a:cubicBezTo>
                <a:close/>
                <a:moveTo>
                  <a:pt x="688" y="249"/>
                </a:moveTo>
                <a:cubicBezTo>
                  <a:pt x="686" y="249"/>
                  <a:pt x="685" y="251"/>
                  <a:pt x="685" y="252"/>
                </a:cubicBezTo>
                <a:cubicBezTo>
                  <a:pt x="685" y="271"/>
                  <a:pt x="685" y="271"/>
                  <a:pt x="685" y="271"/>
                </a:cubicBezTo>
                <a:cubicBezTo>
                  <a:pt x="685" y="272"/>
                  <a:pt x="686" y="274"/>
                  <a:pt x="688" y="274"/>
                </a:cubicBezTo>
                <a:cubicBezTo>
                  <a:pt x="696" y="274"/>
                  <a:pt x="696" y="274"/>
                  <a:pt x="696" y="274"/>
                </a:cubicBezTo>
                <a:cubicBezTo>
                  <a:pt x="697" y="274"/>
                  <a:pt x="699" y="272"/>
                  <a:pt x="699" y="271"/>
                </a:cubicBezTo>
                <a:cubicBezTo>
                  <a:pt x="699" y="252"/>
                  <a:pt x="699" y="252"/>
                  <a:pt x="699" y="252"/>
                </a:cubicBezTo>
                <a:cubicBezTo>
                  <a:pt x="699" y="251"/>
                  <a:pt x="697" y="249"/>
                  <a:pt x="696" y="249"/>
                </a:cubicBezTo>
                <a:cubicBezTo>
                  <a:pt x="688" y="249"/>
                  <a:pt x="688" y="249"/>
                  <a:pt x="688" y="249"/>
                </a:cubicBezTo>
                <a:close/>
                <a:moveTo>
                  <a:pt x="688" y="316"/>
                </a:moveTo>
                <a:cubicBezTo>
                  <a:pt x="686" y="316"/>
                  <a:pt x="685" y="317"/>
                  <a:pt x="685" y="319"/>
                </a:cubicBezTo>
                <a:cubicBezTo>
                  <a:pt x="685" y="338"/>
                  <a:pt x="685" y="338"/>
                  <a:pt x="685" y="338"/>
                </a:cubicBezTo>
                <a:cubicBezTo>
                  <a:pt x="685" y="340"/>
                  <a:pt x="686" y="340"/>
                  <a:pt x="688" y="340"/>
                </a:cubicBezTo>
                <a:cubicBezTo>
                  <a:pt x="696" y="340"/>
                  <a:pt x="696" y="340"/>
                  <a:pt x="696" y="340"/>
                </a:cubicBezTo>
                <a:cubicBezTo>
                  <a:pt x="697" y="340"/>
                  <a:pt x="699" y="340"/>
                  <a:pt x="699" y="338"/>
                </a:cubicBezTo>
                <a:cubicBezTo>
                  <a:pt x="699" y="319"/>
                  <a:pt x="699" y="319"/>
                  <a:pt x="699" y="319"/>
                </a:cubicBezTo>
                <a:cubicBezTo>
                  <a:pt x="699" y="317"/>
                  <a:pt x="697" y="316"/>
                  <a:pt x="696" y="316"/>
                </a:cubicBezTo>
                <a:cubicBezTo>
                  <a:pt x="688" y="316"/>
                  <a:pt x="688" y="316"/>
                  <a:pt x="688" y="31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4" name="Freeform 11"/>
          <p:cNvSpPr>
            <a:spLocks noChangeAspect="1" noEditPoints="1"/>
          </p:cNvSpPr>
          <p:nvPr/>
        </p:nvSpPr>
        <p:spPr bwMode="auto">
          <a:xfrm>
            <a:off x="2062454" y="1561623"/>
            <a:ext cx="202797" cy="398766"/>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5" name="Freeform 11"/>
          <p:cNvSpPr>
            <a:spLocks noChangeAspect="1" noEditPoints="1"/>
          </p:cNvSpPr>
          <p:nvPr/>
        </p:nvSpPr>
        <p:spPr bwMode="auto">
          <a:xfrm>
            <a:off x="4698397" y="1579174"/>
            <a:ext cx="511384" cy="371505"/>
          </a:xfrm>
          <a:custGeom>
            <a:avLst/>
            <a:gdLst/>
            <a:ahLst/>
            <a:cxnLst>
              <a:cxn ang="0">
                <a:pos x="268" y="0"/>
              </a:cxn>
              <a:cxn ang="0">
                <a:pos x="189" y="0"/>
              </a:cxn>
              <a:cxn ang="0">
                <a:pos x="187" y="2"/>
              </a:cxn>
              <a:cxn ang="0">
                <a:pos x="187" y="17"/>
              </a:cxn>
              <a:cxn ang="0">
                <a:pos x="221" y="17"/>
              </a:cxn>
              <a:cxn ang="0">
                <a:pos x="221" y="174"/>
              </a:cxn>
              <a:cxn ang="0">
                <a:pos x="187" y="174"/>
              </a:cxn>
              <a:cxn ang="0">
                <a:pos x="187" y="191"/>
              </a:cxn>
              <a:cxn ang="0">
                <a:pos x="189" y="193"/>
              </a:cxn>
              <a:cxn ang="0">
                <a:pos x="268" y="193"/>
              </a:cxn>
              <a:cxn ang="0">
                <a:pos x="270" y="191"/>
              </a:cxn>
              <a:cxn ang="0">
                <a:pos x="270" y="2"/>
              </a:cxn>
              <a:cxn ang="0">
                <a:pos x="268" y="0"/>
              </a:cxn>
              <a:cxn ang="0">
                <a:pos x="0" y="24"/>
              </a:cxn>
              <a:cxn ang="0">
                <a:pos x="215" y="24"/>
              </a:cxn>
              <a:cxn ang="0">
                <a:pos x="215" y="168"/>
              </a:cxn>
              <a:cxn ang="0">
                <a:pos x="0" y="168"/>
              </a:cxn>
              <a:cxn ang="0">
                <a:pos x="0" y="24"/>
              </a:cxn>
              <a:cxn ang="0">
                <a:pos x="16" y="38"/>
              </a:cxn>
              <a:cxn ang="0">
                <a:pos x="199" y="38"/>
              </a:cxn>
              <a:cxn ang="0">
                <a:pos x="199" y="146"/>
              </a:cxn>
              <a:cxn ang="0">
                <a:pos x="16" y="146"/>
              </a:cxn>
              <a:cxn ang="0">
                <a:pos x="16" y="38"/>
              </a:cxn>
              <a:cxn ang="0">
                <a:pos x="53" y="193"/>
              </a:cxn>
              <a:cxn ang="0">
                <a:pos x="58" y="184"/>
              </a:cxn>
              <a:cxn ang="0">
                <a:pos x="69" y="184"/>
              </a:cxn>
              <a:cxn ang="0">
                <a:pos x="73" y="174"/>
              </a:cxn>
              <a:cxn ang="0">
                <a:pos x="142" y="174"/>
              </a:cxn>
              <a:cxn ang="0">
                <a:pos x="146" y="184"/>
              </a:cxn>
              <a:cxn ang="0">
                <a:pos x="157" y="184"/>
              </a:cxn>
              <a:cxn ang="0">
                <a:pos x="162" y="193"/>
              </a:cxn>
              <a:cxn ang="0">
                <a:pos x="53" y="193"/>
              </a:cxn>
              <a:cxn ang="0">
                <a:pos x="99" y="153"/>
              </a:cxn>
              <a:cxn ang="0">
                <a:pos x="116" y="153"/>
              </a:cxn>
              <a:cxn ang="0">
                <a:pos x="116" y="159"/>
              </a:cxn>
              <a:cxn ang="0">
                <a:pos x="99" y="159"/>
              </a:cxn>
              <a:cxn ang="0">
                <a:pos x="99" y="153"/>
              </a:cxn>
              <a:cxn ang="0">
                <a:pos x="243" y="174"/>
              </a:cxn>
              <a:cxn ang="0">
                <a:pos x="258" y="174"/>
              </a:cxn>
              <a:cxn ang="0">
                <a:pos x="259" y="176"/>
              </a:cxn>
              <a:cxn ang="0">
                <a:pos x="259" y="182"/>
              </a:cxn>
              <a:cxn ang="0">
                <a:pos x="258" y="183"/>
              </a:cxn>
              <a:cxn ang="0">
                <a:pos x="243" y="183"/>
              </a:cxn>
              <a:cxn ang="0">
                <a:pos x="241" y="182"/>
              </a:cxn>
              <a:cxn ang="0">
                <a:pos x="241" y="176"/>
              </a:cxn>
              <a:cxn ang="0">
                <a:pos x="243" y="174"/>
              </a:cxn>
            </a:cxnLst>
            <a:rect l="0" t="0" r="r" b="b"/>
            <a:pathLst>
              <a:path w="270" h="193">
                <a:moveTo>
                  <a:pt x="268" y="0"/>
                </a:moveTo>
                <a:cubicBezTo>
                  <a:pt x="189" y="0"/>
                  <a:pt x="189" y="0"/>
                  <a:pt x="189" y="0"/>
                </a:cubicBezTo>
                <a:cubicBezTo>
                  <a:pt x="188" y="0"/>
                  <a:pt x="187" y="1"/>
                  <a:pt x="187" y="2"/>
                </a:cubicBezTo>
                <a:cubicBezTo>
                  <a:pt x="187" y="17"/>
                  <a:pt x="187" y="17"/>
                  <a:pt x="187" y="17"/>
                </a:cubicBezTo>
                <a:cubicBezTo>
                  <a:pt x="221" y="17"/>
                  <a:pt x="221" y="17"/>
                  <a:pt x="221" y="17"/>
                </a:cubicBezTo>
                <a:cubicBezTo>
                  <a:pt x="221" y="174"/>
                  <a:pt x="221" y="174"/>
                  <a:pt x="221" y="174"/>
                </a:cubicBezTo>
                <a:cubicBezTo>
                  <a:pt x="187" y="174"/>
                  <a:pt x="187" y="174"/>
                  <a:pt x="187" y="174"/>
                </a:cubicBezTo>
                <a:cubicBezTo>
                  <a:pt x="187" y="191"/>
                  <a:pt x="187" y="191"/>
                  <a:pt x="187" y="191"/>
                </a:cubicBezTo>
                <a:cubicBezTo>
                  <a:pt x="187" y="192"/>
                  <a:pt x="188" y="193"/>
                  <a:pt x="189" y="193"/>
                </a:cubicBezTo>
                <a:cubicBezTo>
                  <a:pt x="268" y="193"/>
                  <a:pt x="268" y="193"/>
                  <a:pt x="268" y="193"/>
                </a:cubicBezTo>
                <a:cubicBezTo>
                  <a:pt x="269" y="193"/>
                  <a:pt x="270" y="192"/>
                  <a:pt x="270" y="191"/>
                </a:cubicBezTo>
                <a:cubicBezTo>
                  <a:pt x="270" y="2"/>
                  <a:pt x="270" y="2"/>
                  <a:pt x="270" y="2"/>
                </a:cubicBezTo>
                <a:cubicBezTo>
                  <a:pt x="270" y="1"/>
                  <a:pt x="269" y="0"/>
                  <a:pt x="268" y="0"/>
                </a:cubicBezTo>
                <a:close/>
                <a:moveTo>
                  <a:pt x="0" y="24"/>
                </a:moveTo>
                <a:cubicBezTo>
                  <a:pt x="215" y="24"/>
                  <a:pt x="215" y="24"/>
                  <a:pt x="215" y="24"/>
                </a:cubicBezTo>
                <a:cubicBezTo>
                  <a:pt x="215" y="168"/>
                  <a:pt x="215" y="168"/>
                  <a:pt x="215" y="168"/>
                </a:cubicBezTo>
                <a:cubicBezTo>
                  <a:pt x="0" y="168"/>
                  <a:pt x="0" y="168"/>
                  <a:pt x="0" y="168"/>
                </a:cubicBezTo>
                <a:cubicBezTo>
                  <a:pt x="0" y="24"/>
                  <a:pt x="0" y="24"/>
                  <a:pt x="0" y="24"/>
                </a:cubicBezTo>
                <a:close/>
                <a:moveTo>
                  <a:pt x="16" y="38"/>
                </a:moveTo>
                <a:cubicBezTo>
                  <a:pt x="199" y="38"/>
                  <a:pt x="199" y="38"/>
                  <a:pt x="199" y="38"/>
                </a:cubicBezTo>
                <a:cubicBezTo>
                  <a:pt x="199" y="146"/>
                  <a:pt x="199" y="146"/>
                  <a:pt x="199" y="146"/>
                </a:cubicBezTo>
                <a:cubicBezTo>
                  <a:pt x="16" y="146"/>
                  <a:pt x="16" y="146"/>
                  <a:pt x="16" y="146"/>
                </a:cubicBezTo>
                <a:cubicBezTo>
                  <a:pt x="16" y="38"/>
                  <a:pt x="16" y="38"/>
                  <a:pt x="16" y="38"/>
                </a:cubicBezTo>
                <a:close/>
                <a:moveTo>
                  <a:pt x="53" y="193"/>
                </a:moveTo>
                <a:cubicBezTo>
                  <a:pt x="58" y="184"/>
                  <a:pt x="58" y="184"/>
                  <a:pt x="58" y="184"/>
                </a:cubicBezTo>
                <a:cubicBezTo>
                  <a:pt x="69" y="184"/>
                  <a:pt x="69" y="184"/>
                  <a:pt x="69" y="184"/>
                </a:cubicBezTo>
                <a:cubicBezTo>
                  <a:pt x="73" y="174"/>
                  <a:pt x="73" y="174"/>
                  <a:pt x="73" y="174"/>
                </a:cubicBezTo>
                <a:cubicBezTo>
                  <a:pt x="142" y="174"/>
                  <a:pt x="142" y="174"/>
                  <a:pt x="142" y="174"/>
                </a:cubicBezTo>
                <a:cubicBezTo>
                  <a:pt x="146" y="184"/>
                  <a:pt x="146" y="184"/>
                  <a:pt x="146" y="184"/>
                </a:cubicBezTo>
                <a:cubicBezTo>
                  <a:pt x="157" y="184"/>
                  <a:pt x="157" y="184"/>
                  <a:pt x="157" y="184"/>
                </a:cubicBezTo>
                <a:cubicBezTo>
                  <a:pt x="162" y="193"/>
                  <a:pt x="162" y="193"/>
                  <a:pt x="162" y="193"/>
                </a:cubicBezTo>
                <a:cubicBezTo>
                  <a:pt x="53" y="193"/>
                  <a:pt x="53" y="193"/>
                  <a:pt x="53" y="193"/>
                </a:cubicBezTo>
                <a:close/>
                <a:moveTo>
                  <a:pt x="99" y="153"/>
                </a:moveTo>
                <a:cubicBezTo>
                  <a:pt x="116" y="153"/>
                  <a:pt x="116" y="153"/>
                  <a:pt x="116" y="153"/>
                </a:cubicBezTo>
                <a:cubicBezTo>
                  <a:pt x="116" y="159"/>
                  <a:pt x="116" y="159"/>
                  <a:pt x="116" y="159"/>
                </a:cubicBezTo>
                <a:cubicBezTo>
                  <a:pt x="99" y="159"/>
                  <a:pt x="99" y="159"/>
                  <a:pt x="99" y="159"/>
                </a:cubicBezTo>
                <a:cubicBezTo>
                  <a:pt x="99" y="153"/>
                  <a:pt x="99" y="153"/>
                  <a:pt x="99" y="153"/>
                </a:cubicBezTo>
                <a:close/>
                <a:moveTo>
                  <a:pt x="243" y="174"/>
                </a:moveTo>
                <a:cubicBezTo>
                  <a:pt x="258" y="174"/>
                  <a:pt x="258" y="174"/>
                  <a:pt x="258" y="174"/>
                </a:cubicBezTo>
                <a:cubicBezTo>
                  <a:pt x="259" y="174"/>
                  <a:pt x="259" y="175"/>
                  <a:pt x="259" y="176"/>
                </a:cubicBezTo>
                <a:cubicBezTo>
                  <a:pt x="259" y="182"/>
                  <a:pt x="259" y="182"/>
                  <a:pt x="259" y="182"/>
                </a:cubicBezTo>
                <a:cubicBezTo>
                  <a:pt x="259" y="183"/>
                  <a:pt x="259" y="183"/>
                  <a:pt x="258" y="183"/>
                </a:cubicBezTo>
                <a:cubicBezTo>
                  <a:pt x="243" y="183"/>
                  <a:pt x="243" y="183"/>
                  <a:pt x="243" y="183"/>
                </a:cubicBezTo>
                <a:cubicBezTo>
                  <a:pt x="242" y="183"/>
                  <a:pt x="241" y="183"/>
                  <a:pt x="241" y="182"/>
                </a:cubicBezTo>
                <a:cubicBezTo>
                  <a:pt x="241" y="176"/>
                  <a:pt x="241" y="176"/>
                  <a:pt x="241" y="176"/>
                </a:cubicBezTo>
                <a:cubicBezTo>
                  <a:pt x="241" y="175"/>
                  <a:pt x="242" y="174"/>
                  <a:pt x="243" y="174"/>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06" name="Freeform 16"/>
          <p:cNvSpPr>
            <a:spLocks noEditPoints="1"/>
          </p:cNvSpPr>
          <p:nvPr/>
        </p:nvSpPr>
        <p:spPr bwMode="auto">
          <a:xfrm>
            <a:off x="3277064" y="1583618"/>
            <a:ext cx="571449" cy="366493"/>
          </a:xfrm>
          <a:custGeom>
            <a:avLst/>
            <a:gdLst/>
            <a:ahLst/>
            <a:cxnLst>
              <a:cxn ang="0">
                <a:pos x="564" y="20"/>
              </a:cxn>
              <a:cxn ang="0">
                <a:pos x="558" y="6"/>
              </a:cxn>
              <a:cxn ang="0">
                <a:pos x="82" y="0"/>
              </a:cxn>
              <a:cxn ang="0">
                <a:pos x="68" y="6"/>
              </a:cxn>
              <a:cxn ang="0">
                <a:pos x="62" y="376"/>
              </a:cxn>
              <a:cxn ang="0">
                <a:pos x="24" y="376"/>
              </a:cxn>
              <a:cxn ang="0">
                <a:pos x="2" y="394"/>
              </a:cxn>
              <a:cxn ang="0">
                <a:pos x="0" y="422"/>
              </a:cxn>
              <a:cxn ang="0">
                <a:pos x="2" y="434"/>
              </a:cxn>
              <a:cxn ang="0">
                <a:pos x="24" y="450"/>
              </a:cxn>
              <a:cxn ang="0">
                <a:pos x="594" y="452"/>
              </a:cxn>
              <a:cxn ang="0">
                <a:pos x="614" y="442"/>
              </a:cxn>
              <a:cxn ang="0">
                <a:pos x="624" y="422"/>
              </a:cxn>
              <a:cxn ang="0">
                <a:pos x="622" y="400"/>
              </a:cxn>
              <a:cxn ang="0">
                <a:pos x="606" y="378"/>
              </a:cxn>
              <a:cxn ang="0">
                <a:pos x="594" y="376"/>
              </a:cxn>
              <a:cxn ang="0">
                <a:pos x="80" y="20"/>
              </a:cxn>
              <a:cxn ang="0">
                <a:pos x="542" y="18"/>
              </a:cxn>
              <a:cxn ang="0">
                <a:pos x="544" y="380"/>
              </a:cxn>
              <a:cxn ang="0">
                <a:pos x="82" y="382"/>
              </a:cxn>
              <a:cxn ang="0">
                <a:pos x="272" y="426"/>
              </a:cxn>
              <a:cxn ang="0">
                <a:pos x="262" y="422"/>
              </a:cxn>
              <a:cxn ang="0">
                <a:pos x="260" y="414"/>
              </a:cxn>
              <a:cxn ang="0">
                <a:pos x="266" y="402"/>
              </a:cxn>
              <a:cxn ang="0">
                <a:pos x="276" y="402"/>
              </a:cxn>
              <a:cxn ang="0">
                <a:pos x="284" y="414"/>
              </a:cxn>
              <a:cxn ang="0">
                <a:pos x="280" y="422"/>
              </a:cxn>
              <a:cxn ang="0">
                <a:pos x="272" y="426"/>
              </a:cxn>
              <a:cxn ang="0">
                <a:pos x="306" y="426"/>
              </a:cxn>
              <a:cxn ang="0">
                <a:pos x="300" y="414"/>
              </a:cxn>
              <a:cxn ang="0">
                <a:pos x="302" y="406"/>
              </a:cxn>
              <a:cxn ang="0">
                <a:pos x="312" y="402"/>
              </a:cxn>
              <a:cxn ang="0">
                <a:pos x="324" y="408"/>
              </a:cxn>
              <a:cxn ang="0">
                <a:pos x="324" y="418"/>
              </a:cxn>
              <a:cxn ang="0">
                <a:pos x="312" y="426"/>
              </a:cxn>
              <a:cxn ang="0">
                <a:pos x="352" y="426"/>
              </a:cxn>
              <a:cxn ang="0">
                <a:pos x="340" y="418"/>
              </a:cxn>
              <a:cxn ang="0">
                <a:pos x="340" y="408"/>
              </a:cxn>
              <a:cxn ang="0">
                <a:pos x="352" y="402"/>
              </a:cxn>
              <a:cxn ang="0">
                <a:pos x="360" y="406"/>
              </a:cxn>
              <a:cxn ang="0">
                <a:pos x="364" y="414"/>
              </a:cxn>
              <a:cxn ang="0">
                <a:pos x="356" y="426"/>
              </a:cxn>
              <a:cxn ang="0">
                <a:pos x="568" y="426"/>
              </a:cxn>
              <a:cxn ang="0">
                <a:pos x="568" y="402"/>
              </a:cxn>
            </a:cxnLst>
            <a:rect l="0" t="0" r="r" b="b"/>
            <a:pathLst>
              <a:path w="624" h="452">
                <a:moveTo>
                  <a:pt x="594" y="376"/>
                </a:moveTo>
                <a:lnTo>
                  <a:pt x="564" y="376"/>
                </a:lnTo>
                <a:lnTo>
                  <a:pt x="564" y="20"/>
                </a:lnTo>
                <a:lnTo>
                  <a:pt x="564" y="20"/>
                </a:lnTo>
                <a:lnTo>
                  <a:pt x="562" y="12"/>
                </a:lnTo>
                <a:lnTo>
                  <a:pt x="558" y="6"/>
                </a:lnTo>
                <a:lnTo>
                  <a:pt x="550" y="2"/>
                </a:lnTo>
                <a:lnTo>
                  <a:pt x="542" y="0"/>
                </a:lnTo>
                <a:lnTo>
                  <a:pt x="82" y="0"/>
                </a:lnTo>
                <a:lnTo>
                  <a:pt x="82" y="0"/>
                </a:lnTo>
                <a:lnTo>
                  <a:pt x="74" y="2"/>
                </a:lnTo>
                <a:lnTo>
                  <a:pt x="68" y="6"/>
                </a:lnTo>
                <a:lnTo>
                  <a:pt x="62" y="12"/>
                </a:lnTo>
                <a:lnTo>
                  <a:pt x="62" y="20"/>
                </a:lnTo>
                <a:lnTo>
                  <a:pt x="62" y="376"/>
                </a:lnTo>
                <a:lnTo>
                  <a:pt x="30" y="376"/>
                </a:lnTo>
                <a:lnTo>
                  <a:pt x="30" y="376"/>
                </a:lnTo>
                <a:lnTo>
                  <a:pt x="24" y="376"/>
                </a:lnTo>
                <a:lnTo>
                  <a:pt x="18" y="378"/>
                </a:lnTo>
                <a:lnTo>
                  <a:pt x="8" y="384"/>
                </a:lnTo>
                <a:lnTo>
                  <a:pt x="2" y="394"/>
                </a:lnTo>
                <a:lnTo>
                  <a:pt x="0" y="400"/>
                </a:lnTo>
                <a:lnTo>
                  <a:pt x="0" y="406"/>
                </a:lnTo>
                <a:lnTo>
                  <a:pt x="0" y="422"/>
                </a:lnTo>
                <a:lnTo>
                  <a:pt x="0" y="422"/>
                </a:lnTo>
                <a:lnTo>
                  <a:pt x="0" y="428"/>
                </a:lnTo>
                <a:lnTo>
                  <a:pt x="2" y="434"/>
                </a:lnTo>
                <a:lnTo>
                  <a:pt x="8" y="442"/>
                </a:lnTo>
                <a:lnTo>
                  <a:pt x="18" y="450"/>
                </a:lnTo>
                <a:lnTo>
                  <a:pt x="24" y="450"/>
                </a:lnTo>
                <a:lnTo>
                  <a:pt x="30" y="452"/>
                </a:lnTo>
                <a:lnTo>
                  <a:pt x="594" y="452"/>
                </a:lnTo>
                <a:lnTo>
                  <a:pt x="594" y="452"/>
                </a:lnTo>
                <a:lnTo>
                  <a:pt x="600" y="450"/>
                </a:lnTo>
                <a:lnTo>
                  <a:pt x="606" y="450"/>
                </a:lnTo>
                <a:lnTo>
                  <a:pt x="614" y="442"/>
                </a:lnTo>
                <a:lnTo>
                  <a:pt x="620" y="434"/>
                </a:lnTo>
                <a:lnTo>
                  <a:pt x="622" y="428"/>
                </a:lnTo>
                <a:lnTo>
                  <a:pt x="624" y="422"/>
                </a:lnTo>
                <a:lnTo>
                  <a:pt x="624" y="406"/>
                </a:lnTo>
                <a:lnTo>
                  <a:pt x="624" y="406"/>
                </a:lnTo>
                <a:lnTo>
                  <a:pt x="622" y="400"/>
                </a:lnTo>
                <a:lnTo>
                  <a:pt x="620" y="394"/>
                </a:lnTo>
                <a:lnTo>
                  <a:pt x="614" y="384"/>
                </a:lnTo>
                <a:lnTo>
                  <a:pt x="606" y="378"/>
                </a:lnTo>
                <a:lnTo>
                  <a:pt x="600" y="376"/>
                </a:lnTo>
                <a:lnTo>
                  <a:pt x="594" y="376"/>
                </a:lnTo>
                <a:lnTo>
                  <a:pt x="594" y="376"/>
                </a:lnTo>
                <a:close/>
                <a:moveTo>
                  <a:pt x="80" y="380"/>
                </a:moveTo>
                <a:lnTo>
                  <a:pt x="80" y="20"/>
                </a:lnTo>
                <a:lnTo>
                  <a:pt x="80" y="20"/>
                </a:lnTo>
                <a:lnTo>
                  <a:pt x="82" y="18"/>
                </a:lnTo>
                <a:lnTo>
                  <a:pt x="542" y="18"/>
                </a:lnTo>
                <a:lnTo>
                  <a:pt x="542" y="18"/>
                </a:lnTo>
                <a:lnTo>
                  <a:pt x="544" y="20"/>
                </a:lnTo>
                <a:lnTo>
                  <a:pt x="544" y="380"/>
                </a:lnTo>
                <a:lnTo>
                  <a:pt x="544" y="380"/>
                </a:lnTo>
                <a:lnTo>
                  <a:pt x="542" y="382"/>
                </a:lnTo>
                <a:lnTo>
                  <a:pt x="82" y="382"/>
                </a:lnTo>
                <a:lnTo>
                  <a:pt x="82" y="382"/>
                </a:lnTo>
                <a:lnTo>
                  <a:pt x="80" y="380"/>
                </a:lnTo>
                <a:lnTo>
                  <a:pt x="80" y="380"/>
                </a:lnTo>
                <a:close/>
                <a:moveTo>
                  <a:pt x="272" y="426"/>
                </a:moveTo>
                <a:lnTo>
                  <a:pt x="272" y="426"/>
                </a:lnTo>
                <a:lnTo>
                  <a:pt x="266" y="426"/>
                </a:lnTo>
                <a:lnTo>
                  <a:pt x="262" y="422"/>
                </a:lnTo>
                <a:lnTo>
                  <a:pt x="260" y="418"/>
                </a:lnTo>
                <a:lnTo>
                  <a:pt x="260" y="414"/>
                </a:lnTo>
                <a:lnTo>
                  <a:pt x="260" y="414"/>
                </a:lnTo>
                <a:lnTo>
                  <a:pt x="260" y="408"/>
                </a:lnTo>
                <a:lnTo>
                  <a:pt x="262" y="406"/>
                </a:lnTo>
                <a:lnTo>
                  <a:pt x="266" y="402"/>
                </a:lnTo>
                <a:lnTo>
                  <a:pt x="272" y="402"/>
                </a:lnTo>
                <a:lnTo>
                  <a:pt x="272" y="402"/>
                </a:lnTo>
                <a:lnTo>
                  <a:pt x="276" y="402"/>
                </a:lnTo>
                <a:lnTo>
                  <a:pt x="280" y="406"/>
                </a:lnTo>
                <a:lnTo>
                  <a:pt x="284" y="408"/>
                </a:lnTo>
                <a:lnTo>
                  <a:pt x="284" y="414"/>
                </a:lnTo>
                <a:lnTo>
                  <a:pt x="284" y="414"/>
                </a:lnTo>
                <a:lnTo>
                  <a:pt x="284" y="418"/>
                </a:lnTo>
                <a:lnTo>
                  <a:pt x="280" y="422"/>
                </a:lnTo>
                <a:lnTo>
                  <a:pt x="276" y="426"/>
                </a:lnTo>
                <a:lnTo>
                  <a:pt x="272" y="426"/>
                </a:lnTo>
                <a:lnTo>
                  <a:pt x="272" y="426"/>
                </a:lnTo>
                <a:close/>
                <a:moveTo>
                  <a:pt x="312" y="426"/>
                </a:moveTo>
                <a:lnTo>
                  <a:pt x="312" y="426"/>
                </a:lnTo>
                <a:lnTo>
                  <a:pt x="306" y="426"/>
                </a:lnTo>
                <a:lnTo>
                  <a:pt x="302" y="422"/>
                </a:lnTo>
                <a:lnTo>
                  <a:pt x="300" y="418"/>
                </a:lnTo>
                <a:lnTo>
                  <a:pt x="300" y="414"/>
                </a:lnTo>
                <a:lnTo>
                  <a:pt x="300" y="414"/>
                </a:lnTo>
                <a:lnTo>
                  <a:pt x="300" y="408"/>
                </a:lnTo>
                <a:lnTo>
                  <a:pt x="302" y="406"/>
                </a:lnTo>
                <a:lnTo>
                  <a:pt x="306" y="402"/>
                </a:lnTo>
                <a:lnTo>
                  <a:pt x="312" y="402"/>
                </a:lnTo>
                <a:lnTo>
                  <a:pt x="312" y="402"/>
                </a:lnTo>
                <a:lnTo>
                  <a:pt x="316" y="402"/>
                </a:lnTo>
                <a:lnTo>
                  <a:pt x="320" y="406"/>
                </a:lnTo>
                <a:lnTo>
                  <a:pt x="324" y="408"/>
                </a:lnTo>
                <a:lnTo>
                  <a:pt x="324" y="414"/>
                </a:lnTo>
                <a:lnTo>
                  <a:pt x="324" y="414"/>
                </a:lnTo>
                <a:lnTo>
                  <a:pt x="324" y="418"/>
                </a:lnTo>
                <a:lnTo>
                  <a:pt x="320" y="422"/>
                </a:lnTo>
                <a:lnTo>
                  <a:pt x="316" y="426"/>
                </a:lnTo>
                <a:lnTo>
                  <a:pt x="312" y="426"/>
                </a:lnTo>
                <a:lnTo>
                  <a:pt x="312" y="426"/>
                </a:lnTo>
                <a:close/>
                <a:moveTo>
                  <a:pt x="352" y="426"/>
                </a:moveTo>
                <a:lnTo>
                  <a:pt x="352" y="426"/>
                </a:lnTo>
                <a:lnTo>
                  <a:pt x="348" y="426"/>
                </a:lnTo>
                <a:lnTo>
                  <a:pt x="344" y="422"/>
                </a:lnTo>
                <a:lnTo>
                  <a:pt x="340" y="418"/>
                </a:lnTo>
                <a:lnTo>
                  <a:pt x="340" y="414"/>
                </a:lnTo>
                <a:lnTo>
                  <a:pt x="340" y="414"/>
                </a:lnTo>
                <a:lnTo>
                  <a:pt x="340" y="408"/>
                </a:lnTo>
                <a:lnTo>
                  <a:pt x="344" y="406"/>
                </a:lnTo>
                <a:lnTo>
                  <a:pt x="348" y="402"/>
                </a:lnTo>
                <a:lnTo>
                  <a:pt x="352" y="402"/>
                </a:lnTo>
                <a:lnTo>
                  <a:pt x="352" y="402"/>
                </a:lnTo>
                <a:lnTo>
                  <a:pt x="356" y="402"/>
                </a:lnTo>
                <a:lnTo>
                  <a:pt x="360" y="406"/>
                </a:lnTo>
                <a:lnTo>
                  <a:pt x="364" y="408"/>
                </a:lnTo>
                <a:lnTo>
                  <a:pt x="364" y="414"/>
                </a:lnTo>
                <a:lnTo>
                  <a:pt x="364" y="414"/>
                </a:lnTo>
                <a:lnTo>
                  <a:pt x="364" y="418"/>
                </a:lnTo>
                <a:lnTo>
                  <a:pt x="360" y="422"/>
                </a:lnTo>
                <a:lnTo>
                  <a:pt x="356" y="426"/>
                </a:lnTo>
                <a:lnTo>
                  <a:pt x="352" y="426"/>
                </a:lnTo>
                <a:lnTo>
                  <a:pt x="352" y="426"/>
                </a:lnTo>
                <a:close/>
                <a:moveTo>
                  <a:pt x="568" y="426"/>
                </a:moveTo>
                <a:lnTo>
                  <a:pt x="446" y="426"/>
                </a:lnTo>
                <a:lnTo>
                  <a:pt x="446" y="402"/>
                </a:lnTo>
                <a:lnTo>
                  <a:pt x="568" y="402"/>
                </a:lnTo>
                <a:lnTo>
                  <a:pt x="568" y="42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nvGrpSpPr>
          <p:cNvPr id="40" name="Group 47"/>
          <p:cNvGrpSpPr/>
          <p:nvPr/>
        </p:nvGrpSpPr>
        <p:grpSpPr>
          <a:xfrm>
            <a:off x="1691655" y="1275606"/>
            <a:ext cx="971096" cy="965905"/>
            <a:chOff x="0" y="0"/>
            <a:chExt cx="1600202" cy="1600200"/>
          </a:xfrm>
        </p:grpSpPr>
        <p:sp>
          <p:nvSpPr>
            <p:cNvPr id="42"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3"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dirty="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4"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5"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6"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48"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0"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3"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5"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6"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7"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8"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9"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0"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1"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2"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3"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4"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5"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6"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grpSp>
        <p:nvGrpSpPr>
          <p:cNvPr id="67" name="Group 47"/>
          <p:cNvGrpSpPr/>
          <p:nvPr/>
        </p:nvGrpSpPr>
        <p:grpSpPr>
          <a:xfrm>
            <a:off x="3087642" y="1281517"/>
            <a:ext cx="971096" cy="965905"/>
            <a:chOff x="0" y="0"/>
            <a:chExt cx="1600202" cy="1600200"/>
          </a:xfrm>
        </p:grpSpPr>
        <p:sp>
          <p:nvSpPr>
            <p:cNvPr id="68"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5"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6"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7"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8"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9"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dirty="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0"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1"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dirty="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2"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3"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4"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5"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6"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dirty="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7"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8"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9"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0"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7"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8"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9"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grpSp>
        <p:nvGrpSpPr>
          <p:cNvPr id="110" name="Group 47"/>
          <p:cNvGrpSpPr/>
          <p:nvPr/>
        </p:nvGrpSpPr>
        <p:grpSpPr>
          <a:xfrm>
            <a:off x="4483600" y="1286946"/>
            <a:ext cx="971096" cy="965905"/>
            <a:chOff x="0" y="0"/>
            <a:chExt cx="1600202" cy="1600200"/>
          </a:xfrm>
        </p:grpSpPr>
        <p:sp>
          <p:nvSpPr>
            <p:cNvPr id="111"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2"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3"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4"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5"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6"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7"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8"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9"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0"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dirty="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1"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2"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3"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4"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5"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6"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7"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8"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29"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0"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grpSp>
        <p:nvGrpSpPr>
          <p:cNvPr id="131" name="Group 47"/>
          <p:cNvGrpSpPr/>
          <p:nvPr/>
        </p:nvGrpSpPr>
        <p:grpSpPr>
          <a:xfrm>
            <a:off x="5868144" y="1285169"/>
            <a:ext cx="971096" cy="965905"/>
            <a:chOff x="0" y="0"/>
            <a:chExt cx="1600202" cy="1600200"/>
          </a:xfrm>
        </p:grpSpPr>
        <p:sp>
          <p:nvSpPr>
            <p:cNvPr id="132"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3"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4"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5"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6"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7"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8"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39"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0"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1"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2"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3"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dirty="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4"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5"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6"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7"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8"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9"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0"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1"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sp>
        <p:nvSpPr>
          <p:cNvPr id="173" name="Rectangle 23"/>
          <p:cNvSpPr/>
          <p:nvPr/>
        </p:nvSpPr>
        <p:spPr>
          <a:xfrm>
            <a:off x="1753533" y="2357783"/>
            <a:ext cx="905835" cy="590626"/>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88</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2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90%</a:t>
            </a:r>
          </a:p>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2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83%</a:t>
            </a: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hu-HU"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74" name="Rectangle 23"/>
          <p:cNvSpPr/>
          <p:nvPr/>
        </p:nvSpPr>
        <p:spPr>
          <a:xfrm>
            <a:off x="3151502" y="2359361"/>
            <a:ext cx="905835" cy="587471"/>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18</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2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21%</a:t>
            </a:r>
          </a:p>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2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35%</a:t>
            </a: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75" name="Rectangle 23"/>
          <p:cNvSpPr/>
          <p:nvPr/>
        </p:nvSpPr>
        <p:spPr>
          <a:xfrm>
            <a:off x="4548277" y="2355726"/>
            <a:ext cx="905835" cy="594740"/>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8</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2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12%</a:t>
            </a:r>
          </a:p>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2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14%</a:t>
            </a: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76" name="Rectangle 23"/>
          <p:cNvSpPr/>
          <p:nvPr/>
        </p:nvSpPr>
        <p:spPr>
          <a:xfrm>
            <a:off x="5935792" y="2355863"/>
            <a:ext cx="905835" cy="59446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5</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2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8%</a:t>
            </a:r>
          </a:p>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2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8%</a:t>
            </a: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97" name="Szövegdoboz 30"/>
          <p:cNvSpPr txBox="1"/>
          <p:nvPr/>
        </p:nvSpPr>
        <p:spPr>
          <a:xfrm>
            <a:off x="376088" y="3130971"/>
            <a:ext cx="8300368" cy="9002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As we saw with video viewing, the use of desktop computers as a secondary screen has also declined. As was the case 3 years ago, its use is higher among frequent TV viewers (15%).</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However, there is no change in the fact that smartphone use is the most important while watching TV, followed by laptop/notebook. There are no significant outliers in each subgroup for these devices.</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4" name="TextBox 3">
            <a:extLst>
              <a:ext uri="{FF2B5EF4-FFF2-40B4-BE49-F238E27FC236}">
                <a16:creationId xmlns:a16="http://schemas.microsoft.com/office/drawing/2014/main" id="{F8FF7605-DEEE-9556-AFBA-8177E61FA769}"/>
              </a:ext>
            </a:extLst>
          </p:cNvPr>
          <p:cNvSpPr txBox="1"/>
          <p:nvPr/>
        </p:nvSpPr>
        <p:spPr>
          <a:xfrm>
            <a:off x="1081800" y="2514597"/>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A6A6A6"/>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A6A6A6"/>
              </a:solidFill>
              <a:effectLst/>
              <a:uLnTx/>
              <a:uFillTx/>
              <a:latin typeface="Calibri" pitchFamily="34" charset="0"/>
              <a:ea typeface="+mn-ea"/>
              <a:cs typeface="Arial" pitchFamily="34" charset="0"/>
            </a:endParaRPr>
          </a:p>
        </p:txBody>
      </p:sp>
      <p:sp>
        <p:nvSpPr>
          <p:cNvPr id="5" name="TextBox 4">
            <a:extLst>
              <a:ext uri="{FF2B5EF4-FFF2-40B4-BE49-F238E27FC236}">
                <a16:creationId xmlns:a16="http://schemas.microsoft.com/office/drawing/2014/main" id="{213AFEF3-4782-A08E-8AA4-F50B229FD754}"/>
              </a:ext>
            </a:extLst>
          </p:cNvPr>
          <p:cNvSpPr txBox="1"/>
          <p:nvPr/>
        </p:nvSpPr>
        <p:spPr>
          <a:xfrm>
            <a:off x="1081800" y="2673467"/>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A6A6A6"/>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A6A6A6"/>
              </a:solidFill>
              <a:effectLst/>
              <a:uLnTx/>
              <a:uFillTx/>
              <a:latin typeface="Calibri" pitchFamily="34" charset="0"/>
              <a:ea typeface="+mn-ea"/>
              <a:cs typeface="Arial" pitchFamily="34" charset="0"/>
            </a:endParaRPr>
          </a:p>
        </p:txBody>
      </p:sp>
      <p:sp>
        <p:nvSpPr>
          <p:cNvPr id="7" name="Arrow: Down 6">
            <a:extLst>
              <a:ext uri="{FF2B5EF4-FFF2-40B4-BE49-F238E27FC236}">
                <a16:creationId xmlns:a16="http://schemas.microsoft.com/office/drawing/2014/main" id="{44F275E5-E5CA-B106-19A8-7FE6E825B571}"/>
              </a:ext>
            </a:extLst>
          </p:cNvPr>
          <p:cNvSpPr/>
          <p:nvPr/>
        </p:nvSpPr>
        <p:spPr>
          <a:xfrm>
            <a:off x="5159555" y="2355726"/>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2" name="Picture 2">
            <a:extLst>
              <a:ext uri="{FF2B5EF4-FFF2-40B4-BE49-F238E27FC236}">
                <a16:creationId xmlns:a16="http://schemas.microsoft.com/office/drawing/2014/main" id="{11309EA8-17C4-F2EF-849A-28CE87D260E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077866E-7C09-A212-2432-B5A554E4CC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7112447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Using</a:t>
            </a:r>
            <a:r>
              <a:rPr lang="hu-HU" sz="2900" dirty="0"/>
              <a:t> internet </a:t>
            </a:r>
            <a:r>
              <a:rPr lang="hu-HU" sz="2900" dirty="0" err="1"/>
              <a:t>while</a:t>
            </a:r>
            <a:r>
              <a:rPr lang="hu-HU" sz="2900" dirty="0"/>
              <a:t> </a:t>
            </a:r>
            <a:r>
              <a:rPr lang="hu-HU" sz="2900" dirty="0" err="1"/>
              <a:t>watching</a:t>
            </a:r>
            <a:r>
              <a:rPr lang="hu-HU" sz="2900" dirty="0"/>
              <a:t> TV: </a:t>
            </a:r>
            <a:r>
              <a:rPr lang="hu-HU" sz="2900" dirty="0" err="1"/>
              <a:t>activities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What</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online </a:t>
            </a:r>
            <a:r>
              <a:rPr lang="hu-HU" sz="1000" i="1" dirty="0" err="1">
                <a:solidFill>
                  <a:schemeClr val="bg1">
                    <a:lumMod val="50000"/>
                  </a:schemeClr>
                </a:solidFill>
              </a:rPr>
              <a:t>while</a:t>
            </a:r>
            <a:r>
              <a:rPr lang="hu-HU" sz="1000" i="1" dirty="0">
                <a:solidFill>
                  <a:schemeClr val="bg1">
                    <a:lumMod val="50000"/>
                  </a:schemeClr>
                </a:solidFill>
              </a:rPr>
              <a:t> </a:t>
            </a:r>
            <a:r>
              <a:rPr lang="hu-HU" sz="1000" i="1" dirty="0" err="1">
                <a:solidFill>
                  <a:schemeClr val="bg1">
                    <a:lumMod val="50000"/>
                  </a:schemeClr>
                </a:solidFill>
              </a:rPr>
              <a:t>watching</a:t>
            </a:r>
            <a:r>
              <a:rPr lang="hu-HU" sz="1000" i="1" dirty="0">
                <a:solidFill>
                  <a:schemeClr val="bg1">
                    <a:lumMod val="50000"/>
                  </a:schemeClr>
                </a:solidFill>
              </a:rPr>
              <a:t> TV</a:t>
            </a:r>
            <a:r>
              <a:rPr lang="en-GB" sz="1000" i="1" dirty="0">
                <a:solidFill>
                  <a:schemeClr val="bg1">
                    <a:lumMod val="50000"/>
                  </a:schemeClr>
                </a:solidFill>
              </a:rPr>
              <a:t>?</a:t>
            </a:r>
            <a:endParaRPr lang="hu-HU" sz="1000" i="1" dirty="0">
              <a:solidFill>
                <a:schemeClr val="bg1">
                  <a:lumMod val="50000"/>
                </a:schemeClr>
              </a:solidFill>
            </a:endParaRPr>
          </a:p>
        </p:txBody>
      </p:sp>
      <p:grpSp>
        <p:nvGrpSpPr>
          <p:cNvPr id="99" name="Group 69"/>
          <p:cNvGrpSpPr/>
          <p:nvPr/>
        </p:nvGrpSpPr>
        <p:grpSpPr>
          <a:xfrm rot="6910982">
            <a:off x="4235607" y="1192163"/>
            <a:ext cx="2759725" cy="3133593"/>
            <a:chOff x="0" y="0"/>
            <a:chExt cx="5715000" cy="6490858"/>
          </a:xfrm>
        </p:grpSpPr>
        <p:grpSp>
          <p:nvGrpSpPr>
            <p:cNvPr id="100" name="Group 53"/>
            <p:cNvGrpSpPr/>
            <p:nvPr/>
          </p:nvGrpSpPr>
          <p:grpSpPr>
            <a:xfrm>
              <a:off x="3532397" y="1186357"/>
              <a:ext cx="2108175" cy="2677897"/>
              <a:chOff x="0" y="0"/>
              <a:chExt cx="2108173" cy="2677895"/>
            </a:xfrm>
          </p:grpSpPr>
          <p:sp>
            <p:nvSpPr>
              <p:cNvPr id="165" name="Shape 51"/>
              <p:cNvSpPr/>
              <p:nvPr/>
            </p:nvSpPr>
            <p:spPr>
              <a:xfrm>
                <a:off x="634852" y="0"/>
                <a:ext cx="1473322" cy="2677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3333"/>
                    </a:lnTo>
                    <a:lnTo>
                      <a:pt x="0" y="0"/>
                    </a:lnTo>
                    <a:close/>
                  </a:path>
                </a:pathLst>
              </a:custGeom>
              <a:solidFill>
                <a:srgbClr val="F4A487"/>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66" name="Shape 52"/>
              <p:cNvSpPr/>
              <p:nvPr/>
            </p:nvSpPr>
            <p:spPr>
              <a:xfrm>
                <a:off x="0" y="1849"/>
                <a:ext cx="640915" cy="12091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515"/>
                    </a:lnTo>
                    <a:lnTo>
                      <a:pt x="17668" y="21600"/>
                    </a:lnTo>
                    <a:lnTo>
                      <a:pt x="21528" y="20566"/>
                    </a:lnTo>
                    <a:lnTo>
                      <a:pt x="21600" y="0"/>
                    </a:lnTo>
                    <a:close/>
                  </a:path>
                </a:pathLst>
              </a:custGeom>
              <a:solidFill>
                <a:srgbClr val="ED6737"/>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01" name="Group 56"/>
            <p:cNvGrpSpPr/>
            <p:nvPr/>
          </p:nvGrpSpPr>
          <p:grpSpPr>
            <a:xfrm>
              <a:off x="1587454" y="0"/>
              <a:ext cx="2471373" cy="2397505"/>
              <a:chOff x="0" y="0"/>
              <a:chExt cx="2471372" cy="2397504"/>
            </a:xfrm>
          </p:grpSpPr>
          <p:sp>
            <p:nvSpPr>
              <p:cNvPr id="163" name="Shape 54"/>
              <p:cNvSpPr/>
              <p:nvPr/>
            </p:nvSpPr>
            <p:spPr>
              <a:xfrm>
                <a:off x="140650" y="0"/>
                <a:ext cx="2330723" cy="2397505"/>
              </a:xfrm>
              <a:custGeom>
                <a:avLst/>
                <a:gdLst/>
                <a:ahLst/>
                <a:cxnLst>
                  <a:cxn ang="0">
                    <a:pos x="wd2" y="hd2"/>
                  </a:cxn>
                  <a:cxn ang="5400000">
                    <a:pos x="wd2" y="hd2"/>
                  </a:cxn>
                  <a:cxn ang="10800000">
                    <a:pos x="wd2" y="hd2"/>
                  </a:cxn>
                  <a:cxn ang="16200000">
                    <a:pos x="wd2" y="hd2"/>
                  </a:cxn>
                </a:cxnLst>
                <a:rect l="0" t="0" r="r" b="b"/>
                <a:pathLst>
                  <a:path w="21600" h="21600" extrusionOk="0">
                    <a:moveTo>
                      <a:pt x="0" y="9720"/>
                    </a:moveTo>
                    <a:lnTo>
                      <a:pt x="21600" y="21600"/>
                    </a:lnTo>
                    <a:lnTo>
                      <a:pt x="10056" y="0"/>
                    </a:lnTo>
                    <a:lnTo>
                      <a:pt x="0" y="9720"/>
                    </a:lnTo>
                    <a:close/>
                  </a:path>
                </a:pathLst>
              </a:custGeom>
              <a:solidFill>
                <a:srgbClr val="F4A487"/>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64" name="Shape 55"/>
              <p:cNvSpPr/>
              <p:nvPr/>
            </p:nvSpPr>
            <p:spPr>
              <a:xfrm>
                <a:off x="0" y="1074480"/>
                <a:ext cx="1112821" cy="678072"/>
              </a:xfrm>
              <a:custGeom>
                <a:avLst/>
                <a:gdLst/>
                <a:ahLst/>
                <a:cxnLst>
                  <a:cxn ang="0">
                    <a:pos x="wd2" y="hd2"/>
                  </a:cxn>
                  <a:cxn ang="5400000">
                    <a:pos x="wd2" y="hd2"/>
                  </a:cxn>
                  <a:cxn ang="10800000">
                    <a:pos x="wd2" y="hd2"/>
                  </a:cxn>
                  <a:cxn ang="16200000">
                    <a:pos x="wd2" y="hd2"/>
                  </a:cxn>
                </a:cxnLst>
                <a:rect l="0" t="0" r="r" b="b"/>
                <a:pathLst>
                  <a:path w="21600" h="21600" extrusionOk="0">
                    <a:moveTo>
                      <a:pt x="2819" y="0"/>
                    </a:moveTo>
                    <a:lnTo>
                      <a:pt x="0" y="20457"/>
                    </a:lnTo>
                    <a:lnTo>
                      <a:pt x="21483" y="21600"/>
                    </a:lnTo>
                    <a:lnTo>
                      <a:pt x="21600" y="17517"/>
                    </a:lnTo>
                    <a:lnTo>
                      <a:pt x="2819" y="0"/>
                    </a:lnTo>
                    <a:close/>
                  </a:path>
                </a:pathLst>
              </a:custGeom>
              <a:solidFill>
                <a:srgbClr val="ED6737"/>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02" name="Group 59"/>
            <p:cNvGrpSpPr/>
            <p:nvPr/>
          </p:nvGrpSpPr>
          <p:grpSpPr>
            <a:xfrm>
              <a:off x="-1" y="1664999"/>
              <a:ext cx="2699760" cy="1913789"/>
              <a:chOff x="0" y="0"/>
              <a:chExt cx="2699758" cy="1913787"/>
            </a:xfrm>
          </p:grpSpPr>
          <p:sp>
            <p:nvSpPr>
              <p:cNvPr id="161" name="Shape 57"/>
              <p:cNvSpPr/>
              <p:nvPr/>
            </p:nvSpPr>
            <p:spPr>
              <a:xfrm>
                <a:off x="0" y="0"/>
                <a:ext cx="2699759" cy="1473345"/>
              </a:xfrm>
              <a:custGeom>
                <a:avLst/>
                <a:gdLst/>
                <a:ahLst/>
                <a:cxnLst>
                  <a:cxn ang="0">
                    <a:pos x="wd2" y="hd2"/>
                  </a:cxn>
                  <a:cxn ang="5400000">
                    <a:pos x="wd2" y="hd2"/>
                  </a:cxn>
                  <a:cxn ang="10800000">
                    <a:pos x="wd2" y="hd2"/>
                  </a:cxn>
                  <a:cxn ang="16200000">
                    <a:pos x="wd2" y="hd2"/>
                  </a:cxn>
                </a:cxnLst>
                <a:rect l="0" t="0" r="r" b="b"/>
                <a:pathLst>
                  <a:path w="21600" h="21600" extrusionOk="0">
                    <a:moveTo>
                      <a:pt x="3293" y="21600"/>
                    </a:moveTo>
                    <a:lnTo>
                      <a:pt x="21600" y="1224"/>
                    </a:lnTo>
                    <a:lnTo>
                      <a:pt x="0" y="0"/>
                    </a:lnTo>
                    <a:lnTo>
                      <a:pt x="3293" y="21600"/>
                    </a:lnTo>
                    <a:close/>
                  </a:path>
                </a:pathLst>
              </a:custGeom>
              <a:solidFill>
                <a:schemeClr val="accent3">
                  <a:lumMod val="60000"/>
                  <a:lumOff val="40000"/>
                </a:schemeClr>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62" name="Shape 58"/>
              <p:cNvSpPr/>
              <p:nvPr/>
            </p:nvSpPr>
            <p:spPr>
              <a:xfrm>
                <a:off x="410829" y="891605"/>
                <a:ext cx="1060953" cy="1022183"/>
              </a:xfrm>
              <a:custGeom>
                <a:avLst/>
                <a:gdLst/>
                <a:ahLst/>
                <a:cxnLst>
                  <a:cxn ang="0">
                    <a:pos x="wd2" y="hd2"/>
                  </a:cxn>
                  <a:cxn ang="5400000">
                    <a:pos x="wd2" y="hd2"/>
                  </a:cxn>
                  <a:cxn ang="10800000">
                    <a:pos x="wd2" y="hd2"/>
                  </a:cxn>
                  <a:cxn ang="16200000">
                    <a:pos x="wd2" y="hd2"/>
                  </a:cxn>
                </a:cxnLst>
                <a:rect l="0" t="0" r="r" b="b"/>
                <a:pathLst>
                  <a:path w="21600" h="21600" extrusionOk="0">
                    <a:moveTo>
                      <a:pt x="0" y="12298"/>
                    </a:moveTo>
                    <a:lnTo>
                      <a:pt x="9964" y="21600"/>
                    </a:lnTo>
                    <a:lnTo>
                      <a:pt x="21600" y="1564"/>
                    </a:lnTo>
                    <a:lnTo>
                      <a:pt x="19319" y="0"/>
                    </a:lnTo>
                    <a:lnTo>
                      <a:pt x="0" y="12298"/>
                    </a:lnTo>
                    <a:close/>
                  </a:path>
                </a:pathLst>
              </a:custGeom>
              <a:solidFill>
                <a:schemeClr val="accent3"/>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52" name="Group 62"/>
            <p:cNvGrpSpPr/>
            <p:nvPr/>
          </p:nvGrpSpPr>
          <p:grpSpPr>
            <a:xfrm>
              <a:off x="69301" y="2632505"/>
              <a:ext cx="2102477" cy="2678151"/>
              <a:chOff x="0" y="0"/>
              <a:chExt cx="2102476" cy="2678150"/>
            </a:xfrm>
          </p:grpSpPr>
          <p:sp>
            <p:nvSpPr>
              <p:cNvPr id="159" name="Shape 60"/>
              <p:cNvSpPr/>
              <p:nvPr/>
            </p:nvSpPr>
            <p:spPr>
              <a:xfrm>
                <a:off x="0" y="0"/>
                <a:ext cx="1485019" cy="2675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394" y="0"/>
                    </a:lnTo>
                    <a:lnTo>
                      <a:pt x="0" y="18635"/>
                    </a:lnTo>
                    <a:lnTo>
                      <a:pt x="21600" y="21600"/>
                    </a:lnTo>
                    <a:close/>
                  </a:path>
                </a:pathLst>
              </a:custGeom>
              <a:solidFill>
                <a:schemeClr val="accent3">
                  <a:lumMod val="60000"/>
                  <a:lumOff val="40000"/>
                </a:schemeClr>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60" name="Shape 61"/>
              <p:cNvSpPr/>
              <p:nvPr/>
            </p:nvSpPr>
            <p:spPr>
              <a:xfrm>
                <a:off x="1446045" y="1504610"/>
                <a:ext cx="656432" cy="1173541"/>
              </a:xfrm>
              <a:custGeom>
                <a:avLst/>
                <a:gdLst/>
                <a:ahLst/>
                <a:cxnLst>
                  <a:cxn ang="0">
                    <a:pos x="wd2" y="hd2"/>
                  </a:cxn>
                  <a:cxn ang="5400000">
                    <a:pos x="wd2" y="hd2"/>
                  </a:cxn>
                  <a:cxn ang="10800000">
                    <a:pos x="wd2" y="hd2"/>
                  </a:cxn>
                  <a:cxn ang="16200000">
                    <a:pos x="wd2" y="hd2"/>
                  </a:cxn>
                </a:cxnLst>
                <a:rect l="0" t="0" r="r" b="b"/>
                <a:pathLst>
                  <a:path w="21600" h="21600" extrusionOk="0">
                    <a:moveTo>
                      <a:pt x="1064" y="21600"/>
                    </a:moveTo>
                    <a:lnTo>
                      <a:pt x="21600" y="17750"/>
                    </a:lnTo>
                    <a:lnTo>
                      <a:pt x="3707" y="0"/>
                    </a:lnTo>
                    <a:lnTo>
                      <a:pt x="0" y="1130"/>
                    </a:lnTo>
                    <a:lnTo>
                      <a:pt x="1064" y="21600"/>
                    </a:lnTo>
                    <a:close/>
                  </a:path>
                </a:pathLst>
              </a:custGeom>
              <a:solidFill>
                <a:schemeClr val="accent3"/>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53" name="Group 65"/>
            <p:cNvGrpSpPr/>
            <p:nvPr/>
          </p:nvGrpSpPr>
          <p:grpSpPr>
            <a:xfrm>
              <a:off x="1626214" y="4140461"/>
              <a:ext cx="2498848" cy="2350398"/>
              <a:chOff x="0" y="0"/>
              <a:chExt cx="2498847" cy="2350396"/>
            </a:xfrm>
          </p:grpSpPr>
          <p:sp>
            <p:nvSpPr>
              <p:cNvPr id="157" name="Shape 63"/>
              <p:cNvSpPr/>
              <p:nvPr/>
            </p:nvSpPr>
            <p:spPr>
              <a:xfrm>
                <a:off x="0" y="0"/>
                <a:ext cx="2376135" cy="2350397"/>
              </a:xfrm>
              <a:custGeom>
                <a:avLst/>
                <a:gdLst/>
                <a:ahLst/>
                <a:cxnLst>
                  <a:cxn ang="0">
                    <a:pos x="wd2" y="hd2"/>
                  </a:cxn>
                  <a:cxn ang="5400000">
                    <a:pos x="wd2" y="hd2"/>
                  </a:cxn>
                  <a:cxn ang="10800000">
                    <a:pos x="wd2" y="hd2"/>
                  </a:cxn>
                  <a:cxn ang="16200000">
                    <a:pos x="wd2" y="hd2"/>
                  </a:cxn>
                </a:cxnLst>
                <a:rect l="0" t="0" r="r" b="b"/>
                <a:pathLst>
                  <a:path w="21600" h="21600" extrusionOk="0">
                    <a:moveTo>
                      <a:pt x="21600" y="11335"/>
                    </a:moveTo>
                    <a:lnTo>
                      <a:pt x="0" y="0"/>
                    </a:lnTo>
                    <a:lnTo>
                      <a:pt x="12098" y="21600"/>
                    </a:lnTo>
                    <a:lnTo>
                      <a:pt x="21600" y="11335"/>
                    </a:lnTo>
                    <a:close/>
                  </a:path>
                </a:pathLst>
              </a:custGeom>
              <a:solidFill>
                <a:schemeClr val="accent3">
                  <a:lumMod val="60000"/>
                  <a:lumOff val="40000"/>
                </a:schemeClr>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58" name="Shape 64"/>
              <p:cNvSpPr/>
              <p:nvPr/>
            </p:nvSpPr>
            <p:spPr>
              <a:xfrm>
                <a:off x="1390375" y="590223"/>
                <a:ext cx="1108473" cy="646838"/>
              </a:xfrm>
              <a:custGeom>
                <a:avLst/>
                <a:gdLst/>
                <a:ahLst/>
                <a:cxnLst>
                  <a:cxn ang="0">
                    <a:pos x="wd2" y="hd2"/>
                  </a:cxn>
                  <a:cxn ang="5400000">
                    <a:pos x="wd2" y="hd2"/>
                  </a:cxn>
                  <a:cxn ang="10800000">
                    <a:pos x="wd2" y="hd2"/>
                  </a:cxn>
                  <a:cxn ang="16200000">
                    <a:pos x="wd2" y="hd2"/>
                  </a:cxn>
                </a:cxnLst>
                <a:rect l="0" t="0" r="r" b="b"/>
                <a:pathLst>
                  <a:path w="21600" h="21600" extrusionOk="0">
                    <a:moveTo>
                      <a:pt x="19223" y="21600"/>
                    </a:moveTo>
                    <a:lnTo>
                      <a:pt x="21600" y="0"/>
                    </a:lnTo>
                    <a:lnTo>
                      <a:pt x="27" y="136"/>
                    </a:lnTo>
                    <a:lnTo>
                      <a:pt x="0" y="4419"/>
                    </a:lnTo>
                    <a:lnTo>
                      <a:pt x="19223" y="21600"/>
                    </a:lnTo>
                    <a:close/>
                  </a:path>
                </a:pathLst>
              </a:custGeom>
              <a:solidFill>
                <a:schemeClr val="accent3"/>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54" name="Group 68"/>
            <p:cNvGrpSpPr/>
            <p:nvPr/>
          </p:nvGrpSpPr>
          <p:grpSpPr>
            <a:xfrm>
              <a:off x="3014054" y="2852634"/>
              <a:ext cx="2700946" cy="1887598"/>
              <a:chOff x="0" y="0"/>
              <a:chExt cx="2700945" cy="1887596"/>
            </a:xfrm>
          </p:grpSpPr>
          <p:sp>
            <p:nvSpPr>
              <p:cNvPr id="155" name="Shape 66"/>
              <p:cNvSpPr/>
              <p:nvPr/>
            </p:nvSpPr>
            <p:spPr>
              <a:xfrm>
                <a:off x="0" y="408024"/>
                <a:ext cx="2700946" cy="1479573"/>
              </a:xfrm>
              <a:custGeom>
                <a:avLst/>
                <a:gdLst/>
                <a:ahLst/>
                <a:cxnLst>
                  <a:cxn ang="0">
                    <a:pos x="wd2" y="hd2"/>
                  </a:cxn>
                  <a:cxn ang="5400000">
                    <a:pos x="wd2" y="hd2"/>
                  </a:cxn>
                  <a:cxn ang="10800000">
                    <a:pos x="wd2" y="hd2"/>
                  </a:cxn>
                  <a:cxn ang="16200000">
                    <a:pos x="wd2" y="hd2"/>
                  </a:cxn>
                </a:cxnLst>
                <a:rect l="0" t="0" r="r" b="b"/>
                <a:pathLst>
                  <a:path w="21600" h="21600" extrusionOk="0">
                    <a:moveTo>
                      <a:pt x="17843" y="0"/>
                    </a:moveTo>
                    <a:lnTo>
                      <a:pt x="0" y="21600"/>
                    </a:lnTo>
                    <a:lnTo>
                      <a:pt x="21600" y="21254"/>
                    </a:lnTo>
                    <a:lnTo>
                      <a:pt x="17843" y="0"/>
                    </a:lnTo>
                    <a:close/>
                  </a:path>
                </a:pathLst>
              </a:custGeom>
              <a:solidFill>
                <a:srgbClr val="F4A487"/>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56" name="Shape 67"/>
              <p:cNvSpPr/>
              <p:nvPr/>
            </p:nvSpPr>
            <p:spPr>
              <a:xfrm>
                <a:off x="1152169" y="0"/>
                <a:ext cx="1082574" cy="1086347"/>
              </a:xfrm>
              <a:custGeom>
                <a:avLst/>
                <a:gdLst/>
                <a:ahLst/>
                <a:cxnLst>
                  <a:cxn ang="0">
                    <a:pos x="wd2" y="hd2"/>
                  </a:cxn>
                  <a:cxn ang="5400000">
                    <a:pos x="wd2" y="hd2"/>
                  </a:cxn>
                  <a:cxn ang="10800000">
                    <a:pos x="wd2" y="hd2"/>
                  </a:cxn>
                  <a:cxn ang="16200000">
                    <a:pos x="wd2" y="hd2"/>
                  </a:cxn>
                </a:cxnLst>
                <a:rect l="0" t="0" r="r" b="b"/>
                <a:pathLst>
                  <a:path w="21600" h="21600" extrusionOk="0">
                    <a:moveTo>
                      <a:pt x="21600" y="8135"/>
                    </a:moveTo>
                    <a:lnTo>
                      <a:pt x="13057" y="0"/>
                    </a:lnTo>
                    <a:lnTo>
                      <a:pt x="0" y="20034"/>
                    </a:lnTo>
                    <a:lnTo>
                      <a:pt x="1177" y="21600"/>
                    </a:lnTo>
                    <a:lnTo>
                      <a:pt x="21600" y="8135"/>
                    </a:lnTo>
                    <a:close/>
                  </a:path>
                </a:pathLst>
              </a:custGeom>
              <a:solidFill>
                <a:srgbClr val="ED6737"/>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sp>
        <p:nvSpPr>
          <p:cNvPr id="197" name="Szövegdoboz 90"/>
          <p:cNvSpPr txBox="1"/>
          <p:nvPr/>
        </p:nvSpPr>
        <p:spPr>
          <a:xfrm>
            <a:off x="6941583" y="1695664"/>
            <a:ext cx="1305011" cy="253916"/>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BABABA">
                    <a:lumMod val="50000"/>
                  </a:srgbClr>
                </a:solidFill>
                <a:effectLst/>
                <a:uLnTx/>
                <a:uFillTx/>
                <a:latin typeface="Calibri" pitchFamily="34" charset="0"/>
                <a:ea typeface="+mn-ea"/>
                <a:cs typeface="Arial" pitchFamily="34" charset="0"/>
              </a:rPr>
              <a:t>Browsing</a:t>
            </a:r>
            <a:endParaRPr kumimoji="0" lang="hu-HU" sz="1050" b="0" i="0" u="sng" strike="noStrike" kern="1200" cap="none" spc="0" normalizeH="0" baseline="0" noProof="0" dirty="0">
              <a:ln>
                <a:noFill/>
              </a:ln>
              <a:solidFill>
                <a:srgbClr val="BABABA">
                  <a:lumMod val="50000"/>
                </a:srgbClr>
              </a:solidFill>
              <a:effectLst/>
              <a:uLnTx/>
              <a:uFillTx/>
              <a:latin typeface="Calibri" pitchFamily="34" charset="0"/>
              <a:ea typeface="+mn-ea"/>
              <a:cs typeface="Arial" pitchFamily="34" charset="0"/>
            </a:endParaRPr>
          </a:p>
        </p:txBody>
      </p:sp>
      <p:sp>
        <p:nvSpPr>
          <p:cNvPr id="198" name="Szövegdoboz 91"/>
          <p:cNvSpPr txBox="1"/>
          <p:nvPr/>
        </p:nvSpPr>
        <p:spPr>
          <a:xfrm>
            <a:off x="4860416" y="699542"/>
            <a:ext cx="1234054" cy="253916"/>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BABABA">
                    <a:lumMod val="50000"/>
                  </a:srgbClr>
                </a:solidFill>
                <a:effectLst/>
                <a:uLnTx/>
                <a:uFillTx/>
                <a:latin typeface="Calibri" pitchFamily="34" charset="0"/>
                <a:ea typeface="+mn-ea"/>
                <a:cs typeface="Arial" pitchFamily="34" charset="0"/>
              </a:rPr>
              <a:t>Social</a:t>
            </a:r>
            <a:r>
              <a:rPr kumimoji="0" lang="hu-HU" sz="1050" b="0" i="0" u="none" strike="noStrike" kern="1200" cap="none" spc="0" normalizeH="0" baseline="0" noProof="0" dirty="0">
                <a:ln>
                  <a:noFill/>
                </a:ln>
                <a:solidFill>
                  <a:srgbClr val="BABABA">
                    <a:lumMod val="50000"/>
                  </a:srgbClr>
                </a:solidFill>
                <a:effectLst/>
                <a:uLnTx/>
                <a:uFillTx/>
                <a:latin typeface="Calibri" pitchFamily="34" charset="0"/>
                <a:ea typeface="+mn-ea"/>
                <a:cs typeface="Arial" pitchFamily="34" charset="0"/>
              </a:rPr>
              <a:t> m</a:t>
            </a:r>
            <a:r>
              <a:rPr kumimoji="0" lang="en-GB" sz="1050" b="0" i="0" u="none" strike="noStrike" kern="1200" cap="none" spc="0" normalizeH="0" baseline="0" noProof="0" dirty="0" err="1">
                <a:ln>
                  <a:noFill/>
                </a:ln>
                <a:solidFill>
                  <a:srgbClr val="BABABA">
                    <a:lumMod val="50000"/>
                  </a:srgbClr>
                </a:solidFill>
                <a:effectLst/>
                <a:uLnTx/>
                <a:uFillTx/>
                <a:latin typeface="Calibri" pitchFamily="34" charset="0"/>
                <a:ea typeface="+mn-ea"/>
                <a:cs typeface="Arial" pitchFamily="34" charset="0"/>
              </a:rPr>
              <a:t>edia</a:t>
            </a:r>
            <a:endParaRPr kumimoji="0" lang="hu-HU" sz="1050" b="0" i="0" u="none" strike="noStrike" kern="1200" cap="none" spc="0" normalizeH="0" baseline="0" noProof="0" dirty="0">
              <a:ln>
                <a:noFill/>
              </a:ln>
              <a:solidFill>
                <a:srgbClr val="BABABA">
                  <a:lumMod val="50000"/>
                </a:srgbClr>
              </a:solidFill>
              <a:effectLst/>
              <a:uLnTx/>
              <a:uFillTx/>
              <a:latin typeface="Calibri" pitchFamily="34" charset="0"/>
              <a:ea typeface="+mn-ea"/>
              <a:cs typeface="Arial" pitchFamily="34" charset="0"/>
            </a:endParaRPr>
          </a:p>
        </p:txBody>
      </p:sp>
      <p:sp>
        <p:nvSpPr>
          <p:cNvPr id="199" name="Szövegdoboz 92"/>
          <p:cNvSpPr txBox="1"/>
          <p:nvPr/>
        </p:nvSpPr>
        <p:spPr>
          <a:xfrm>
            <a:off x="4432650" y="3388452"/>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15%</a:t>
            </a:r>
          </a:p>
        </p:txBody>
      </p:sp>
      <p:sp>
        <p:nvSpPr>
          <p:cNvPr id="200" name="Szövegdoboz 93"/>
          <p:cNvSpPr txBox="1"/>
          <p:nvPr/>
        </p:nvSpPr>
        <p:spPr>
          <a:xfrm>
            <a:off x="4255815" y="2101519"/>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a:t>
            </a:r>
          </a:p>
        </p:txBody>
      </p:sp>
      <p:sp>
        <p:nvSpPr>
          <p:cNvPr id="201" name="Szövegdoboz 94"/>
          <p:cNvSpPr txBox="1"/>
          <p:nvPr/>
        </p:nvSpPr>
        <p:spPr>
          <a:xfrm>
            <a:off x="5161000" y="1464893"/>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73%</a:t>
            </a:r>
          </a:p>
        </p:txBody>
      </p:sp>
      <p:sp>
        <p:nvSpPr>
          <p:cNvPr id="202" name="Szövegdoboz 95"/>
          <p:cNvSpPr txBox="1"/>
          <p:nvPr/>
        </p:nvSpPr>
        <p:spPr>
          <a:xfrm>
            <a:off x="6225758" y="1818615"/>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54%</a:t>
            </a:r>
          </a:p>
        </p:txBody>
      </p:sp>
      <p:sp>
        <p:nvSpPr>
          <p:cNvPr id="203" name="Szövegdoboz 96"/>
          <p:cNvSpPr txBox="1"/>
          <p:nvPr/>
        </p:nvSpPr>
        <p:spPr>
          <a:xfrm>
            <a:off x="6402073" y="3026243"/>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45%</a:t>
            </a:r>
          </a:p>
        </p:txBody>
      </p:sp>
      <p:sp>
        <p:nvSpPr>
          <p:cNvPr id="204" name="Szövegdoboz 97"/>
          <p:cNvSpPr txBox="1"/>
          <p:nvPr/>
        </p:nvSpPr>
        <p:spPr>
          <a:xfrm>
            <a:off x="5492686" y="3701600"/>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27%</a:t>
            </a:r>
          </a:p>
        </p:txBody>
      </p:sp>
      <p:sp>
        <p:nvSpPr>
          <p:cNvPr id="205" name="Szövegdoboz 90"/>
          <p:cNvSpPr txBox="1"/>
          <p:nvPr/>
        </p:nvSpPr>
        <p:spPr>
          <a:xfrm>
            <a:off x="7038567" y="3164743"/>
            <a:ext cx="1493873" cy="253916"/>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BABABA">
                    <a:lumMod val="50000"/>
                  </a:srgbClr>
                </a:solidFill>
                <a:effectLst/>
                <a:uLnTx/>
                <a:uFillTx/>
                <a:latin typeface="Calibri" pitchFamily="34" charset="0"/>
                <a:ea typeface="+mn-ea"/>
                <a:cs typeface="Arial" pitchFamily="34" charset="0"/>
              </a:rPr>
              <a:t>Messaging application</a:t>
            </a:r>
            <a:endParaRPr kumimoji="0" lang="hu-HU" sz="1050" b="0" i="0" u="sng" strike="noStrike" kern="1200" cap="none" spc="0" normalizeH="0" baseline="0" noProof="0" dirty="0">
              <a:ln>
                <a:noFill/>
              </a:ln>
              <a:solidFill>
                <a:srgbClr val="BABABA">
                  <a:lumMod val="50000"/>
                </a:srgbClr>
              </a:solidFill>
              <a:effectLst/>
              <a:uLnTx/>
              <a:uFillTx/>
              <a:latin typeface="Calibri" pitchFamily="34" charset="0"/>
              <a:ea typeface="+mn-ea"/>
              <a:cs typeface="Arial" pitchFamily="34" charset="0"/>
            </a:endParaRPr>
          </a:p>
        </p:txBody>
      </p:sp>
      <p:sp>
        <p:nvSpPr>
          <p:cNvPr id="206" name="Szövegdoboz 90"/>
          <p:cNvSpPr txBox="1"/>
          <p:nvPr/>
        </p:nvSpPr>
        <p:spPr>
          <a:xfrm>
            <a:off x="5393080" y="4321075"/>
            <a:ext cx="1305011" cy="253916"/>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050" b="0" i="0" u="none" strike="noStrike" kern="1200" cap="none" spc="0" normalizeH="0" baseline="0" noProof="0" dirty="0">
                <a:ln>
                  <a:noFill/>
                </a:ln>
                <a:solidFill>
                  <a:srgbClr val="BABABA">
                    <a:lumMod val="50000"/>
                  </a:srgbClr>
                </a:solidFill>
                <a:effectLst/>
                <a:uLnTx/>
                <a:uFillTx/>
                <a:latin typeface="Calibri" pitchFamily="34" charset="0"/>
                <a:ea typeface="+mn-ea"/>
                <a:cs typeface="Arial" pitchFamily="34" charset="0"/>
              </a:rPr>
              <a:t>E-mail</a:t>
            </a:r>
            <a:r>
              <a:rPr kumimoji="0" lang="en-GB" sz="1050" b="0" i="0" u="none" strike="noStrike" kern="1200" cap="none" spc="0" normalizeH="0" baseline="0" noProof="0" dirty="0">
                <a:ln>
                  <a:noFill/>
                </a:ln>
                <a:solidFill>
                  <a:srgbClr val="BABABA">
                    <a:lumMod val="50000"/>
                  </a:srgbClr>
                </a:solidFill>
                <a:effectLst/>
                <a:uLnTx/>
                <a:uFillTx/>
                <a:latin typeface="Calibri" pitchFamily="34" charset="0"/>
                <a:ea typeface="+mn-ea"/>
                <a:cs typeface="Arial" pitchFamily="34" charset="0"/>
              </a:rPr>
              <a:t>s</a:t>
            </a:r>
            <a:endParaRPr kumimoji="0" lang="hu-HU" sz="1050" b="0" i="0" u="sng" strike="noStrike" kern="1200" cap="none" spc="0" normalizeH="0" baseline="0" noProof="0" dirty="0">
              <a:ln>
                <a:noFill/>
              </a:ln>
              <a:solidFill>
                <a:srgbClr val="BABABA">
                  <a:lumMod val="50000"/>
                </a:srgbClr>
              </a:solidFill>
              <a:effectLst/>
              <a:uLnTx/>
              <a:uFillTx/>
              <a:latin typeface="Calibri" pitchFamily="34" charset="0"/>
              <a:ea typeface="+mn-ea"/>
              <a:cs typeface="Arial" pitchFamily="34" charset="0"/>
            </a:endParaRPr>
          </a:p>
        </p:txBody>
      </p:sp>
      <p:sp>
        <p:nvSpPr>
          <p:cNvPr id="207" name="Szövegdoboz 90"/>
          <p:cNvSpPr txBox="1"/>
          <p:nvPr/>
        </p:nvSpPr>
        <p:spPr>
          <a:xfrm>
            <a:off x="3070255" y="3492332"/>
            <a:ext cx="1305011" cy="415498"/>
          </a:xfrm>
          <a:prstGeom prst="rect">
            <a:avLst/>
          </a:prstGeom>
        </p:spPr>
        <p:txBody>
          <a:bodyPr wrap="square" rtlCol="0">
            <a:spAutoFit/>
          </a:bodyPr>
          <a:lstStyle/>
          <a:p>
            <a:pPr marL="0" marR="0" lvl="0" indent="0" algn="r" defTabSz="914378"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BABABA">
                    <a:lumMod val="50000"/>
                  </a:srgbClr>
                </a:solidFill>
                <a:effectLst/>
                <a:uLnTx/>
                <a:uFillTx/>
                <a:latin typeface="Calibri" pitchFamily="34" charset="0"/>
                <a:ea typeface="+mn-ea"/>
                <a:cs typeface="Arial" pitchFamily="34" charset="0"/>
              </a:rPr>
              <a:t>Games</a:t>
            </a:r>
            <a:r>
              <a:rPr kumimoji="0" lang="hu-HU" sz="1050" b="0" i="0" u="none" strike="noStrike" kern="1200" cap="none" spc="0" normalizeH="0" baseline="0" noProof="0" dirty="0">
                <a:ln>
                  <a:noFill/>
                </a:ln>
                <a:solidFill>
                  <a:srgbClr val="BABABA">
                    <a:lumMod val="50000"/>
                  </a:srgbClr>
                </a:solidFill>
                <a:effectLst/>
                <a:uLnTx/>
                <a:uFillTx/>
                <a:latin typeface="Calibri" pitchFamily="34" charset="0"/>
                <a:ea typeface="+mn-ea"/>
                <a:cs typeface="Arial" pitchFamily="34" charset="0"/>
              </a:rPr>
              <a:t>, </a:t>
            </a:r>
            <a:br>
              <a:rPr kumimoji="0" lang="hu-HU" sz="1050" b="0" i="0" u="none" strike="noStrike" kern="1200" cap="none" spc="0" normalizeH="0" baseline="0" noProof="0" dirty="0">
                <a:ln>
                  <a:noFill/>
                </a:ln>
                <a:solidFill>
                  <a:srgbClr val="BABABA">
                    <a:lumMod val="50000"/>
                  </a:srgbClr>
                </a:solidFill>
                <a:effectLst/>
                <a:uLnTx/>
                <a:uFillTx/>
                <a:latin typeface="Calibri" pitchFamily="34" charset="0"/>
                <a:ea typeface="+mn-ea"/>
                <a:cs typeface="Arial" pitchFamily="34" charset="0"/>
              </a:rPr>
            </a:br>
            <a:r>
              <a:rPr kumimoji="0" lang="en-GB" sz="1050" b="0" i="0" u="none" strike="noStrike" kern="1200" cap="none" spc="0" normalizeH="0" baseline="0" noProof="0" dirty="0">
                <a:ln>
                  <a:noFill/>
                </a:ln>
                <a:solidFill>
                  <a:srgbClr val="BABABA">
                    <a:lumMod val="50000"/>
                  </a:srgbClr>
                </a:solidFill>
                <a:effectLst/>
                <a:uLnTx/>
                <a:uFillTx/>
                <a:latin typeface="Calibri" pitchFamily="34" charset="0"/>
                <a:ea typeface="+mn-ea"/>
                <a:cs typeface="Arial" pitchFamily="34" charset="0"/>
              </a:rPr>
              <a:t>online games</a:t>
            </a:r>
            <a:endParaRPr kumimoji="0" lang="hu-HU" sz="1050" b="0" i="0" u="sng" strike="noStrike" kern="1200" cap="none" spc="0" normalizeH="0" baseline="0" noProof="0" dirty="0">
              <a:ln>
                <a:noFill/>
              </a:ln>
              <a:solidFill>
                <a:srgbClr val="BABABA">
                  <a:lumMod val="50000"/>
                </a:srgbClr>
              </a:solidFill>
              <a:effectLst/>
              <a:uLnTx/>
              <a:uFillTx/>
              <a:latin typeface="Calibri" pitchFamily="34" charset="0"/>
              <a:ea typeface="+mn-ea"/>
              <a:cs typeface="Arial" pitchFamily="34" charset="0"/>
            </a:endParaRPr>
          </a:p>
        </p:txBody>
      </p:sp>
      <p:sp>
        <p:nvSpPr>
          <p:cNvPr id="208" name="Szövegdoboz 91"/>
          <p:cNvSpPr txBox="1"/>
          <p:nvPr/>
        </p:nvSpPr>
        <p:spPr>
          <a:xfrm>
            <a:off x="3620048" y="2016780"/>
            <a:ext cx="1234054" cy="253916"/>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BABABA">
                    <a:lumMod val="50000"/>
                  </a:srgbClr>
                </a:solidFill>
                <a:effectLst/>
                <a:uLnTx/>
                <a:uFillTx/>
                <a:latin typeface="Calibri" pitchFamily="34" charset="0"/>
                <a:ea typeface="+mn-ea"/>
                <a:cs typeface="Arial" pitchFamily="34" charset="0"/>
              </a:rPr>
              <a:t>Other</a:t>
            </a:r>
            <a:endParaRPr kumimoji="0" lang="hu-HU" sz="1050" b="0" i="0" u="none" strike="noStrike" kern="1200" cap="none" spc="0" normalizeH="0" baseline="0" noProof="0" dirty="0">
              <a:ln>
                <a:noFill/>
              </a:ln>
              <a:solidFill>
                <a:srgbClr val="BABABA">
                  <a:lumMod val="50000"/>
                </a:srgbClr>
              </a:solidFill>
              <a:effectLst/>
              <a:uLnTx/>
              <a:uFillTx/>
              <a:latin typeface="Calibri" pitchFamily="34" charset="0"/>
              <a:ea typeface="+mn-ea"/>
              <a:cs typeface="Arial" pitchFamily="34" charset="0"/>
            </a:endParaRPr>
          </a:p>
        </p:txBody>
      </p:sp>
      <p:sp>
        <p:nvSpPr>
          <p:cNvPr id="38" name="Szövegdoboz 30"/>
          <p:cNvSpPr txBox="1"/>
          <p:nvPr/>
        </p:nvSpPr>
        <p:spPr>
          <a:xfrm>
            <a:off x="173697" y="1371129"/>
            <a:ext cx="3005827" cy="18697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There is also no significant change over the years in the activities for which the internet is used in parallel to watching TV. Social media use is typical, followed by browsing or chatting at a slightly decreasing rate.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Social media use is even more common among the inactive (82%), while messaging is more common among those with a university or college degree (54%). Emailing is more popular than average only among those in Budapest (38%).</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1C63C196-CA7C-412E-9616-73729EE556A0}"/>
              </a:ext>
            </a:extLst>
          </p:cNvPr>
          <p:cNvSpPr txBox="1"/>
          <p:nvPr/>
        </p:nvSpPr>
        <p:spPr>
          <a:xfrm>
            <a:off x="5008682" y="825525"/>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rPr>
              <a:t>77%</a:t>
            </a:r>
            <a:endParaRPr kumimoji="0" lang="en-GB"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endParaRPr>
          </a:p>
        </p:txBody>
      </p:sp>
      <p:sp>
        <p:nvSpPr>
          <p:cNvPr id="40" name="TextBox 39">
            <a:extLst>
              <a:ext uri="{FF2B5EF4-FFF2-40B4-BE49-F238E27FC236}">
                <a16:creationId xmlns:a16="http://schemas.microsoft.com/office/drawing/2014/main" id="{CA762639-A3E1-43E9-AF34-BC572CD4DE18}"/>
              </a:ext>
            </a:extLst>
          </p:cNvPr>
          <p:cNvSpPr txBox="1"/>
          <p:nvPr/>
        </p:nvSpPr>
        <p:spPr>
          <a:xfrm>
            <a:off x="7142078" y="1903876"/>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rPr>
              <a:t>56%</a:t>
            </a:r>
            <a:endParaRPr kumimoji="0" lang="en-GB"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endParaRPr>
          </a:p>
        </p:txBody>
      </p:sp>
      <p:sp>
        <p:nvSpPr>
          <p:cNvPr id="41" name="TextBox 40">
            <a:extLst>
              <a:ext uri="{FF2B5EF4-FFF2-40B4-BE49-F238E27FC236}">
                <a16:creationId xmlns:a16="http://schemas.microsoft.com/office/drawing/2014/main" id="{C04664C1-4403-4233-A870-4D1C76264318}"/>
              </a:ext>
            </a:extLst>
          </p:cNvPr>
          <p:cNvSpPr txBox="1"/>
          <p:nvPr/>
        </p:nvSpPr>
        <p:spPr>
          <a:xfrm>
            <a:off x="7070730" y="3508731"/>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rPr>
              <a:t>52%</a:t>
            </a:r>
            <a:endParaRPr kumimoji="0" lang="en-GB"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endParaRPr>
          </a:p>
        </p:txBody>
      </p:sp>
      <p:sp>
        <p:nvSpPr>
          <p:cNvPr id="42" name="TextBox 41">
            <a:extLst>
              <a:ext uri="{FF2B5EF4-FFF2-40B4-BE49-F238E27FC236}">
                <a16:creationId xmlns:a16="http://schemas.microsoft.com/office/drawing/2014/main" id="{B5881809-366B-4904-BA13-B4462A20E72C}"/>
              </a:ext>
            </a:extLst>
          </p:cNvPr>
          <p:cNvSpPr txBox="1"/>
          <p:nvPr/>
        </p:nvSpPr>
        <p:spPr>
          <a:xfrm>
            <a:off x="5383371" y="4511750"/>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rPr>
              <a:t>25%</a:t>
            </a:r>
            <a:endParaRPr kumimoji="0" lang="en-GB"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endParaRPr>
          </a:p>
        </p:txBody>
      </p:sp>
      <p:sp>
        <p:nvSpPr>
          <p:cNvPr id="43" name="TextBox 42">
            <a:extLst>
              <a:ext uri="{FF2B5EF4-FFF2-40B4-BE49-F238E27FC236}">
                <a16:creationId xmlns:a16="http://schemas.microsoft.com/office/drawing/2014/main" id="{A89D5758-87BF-421E-B8C0-13C90307E767}"/>
              </a:ext>
            </a:extLst>
          </p:cNvPr>
          <p:cNvSpPr txBox="1"/>
          <p:nvPr/>
        </p:nvSpPr>
        <p:spPr>
          <a:xfrm>
            <a:off x="3543591" y="3812123"/>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rPr>
              <a:t>16%</a:t>
            </a:r>
            <a:endParaRPr kumimoji="0" lang="en-GB"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endParaRPr>
          </a:p>
        </p:txBody>
      </p:sp>
      <p:sp>
        <p:nvSpPr>
          <p:cNvPr id="44" name="TextBox 43">
            <a:extLst>
              <a:ext uri="{FF2B5EF4-FFF2-40B4-BE49-F238E27FC236}">
                <a16:creationId xmlns:a16="http://schemas.microsoft.com/office/drawing/2014/main" id="{2BB7C81A-83CA-44D5-94A0-1016EEDEBB5B}"/>
              </a:ext>
            </a:extLst>
          </p:cNvPr>
          <p:cNvSpPr txBox="1"/>
          <p:nvPr/>
        </p:nvSpPr>
        <p:spPr>
          <a:xfrm>
            <a:off x="3594110" y="2183565"/>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rPr>
              <a:t>1%</a:t>
            </a:r>
            <a:endParaRPr kumimoji="0" lang="en-GB"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endParaRPr>
          </a:p>
        </p:txBody>
      </p:sp>
      <p:sp>
        <p:nvSpPr>
          <p:cNvPr id="3" name="TextBox 2">
            <a:extLst>
              <a:ext uri="{FF2B5EF4-FFF2-40B4-BE49-F238E27FC236}">
                <a16:creationId xmlns:a16="http://schemas.microsoft.com/office/drawing/2014/main" id="{244390B5-33DD-3B28-A6D3-1F564757E883}"/>
              </a:ext>
            </a:extLst>
          </p:cNvPr>
          <p:cNvSpPr txBox="1"/>
          <p:nvPr/>
        </p:nvSpPr>
        <p:spPr>
          <a:xfrm>
            <a:off x="3823915" y="2183565"/>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rPr>
              <a:t>1%</a:t>
            </a:r>
            <a:endParaRPr kumimoji="0" lang="en-GB"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endParaRPr>
          </a:p>
        </p:txBody>
      </p:sp>
      <p:sp>
        <p:nvSpPr>
          <p:cNvPr id="4" name="TextBox 3">
            <a:extLst>
              <a:ext uri="{FF2B5EF4-FFF2-40B4-BE49-F238E27FC236}">
                <a16:creationId xmlns:a16="http://schemas.microsoft.com/office/drawing/2014/main" id="{CDC84E37-BD13-02A5-7871-6D834D3E3CE4}"/>
              </a:ext>
            </a:extLst>
          </p:cNvPr>
          <p:cNvSpPr txBox="1"/>
          <p:nvPr/>
        </p:nvSpPr>
        <p:spPr>
          <a:xfrm>
            <a:off x="5288287" y="825525"/>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rPr>
              <a:t>76%</a:t>
            </a:r>
            <a:endParaRPr kumimoji="0" lang="en-GB"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endParaRPr>
          </a:p>
        </p:txBody>
      </p:sp>
      <p:sp>
        <p:nvSpPr>
          <p:cNvPr id="5" name="TextBox 4">
            <a:extLst>
              <a:ext uri="{FF2B5EF4-FFF2-40B4-BE49-F238E27FC236}">
                <a16:creationId xmlns:a16="http://schemas.microsoft.com/office/drawing/2014/main" id="{3FD35057-EAF2-71F4-B318-8E9200485395}"/>
              </a:ext>
            </a:extLst>
          </p:cNvPr>
          <p:cNvSpPr txBox="1"/>
          <p:nvPr/>
        </p:nvSpPr>
        <p:spPr>
          <a:xfrm>
            <a:off x="7426745" y="1903876"/>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rPr>
              <a:t>55%</a:t>
            </a:r>
            <a:endParaRPr kumimoji="0" lang="en-GB"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endParaRPr>
          </a:p>
        </p:txBody>
      </p:sp>
      <p:sp>
        <p:nvSpPr>
          <p:cNvPr id="6" name="TextBox 5">
            <a:extLst>
              <a:ext uri="{FF2B5EF4-FFF2-40B4-BE49-F238E27FC236}">
                <a16:creationId xmlns:a16="http://schemas.microsoft.com/office/drawing/2014/main" id="{A4D3DA31-3195-C358-0443-18ABC14F1CF4}"/>
              </a:ext>
            </a:extLst>
          </p:cNvPr>
          <p:cNvSpPr txBox="1"/>
          <p:nvPr/>
        </p:nvSpPr>
        <p:spPr>
          <a:xfrm>
            <a:off x="3814546" y="3812123"/>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rPr>
              <a:t>18%</a:t>
            </a:r>
            <a:endParaRPr kumimoji="0" lang="en-GB"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endParaRPr>
          </a:p>
        </p:txBody>
      </p:sp>
      <p:sp>
        <p:nvSpPr>
          <p:cNvPr id="8" name="TextBox 7">
            <a:extLst>
              <a:ext uri="{FF2B5EF4-FFF2-40B4-BE49-F238E27FC236}">
                <a16:creationId xmlns:a16="http://schemas.microsoft.com/office/drawing/2014/main" id="{AC1EA675-7245-2F18-1FA2-DC5006A663A8}"/>
              </a:ext>
            </a:extLst>
          </p:cNvPr>
          <p:cNvSpPr txBox="1"/>
          <p:nvPr/>
        </p:nvSpPr>
        <p:spPr>
          <a:xfrm>
            <a:off x="5715609" y="4511750"/>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rPr>
              <a:t>29%</a:t>
            </a:r>
            <a:endParaRPr kumimoji="0" lang="en-GB"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endParaRPr>
          </a:p>
        </p:txBody>
      </p:sp>
      <p:sp>
        <p:nvSpPr>
          <p:cNvPr id="9" name="TextBox 8">
            <a:extLst>
              <a:ext uri="{FF2B5EF4-FFF2-40B4-BE49-F238E27FC236}">
                <a16:creationId xmlns:a16="http://schemas.microsoft.com/office/drawing/2014/main" id="{BE8F037F-A190-6C7B-19D5-A9CDD231EBC9}"/>
              </a:ext>
            </a:extLst>
          </p:cNvPr>
          <p:cNvSpPr txBox="1"/>
          <p:nvPr/>
        </p:nvSpPr>
        <p:spPr>
          <a:xfrm>
            <a:off x="7405292" y="3508731"/>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rPr>
              <a:t>49%</a:t>
            </a:r>
            <a:endParaRPr kumimoji="0" lang="en-GB" sz="1200" b="1" i="0" u="none"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endParaRPr>
          </a:p>
        </p:txBody>
      </p:sp>
      <p:sp>
        <p:nvSpPr>
          <p:cNvPr id="16" name="TextBox 15">
            <a:extLst>
              <a:ext uri="{FF2B5EF4-FFF2-40B4-BE49-F238E27FC236}">
                <a16:creationId xmlns:a16="http://schemas.microsoft.com/office/drawing/2014/main" id="{40CC233C-057C-7955-84E5-92306104145E}"/>
              </a:ext>
            </a:extLst>
          </p:cNvPr>
          <p:cNvSpPr txBox="1"/>
          <p:nvPr/>
        </p:nvSpPr>
        <p:spPr>
          <a:xfrm>
            <a:off x="4932040" y="978915"/>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endParaRPr>
          </a:p>
        </p:txBody>
      </p:sp>
      <p:sp>
        <p:nvSpPr>
          <p:cNvPr id="17" name="TextBox 16">
            <a:extLst>
              <a:ext uri="{FF2B5EF4-FFF2-40B4-BE49-F238E27FC236}">
                <a16:creationId xmlns:a16="http://schemas.microsoft.com/office/drawing/2014/main" id="{904EAB7A-3FB5-7BD8-BDAE-DE669D975F0B}"/>
              </a:ext>
            </a:extLst>
          </p:cNvPr>
          <p:cNvSpPr txBox="1"/>
          <p:nvPr/>
        </p:nvSpPr>
        <p:spPr>
          <a:xfrm>
            <a:off x="5301126" y="978915"/>
            <a:ext cx="54143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FFFFFF">
                  <a:lumMod val="85000"/>
                </a:srgbClr>
              </a:solidFill>
              <a:effectLst/>
              <a:uLnTx/>
              <a:uFillTx/>
              <a:latin typeface="Calibri" pitchFamily="34" charset="0"/>
              <a:ea typeface="+mn-ea"/>
              <a:cs typeface="Arial" pitchFamily="34" charset="0"/>
            </a:endParaRPr>
          </a:p>
        </p:txBody>
      </p:sp>
      <p:sp>
        <p:nvSpPr>
          <p:cNvPr id="2" name="Szövegdoboz 135">
            <a:extLst>
              <a:ext uri="{FF2B5EF4-FFF2-40B4-BE49-F238E27FC236}">
                <a16:creationId xmlns:a16="http://schemas.microsoft.com/office/drawing/2014/main" id="{69315D62-8BB9-231A-6F40-6F0DD5649EFC}"/>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the ones using internet and watch TV simultaneously </a:t>
            </a:r>
            <a:r>
              <a:rPr kumimoji="0" lang="hu-HU" sz="900" b="0" i="0" u="none" strike="noStrike" kern="0" cap="none" spc="0" normalizeH="0" baseline="0" noProof="0" dirty="0">
                <a:ln>
                  <a:noFill/>
                </a:ln>
                <a:solidFill>
                  <a:srgbClr val="222223"/>
                </a:solidFill>
                <a:effectLst/>
                <a:uLnTx/>
                <a:uFillTx/>
                <a:latin typeface="Calibri"/>
                <a:ea typeface="+mn-ea"/>
                <a:cs typeface="+mn-cs"/>
              </a:rPr>
              <a:t>2017: n=772; 2020: n=749; 2023: n=665 </a:t>
            </a:r>
          </a:p>
        </p:txBody>
      </p:sp>
      <p:sp>
        <p:nvSpPr>
          <p:cNvPr id="24" name="Arrow: Down 23">
            <a:extLst>
              <a:ext uri="{FF2B5EF4-FFF2-40B4-BE49-F238E27FC236}">
                <a16:creationId xmlns:a16="http://schemas.microsoft.com/office/drawing/2014/main" id="{A77AB2F9-E630-4349-8351-26C70F531A76}"/>
              </a:ext>
            </a:extLst>
          </p:cNvPr>
          <p:cNvSpPr/>
          <p:nvPr/>
        </p:nvSpPr>
        <p:spPr>
          <a:xfrm>
            <a:off x="6880555" y="3100321"/>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7" name="Picture 2">
            <a:extLst>
              <a:ext uri="{FF2B5EF4-FFF2-40B4-BE49-F238E27FC236}">
                <a16:creationId xmlns:a16="http://schemas.microsoft.com/office/drawing/2014/main" id="{7CE54957-873A-7B71-888D-8F05D417F1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D34DD2A-5731-64B3-B183-1424611C3F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9166520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7C260C3-1995-498B-BE34-8F62A239794D}"/>
              </a:ext>
            </a:extLst>
          </p:cNvPr>
          <p:cNvCxnSpPr>
            <a:cxnSpLocks/>
          </p:cNvCxnSpPr>
          <p:nvPr/>
        </p:nvCxnSpPr>
        <p:spPr>
          <a:xfrm>
            <a:off x="567778" y="1776043"/>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715BD88-F823-4323-86C4-0668341CF7E3}"/>
              </a:ext>
            </a:extLst>
          </p:cNvPr>
          <p:cNvCxnSpPr>
            <a:cxnSpLocks/>
          </p:cNvCxnSpPr>
          <p:nvPr/>
        </p:nvCxnSpPr>
        <p:spPr>
          <a:xfrm>
            <a:off x="567778" y="2317817"/>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Title 3"/>
          <p:cNvSpPr>
            <a:spLocks noGrp="1"/>
          </p:cNvSpPr>
          <p:nvPr>
            <p:ph type="title"/>
          </p:nvPr>
        </p:nvSpPr>
        <p:spPr>
          <a:xfrm>
            <a:off x="179984" y="-19088"/>
            <a:ext cx="8680422" cy="469722"/>
          </a:xfrm>
        </p:spPr>
        <p:txBody>
          <a:bodyPr>
            <a:noAutofit/>
          </a:bodyPr>
          <a:lstStyle/>
          <a:p>
            <a:r>
              <a:rPr lang="hu-HU" sz="2900" dirty="0" err="1"/>
              <a:t>Awareness</a:t>
            </a:r>
            <a:r>
              <a:rPr lang="hu-HU" sz="2900" dirty="0"/>
              <a:t> and </a:t>
            </a:r>
            <a:r>
              <a:rPr lang="hu-HU" sz="2900" dirty="0" err="1"/>
              <a:t>use</a:t>
            </a:r>
            <a:r>
              <a:rPr lang="hu-HU" sz="2900" dirty="0"/>
              <a:t> of TV </a:t>
            </a:r>
            <a:r>
              <a:rPr lang="hu-HU" sz="2900" dirty="0" err="1"/>
              <a:t>applications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We</a:t>
            </a:r>
            <a:r>
              <a:rPr lang="hu-HU" sz="1000" i="1" dirty="0">
                <a:solidFill>
                  <a:schemeClr val="bg1">
                    <a:lumMod val="50000"/>
                  </a:schemeClr>
                </a:solidFill>
              </a:rPr>
              <a:t> </a:t>
            </a:r>
            <a:r>
              <a:rPr lang="hu-HU" sz="1000" i="1" dirty="0" err="1">
                <a:solidFill>
                  <a:schemeClr val="bg1">
                    <a:lumMod val="50000"/>
                  </a:schemeClr>
                </a:solidFill>
              </a:rPr>
              <a:t>have</a:t>
            </a:r>
            <a:r>
              <a:rPr lang="hu-HU" sz="1000" i="1" dirty="0">
                <a:solidFill>
                  <a:schemeClr val="bg1">
                    <a:lumMod val="50000"/>
                  </a:schemeClr>
                </a:solidFill>
              </a:rPr>
              <a:t> </a:t>
            </a:r>
            <a:r>
              <a:rPr lang="hu-HU" sz="1000" i="1" dirty="0" err="1">
                <a:solidFill>
                  <a:schemeClr val="bg1">
                    <a:lumMod val="50000"/>
                  </a:schemeClr>
                </a:solidFill>
              </a:rPr>
              <a:t>listed</a:t>
            </a:r>
            <a:r>
              <a:rPr lang="hu-HU" sz="1000" i="1" dirty="0">
                <a:solidFill>
                  <a:schemeClr val="bg1">
                    <a:lumMod val="50000"/>
                  </a:schemeClr>
                </a:solidFill>
              </a:rPr>
              <a:t> </a:t>
            </a:r>
            <a:r>
              <a:rPr lang="hu-HU" sz="1000" i="1" dirty="0" err="1">
                <a:solidFill>
                  <a:schemeClr val="bg1">
                    <a:lumMod val="50000"/>
                  </a:schemeClr>
                </a:solidFill>
              </a:rPr>
              <a:t>some</a:t>
            </a:r>
            <a:r>
              <a:rPr lang="hu-HU" sz="1000" i="1" dirty="0">
                <a:solidFill>
                  <a:schemeClr val="bg1">
                    <a:lumMod val="50000"/>
                  </a:schemeClr>
                </a:solidFill>
              </a:rPr>
              <a:t> TV </a:t>
            </a:r>
            <a:r>
              <a:rPr lang="hu-HU" sz="1000" i="1" dirty="0" err="1">
                <a:solidFill>
                  <a:schemeClr val="bg1">
                    <a:lumMod val="50000"/>
                  </a:schemeClr>
                </a:solidFill>
              </a:rPr>
              <a:t>applications</a:t>
            </a:r>
            <a:r>
              <a:rPr lang="hu-HU" sz="1000" i="1" dirty="0">
                <a:solidFill>
                  <a:schemeClr val="bg1">
                    <a:lumMod val="50000"/>
                  </a:schemeClr>
                </a:solidFill>
              </a:rPr>
              <a:t>. </a:t>
            </a:r>
            <a:r>
              <a:rPr lang="hu-HU" sz="1000" i="1" dirty="0" err="1">
                <a:solidFill>
                  <a:schemeClr val="bg1">
                    <a:lumMod val="50000"/>
                  </a:schemeClr>
                </a:solidFill>
              </a:rPr>
              <a:t>Please</a:t>
            </a:r>
            <a:r>
              <a:rPr lang="hu-HU" sz="1000" i="1" dirty="0">
                <a:solidFill>
                  <a:schemeClr val="bg1">
                    <a:lumMod val="50000"/>
                  </a:schemeClr>
                </a:solidFill>
              </a:rPr>
              <a:t> </a:t>
            </a:r>
            <a:r>
              <a:rPr lang="hu-HU" sz="1000" i="1" dirty="0" err="1">
                <a:solidFill>
                  <a:schemeClr val="bg1">
                    <a:lumMod val="50000"/>
                  </a:schemeClr>
                </a:solidFill>
              </a:rPr>
              <a:t>tell</a:t>
            </a:r>
            <a:r>
              <a:rPr lang="hu-HU" sz="1000" i="1" dirty="0">
                <a:solidFill>
                  <a:schemeClr val="bg1">
                    <a:lumMod val="50000"/>
                  </a:schemeClr>
                </a:solidFill>
              </a:rPr>
              <a:t> </a:t>
            </a:r>
            <a:r>
              <a:rPr lang="hu-HU" sz="1000" i="1" dirty="0" err="1">
                <a:solidFill>
                  <a:schemeClr val="bg1">
                    <a:lumMod val="50000"/>
                  </a:schemeClr>
                </a:solidFill>
              </a:rPr>
              <a:t>us</a:t>
            </a:r>
            <a:r>
              <a:rPr lang="hu-HU" sz="1000" i="1" dirty="0">
                <a:solidFill>
                  <a:schemeClr val="bg1">
                    <a:lumMod val="50000"/>
                  </a:schemeClr>
                </a:solidFill>
              </a:rPr>
              <a:t> </a:t>
            </a: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much</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know</a:t>
            </a:r>
            <a:r>
              <a:rPr lang="hu-HU" sz="1000" i="1" dirty="0">
                <a:solidFill>
                  <a:schemeClr val="bg1">
                    <a:lumMod val="50000"/>
                  </a:schemeClr>
                </a:solidFill>
              </a:rPr>
              <a:t> </a:t>
            </a:r>
            <a:r>
              <a:rPr lang="hu-HU" sz="1000" i="1" dirty="0" err="1">
                <a:solidFill>
                  <a:schemeClr val="bg1">
                    <a:lumMod val="50000"/>
                  </a:schemeClr>
                </a:solidFill>
              </a:rPr>
              <a:t>them</a:t>
            </a:r>
            <a:r>
              <a:rPr lang="en-GB" sz="1000" i="1" dirty="0">
                <a:solidFill>
                  <a:schemeClr val="bg1">
                    <a:lumMod val="50000"/>
                  </a:schemeClr>
                </a:solidFill>
              </a:rPr>
              <a:t>.</a:t>
            </a:r>
            <a:endParaRPr lang="hu-HU" sz="1000" i="1" dirty="0">
              <a:solidFill>
                <a:schemeClr val="bg1">
                  <a:lumMod val="50000"/>
                </a:schemeClr>
              </a:solidFill>
            </a:endParaRPr>
          </a:p>
        </p:txBody>
      </p:sp>
      <p:graphicFrame>
        <p:nvGraphicFramePr>
          <p:cNvPr id="39" name="Chart 38"/>
          <p:cNvGraphicFramePr/>
          <p:nvPr/>
        </p:nvGraphicFramePr>
        <p:xfrm>
          <a:off x="-130486" y="930934"/>
          <a:ext cx="7078751" cy="4017304"/>
        </p:xfrm>
        <a:graphic>
          <a:graphicData uri="http://schemas.openxmlformats.org/drawingml/2006/chart">
            <c:chart xmlns:c="http://schemas.openxmlformats.org/drawingml/2006/chart" xmlns:r="http://schemas.openxmlformats.org/officeDocument/2006/relationships" r:id="rId2"/>
          </a:graphicData>
        </a:graphic>
      </p:graphicFrame>
      <p:sp>
        <p:nvSpPr>
          <p:cNvPr id="7" name="Szövegdoboz 30"/>
          <p:cNvSpPr txBox="1"/>
          <p:nvPr/>
        </p:nvSpPr>
        <p:spPr>
          <a:xfrm>
            <a:off x="6958091" y="382142"/>
            <a:ext cx="1864060" cy="455509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58595B"/>
                </a:solidFill>
                <a:effectLst/>
                <a:uLnTx/>
                <a:uFillTx/>
                <a:latin typeface="Calibri"/>
                <a:ea typeface="+mn-ea"/>
                <a:cs typeface="+mn-cs"/>
              </a:rPr>
              <a:t>In the last 3 years, Netflix, HBO MAX, TV2Play and Amazon Prime have increased their number of regular subscribers among the platforms measured earlier. In addition, Disney+ and M4Sport, which have been launched in the meantime, have gained a significant subscriber base.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58595B"/>
                </a:solidFill>
                <a:effectLst/>
                <a:uLnTx/>
                <a:uFillTx/>
                <a:latin typeface="Calibri"/>
                <a:ea typeface="+mn-ea"/>
                <a:cs typeface="+mn-cs"/>
              </a:rPr>
              <a:t>It is interesting to note that Netflix and HBO MAX subscribers are outliers in several similar subgroups - Budapest residents (67% and 43%), couples without children (68% and 42%), and series viewers (64% and 42%) - while Disney+ subscribers are "only" more likely to be series viewers (37%).</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58595B"/>
                </a:solidFill>
                <a:effectLst/>
                <a:uLnTx/>
                <a:uFillTx/>
                <a:latin typeface="Calibri"/>
                <a:ea typeface="+mn-ea"/>
                <a:cs typeface="+mn-cs"/>
              </a:rPr>
              <a:t>M4Sport subscribers are more likely to be men (26%) and daily consumers of Hungarian TV content (32%), while RTL+ and TV2Play subscribers are only notable for their high TV consumption (32% and 21% respectively).</a:t>
            </a:r>
            <a:endParaRPr kumimoji="0" lang="hu-HU" sz="1000" b="0" i="0" u="none" strike="noStrike" kern="0" cap="none" spc="0" normalizeH="0" baseline="0" noProof="0" dirty="0">
              <a:ln>
                <a:noFill/>
              </a:ln>
              <a:solidFill>
                <a:srgbClr val="58595B"/>
              </a:solidFill>
              <a:effectLst/>
              <a:uLnTx/>
              <a:uFillTx/>
              <a:latin typeface="Calibri"/>
              <a:ea typeface="+mn-ea"/>
              <a:cs typeface="+mn-cs"/>
            </a:endParaRPr>
          </a:p>
        </p:txBody>
      </p:sp>
      <p:sp>
        <p:nvSpPr>
          <p:cNvPr id="12" name="Arrow: Down 11">
            <a:extLst>
              <a:ext uri="{FF2B5EF4-FFF2-40B4-BE49-F238E27FC236}">
                <a16:creationId xmlns:a16="http://schemas.microsoft.com/office/drawing/2014/main" id="{431239F2-47FF-4DD0-B0C9-8DE3CD5FE34B}"/>
              </a:ext>
            </a:extLst>
          </p:cNvPr>
          <p:cNvSpPr/>
          <p:nvPr/>
        </p:nvSpPr>
        <p:spPr>
          <a:xfrm rot="10800000">
            <a:off x="5076056" y="3225521"/>
            <a:ext cx="80412" cy="113971"/>
          </a:xfrm>
          <a:prstGeom prst="downArrow">
            <a:avLst/>
          </a:prstGeom>
          <a:solidFill>
            <a:schemeClr val="accent4">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graphicFrame>
        <p:nvGraphicFramePr>
          <p:cNvPr id="3" name="Table 2">
            <a:extLst>
              <a:ext uri="{FF2B5EF4-FFF2-40B4-BE49-F238E27FC236}">
                <a16:creationId xmlns:a16="http://schemas.microsoft.com/office/drawing/2014/main" id="{D630116D-7F7E-46F1-8D85-4FA350D8BB26}"/>
              </a:ext>
            </a:extLst>
          </p:cNvPr>
          <p:cNvGraphicFramePr>
            <a:graphicFrameLocks noGrp="1"/>
          </p:cNvGraphicFramePr>
          <p:nvPr/>
        </p:nvGraphicFramePr>
        <p:xfrm>
          <a:off x="567777" y="1488917"/>
          <a:ext cx="883711" cy="3408576"/>
        </p:xfrm>
        <a:graphic>
          <a:graphicData uri="http://schemas.openxmlformats.org/drawingml/2006/table">
            <a:tbl>
              <a:tblPr>
                <a:tableStyleId>{5C22544A-7EE6-4342-B048-85BDC9FD1C3A}</a:tableStyleId>
              </a:tblPr>
              <a:tblGrid>
                <a:gridCol w="883711">
                  <a:extLst>
                    <a:ext uri="{9D8B030D-6E8A-4147-A177-3AD203B41FA5}">
                      <a16:colId xmlns:a16="http://schemas.microsoft.com/office/drawing/2014/main" val="3012977581"/>
                    </a:ext>
                  </a:extLst>
                </a:gridCol>
              </a:tblGrid>
              <a:tr h="284048">
                <a:tc>
                  <a:txBody>
                    <a:bodyPr/>
                    <a:lstStyle/>
                    <a:p>
                      <a:pPr marL="0" algn="r" defTabSz="914378" rtl="0" eaLnBrk="1" fontAlgn="t" latinLnBrk="0" hangingPunct="1"/>
                      <a:r>
                        <a:rPr lang="en-GB" sz="800" u="none" strike="noStrike" kern="1200" dirty="0">
                          <a:solidFill>
                            <a:schemeClr val="tx2"/>
                          </a:solidFill>
                          <a:effectLst/>
                          <a:latin typeface="+mn-lt"/>
                          <a:ea typeface="+mn-ea"/>
                          <a:cs typeface="+mn-cs"/>
                        </a:rPr>
                        <a:t>NETFLIX</a:t>
                      </a:r>
                    </a:p>
                  </a:txBody>
                  <a:tcPr marL="9525" marR="9525" marT="9525" marB="0" anchor="ctr">
                    <a:noFill/>
                  </a:tcPr>
                </a:tc>
                <a:extLst>
                  <a:ext uri="{0D108BD9-81ED-4DB2-BD59-A6C34878D82A}">
                    <a16:rowId xmlns:a16="http://schemas.microsoft.com/office/drawing/2014/main" val="3601190523"/>
                  </a:ext>
                </a:extLst>
              </a:tr>
              <a:tr h="284048">
                <a:tc>
                  <a:txBody>
                    <a:bodyPr/>
                    <a:lstStyle/>
                    <a:p>
                      <a:pPr marL="0" algn="r" defTabSz="914378" rtl="0" eaLnBrk="1" fontAlgn="t" latinLnBrk="0" hangingPunct="1"/>
                      <a:r>
                        <a:rPr lang="en-GB" sz="800" u="none" strike="noStrike" kern="1200" dirty="0">
                          <a:solidFill>
                            <a:schemeClr val="tx2"/>
                          </a:solidFill>
                          <a:effectLst/>
                          <a:latin typeface="+mn-lt"/>
                          <a:ea typeface="+mn-ea"/>
                          <a:cs typeface="+mn-cs"/>
                        </a:rPr>
                        <a:t>HBO </a:t>
                      </a:r>
                      <a:r>
                        <a:rPr lang="hu-HU" sz="800" u="none" strike="noStrike" kern="1200" dirty="0">
                          <a:solidFill>
                            <a:schemeClr val="tx2"/>
                          </a:solidFill>
                          <a:effectLst/>
                          <a:latin typeface="+mn-lt"/>
                          <a:ea typeface="+mn-ea"/>
                          <a:cs typeface="+mn-cs"/>
                        </a:rPr>
                        <a:t>MAX</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1797169943"/>
                  </a:ext>
                </a:extLst>
              </a:tr>
              <a:tr h="284048">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Disney+</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2430264473"/>
                  </a:ext>
                </a:extLst>
              </a:tr>
              <a:tr h="284048">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M4Sport</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212782887"/>
                  </a:ext>
                </a:extLst>
              </a:tr>
              <a:tr h="284048">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RTL+</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1970517291"/>
                  </a:ext>
                </a:extLst>
              </a:tr>
              <a:tr h="284048">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Telekom TV Go</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3119591472"/>
                  </a:ext>
                </a:extLst>
              </a:tr>
              <a:tr h="284048">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TV2 Play</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493966454"/>
                  </a:ext>
                </a:extLst>
              </a:tr>
              <a:tr h="284048">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Sk</a:t>
                      </a:r>
                      <a:r>
                        <a:rPr lang="en-GB" sz="800" u="none" strike="noStrike" kern="1200" dirty="0">
                          <a:solidFill>
                            <a:schemeClr val="tx2"/>
                          </a:solidFill>
                          <a:effectLst/>
                          <a:latin typeface="+mn-lt"/>
                          <a:ea typeface="+mn-ea"/>
                          <a:cs typeface="+mn-cs"/>
                        </a:rPr>
                        <a:t>y</a:t>
                      </a:r>
                      <a:r>
                        <a:rPr lang="hu-HU" sz="800" u="none" strike="noStrike" kern="1200" dirty="0">
                          <a:solidFill>
                            <a:schemeClr val="tx2"/>
                          </a:solidFill>
                          <a:effectLst/>
                          <a:latin typeface="+mn-lt"/>
                          <a:ea typeface="+mn-ea"/>
                          <a:cs typeface="+mn-cs"/>
                        </a:rPr>
                        <a:t>Showtime</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3402038891"/>
                  </a:ext>
                </a:extLst>
              </a:tr>
              <a:tr h="284048">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Amazon Prime</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2107491379"/>
                  </a:ext>
                </a:extLst>
              </a:tr>
              <a:tr h="284048">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Vodafon TV</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1623439542"/>
                  </a:ext>
                </a:extLst>
              </a:tr>
              <a:tr h="284048">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Mediaklikk</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3121759002"/>
                  </a:ext>
                </a:extLst>
              </a:tr>
              <a:tr h="284048">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Apple TV +</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3976731283"/>
                  </a:ext>
                </a:extLst>
              </a:tr>
            </a:tbl>
          </a:graphicData>
        </a:graphic>
      </p:graphicFrame>
      <p:cxnSp>
        <p:nvCxnSpPr>
          <p:cNvPr id="27" name="Straight Connector 26">
            <a:extLst>
              <a:ext uri="{FF2B5EF4-FFF2-40B4-BE49-F238E27FC236}">
                <a16:creationId xmlns:a16="http://schemas.microsoft.com/office/drawing/2014/main" id="{DDBD4EB2-7139-4377-B6D4-DE3CAEDE0A49}"/>
              </a:ext>
            </a:extLst>
          </p:cNvPr>
          <p:cNvCxnSpPr>
            <a:cxnSpLocks/>
          </p:cNvCxnSpPr>
          <p:nvPr/>
        </p:nvCxnSpPr>
        <p:spPr>
          <a:xfrm>
            <a:off x="567778" y="2041614"/>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529CF6-16B4-4968-A734-D850EF0D8A3B}"/>
              </a:ext>
            </a:extLst>
          </p:cNvPr>
          <p:cNvCxnSpPr>
            <a:cxnSpLocks/>
          </p:cNvCxnSpPr>
          <p:nvPr/>
        </p:nvCxnSpPr>
        <p:spPr>
          <a:xfrm>
            <a:off x="567778" y="2594020"/>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21AC1DE-BA3E-4C8A-814C-6BE06D0322DC}"/>
              </a:ext>
            </a:extLst>
          </p:cNvPr>
          <p:cNvCxnSpPr>
            <a:cxnSpLocks/>
          </p:cNvCxnSpPr>
          <p:nvPr/>
        </p:nvCxnSpPr>
        <p:spPr>
          <a:xfrm>
            <a:off x="567778" y="2894865"/>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9F179D3-4300-468A-BF36-1FC3C40A3C09}"/>
              </a:ext>
            </a:extLst>
          </p:cNvPr>
          <p:cNvCxnSpPr>
            <a:cxnSpLocks/>
          </p:cNvCxnSpPr>
          <p:nvPr/>
        </p:nvCxnSpPr>
        <p:spPr>
          <a:xfrm>
            <a:off x="567778" y="3162858"/>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6BFDE9-94DC-4F4A-97A3-0D7EA1EE3CDD}"/>
              </a:ext>
            </a:extLst>
          </p:cNvPr>
          <p:cNvCxnSpPr>
            <a:cxnSpLocks/>
          </p:cNvCxnSpPr>
          <p:nvPr/>
        </p:nvCxnSpPr>
        <p:spPr>
          <a:xfrm>
            <a:off x="567778" y="3454276"/>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490BF2-CC9A-4B91-A0F9-58DEB693AFB3}"/>
              </a:ext>
            </a:extLst>
          </p:cNvPr>
          <p:cNvCxnSpPr>
            <a:cxnSpLocks/>
          </p:cNvCxnSpPr>
          <p:nvPr/>
        </p:nvCxnSpPr>
        <p:spPr>
          <a:xfrm>
            <a:off x="567778" y="3725084"/>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FDAFFB8-BA60-46C5-9277-42717D7DFB2D}"/>
              </a:ext>
            </a:extLst>
          </p:cNvPr>
          <p:cNvCxnSpPr>
            <a:cxnSpLocks/>
          </p:cNvCxnSpPr>
          <p:nvPr/>
        </p:nvCxnSpPr>
        <p:spPr>
          <a:xfrm>
            <a:off x="567778" y="4001691"/>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8560D15-CA93-4402-9602-0B60B608B988}"/>
              </a:ext>
            </a:extLst>
          </p:cNvPr>
          <p:cNvCxnSpPr>
            <a:cxnSpLocks/>
          </p:cNvCxnSpPr>
          <p:nvPr/>
        </p:nvCxnSpPr>
        <p:spPr>
          <a:xfrm>
            <a:off x="567778" y="4275471"/>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418C5F-9EF6-4516-94A3-51C03F13BC83}"/>
              </a:ext>
            </a:extLst>
          </p:cNvPr>
          <p:cNvCxnSpPr>
            <a:cxnSpLocks/>
          </p:cNvCxnSpPr>
          <p:nvPr/>
        </p:nvCxnSpPr>
        <p:spPr>
          <a:xfrm>
            <a:off x="567778" y="4561102"/>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Szövegdoboz 135">
            <a:extLst>
              <a:ext uri="{FF2B5EF4-FFF2-40B4-BE49-F238E27FC236}">
                <a16:creationId xmlns:a16="http://schemas.microsoft.com/office/drawing/2014/main" id="{A24EF081-4A1E-6D56-296F-CEC313E1CDE5}"/>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Total sample</a:t>
            </a:r>
            <a:r>
              <a:rPr kumimoji="0" lang="hu-HU" sz="900" b="0" i="0" u="none" strike="noStrike" kern="0" cap="none" spc="0" normalizeH="0" baseline="0" noProof="0" dirty="0">
                <a:ln>
                  <a:noFill/>
                </a:ln>
                <a:solidFill>
                  <a:srgbClr val="222223"/>
                </a:solidFill>
                <a:effectLst/>
                <a:uLnTx/>
                <a:uFillTx/>
                <a:latin typeface="Calibri"/>
                <a:ea typeface="+mn-ea"/>
                <a:cs typeface="+mn-cs"/>
              </a:rPr>
              <a:t>: 2020, 2023: N=1000; 2017: N=1005</a:t>
            </a:r>
          </a:p>
        </p:txBody>
      </p:sp>
      <p:sp>
        <p:nvSpPr>
          <p:cNvPr id="9" name="Arrow: Down 8">
            <a:extLst>
              <a:ext uri="{FF2B5EF4-FFF2-40B4-BE49-F238E27FC236}">
                <a16:creationId xmlns:a16="http://schemas.microsoft.com/office/drawing/2014/main" id="{DA1EEDA3-B9F2-6AE1-5507-2B96EA1B7A64}"/>
              </a:ext>
            </a:extLst>
          </p:cNvPr>
          <p:cNvSpPr/>
          <p:nvPr/>
        </p:nvSpPr>
        <p:spPr>
          <a:xfrm>
            <a:off x="2069339" y="2602704"/>
            <a:ext cx="80412" cy="113971"/>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0" name="Arrow: Down 9">
            <a:extLst>
              <a:ext uri="{FF2B5EF4-FFF2-40B4-BE49-F238E27FC236}">
                <a16:creationId xmlns:a16="http://schemas.microsoft.com/office/drawing/2014/main" id="{51CC4AB8-04E6-B808-F772-C4A57FE82867}"/>
              </a:ext>
            </a:extLst>
          </p:cNvPr>
          <p:cNvSpPr/>
          <p:nvPr/>
        </p:nvSpPr>
        <p:spPr>
          <a:xfrm>
            <a:off x="3302260" y="2602704"/>
            <a:ext cx="80412" cy="113971"/>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1" name="Arrow: Down 10">
            <a:extLst>
              <a:ext uri="{FF2B5EF4-FFF2-40B4-BE49-F238E27FC236}">
                <a16:creationId xmlns:a16="http://schemas.microsoft.com/office/drawing/2014/main" id="{FBB1908B-F936-6E7A-5025-AAF04B26B908}"/>
              </a:ext>
            </a:extLst>
          </p:cNvPr>
          <p:cNvSpPr/>
          <p:nvPr/>
        </p:nvSpPr>
        <p:spPr>
          <a:xfrm rot="10800000">
            <a:off x="5233444" y="2597005"/>
            <a:ext cx="80412" cy="125368"/>
          </a:xfrm>
          <a:prstGeom prst="downArrow">
            <a:avLst/>
          </a:prstGeom>
          <a:solidFill>
            <a:schemeClr val="accent4">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3" name="Arrow: Down 32">
            <a:extLst>
              <a:ext uri="{FF2B5EF4-FFF2-40B4-BE49-F238E27FC236}">
                <a16:creationId xmlns:a16="http://schemas.microsoft.com/office/drawing/2014/main" id="{1B548A36-16A3-ADDD-0BD5-1F432C95CE3D}"/>
              </a:ext>
            </a:extLst>
          </p:cNvPr>
          <p:cNvSpPr/>
          <p:nvPr/>
        </p:nvSpPr>
        <p:spPr>
          <a:xfrm rot="10800000">
            <a:off x="1835696" y="3158985"/>
            <a:ext cx="80412" cy="125368"/>
          </a:xfrm>
          <a:prstGeom prst="downArrow">
            <a:avLst/>
          </a:prstGeom>
          <a:solidFill>
            <a:schemeClr val="accent4">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5" name="Arrow: Down 34">
            <a:extLst>
              <a:ext uri="{FF2B5EF4-FFF2-40B4-BE49-F238E27FC236}">
                <a16:creationId xmlns:a16="http://schemas.microsoft.com/office/drawing/2014/main" id="{97B089A0-8C61-FE6B-A65A-9610F91D200A}"/>
              </a:ext>
            </a:extLst>
          </p:cNvPr>
          <p:cNvSpPr/>
          <p:nvPr/>
        </p:nvSpPr>
        <p:spPr>
          <a:xfrm rot="10800000">
            <a:off x="2691388" y="3158985"/>
            <a:ext cx="80412" cy="125368"/>
          </a:xfrm>
          <a:prstGeom prst="downArrow">
            <a:avLst/>
          </a:prstGeom>
          <a:solidFill>
            <a:schemeClr val="accent4">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1" name="Arrow: Down 40">
            <a:extLst>
              <a:ext uri="{FF2B5EF4-FFF2-40B4-BE49-F238E27FC236}">
                <a16:creationId xmlns:a16="http://schemas.microsoft.com/office/drawing/2014/main" id="{BA972A34-1D90-3B5F-C3A8-43EF4A29B1BA}"/>
              </a:ext>
            </a:extLst>
          </p:cNvPr>
          <p:cNvSpPr/>
          <p:nvPr/>
        </p:nvSpPr>
        <p:spPr>
          <a:xfrm>
            <a:off x="6228184" y="3164684"/>
            <a:ext cx="80412" cy="113971"/>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3" name="Arrow: Down 42">
            <a:extLst>
              <a:ext uri="{FF2B5EF4-FFF2-40B4-BE49-F238E27FC236}">
                <a16:creationId xmlns:a16="http://schemas.microsoft.com/office/drawing/2014/main" id="{F214FB40-20BB-C5BB-B693-A330EA9A6172}"/>
              </a:ext>
            </a:extLst>
          </p:cNvPr>
          <p:cNvSpPr/>
          <p:nvPr/>
        </p:nvSpPr>
        <p:spPr>
          <a:xfrm rot="10800000">
            <a:off x="2987824" y="1475199"/>
            <a:ext cx="80412" cy="125368"/>
          </a:xfrm>
          <a:prstGeom prst="downArrow">
            <a:avLst/>
          </a:prstGeom>
          <a:solidFill>
            <a:schemeClr val="accent4">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4" name="Arrow: Down 43">
            <a:extLst>
              <a:ext uri="{FF2B5EF4-FFF2-40B4-BE49-F238E27FC236}">
                <a16:creationId xmlns:a16="http://schemas.microsoft.com/office/drawing/2014/main" id="{7BD615EB-2F82-B804-86BE-900F8D2E5443}"/>
              </a:ext>
            </a:extLst>
          </p:cNvPr>
          <p:cNvSpPr/>
          <p:nvPr/>
        </p:nvSpPr>
        <p:spPr>
          <a:xfrm>
            <a:off x="6106134" y="1480898"/>
            <a:ext cx="80412" cy="113971"/>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5" name="Arrow: Down 44">
            <a:extLst>
              <a:ext uri="{FF2B5EF4-FFF2-40B4-BE49-F238E27FC236}">
                <a16:creationId xmlns:a16="http://schemas.microsoft.com/office/drawing/2014/main" id="{6A7C75A3-6673-1225-3625-647D58F5AB47}"/>
              </a:ext>
            </a:extLst>
          </p:cNvPr>
          <p:cNvSpPr/>
          <p:nvPr/>
        </p:nvSpPr>
        <p:spPr>
          <a:xfrm rot="10800000">
            <a:off x="2483768" y="1764467"/>
            <a:ext cx="80412" cy="125368"/>
          </a:xfrm>
          <a:prstGeom prst="downArrow">
            <a:avLst/>
          </a:prstGeom>
          <a:solidFill>
            <a:schemeClr val="accent4">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6" name="Arrow: Down 45">
            <a:extLst>
              <a:ext uri="{FF2B5EF4-FFF2-40B4-BE49-F238E27FC236}">
                <a16:creationId xmlns:a16="http://schemas.microsoft.com/office/drawing/2014/main" id="{72983E62-8157-07CB-4F8E-6E6D92580CA9}"/>
              </a:ext>
            </a:extLst>
          </p:cNvPr>
          <p:cNvSpPr/>
          <p:nvPr/>
        </p:nvSpPr>
        <p:spPr>
          <a:xfrm>
            <a:off x="4024988" y="1770166"/>
            <a:ext cx="80412" cy="113971"/>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8" name="Arrow: Down 47">
            <a:extLst>
              <a:ext uri="{FF2B5EF4-FFF2-40B4-BE49-F238E27FC236}">
                <a16:creationId xmlns:a16="http://schemas.microsoft.com/office/drawing/2014/main" id="{73CA0060-938F-05A1-742A-E766533C77C2}"/>
              </a:ext>
            </a:extLst>
          </p:cNvPr>
          <p:cNvSpPr/>
          <p:nvPr/>
        </p:nvSpPr>
        <p:spPr>
          <a:xfrm rot="10800000">
            <a:off x="1782568" y="3713485"/>
            <a:ext cx="80412" cy="125368"/>
          </a:xfrm>
          <a:prstGeom prst="downArrow">
            <a:avLst/>
          </a:prstGeom>
          <a:solidFill>
            <a:schemeClr val="accent4">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9" name="Arrow: Down 48">
            <a:extLst>
              <a:ext uri="{FF2B5EF4-FFF2-40B4-BE49-F238E27FC236}">
                <a16:creationId xmlns:a16="http://schemas.microsoft.com/office/drawing/2014/main" id="{9EE36BA6-6E4D-3E0B-C07B-296841301163}"/>
              </a:ext>
            </a:extLst>
          </p:cNvPr>
          <p:cNvSpPr/>
          <p:nvPr/>
        </p:nvSpPr>
        <p:spPr>
          <a:xfrm rot="10800000">
            <a:off x="2483768" y="3713485"/>
            <a:ext cx="80412" cy="125368"/>
          </a:xfrm>
          <a:prstGeom prst="downArrow">
            <a:avLst/>
          </a:prstGeom>
          <a:solidFill>
            <a:schemeClr val="accent4">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50" name="Arrow: Down 49">
            <a:extLst>
              <a:ext uri="{FF2B5EF4-FFF2-40B4-BE49-F238E27FC236}">
                <a16:creationId xmlns:a16="http://schemas.microsoft.com/office/drawing/2014/main" id="{02A24D32-5566-E0C6-21B8-9E57C613F783}"/>
              </a:ext>
            </a:extLst>
          </p:cNvPr>
          <p:cNvSpPr/>
          <p:nvPr/>
        </p:nvSpPr>
        <p:spPr>
          <a:xfrm>
            <a:off x="6308596" y="3719184"/>
            <a:ext cx="80412" cy="113971"/>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4" name="Picture 2">
            <a:extLst>
              <a:ext uri="{FF2B5EF4-FFF2-40B4-BE49-F238E27FC236}">
                <a16:creationId xmlns:a16="http://schemas.microsoft.com/office/drawing/2014/main" id="{444978EF-D0DD-ADED-80AF-2055C72B374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3706660-596F-3096-66EF-F38B75DDE5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5803586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7C260C3-1995-498B-BE34-8F62A239794D}"/>
              </a:ext>
            </a:extLst>
          </p:cNvPr>
          <p:cNvCxnSpPr>
            <a:cxnSpLocks/>
          </p:cNvCxnSpPr>
          <p:nvPr/>
        </p:nvCxnSpPr>
        <p:spPr>
          <a:xfrm>
            <a:off x="539498" y="1794896"/>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DBD4EB2-7139-4377-B6D4-DE3CAEDE0A49}"/>
              </a:ext>
            </a:extLst>
          </p:cNvPr>
          <p:cNvCxnSpPr>
            <a:cxnSpLocks/>
          </p:cNvCxnSpPr>
          <p:nvPr/>
        </p:nvCxnSpPr>
        <p:spPr>
          <a:xfrm>
            <a:off x="539498" y="2098174"/>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715BD88-F823-4323-86C4-0668341CF7E3}"/>
              </a:ext>
            </a:extLst>
          </p:cNvPr>
          <p:cNvCxnSpPr>
            <a:cxnSpLocks/>
          </p:cNvCxnSpPr>
          <p:nvPr/>
        </p:nvCxnSpPr>
        <p:spPr>
          <a:xfrm>
            <a:off x="539498" y="2393230"/>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529CF6-16B4-4968-A734-D850EF0D8A3B}"/>
              </a:ext>
            </a:extLst>
          </p:cNvPr>
          <p:cNvCxnSpPr>
            <a:cxnSpLocks/>
          </p:cNvCxnSpPr>
          <p:nvPr/>
        </p:nvCxnSpPr>
        <p:spPr>
          <a:xfrm>
            <a:off x="539498" y="2707141"/>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21AC1DE-BA3E-4C8A-814C-6BE06D0322DC}"/>
              </a:ext>
            </a:extLst>
          </p:cNvPr>
          <p:cNvCxnSpPr>
            <a:cxnSpLocks/>
          </p:cNvCxnSpPr>
          <p:nvPr/>
        </p:nvCxnSpPr>
        <p:spPr>
          <a:xfrm>
            <a:off x="539498" y="3007986"/>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9F179D3-4300-468A-BF36-1FC3C40A3C09}"/>
              </a:ext>
            </a:extLst>
          </p:cNvPr>
          <p:cNvCxnSpPr>
            <a:cxnSpLocks/>
          </p:cNvCxnSpPr>
          <p:nvPr/>
        </p:nvCxnSpPr>
        <p:spPr>
          <a:xfrm>
            <a:off x="539498" y="3304260"/>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490BF2-CC9A-4B91-A0F9-58DEB693AFB3}"/>
              </a:ext>
            </a:extLst>
          </p:cNvPr>
          <p:cNvCxnSpPr>
            <a:cxnSpLocks/>
          </p:cNvCxnSpPr>
          <p:nvPr/>
        </p:nvCxnSpPr>
        <p:spPr>
          <a:xfrm>
            <a:off x="539498" y="3630816"/>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FDAFFB8-BA60-46C5-9277-42717D7DFB2D}"/>
              </a:ext>
            </a:extLst>
          </p:cNvPr>
          <p:cNvCxnSpPr>
            <a:cxnSpLocks/>
          </p:cNvCxnSpPr>
          <p:nvPr/>
        </p:nvCxnSpPr>
        <p:spPr>
          <a:xfrm>
            <a:off x="539498" y="3926276"/>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8560D15-CA93-4402-9602-0B60B608B988}"/>
              </a:ext>
            </a:extLst>
          </p:cNvPr>
          <p:cNvCxnSpPr>
            <a:cxnSpLocks/>
          </p:cNvCxnSpPr>
          <p:nvPr/>
        </p:nvCxnSpPr>
        <p:spPr>
          <a:xfrm>
            <a:off x="539498" y="4228336"/>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E418C5F-9EF6-4516-94A3-51C03F13BC83}"/>
              </a:ext>
            </a:extLst>
          </p:cNvPr>
          <p:cNvCxnSpPr>
            <a:cxnSpLocks/>
          </p:cNvCxnSpPr>
          <p:nvPr/>
        </p:nvCxnSpPr>
        <p:spPr>
          <a:xfrm>
            <a:off x="539498" y="4523394"/>
            <a:ext cx="6308479"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7" name="Title 3"/>
          <p:cNvSpPr>
            <a:spLocks noGrp="1"/>
          </p:cNvSpPr>
          <p:nvPr>
            <p:ph type="title"/>
          </p:nvPr>
        </p:nvSpPr>
        <p:spPr>
          <a:xfrm>
            <a:off x="179984" y="-19088"/>
            <a:ext cx="8680422" cy="469722"/>
          </a:xfrm>
        </p:spPr>
        <p:txBody>
          <a:bodyPr>
            <a:noAutofit/>
          </a:bodyPr>
          <a:lstStyle/>
          <a:p>
            <a:r>
              <a:rPr lang="hu-HU" sz="2900" dirty="0" err="1"/>
              <a:t>Awareness</a:t>
            </a:r>
            <a:r>
              <a:rPr lang="hu-HU" sz="2900" dirty="0"/>
              <a:t> and </a:t>
            </a:r>
            <a:r>
              <a:rPr lang="hu-HU" sz="2900" dirty="0" err="1"/>
              <a:t>use</a:t>
            </a:r>
            <a:r>
              <a:rPr lang="hu-HU" sz="2900" dirty="0"/>
              <a:t> of TV </a:t>
            </a:r>
            <a:r>
              <a:rPr lang="hu-HU" sz="2900" dirty="0" err="1"/>
              <a:t>applications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We</a:t>
            </a:r>
            <a:r>
              <a:rPr lang="hu-HU" sz="1000" i="1" dirty="0">
                <a:solidFill>
                  <a:schemeClr val="bg1">
                    <a:lumMod val="50000"/>
                  </a:schemeClr>
                </a:solidFill>
              </a:rPr>
              <a:t> </a:t>
            </a:r>
            <a:r>
              <a:rPr lang="hu-HU" sz="1000" i="1" dirty="0" err="1">
                <a:solidFill>
                  <a:schemeClr val="bg1">
                    <a:lumMod val="50000"/>
                  </a:schemeClr>
                </a:solidFill>
              </a:rPr>
              <a:t>have</a:t>
            </a:r>
            <a:r>
              <a:rPr lang="hu-HU" sz="1000" i="1" dirty="0">
                <a:solidFill>
                  <a:schemeClr val="bg1">
                    <a:lumMod val="50000"/>
                  </a:schemeClr>
                </a:solidFill>
              </a:rPr>
              <a:t> </a:t>
            </a:r>
            <a:r>
              <a:rPr lang="hu-HU" sz="1000" i="1" dirty="0" err="1">
                <a:solidFill>
                  <a:schemeClr val="bg1">
                    <a:lumMod val="50000"/>
                  </a:schemeClr>
                </a:solidFill>
              </a:rPr>
              <a:t>listed</a:t>
            </a:r>
            <a:r>
              <a:rPr lang="hu-HU" sz="1000" i="1" dirty="0">
                <a:solidFill>
                  <a:schemeClr val="bg1">
                    <a:lumMod val="50000"/>
                  </a:schemeClr>
                </a:solidFill>
              </a:rPr>
              <a:t> </a:t>
            </a:r>
            <a:r>
              <a:rPr lang="hu-HU" sz="1000" i="1" dirty="0" err="1">
                <a:solidFill>
                  <a:schemeClr val="bg1">
                    <a:lumMod val="50000"/>
                  </a:schemeClr>
                </a:solidFill>
              </a:rPr>
              <a:t>some</a:t>
            </a:r>
            <a:r>
              <a:rPr lang="hu-HU" sz="1000" i="1" dirty="0">
                <a:solidFill>
                  <a:schemeClr val="bg1">
                    <a:lumMod val="50000"/>
                  </a:schemeClr>
                </a:solidFill>
              </a:rPr>
              <a:t> TV </a:t>
            </a:r>
            <a:r>
              <a:rPr lang="hu-HU" sz="1000" i="1" dirty="0" err="1">
                <a:solidFill>
                  <a:schemeClr val="bg1">
                    <a:lumMod val="50000"/>
                  </a:schemeClr>
                </a:solidFill>
              </a:rPr>
              <a:t>applications</a:t>
            </a:r>
            <a:r>
              <a:rPr lang="hu-HU" sz="1000" i="1" dirty="0">
                <a:solidFill>
                  <a:schemeClr val="bg1">
                    <a:lumMod val="50000"/>
                  </a:schemeClr>
                </a:solidFill>
              </a:rPr>
              <a:t>. </a:t>
            </a:r>
            <a:r>
              <a:rPr lang="hu-HU" sz="1000" i="1" dirty="0" err="1">
                <a:solidFill>
                  <a:schemeClr val="bg1">
                    <a:lumMod val="50000"/>
                  </a:schemeClr>
                </a:solidFill>
              </a:rPr>
              <a:t>Please</a:t>
            </a:r>
            <a:r>
              <a:rPr lang="hu-HU" sz="1000" i="1" dirty="0">
                <a:solidFill>
                  <a:schemeClr val="bg1">
                    <a:lumMod val="50000"/>
                  </a:schemeClr>
                </a:solidFill>
              </a:rPr>
              <a:t> </a:t>
            </a:r>
            <a:r>
              <a:rPr lang="hu-HU" sz="1000" i="1" dirty="0" err="1">
                <a:solidFill>
                  <a:schemeClr val="bg1">
                    <a:lumMod val="50000"/>
                  </a:schemeClr>
                </a:solidFill>
              </a:rPr>
              <a:t>tell</a:t>
            </a:r>
            <a:r>
              <a:rPr lang="hu-HU" sz="1000" i="1" dirty="0">
                <a:solidFill>
                  <a:schemeClr val="bg1">
                    <a:lumMod val="50000"/>
                  </a:schemeClr>
                </a:solidFill>
              </a:rPr>
              <a:t> </a:t>
            </a:r>
            <a:r>
              <a:rPr lang="hu-HU" sz="1000" i="1" dirty="0" err="1">
                <a:solidFill>
                  <a:schemeClr val="bg1">
                    <a:lumMod val="50000"/>
                  </a:schemeClr>
                </a:solidFill>
              </a:rPr>
              <a:t>us</a:t>
            </a:r>
            <a:r>
              <a:rPr lang="hu-HU" sz="1000" i="1" dirty="0">
                <a:solidFill>
                  <a:schemeClr val="bg1">
                    <a:lumMod val="50000"/>
                  </a:schemeClr>
                </a:solidFill>
              </a:rPr>
              <a:t> </a:t>
            </a:r>
            <a:r>
              <a:rPr lang="hu-HU" sz="1000" i="1" dirty="0" err="1">
                <a:solidFill>
                  <a:schemeClr val="bg1">
                    <a:lumMod val="50000"/>
                  </a:schemeClr>
                </a:solidFill>
              </a:rPr>
              <a:t>how</a:t>
            </a:r>
            <a:r>
              <a:rPr lang="hu-HU" sz="1000" i="1" dirty="0">
                <a:solidFill>
                  <a:schemeClr val="bg1">
                    <a:lumMod val="50000"/>
                  </a:schemeClr>
                </a:solidFill>
              </a:rPr>
              <a:t> </a:t>
            </a:r>
            <a:r>
              <a:rPr lang="hu-HU" sz="1000" i="1" dirty="0" err="1">
                <a:solidFill>
                  <a:schemeClr val="bg1">
                    <a:lumMod val="50000"/>
                  </a:schemeClr>
                </a:solidFill>
              </a:rPr>
              <a:t>much</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know</a:t>
            </a:r>
            <a:r>
              <a:rPr lang="hu-HU" sz="1000" i="1" dirty="0">
                <a:solidFill>
                  <a:schemeClr val="bg1">
                    <a:lumMod val="50000"/>
                  </a:schemeClr>
                </a:solidFill>
              </a:rPr>
              <a:t> </a:t>
            </a:r>
            <a:r>
              <a:rPr lang="hu-HU" sz="1000" i="1" dirty="0" err="1">
                <a:solidFill>
                  <a:schemeClr val="bg1">
                    <a:lumMod val="50000"/>
                  </a:schemeClr>
                </a:solidFill>
              </a:rPr>
              <a:t>them</a:t>
            </a:r>
            <a:r>
              <a:rPr lang="hu-HU" sz="1000" i="1" dirty="0">
                <a:solidFill>
                  <a:schemeClr val="bg1">
                    <a:lumMod val="50000"/>
                  </a:schemeClr>
                </a:solidFill>
              </a:rPr>
              <a:t>.</a:t>
            </a:r>
          </a:p>
        </p:txBody>
      </p:sp>
      <p:graphicFrame>
        <p:nvGraphicFramePr>
          <p:cNvPr id="39" name="Chart 38"/>
          <p:cNvGraphicFramePr/>
          <p:nvPr/>
        </p:nvGraphicFramePr>
        <p:xfrm>
          <a:off x="-130486" y="930934"/>
          <a:ext cx="7078751" cy="4017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D630116D-7F7E-46F1-8D85-4FA350D8BB26}"/>
              </a:ext>
            </a:extLst>
          </p:cNvPr>
          <p:cNvGraphicFramePr>
            <a:graphicFrameLocks noGrp="1"/>
          </p:cNvGraphicFramePr>
          <p:nvPr/>
        </p:nvGraphicFramePr>
        <p:xfrm>
          <a:off x="567777" y="1488916"/>
          <a:ext cx="883711" cy="3408581"/>
        </p:xfrm>
        <a:graphic>
          <a:graphicData uri="http://schemas.openxmlformats.org/drawingml/2006/table">
            <a:tbl>
              <a:tblPr>
                <a:tableStyleId>{5C22544A-7EE6-4342-B048-85BDC9FD1C3A}</a:tableStyleId>
              </a:tblPr>
              <a:tblGrid>
                <a:gridCol w="883711">
                  <a:extLst>
                    <a:ext uri="{9D8B030D-6E8A-4147-A177-3AD203B41FA5}">
                      <a16:colId xmlns:a16="http://schemas.microsoft.com/office/drawing/2014/main" val="3012977581"/>
                    </a:ext>
                  </a:extLst>
                </a:gridCol>
              </a:tblGrid>
              <a:tr h="309871">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Mindig TV Go</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3601190523"/>
                  </a:ext>
                </a:extLst>
              </a:tr>
              <a:tr h="309871">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Digi Online</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1797169943"/>
                  </a:ext>
                </a:extLst>
              </a:tr>
              <a:tr h="309871">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Filmbox Plus</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2430264473"/>
                  </a:ext>
                </a:extLst>
              </a:tr>
              <a:tr h="309871">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Eurosport Player</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212782887"/>
                  </a:ext>
                </a:extLst>
              </a:tr>
              <a:tr h="309871">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Viasat Play</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1970517291"/>
                  </a:ext>
                </a:extLst>
              </a:tr>
              <a:tr h="309871">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AXN Now</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3119591472"/>
                  </a:ext>
                </a:extLst>
              </a:tr>
              <a:tr h="309871">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Yettel My TV</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493966454"/>
                  </a:ext>
                </a:extLst>
              </a:tr>
              <a:tr h="309871">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Net4+</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3402038891"/>
                  </a:ext>
                </a:extLst>
              </a:tr>
              <a:tr h="309871">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CineGo</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2107491379"/>
                  </a:ext>
                </a:extLst>
              </a:tr>
              <a:tr h="309871">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Hayu</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1623439542"/>
                  </a:ext>
                </a:extLst>
              </a:tr>
              <a:tr h="309871">
                <a:tc>
                  <a:txBody>
                    <a:bodyPr/>
                    <a:lstStyle/>
                    <a:p>
                      <a:pPr marL="0" algn="r" defTabSz="914378" rtl="0" eaLnBrk="1" fontAlgn="t" latinLnBrk="0" hangingPunct="1"/>
                      <a:r>
                        <a:rPr lang="hu-HU" sz="800" u="none" strike="noStrike" kern="1200" dirty="0">
                          <a:solidFill>
                            <a:schemeClr val="tx2"/>
                          </a:solidFill>
                          <a:effectLst/>
                          <a:latin typeface="+mn-lt"/>
                          <a:ea typeface="+mn-ea"/>
                          <a:cs typeface="+mn-cs"/>
                        </a:rPr>
                        <a:t>Filmio</a:t>
                      </a:r>
                      <a:endParaRPr lang="en-GB" sz="800" u="none" strike="noStrike" kern="1200" dirty="0">
                        <a:solidFill>
                          <a:schemeClr val="tx2"/>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3121759002"/>
                  </a:ext>
                </a:extLst>
              </a:tr>
            </a:tbl>
          </a:graphicData>
        </a:graphic>
      </p:graphicFrame>
      <p:sp>
        <p:nvSpPr>
          <p:cNvPr id="2" name="Szövegdoboz 135">
            <a:extLst>
              <a:ext uri="{FF2B5EF4-FFF2-40B4-BE49-F238E27FC236}">
                <a16:creationId xmlns:a16="http://schemas.microsoft.com/office/drawing/2014/main" id="{231F22ED-2489-99D7-7CB4-29C1129AACD1}"/>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Total sample</a:t>
            </a:r>
            <a:r>
              <a:rPr kumimoji="0" lang="hu-HU" sz="900" b="0" i="0" u="none" strike="noStrike" kern="0" cap="none" spc="0" normalizeH="0" baseline="0" noProof="0" dirty="0">
                <a:ln>
                  <a:noFill/>
                </a:ln>
                <a:solidFill>
                  <a:srgbClr val="222223"/>
                </a:solidFill>
                <a:effectLst/>
                <a:uLnTx/>
                <a:uFillTx/>
                <a:latin typeface="Calibri"/>
                <a:ea typeface="+mn-ea"/>
                <a:cs typeface="+mn-cs"/>
              </a:rPr>
              <a:t>: 2020, 2023: N=1000; 2017: N=1005</a:t>
            </a:r>
          </a:p>
        </p:txBody>
      </p:sp>
      <p:sp>
        <p:nvSpPr>
          <p:cNvPr id="9" name="Arrow: Down 8">
            <a:extLst>
              <a:ext uri="{FF2B5EF4-FFF2-40B4-BE49-F238E27FC236}">
                <a16:creationId xmlns:a16="http://schemas.microsoft.com/office/drawing/2014/main" id="{BE7CFA74-B854-91AA-61C3-D36F02C70929}"/>
              </a:ext>
            </a:extLst>
          </p:cNvPr>
          <p:cNvSpPr/>
          <p:nvPr/>
        </p:nvSpPr>
        <p:spPr>
          <a:xfrm rot="10800000">
            <a:off x="2195735" y="1472930"/>
            <a:ext cx="80412" cy="125368"/>
          </a:xfrm>
          <a:prstGeom prst="downArrow">
            <a:avLst/>
          </a:prstGeom>
          <a:solidFill>
            <a:schemeClr val="accent4">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0" name="Arrow: Down 9">
            <a:extLst>
              <a:ext uri="{FF2B5EF4-FFF2-40B4-BE49-F238E27FC236}">
                <a16:creationId xmlns:a16="http://schemas.microsoft.com/office/drawing/2014/main" id="{852A8ED8-354F-5049-0240-18DB07175E2B}"/>
              </a:ext>
            </a:extLst>
          </p:cNvPr>
          <p:cNvSpPr/>
          <p:nvPr/>
        </p:nvSpPr>
        <p:spPr>
          <a:xfrm>
            <a:off x="6156176" y="1478629"/>
            <a:ext cx="80412" cy="113971"/>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1" name="Arrow: Down 10">
            <a:extLst>
              <a:ext uri="{FF2B5EF4-FFF2-40B4-BE49-F238E27FC236}">
                <a16:creationId xmlns:a16="http://schemas.microsoft.com/office/drawing/2014/main" id="{13327097-D2D0-A553-001E-C839D0DF2DF4}"/>
              </a:ext>
            </a:extLst>
          </p:cNvPr>
          <p:cNvSpPr/>
          <p:nvPr/>
        </p:nvSpPr>
        <p:spPr>
          <a:xfrm>
            <a:off x="1619672" y="3318867"/>
            <a:ext cx="80412" cy="113971"/>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2" name="Arrow: Down 31">
            <a:extLst>
              <a:ext uri="{FF2B5EF4-FFF2-40B4-BE49-F238E27FC236}">
                <a16:creationId xmlns:a16="http://schemas.microsoft.com/office/drawing/2014/main" id="{4397C53C-7FE1-BFC1-AD07-816FAEE7C2EA}"/>
              </a:ext>
            </a:extLst>
          </p:cNvPr>
          <p:cNvSpPr/>
          <p:nvPr/>
        </p:nvSpPr>
        <p:spPr>
          <a:xfrm>
            <a:off x="1964740" y="3318867"/>
            <a:ext cx="80412" cy="113971"/>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3" name="Arrow: Down 32">
            <a:extLst>
              <a:ext uri="{FF2B5EF4-FFF2-40B4-BE49-F238E27FC236}">
                <a16:creationId xmlns:a16="http://schemas.microsoft.com/office/drawing/2014/main" id="{B03DBFBD-E6DB-4348-83EE-BAFCCF72BB40}"/>
              </a:ext>
            </a:extLst>
          </p:cNvPr>
          <p:cNvSpPr/>
          <p:nvPr/>
        </p:nvSpPr>
        <p:spPr>
          <a:xfrm rot="10800000">
            <a:off x="5580112" y="3313168"/>
            <a:ext cx="80412" cy="125368"/>
          </a:xfrm>
          <a:prstGeom prst="downArrow">
            <a:avLst/>
          </a:prstGeom>
          <a:solidFill>
            <a:schemeClr val="accent4">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5" name="Arrow: Down 34">
            <a:extLst>
              <a:ext uri="{FF2B5EF4-FFF2-40B4-BE49-F238E27FC236}">
                <a16:creationId xmlns:a16="http://schemas.microsoft.com/office/drawing/2014/main" id="{0D3FFDB9-B8C5-1BD2-0E98-F0B574498066}"/>
              </a:ext>
            </a:extLst>
          </p:cNvPr>
          <p:cNvSpPr/>
          <p:nvPr/>
        </p:nvSpPr>
        <p:spPr>
          <a:xfrm rot="10800000">
            <a:off x="1871406" y="3916569"/>
            <a:ext cx="80412" cy="125368"/>
          </a:xfrm>
          <a:prstGeom prst="downArrow">
            <a:avLst/>
          </a:prstGeom>
          <a:solidFill>
            <a:schemeClr val="accent4">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1" name="Arrow: Down 40">
            <a:extLst>
              <a:ext uri="{FF2B5EF4-FFF2-40B4-BE49-F238E27FC236}">
                <a16:creationId xmlns:a16="http://schemas.microsoft.com/office/drawing/2014/main" id="{2E817944-744E-1BBD-D9AE-0D8C3A78AEF9}"/>
              </a:ext>
            </a:extLst>
          </p:cNvPr>
          <p:cNvSpPr/>
          <p:nvPr/>
        </p:nvSpPr>
        <p:spPr>
          <a:xfrm>
            <a:off x="2843808" y="3922268"/>
            <a:ext cx="80412" cy="113971"/>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4" name="Picture 2">
            <a:extLst>
              <a:ext uri="{FF2B5EF4-FFF2-40B4-BE49-F238E27FC236}">
                <a16:creationId xmlns:a16="http://schemas.microsoft.com/office/drawing/2014/main" id="{4175ACB4-9601-F1BF-82A7-6DBFA95479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C9B8C55-EE82-5F38-8EDC-ECA3E3626C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42637062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83968" y="1447814"/>
            <a:ext cx="4824536" cy="2247851"/>
          </a:xfrm>
        </p:spPr>
        <p:txBody>
          <a:bodyPr/>
          <a:lstStyle/>
          <a:p>
            <a:r>
              <a:rPr lang="hu-HU" dirty="0">
                <a:effectLst>
                  <a:outerShdw blurRad="38100" dist="38100" dir="2700000" algn="tl">
                    <a:srgbClr val="000000">
                      <a:alpha val="43137"/>
                    </a:srgbClr>
                  </a:outerShdw>
                </a:effectLst>
              </a:rPr>
              <a:t>ATTITUDE FOR COMMERCIALS</a:t>
            </a:r>
            <a:endParaRPr lang="hu-HU" sz="2000" dirty="0">
              <a:effectLst>
                <a:outerShdw blurRad="38100" dist="38100" dir="2700000" algn="tl">
                  <a:srgbClr val="000000">
                    <a:alpha val="43137"/>
                  </a:srgbClr>
                </a:outerShdw>
              </a:effectLst>
            </a:endParaRPr>
          </a:p>
        </p:txBody>
      </p:sp>
      <p:pic>
        <p:nvPicPr>
          <p:cNvPr id="9" name="Picture Placeholder 8"/>
          <p:cNvPicPr>
            <a:picLocks noGrp="1" noChangeAspect="1"/>
          </p:cNvPicPr>
          <p:nvPr>
            <p:ph type="pic" sz="quarter" idx="15"/>
          </p:nvPr>
        </p:nvPicPr>
        <p:blipFill rotWithShape="1">
          <a:blip r:embed="rId2" cstate="email">
            <a:extLst>
              <a:ext uri="{28A0092B-C50C-407E-A947-70E740481C1C}">
                <a14:useLocalDpi xmlns:a14="http://schemas.microsoft.com/office/drawing/2010/main" val="0"/>
              </a:ext>
            </a:extLst>
          </a:blip>
          <a:srcRect/>
          <a:stretch/>
        </p:blipFill>
        <p:spPr/>
      </p:pic>
      <p:pic>
        <p:nvPicPr>
          <p:cNvPr id="3" name="Picture 2">
            <a:extLst>
              <a:ext uri="{FF2B5EF4-FFF2-40B4-BE49-F238E27FC236}">
                <a16:creationId xmlns:a16="http://schemas.microsoft.com/office/drawing/2014/main" id="{E542AF78-1C8A-937D-F12A-C80C651978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28F288B-4F4D-88A3-AFB0-59B9D7212E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1635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zövegdoboz 35"/>
          <p:cNvSpPr txBox="1"/>
          <p:nvPr/>
        </p:nvSpPr>
        <p:spPr>
          <a:xfrm>
            <a:off x="2854121" y="411510"/>
            <a:ext cx="3142541" cy="276999"/>
          </a:xfrm>
          <a:prstGeom prst="rect">
            <a:avLst/>
          </a:prstGeom>
          <a:noFill/>
        </p:spPr>
        <p:txBody>
          <a:bodyPr wrap="square" rtlCol="0">
            <a:spAutoFit/>
          </a:bodyPr>
          <a:lstStyle/>
          <a:p>
            <a:pPr marL="0" marR="0" lvl="1" indent="0" algn="ctr" defTabSz="914400" fontAlgn="auto">
              <a:lnSpc>
                <a:spcPct val="100000"/>
              </a:lnSpc>
              <a:spcBef>
                <a:spcPts val="0"/>
              </a:spcBef>
              <a:spcAft>
                <a:spcPts val="0"/>
              </a:spcAft>
              <a:buClrTx/>
              <a:buSzTx/>
              <a:buFontTx/>
              <a:buNone/>
              <a:tabLst/>
              <a:defRPr/>
            </a:pPr>
            <a:r>
              <a:rPr lang="hu-HU" sz="1200" kern="0" dirty="0">
                <a:solidFill>
                  <a:srgbClr val="58595B"/>
                </a:solidFill>
              </a:rPr>
              <a:t>SUBJECTIVE FINANCIAL SITUATION</a:t>
            </a:r>
          </a:p>
        </p:txBody>
      </p:sp>
      <p:grpSp>
        <p:nvGrpSpPr>
          <p:cNvPr id="53" name="Group 47"/>
          <p:cNvGrpSpPr/>
          <p:nvPr/>
        </p:nvGrpSpPr>
        <p:grpSpPr>
          <a:xfrm>
            <a:off x="2547515" y="710882"/>
            <a:ext cx="971096" cy="965905"/>
            <a:chOff x="0" y="0"/>
            <a:chExt cx="1600202" cy="1600200"/>
          </a:xfrm>
        </p:grpSpPr>
        <p:sp>
          <p:nvSpPr>
            <p:cNvPr id="54"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5"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6"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7"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8"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59"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0"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1"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2"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3"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rgbClr val="A1C46B"/>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4"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5"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6"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7"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8"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rgbClr val="A1C46B"/>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69"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0"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1"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2"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3"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grpSp>
        <p:nvGrpSpPr>
          <p:cNvPr id="75" name="Group 47"/>
          <p:cNvGrpSpPr/>
          <p:nvPr/>
        </p:nvGrpSpPr>
        <p:grpSpPr>
          <a:xfrm>
            <a:off x="1151432" y="709105"/>
            <a:ext cx="971096" cy="965905"/>
            <a:chOff x="0" y="0"/>
            <a:chExt cx="1600202" cy="1600200"/>
          </a:xfrm>
        </p:grpSpPr>
        <p:sp>
          <p:nvSpPr>
            <p:cNvPr id="76"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7"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8"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79"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0"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1"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2"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3"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4"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5"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6"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7"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8"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89"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0"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1"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2"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3"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4"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5"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grpSp>
        <p:nvGrpSpPr>
          <p:cNvPr id="97" name="Group 47"/>
          <p:cNvGrpSpPr/>
          <p:nvPr/>
        </p:nvGrpSpPr>
        <p:grpSpPr>
          <a:xfrm>
            <a:off x="6728260" y="715016"/>
            <a:ext cx="971096" cy="965905"/>
            <a:chOff x="0" y="0"/>
            <a:chExt cx="1600202" cy="1600200"/>
          </a:xfrm>
        </p:grpSpPr>
        <p:sp>
          <p:nvSpPr>
            <p:cNvPr id="98"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99"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0"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1"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2"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3"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4"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5"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6"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7"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8"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09"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0"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1"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2"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3"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4"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5"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6"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17"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sp>
        <p:nvSpPr>
          <p:cNvPr id="122" name="Rectangle 23"/>
          <p:cNvSpPr/>
          <p:nvPr/>
        </p:nvSpPr>
        <p:spPr>
          <a:xfrm>
            <a:off x="2612192" y="1078290"/>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lang="hu-HU" b="1" kern="0" dirty="0">
                <a:solidFill>
                  <a:srgbClr val="A1C46B"/>
                </a:solidFill>
                <a:latin typeface="Calibri"/>
                <a:cs typeface="Arial" panose="020B0604020202020204" pitchFamily="34" charset="0"/>
              </a:rPr>
              <a:t>22</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23" name="Rectangle 23"/>
          <p:cNvSpPr/>
          <p:nvPr/>
        </p:nvSpPr>
        <p:spPr>
          <a:xfrm>
            <a:off x="1219080" y="1078563"/>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6</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24" name="Rectangle 23"/>
          <p:cNvSpPr/>
          <p:nvPr/>
        </p:nvSpPr>
        <p:spPr>
          <a:xfrm>
            <a:off x="6791538" y="1090253"/>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1</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26" name="Rectangle 23"/>
          <p:cNvSpPr/>
          <p:nvPr/>
        </p:nvSpPr>
        <p:spPr>
          <a:xfrm>
            <a:off x="2430229" y="1802466"/>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404040"/>
                </a:solidFill>
                <a:effectLst/>
                <a:uLnTx/>
                <a:uFillTx/>
                <a:latin typeface="Calibri"/>
                <a:ea typeface="+mn-ea"/>
                <a:cs typeface="+mn-cs"/>
              </a:rPr>
              <a:t>They give</a:t>
            </a:r>
            <a:r>
              <a:rPr kumimoji="0" lang="en-US" sz="900" b="0" i="0" u="none" strike="noStrike" kern="0" cap="none" spc="0" normalizeH="0" noProof="0" dirty="0">
                <a:ln>
                  <a:noFill/>
                </a:ln>
                <a:solidFill>
                  <a:srgbClr val="404040"/>
                </a:solidFill>
                <a:effectLst/>
                <a:uLnTx/>
                <a:uFillTx/>
                <a:latin typeface="Calibri"/>
                <a:ea typeface="+mn-ea"/>
                <a:cs typeface="+mn-cs"/>
              </a:rPr>
              <a:t> up on many things to be able to afford their basic needs</a:t>
            </a:r>
            <a:endParaRPr kumimoji="0" lang="en-US" sz="900" b="0" i="0" u="none" strike="noStrike" kern="0" cap="none" spc="0" normalizeH="0" baseline="0" noProof="0" dirty="0">
              <a:ln>
                <a:noFill/>
              </a:ln>
              <a:solidFill>
                <a:srgbClr val="404040"/>
              </a:solidFill>
              <a:effectLst/>
              <a:uLnTx/>
              <a:uFillTx/>
              <a:latin typeface="Calibri"/>
              <a:ea typeface="+mn-ea"/>
              <a:cs typeface="+mn-cs"/>
            </a:endParaRPr>
          </a:p>
        </p:txBody>
      </p:sp>
      <p:sp>
        <p:nvSpPr>
          <p:cNvPr id="127" name="Rectangle 23"/>
          <p:cNvSpPr/>
          <p:nvPr/>
        </p:nvSpPr>
        <p:spPr>
          <a:xfrm>
            <a:off x="1062077" y="1792372"/>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404040"/>
                </a:solidFill>
                <a:effectLst/>
                <a:uLnTx/>
                <a:uFillTx/>
                <a:latin typeface="Calibri"/>
                <a:ea typeface="+mn-ea"/>
                <a:cs typeface="+mn-cs"/>
              </a:rPr>
              <a:t>They cannot </a:t>
            </a:r>
            <a:r>
              <a:rPr lang="en-US" sz="900" kern="0" dirty="0">
                <a:solidFill>
                  <a:srgbClr val="404040"/>
                </a:solidFill>
                <a:latin typeface="Calibri"/>
              </a:rPr>
              <a:t>cover their basic needs </a:t>
            </a:r>
            <a:endParaRPr kumimoji="0" lang="en-US" sz="900" b="0" i="0" u="none" strike="noStrike" kern="0" cap="none" spc="0" normalizeH="0" baseline="0" noProof="0" dirty="0">
              <a:ln>
                <a:noFill/>
              </a:ln>
              <a:solidFill>
                <a:srgbClr val="404040"/>
              </a:solidFill>
              <a:effectLst/>
              <a:uLnTx/>
              <a:uFillTx/>
              <a:latin typeface="Calibri"/>
              <a:ea typeface="+mn-ea"/>
              <a:cs typeface="+mn-cs"/>
            </a:endParaRPr>
          </a:p>
        </p:txBody>
      </p:sp>
      <p:sp>
        <p:nvSpPr>
          <p:cNvPr id="128" name="Rectangle 23"/>
          <p:cNvSpPr/>
          <p:nvPr/>
        </p:nvSpPr>
        <p:spPr>
          <a:xfrm>
            <a:off x="6606693" y="1799725"/>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404040"/>
                </a:solidFill>
                <a:effectLst/>
                <a:uLnTx/>
                <a:uFillTx/>
                <a:latin typeface="Calibri"/>
                <a:ea typeface="+mn-ea"/>
                <a:cs typeface="+mn-cs"/>
              </a:rPr>
              <a:t>They are wealthy</a:t>
            </a:r>
            <a:r>
              <a:rPr lang="en-US" sz="900" kern="0" dirty="0">
                <a:solidFill>
                  <a:srgbClr val="404040"/>
                </a:solidFill>
                <a:latin typeface="Calibri"/>
              </a:rPr>
              <a:t>, they do not have to save up for bigger expenses</a:t>
            </a:r>
            <a:endParaRPr kumimoji="0" lang="en-US" sz="900" b="0" i="0" u="none" strike="noStrike" kern="0" cap="none" spc="0" normalizeH="0" baseline="0" noProof="0" dirty="0">
              <a:ln>
                <a:noFill/>
              </a:ln>
              <a:solidFill>
                <a:srgbClr val="404040"/>
              </a:solidFill>
              <a:effectLst/>
              <a:uLnTx/>
              <a:uFillTx/>
              <a:latin typeface="Calibri"/>
              <a:ea typeface="+mn-ea"/>
              <a:cs typeface="+mn-cs"/>
            </a:endParaRPr>
          </a:p>
        </p:txBody>
      </p:sp>
      <p:sp>
        <p:nvSpPr>
          <p:cNvPr id="129" name="Szövegdoboz 350"/>
          <p:cNvSpPr txBox="1"/>
          <p:nvPr/>
        </p:nvSpPr>
        <p:spPr>
          <a:xfrm>
            <a:off x="3218219" y="2787774"/>
            <a:ext cx="263023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200" kern="0" dirty="0">
                <a:solidFill>
                  <a:srgbClr val="58595B"/>
                </a:solidFill>
              </a:rPr>
              <a:t>EMPLOYMENT STATUS</a:t>
            </a:r>
          </a:p>
        </p:txBody>
      </p:sp>
      <p:cxnSp>
        <p:nvCxnSpPr>
          <p:cNvPr id="237" name="Straight Connector 236"/>
          <p:cNvCxnSpPr/>
          <p:nvPr/>
        </p:nvCxnSpPr>
        <p:spPr>
          <a:xfrm>
            <a:off x="1673877" y="2787774"/>
            <a:ext cx="5440062"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40" name="Group 239"/>
          <p:cNvGrpSpPr/>
          <p:nvPr/>
        </p:nvGrpSpPr>
        <p:grpSpPr>
          <a:xfrm>
            <a:off x="2289956" y="3159826"/>
            <a:ext cx="930702" cy="1080120"/>
            <a:chOff x="425473" y="2073751"/>
            <a:chExt cx="1238764" cy="1080120"/>
          </a:xfrm>
        </p:grpSpPr>
        <p:graphicFrame>
          <p:nvGraphicFramePr>
            <p:cNvPr id="241" name="Object 5"/>
            <p:cNvGraphicFramePr>
              <a:graphicFrameLocks noChangeAspect="1"/>
            </p:cNvGraphicFramePr>
            <p:nvPr>
              <p:extLst>
                <p:ext uri="{D42A27DB-BD31-4B8C-83A1-F6EECF244321}">
                  <p14:modId xmlns:p14="http://schemas.microsoft.com/office/powerpoint/2010/main" val="3666925960"/>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2"/>
            </a:graphicData>
          </a:graphic>
        </p:graphicFrame>
        <p:sp>
          <p:nvSpPr>
            <p:cNvPr id="242" name="Chord 241"/>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9</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243" name="Rectangle 23"/>
          <p:cNvSpPr/>
          <p:nvPr/>
        </p:nvSpPr>
        <p:spPr>
          <a:xfrm>
            <a:off x="2332261" y="3798967"/>
            <a:ext cx="905835" cy="319875"/>
          </a:xfrm>
          <a:prstGeom prst="rect">
            <a:avLst/>
          </a:prstGeom>
        </p:spPr>
        <p:txBody>
          <a:bodyPr vert="horz" lIns="0" tIns="0" rIns="0" bIns="0" rtlCol="0">
            <a:noAutofit/>
          </a:bodyPr>
          <a:lstStyle/>
          <a:p>
            <a:pPr algn="ctr" defTabSz="924259">
              <a:lnSpc>
                <a:spcPct val="90000"/>
              </a:lnSpc>
              <a:defRPr/>
            </a:pPr>
            <a:r>
              <a:rPr lang="en-US" sz="1050" kern="0" dirty="0">
                <a:solidFill>
                  <a:srgbClr val="404040"/>
                </a:solidFill>
              </a:rPr>
              <a:t>Student</a:t>
            </a:r>
          </a:p>
        </p:txBody>
      </p:sp>
      <p:grpSp>
        <p:nvGrpSpPr>
          <p:cNvPr id="244" name="Group 243"/>
          <p:cNvGrpSpPr/>
          <p:nvPr/>
        </p:nvGrpSpPr>
        <p:grpSpPr>
          <a:xfrm>
            <a:off x="1168424" y="3147814"/>
            <a:ext cx="930702" cy="1080120"/>
            <a:chOff x="425473" y="2073751"/>
            <a:chExt cx="1238764" cy="1080120"/>
          </a:xfrm>
        </p:grpSpPr>
        <p:graphicFrame>
          <p:nvGraphicFramePr>
            <p:cNvPr id="245" name="Object 5"/>
            <p:cNvGraphicFramePr>
              <a:graphicFrameLocks noChangeAspect="1"/>
            </p:cNvGraphicFramePr>
            <p:nvPr>
              <p:extLst>
                <p:ext uri="{D42A27DB-BD31-4B8C-83A1-F6EECF244321}">
                  <p14:modId xmlns:p14="http://schemas.microsoft.com/office/powerpoint/2010/main" val="2208135548"/>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3"/>
            </a:graphicData>
          </a:graphic>
        </p:graphicFrame>
        <p:sp>
          <p:nvSpPr>
            <p:cNvPr id="246" name="Chord 245"/>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43</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247" name="Rectangle 23"/>
          <p:cNvSpPr/>
          <p:nvPr/>
        </p:nvSpPr>
        <p:spPr>
          <a:xfrm>
            <a:off x="1115616" y="3786955"/>
            <a:ext cx="1096061" cy="319875"/>
          </a:xfrm>
          <a:prstGeom prst="rect">
            <a:avLst/>
          </a:prstGeom>
        </p:spPr>
        <p:txBody>
          <a:bodyPr vert="horz" lIns="0" tIns="0" rIns="0" bIns="0" rtlCol="0">
            <a:noAutofit/>
          </a:bodyPr>
          <a:lstStyle/>
          <a:p>
            <a:pPr algn="ctr" defTabSz="924259">
              <a:lnSpc>
                <a:spcPct val="90000"/>
              </a:lnSpc>
              <a:defRPr/>
            </a:pPr>
            <a:r>
              <a:rPr lang="en-US" sz="1050" kern="0" dirty="0">
                <a:solidFill>
                  <a:srgbClr val="404040"/>
                </a:solidFill>
              </a:rPr>
              <a:t>Employed in an intellectual position</a:t>
            </a:r>
          </a:p>
        </p:txBody>
      </p:sp>
      <p:grpSp>
        <p:nvGrpSpPr>
          <p:cNvPr id="248" name="Group 247"/>
          <p:cNvGrpSpPr/>
          <p:nvPr/>
        </p:nvGrpSpPr>
        <p:grpSpPr>
          <a:xfrm>
            <a:off x="3395102" y="3147814"/>
            <a:ext cx="930702" cy="1080120"/>
            <a:chOff x="425473" y="2073751"/>
            <a:chExt cx="1238764" cy="1080120"/>
          </a:xfrm>
        </p:grpSpPr>
        <p:graphicFrame>
          <p:nvGraphicFramePr>
            <p:cNvPr id="249" name="Object 5"/>
            <p:cNvGraphicFramePr>
              <a:graphicFrameLocks noChangeAspect="1"/>
            </p:cNvGraphicFramePr>
            <p:nvPr>
              <p:extLst>
                <p:ext uri="{D42A27DB-BD31-4B8C-83A1-F6EECF244321}">
                  <p14:modId xmlns:p14="http://schemas.microsoft.com/office/powerpoint/2010/main" val="2853563557"/>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4"/>
            </a:graphicData>
          </a:graphic>
        </p:graphicFrame>
        <p:sp>
          <p:nvSpPr>
            <p:cNvPr id="250" name="Chord 249"/>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a:solidFill>
                    <a:sysClr val="window" lastClr="FFFFFF"/>
                  </a:solidFill>
                  <a:latin typeface="Calibri"/>
                </a:rPr>
                <a:t>26</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251" name="Rectangle 23"/>
          <p:cNvSpPr/>
          <p:nvPr/>
        </p:nvSpPr>
        <p:spPr>
          <a:xfrm>
            <a:off x="3516012" y="3786955"/>
            <a:ext cx="748624" cy="319875"/>
          </a:xfrm>
          <a:prstGeom prst="rect">
            <a:avLst/>
          </a:prstGeom>
        </p:spPr>
        <p:txBody>
          <a:bodyPr vert="horz" lIns="0" tIns="0" rIns="0" bIns="0" rtlCol="0">
            <a:noAutofit/>
          </a:bodyPr>
          <a:lstStyle/>
          <a:p>
            <a:pPr algn="ctr" defTabSz="924259">
              <a:lnSpc>
                <a:spcPct val="90000"/>
              </a:lnSpc>
              <a:defRPr/>
            </a:pPr>
            <a:r>
              <a:rPr lang="en-US" sz="1050" kern="0" dirty="0">
                <a:solidFill>
                  <a:srgbClr val="404040"/>
                </a:solidFill>
              </a:rPr>
              <a:t>Physical worker</a:t>
            </a:r>
          </a:p>
        </p:txBody>
      </p:sp>
      <p:grpSp>
        <p:nvGrpSpPr>
          <p:cNvPr id="252" name="Group 251"/>
          <p:cNvGrpSpPr/>
          <p:nvPr/>
        </p:nvGrpSpPr>
        <p:grpSpPr>
          <a:xfrm>
            <a:off x="4487956" y="3147814"/>
            <a:ext cx="930702" cy="1080120"/>
            <a:chOff x="425473" y="2073751"/>
            <a:chExt cx="1238764" cy="1080120"/>
          </a:xfrm>
        </p:grpSpPr>
        <p:graphicFrame>
          <p:nvGraphicFramePr>
            <p:cNvPr id="253" name="Object 5"/>
            <p:cNvGraphicFramePr>
              <a:graphicFrameLocks noChangeAspect="1"/>
            </p:cNvGraphicFramePr>
            <p:nvPr>
              <p:extLst>
                <p:ext uri="{D42A27DB-BD31-4B8C-83A1-F6EECF244321}">
                  <p14:modId xmlns:p14="http://schemas.microsoft.com/office/powerpoint/2010/main" val="3773446882"/>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254" name="Chord 253"/>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u-HU" sz="1000" dirty="0">
                  <a:solidFill>
                    <a:sysClr val="window" lastClr="FFFFFF"/>
                  </a:solidFill>
                  <a:latin typeface="Calibri"/>
                </a:rPr>
                <a:t>7</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255" name="Rectangle 23"/>
          <p:cNvSpPr/>
          <p:nvPr/>
        </p:nvSpPr>
        <p:spPr>
          <a:xfrm>
            <a:off x="4530261" y="3786955"/>
            <a:ext cx="905835" cy="319875"/>
          </a:xfrm>
          <a:prstGeom prst="rect">
            <a:avLst/>
          </a:prstGeom>
        </p:spPr>
        <p:txBody>
          <a:bodyPr vert="horz" lIns="0" tIns="0" rIns="0" bIns="0" rtlCol="0">
            <a:noAutofit/>
          </a:bodyPr>
          <a:lstStyle/>
          <a:p>
            <a:pPr algn="ctr" defTabSz="924259">
              <a:lnSpc>
                <a:spcPct val="90000"/>
              </a:lnSpc>
              <a:defRPr/>
            </a:pPr>
            <a:r>
              <a:rPr lang="en-US" sz="1050" kern="0" dirty="0">
                <a:solidFill>
                  <a:srgbClr val="404040"/>
                </a:solidFill>
              </a:rPr>
              <a:t>Leader or freelancer</a:t>
            </a:r>
          </a:p>
        </p:txBody>
      </p:sp>
      <p:grpSp>
        <p:nvGrpSpPr>
          <p:cNvPr id="256" name="Group 255"/>
          <p:cNvGrpSpPr/>
          <p:nvPr/>
        </p:nvGrpSpPr>
        <p:grpSpPr>
          <a:xfrm>
            <a:off x="5647248" y="3147814"/>
            <a:ext cx="930702" cy="1080120"/>
            <a:chOff x="425473" y="2073751"/>
            <a:chExt cx="1238764" cy="1080120"/>
          </a:xfrm>
        </p:grpSpPr>
        <p:graphicFrame>
          <p:nvGraphicFramePr>
            <p:cNvPr id="257" name="Object 5"/>
            <p:cNvGraphicFramePr>
              <a:graphicFrameLocks noChangeAspect="1"/>
            </p:cNvGraphicFramePr>
            <p:nvPr>
              <p:extLst>
                <p:ext uri="{D42A27DB-BD31-4B8C-83A1-F6EECF244321}">
                  <p14:modId xmlns:p14="http://schemas.microsoft.com/office/powerpoint/2010/main" val="1682045815"/>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6"/>
            </a:graphicData>
          </a:graphic>
        </p:graphicFrame>
        <p:sp>
          <p:nvSpPr>
            <p:cNvPr id="258" name="Chord 257"/>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000" dirty="0">
                  <a:solidFill>
                    <a:sysClr val="window" lastClr="FFFFFF"/>
                  </a:solidFill>
                  <a:latin typeface="Calibri"/>
                </a:rPr>
                <a:t>8</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259" name="Rectangle 23"/>
          <p:cNvSpPr/>
          <p:nvPr/>
        </p:nvSpPr>
        <p:spPr>
          <a:xfrm>
            <a:off x="5594440" y="3786955"/>
            <a:ext cx="1096061" cy="319875"/>
          </a:xfrm>
          <a:prstGeom prst="rect">
            <a:avLst/>
          </a:prstGeom>
        </p:spPr>
        <p:txBody>
          <a:bodyPr vert="horz" lIns="0" tIns="0" rIns="0" bIns="0" rtlCol="0">
            <a:noAutofit/>
          </a:bodyPr>
          <a:lstStyle/>
          <a:p>
            <a:pPr algn="ctr" defTabSz="924259">
              <a:lnSpc>
                <a:spcPct val="90000"/>
              </a:lnSpc>
              <a:defRPr/>
            </a:pPr>
            <a:r>
              <a:rPr lang="en-US" sz="1050" kern="0" dirty="0">
                <a:solidFill>
                  <a:srgbClr val="404040"/>
                </a:solidFill>
              </a:rPr>
              <a:t>Not student but does not work either</a:t>
            </a:r>
          </a:p>
        </p:txBody>
      </p:sp>
      <p:grpSp>
        <p:nvGrpSpPr>
          <p:cNvPr id="260" name="Group 259"/>
          <p:cNvGrpSpPr/>
          <p:nvPr/>
        </p:nvGrpSpPr>
        <p:grpSpPr>
          <a:xfrm>
            <a:off x="6720204" y="3147814"/>
            <a:ext cx="930702" cy="1080120"/>
            <a:chOff x="425473" y="2073751"/>
            <a:chExt cx="1238764" cy="1080120"/>
          </a:xfrm>
        </p:grpSpPr>
        <p:graphicFrame>
          <p:nvGraphicFramePr>
            <p:cNvPr id="261" name="Object 5"/>
            <p:cNvGraphicFramePr>
              <a:graphicFrameLocks noChangeAspect="1"/>
            </p:cNvGraphicFramePr>
            <p:nvPr>
              <p:extLst>
                <p:ext uri="{D42A27DB-BD31-4B8C-83A1-F6EECF244321}">
                  <p14:modId xmlns:p14="http://schemas.microsoft.com/office/powerpoint/2010/main" val="2282779241"/>
                </p:ext>
              </p:extLst>
            </p:nvPr>
          </p:nvGraphicFramePr>
          <p:xfrm>
            <a:off x="425473" y="2073751"/>
            <a:ext cx="1238764" cy="1080120"/>
          </p:xfrm>
          <a:graphic>
            <a:graphicData uri="http://schemas.openxmlformats.org/drawingml/2006/chart">
              <c:chart xmlns:c="http://schemas.openxmlformats.org/drawingml/2006/chart" xmlns:r="http://schemas.openxmlformats.org/officeDocument/2006/relationships" r:id="rId7"/>
            </a:graphicData>
          </a:graphic>
        </p:graphicFrame>
        <p:sp>
          <p:nvSpPr>
            <p:cNvPr id="262" name="Chord 261"/>
            <p:cNvSpPr/>
            <p:nvPr/>
          </p:nvSpPr>
          <p:spPr>
            <a:xfrm>
              <a:off x="850199" y="2406978"/>
              <a:ext cx="446467" cy="405879"/>
            </a:xfrm>
            <a:prstGeom prst="chord">
              <a:avLst>
                <a:gd name="adj1" fmla="val 10765741"/>
                <a:gd name="adj2" fmla="val 17173"/>
              </a:avLst>
            </a:prstGeom>
            <a:solidFill>
              <a:srgbClr val="222223"/>
            </a:solidFill>
            <a:ln w="25400" cap="flat" cmpd="sng" algn="ctr">
              <a:noFill/>
              <a:prstDash val="solid"/>
            </a:ln>
            <a:effectLst/>
          </p:spPr>
          <p:txBody>
            <a:bodyPr wrap="none" tIns="0" bIns="151200" rtlCol="0" anchor="b"/>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ysClr val="window" lastClr="FFFFFF"/>
                  </a:solidFill>
                  <a:effectLst/>
                  <a:uLnTx/>
                  <a:uFillTx/>
                  <a:latin typeface="Calibri"/>
                  <a:ea typeface="+mn-ea"/>
                  <a:cs typeface="+mn-cs"/>
                </a:rPr>
                <a:t>6</a:t>
              </a:r>
              <a:r>
                <a:rPr kumimoji="0" lang="en-GB" sz="1000" b="0" i="0" u="none" strike="noStrike" kern="1200" cap="none" spc="0" normalizeH="0" baseline="0" noProof="0" dirty="0">
                  <a:ln>
                    <a:noFill/>
                  </a:ln>
                  <a:solidFill>
                    <a:sysClr val="window" lastClr="FFFFFF"/>
                  </a:solidFill>
                  <a:effectLst/>
                  <a:uLnTx/>
                  <a:uFillTx/>
                  <a:latin typeface="Calibri"/>
                  <a:ea typeface="+mn-ea"/>
                  <a:cs typeface="+mn-cs"/>
                </a:rPr>
                <a:t>%</a:t>
              </a:r>
            </a:p>
          </p:txBody>
        </p:sp>
      </p:grpSp>
      <p:sp>
        <p:nvSpPr>
          <p:cNvPr id="263" name="Rectangle 23"/>
          <p:cNvSpPr/>
          <p:nvPr/>
        </p:nvSpPr>
        <p:spPr>
          <a:xfrm>
            <a:off x="6762509" y="3786955"/>
            <a:ext cx="905835" cy="319875"/>
          </a:xfrm>
          <a:prstGeom prst="rect">
            <a:avLst/>
          </a:prstGeom>
        </p:spPr>
        <p:txBody>
          <a:bodyPr vert="horz" lIns="0" tIns="0" rIns="0" bIns="0" rtlCol="0">
            <a:noAutofit/>
          </a:bodyPr>
          <a:lstStyle/>
          <a:p>
            <a:pPr algn="ctr" defTabSz="924259">
              <a:lnSpc>
                <a:spcPct val="90000"/>
              </a:lnSpc>
              <a:defRPr/>
            </a:pPr>
            <a:r>
              <a:rPr lang="en-US" sz="1050" kern="0" dirty="0">
                <a:solidFill>
                  <a:srgbClr val="404040"/>
                </a:solidFill>
              </a:rPr>
              <a:t>Other</a:t>
            </a:r>
          </a:p>
        </p:txBody>
      </p:sp>
      <p:grpSp>
        <p:nvGrpSpPr>
          <p:cNvPr id="146" name="Group 47"/>
          <p:cNvGrpSpPr/>
          <p:nvPr/>
        </p:nvGrpSpPr>
        <p:grpSpPr>
          <a:xfrm>
            <a:off x="5332248" y="699542"/>
            <a:ext cx="971096" cy="965905"/>
            <a:chOff x="0" y="0"/>
            <a:chExt cx="1600202" cy="1600200"/>
          </a:xfrm>
        </p:grpSpPr>
        <p:sp>
          <p:nvSpPr>
            <p:cNvPr id="147"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8"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49"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0"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1"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2"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dirty="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3"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4"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5"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6"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7"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8"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59"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60"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61"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62"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63"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64"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65"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66"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sp>
        <p:nvSpPr>
          <p:cNvPr id="167" name="Rectangle 23"/>
          <p:cNvSpPr/>
          <p:nvPr/>
        </p:nvSpPr>
        <p:spPr>
          <a:xfrm>
            <a:off x="5394126" y="1082404"/>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lang="hu-HU" b="1" kern="0" dirty="0">
                <a:solidFill>
                  <a:srgbClr val="A1C46B"/>
                </a:solidFill>
                <a:latin typeface="Calibri"/>
                <a:cs typeface="Arial" panose="020B0604020202020204" pitchFamily="34" charset="0"/>
              </a:rPr>
              <a:t>31</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68" name="Rectangle 23"/>
          <p:cNvSpPr/>
          <p:nvPr/>
        </p:nvSpPr>
        <p:spPr>
          <a:xfrm>
            <a:off x="5220072" y="1807621"/>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404040"/>
                </a:solidFill>
                <a:effectLst/>
                <a:uLnTx/>
                <a:uFillTx/>
                <a:latin typeface="Calibri"/>
                <a:ea typeface="+mn-ea"/>
                <a:cs typeface="+mn-cs"/>
              </a:rPr>
              <a:t>They can cover their expenses and can save up a</a:t>
            </a:r>
            <a:r>
              <a:rPr kumimoji="0" lang="en-US" sz="900" b="0" i="0" u="none" strike="noStrike" kern="0" cap="none" spc="0" normalizeH="0" noProof="0" dirty="0">
                <a:ln>
                  <a:noFill/>
                </a:ln>
                <a:solidFill>
                  <a:srgbClr val="404040"/>
                </a:solidFill>
                <a:effectLst/>
                <a:uLnTx/>
                <a:uFillTx/>
                <a:latin typeface="Calibri"/>
                <a:ea typeface="+mn-ea"/>
                <a:cs typeface="+mn-cs"/>
              </a:rPr>
              <a:t> little</a:t>
            </a:r>
            <a:endParaRPr kumimoji="0" lang="en-US" sz="900" b="0" i="0" u="none" strike="noStrike" kern="0" cap="none" spc="0" normalizeH="0" baseline="0" noProof="0" dirty="0">
              <a:ln>
                <a:noFill/>
              </a:ln>
              <a:solidFill>
                <a:srgbClr val="404040"/>
              </a:solidFill>
              <a:effectLst/>
              <a:uLnTx/>
              <a:uFillTx/>
              <a:latin typeface="Calibri"/>
              <a:ea typeface="+mn-ea"/>
              <a:cs typeface="+mn-cs"/>
            </a:endParaRPr>
          </a:p>
        </p:txBody>
      </p:sp>
      <p:sp>
        <p:nvSpPr>
          <p:cNvPr id="169" name="Rectangle 23"/>
          <p:cNvSpPr/>
          <p:nvPr/>
        </p:nvSpPr>
        <p:spPr>
          <a:xfrm>
            <a:off x="3798381" y="1799725"/>
            <a:ext cx="1205667" cy="906238"/>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lang="en-US" sz="900" kern="0" dirty="0">
                <a:solidFill>
                  <a:srgbClr val="404040"/>
                </a:solidFill>
                <a:latin typeface="Calibri"/>
              </a:rPr>
              <a:t>They can afford an everyday life but cannot have bigger expenses</a:t>
            </a:r>
            <a:endParaRPr kumimoji="0" lang="en-US" sz="900" b="0" i="0" u="none" strike="noStrike" kern="0" cap="none" spc="0" normalizeH="0" baseline="0" noProof="0" dirty="0">
              <a:ln>
                <a:noFill/>
              </a:ln>
              <a:solidFill>
                <a:srgbClr val="404040"/>
              </a:solidFill>
              <a:effectLst/>
              <a:uLnTx/>
              <a:uFillTx/>
              <a:latin typeface="Calibri"/>
              <a:ea typeface="+mn-ea"/>
              <a:cs typeface="+mn-cs"/>
            </a:endParaRPr>
          </a:p>
        </p:txBody>
      </p:sp>
      <p:grpSp>
        <p:nvGrpSpPr>
          <p:cNvPr id="170" name="Group 47"/>
          <p:cNvGrpSpPr/>
          <p:nvPr/>
        </p:nvGrpSpPr>
        <p:grpSpPr>
          <a:xfrm>
            <a:off x="3938392" y="705453"/>
            <a:ext cx="971096" cy="965905"/>
            <a:chOff x="0" y="0"/>
            <a:chExt cx="1600202" cy="1600200"/>
          </a:xfrm>
        </p:grpSpPr>
        <p:sp>
          <p:nvSpPr>
            <p:cNvPr id="171" name="Shape 27"/>
            <p:cNvSpPr/>
            <p:nvPr/>
          </p:nvSpPr>
          <p:spPr>
            <a:xfrm>
              <a:off x="735228" y="0"/>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2" name="Shape 28"/>
            <p:cNvSpPr/>
            <p:nvPr/>
          </p:nvSpPr>
          <p:spPr>
            <a:xfrm>
              <a:off x="306345" y="137853"/>
              <a:ext cx="129694" cy="129757"/>
            </a:xfrm>
            <a:custGeom>
              <a:avLst/>
              <a:gdLst/>
              <a:ahLst/>
              <a:cxnLst>
                <a:cxn ang="0">
                  <a:pos x="wd2" y="hd2"/>
                </a:cxn>
                <a:cxn ang="5400000">
                  <a:pos x="wd2" y="hd2"/>
                </a:cxn>
                <a:cxn ang="10800000">
                  <a:pos x="wd2" y="hd2"/>
                </a:cxn>
                <a:cxn ang="16200000">
                  <a:pos x="wd2" y="hd2"/>
                </a:cxn>
              </a:cxnLst>
              <a:rect l="0" t="0" r="r" b="b"/>
              <a:pathLst>
                <a:path w="20986" h="21600" extrusionOk="0">
                  <a:moveTo>
                    <a:pt x="10511" y="21600"/>
                  </a:moveTo>
                  <a:cubicBezTo>
                    <a:pt x="7150" y="21600"/>
                    <a:pt x="3970" y="19935"/>
                    <a:pt x="2001" y="17147"/>
                  </a:cubicBezTo>
                  <a:cubicBezTo>
                    <a:pt x="356" y="14818"/>
                    <a:pt x="-307" y="11965"/>
                    <a:pt x="132" y="9112"/>
                  </a:cubicBezTo>
                  <a:cubicBezTo>
                    <a:pt x="572" y="6258"/>
                    <a:pt x="2060" y="3755"/>
                    <a:pt x="4325" y="2063"/>
                  </a:cubicBezTo>
                  <a:cubicBezTo>
                    <a:pt x="6129" y="713"/>
                    <a:pt x="8256" y="0"/>
                    <a:pt x="10476" y="0"/>
                  </a:cubicBezTo>
                  <a:cubicBezTo>
                    <a:pt x="13836" y="0"/>
                    <a:pt x="17017" y="1665"/>
                    <a:pt x="18988" y="4452"/>
                  </a:cubicBezTo>
                  <a:cubicBezTo>
                    <a:pt x="20630" y="6779"/>
                    <a:pt x="21293" y="9633"/>
                    <a:pt x="20854" y="12488"/>
                  </a:cubicBezTo>
                  <a:cubicBezTo>
                    <a:pt x="20414" y="15341"/>
                    <a:pt x="18926" y="17845"/>
                    <a:pt x="16664" y="19536"/>
                  </a:cubicBezTo>
                  <a:cubicBezTo>
                    <a:pt x="14857" y="20887"/>
                    <a:pt x="12730" y="21600"/>
                    <a:pt x="10511"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3" name="Shape 29"/>
            <p:cNvSpPr/>
            <p:nvPr/>
          </p:nvSpPr>
          <p:spPr>
            <a:xfrm>
              <a:off x="505467" y="30634"/>
              <a:ext cx="129824" cy="129748"/>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5" y="21600"/>
                    <a:pt x="1984" y="18601"/>
                    <a:pt x="533" y="14137"/>
                  </a:cubicBezTo>
                  <a:cubicBezTo>
                    <a:pt x="179" y="13047"/>
                    <a:pt x="0" y="11923"/>
                    <a:pt x="0" y="10798"/>
                  </a:cubicBezTo>
                  <a:cubicBezTo>
                    <a:pt x="0" y="6107"/>
                    <a:pt x="2999" y="1980"/>
                    <a:pt x="7464" y="528"/>
                  </a:cubicBezTo>
                  <a:cubicBezTo>
                    <a:pt x="8544" y="178"/>
                    <a:pt x="9661" y="0"/>
                    <a:pt x="10785" y="0"/>
                  </a:cubicBezTo>
                  <a:cubicBezTo>
                    <a:pt x="15485" y="0"/>
                    <a:pt x="19616" y="2999"/>
                    <a:pt x="21067" y="7464"/>
                  </a:cubicBezTo>
                  <a:cubicBezTo>
                    <a:pt x="21421" y="8554"/>
                    <a:pt x="21600" y="9678"/>
                    <a:pt x="21600" y="10804"/>
                  </a:cubicBezTo>
                  <a:cubicBezTo>
                    <a:pt x="21600" y="15494"/>
                    <a:pt x="18601" y="19619"/>
                    <a:pt x="14137" y="21070"/>
                  </a:cubicBezTo>
                  <a:cubicBezTo>
                    <a:pt x="13056" y="21422"/>
                    <a:pt x="11937" y="21600"/>
                    <a:pt x="10812"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4" name="Shape 30"/>
            <p:cNvSpPr/>
            <p:nvPr/>
          </p:nvSpPr>
          <p:spPr>
            <a:xfrm>
              <a:off x="137855" y="306343"/>
              <a:ext cx="129764" cy="129682"/>
            </a:xfrm>
            <a:custGeom>
              <a:avLst/>
              <a:gdLst/>
              <a:ahLst/>
              <a:cxnLst>
                <a:cxn ang="0">
                  <a:pos x="wd2" y="hd2"/>
                </a:cxn>
                <a:cxn ang="5400000">
                  <a:pos x="wd2" y="hd2"/>
                </a:cxn>
                <a:cxn ang="10800000">
                  <a:pos x="wd2" y="hd2"/>
                </a:cxn>
                <a:cxn ang="16200000">
                  <a:pos x="wd2" y="hd2"/>
                </a:cxn>
              </a:cxnLst>
              <a:rect l="0" t="0" r="r" b="b"/>
              <a:pathLst>
                <a:path w="21600" h="21600" extrusionOk="0">
                  <a:moveTo>
                    <a:pt x="10778" y="21600"/>
                  </a:moveTo>
                  <a:cubicBezTo>
                    <a:pt x="8491" y="21600"/>
                    <a:pt x="6303" y="20889"/>
                    <a:pt x="4451" y="19542"/>
                  </a:cubicBezTo>
                  <a:cubicBezTo>
                    <a:pt x="1665" y="17515"/>
                    <a:pt x="0" y="14240"/>
                    <a:pt x="0" y="10781"/>
                  </a:cubicBezTo>
                  <a:cubicBezTo>
                    <a:pt x="0" y="8496"/>
                    <a:pt x="713" y="6306"/>
                    <a:pt x="2063" y="4447"/>
                  </a:cubicBezTo>
                  <a:cubicBezTo>
                    <a:pt x="4086" y="1663"/>
                    <a:pt x="7360" y="0"/>
                    <a:pt x="10822" y="0"/>
                  </a:cubicBezTo>
                  <a:cubicBezTo>
                    <a:pt x="13108" y="0"/>
                    <a:pt x="15296" y="711"/>
                    <a:pt x="17146" y="2057"/>
                  </a:cubicBezTo>
                  <a:cubicBezTo>
                    <a:pt x="19936" y="4085"/>
                    <a:pt x="21600" y="7360"/>
                    <a:pt x="21600" y="10818"/>
                  </a:cubicBezTo>
                  <a:cubicBezTo>
                    <a:pt x="21600" y="13103"/>
                    <a:pt x="20887" y="15293"/>
                    <a:pt x="19538" y="17150"/>
                  </a:cubicBezTo>
                  <a:cubicBezTo>
                    <a:pt x="17514" y="19937"/>
                    <a:pt x="14240" y="21600"/>
                    <a:pt x="10778" y="21600"/>
                  </a:cubicBezTo>
                  <a:close/>
                </a:path>
              </a:pathLst>
            </a:custGeom>
            <a:solidFill>
              <a:srgbClr val="C4C4C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5" name="Shape 31"/>
            <p:cNvSpPr/>
            <p:nvPr/>
          </p:nvSpPr>
          <p:spPr>
            <a:xfrm>
              <a:off x="735228" y="1470452"/>
              <a:ext cx="129748" cy="12974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6" name="Shape 32"/>
            <p:cNvSpPr/>
            <p:nvPr/>
          </p:nvSpPr>
          <p:spPr>
            <a:xfrm>
              <a:off x="1164106" y="1317279"/>
              <a:ext cx="129740" cy="129756"/>
            </a:xfrm>
            <a:custGeom>
              <a:avLst/>
              <a:gdLst/>
              <a:ahLst/>
              <a:cxnLst>
                <a:cxn ang="0">
                  <a:pos x="wd2" y="hd2"/>
                </a:cxn>
                <a:cxn ang="5400000">
                  <a:pos x="wd2" y="hd2"/>
                </a:cxn>
                <a:cxn ang="10800000">
                  <a:pos x="wd2" y="hd2"/>
                </a:cxn>
                <a:cxn ang="16200000">
                  <a:pos x="wd2" y="hd2"/>
                </a:cxn>
              </a:cxnLst>
              <a:rect l="0" t="0" r="r" b="b"/>
              <a:pathLst>
                <a:path w="19975" h="21600" extrusionOk="0">
                  <a:moveTo>
                    <a:pt x="10007" y="21600"/>
                  </a:moveTo>
                  <a:cubicBezTo>
                    <a:pt x="6811" y="21600"/>
                    <a:pt x="3783" y="19935"/>
                    <a:pt x="1911" y="17149"/>
                  </a:cubicBezTo>
                  <a:cubicBezTo>
                    <a:pt x="341" y="14815"/>
                    <a:pt x="-292" y="11960"/>
                    <a:pt x="125" y="9111"/>
                  </a:cubicBezTo>
                  <a:cubicBezTo>
                    <a:pt x="543" y="6262"/>
                    <a:pt x="1961" y="3760"/>
                    <a:pt x="4121" y="2064"/>
                  </a:cubicBezTo>
                  <a:cubicBezTo>
                    <a:pt x="5840" y="713"/>
                    <a:pt x="7863" y="0"/>
                    <a:pt x="9974" y="0"/>
                  </a:cubicBezTo>
                  <a:cubicBezTo>
                    <a:pt x="13170" y="0"/>
                    <a:pt x="16198" y="1665"/>
                    <a:pt x="18071" y="4453"/>
                  </a:cubicBezTo>
                  <a:cubicBezTo>
                    <a:pt x="21308" y="9270"/>
                    <a:pt x="20317" y="16037"/>
                    <a:pt x="15860" y="19537"/>
                  </a:cubicBezTo>
                  <a:cubicBezTo>
                    <a:pt x="14143" y="20887"/>
                    <a:pt x="12119" y="21600"/>
                    <a:pt x="10007" y="21600"/>
                  </a:cubicBezTo>
                  <a:close/>
                </a:path>
              </a:pathLst>
            </a:custGeom>
            <a:solidFill>
              <a:srgbClr val="BABABA"/>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7" name="Shape 33"/>
            <p:cNvSpPr/>
            <p:nvPr/>
          </p:nvSpPr>
          <p:spPr>
            <a:xfrm>
              <a:off x="30634" y="505466"/>
              <a:ext cx="129796" cy="129816"/>
            </a:xfrm>
            <a:custGeom>
              <a:avLst/>
              <a:gdLst/>
              <a:ahLst/>
              <a:cxnLst>
                <a:cxn ang="0">
                  <a:pos x="wd2" y="hd2"/>
                </a:cxn>
                <a:cxn ang="5400000">
                  <a:pos x="wd2" y="hd2"/>
                </a:cxn>
                <a:cxn ang="10800000">
                  <a:pos x="wd2" y="hd2"/>
                </a:cxn>
                <a:cxn ang="16200000">
                  <a:pos x="wd2" y="hd2"/>
                </a:cxn>
              </a:cxnLst>
              <a:rect l="0" t="0" r="r" b="b"/>
              <a:pathLst>
                <a:path w="20909" h="21600" extrusionOk="0">
                  <a:moveTo>
                    <a:pt x="10460" y="21600"/>
                  </a:moveTo>
                  <a:cubicBezTo>
                    <a:pt x="9371" y="21600"/>
                    <a:pt x="8284" y="21421"/>
                    <a:pt x="7230" y="21066"/>
                  </a:cubicBezTo>
                  <a:cubicBezTo>
                    <a:pt x="4573" y="20175"/>
                    <a:pt x="2413" y="18270"/>
                    <a:pt x="1144" y="15700"/>
                  </a:cubicBezTo>
                  <a:cubicBezTo>
                    <a:pt x="-123" y="13131"/>
                    <a:pt x="-345" y="10207"/>
                    <a:pt x="518" y="7465"/>
                  </a:cubicBezTo>
                  <a:cubicBezTo>
                    <a:pt x="1922" y="3000"/>
                    <a:pt x="5916" y="0"/>
                    <a:pt x="10454" y="0"/>
                  </a:cubicBezTo>
                  <a:cubicBezTo>
                    <a:pt x="11543" y="0"/>
                    <a:pt x="12630" y="179"/>
                    <a:pt x="13684" y="534"/>
                  </a:cubicBezTo>
                  <a:cubicBezTo>
                    <a:pt x="16334" y="1424"/>
                    <a:pt x="18492" y="3330"/>
                    <a:pt x="19761" y="5904"/>
                  </a:cubicBezTo>
                  <a:cubicBezTo>
                    <a:pt x="21031" y="8476"/>
                    <a:pt x="21255" y="11400"/>
                    <a:pt x="20395" y="14136"/>
                  </a:cubicBezTo>
                  <a:cubicBezTo>
                    <a:pt x="18990" y="18601"/>
                    <a:pt x="14998" y="21600"/>
                    <a:pt x="1046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8" name="Shape 34"/>
            <p:cNvSpPr/>
            <p:nvPr/>
          </p:nvSpPr>
          <p:spPr>
            <a:xfrm>
              <a:off x="1424502" y="964984"/>
              <a:ext cx="129827" cy="129816"/>
            </a:xfrm>
            <a:custGeom>
              <a:avLst/>
              <a:gdLst/>
              <a:ahLst/>
              <a:cxnLst>
                <a:cxn ang="0">
                  <a:pos x="wd2" y="hd2"/>
                </a:cxn>
                <a:cxn ang="5400000">
                  <a:pos x="wd2" y="hd2"/>
                </a:cxn>
                <a:cxn ang="10800000">
                  <a:pos x="wd2" y="hd2"/>
                </a:cxn>
                <a:cxn ang="16200000">
                  <a:pos x="wd2" y="hd2"/>
                </a:cxn>
              </a:cxnLst>
              <a:rect l="0" t="0" r="r" b="b"/>
              <a:pathLst>
                <a:path w="20908" h="21600" extrusionOk="0">
                  <a:moveTo>
                    <a:pt x="10458" y="21600"/>
                  </a:moveTo>
                  <a:cubicBezTo>
                    <a:pt x="9369" y="21600"/>
                    <a:pt x="8282" y="21421"/>
                    <a:pt x="7225" y="21066"/>
                  </a:cubicBezTo>
                  <a:cubicBezTo>
                    <a:pt x="4571" y="20174"/>
                    <a:pt x="2411" y="18270"/>
                    <a:pt x="1145" y="15701"/>
                  </a:cubicBezTo>
                  <a:cubicBezTo>
                    <a:pt x="-123" y="13131"/>
                    <a:pt x="-346" y="10207"/>
                    <a:pt x="518" y="7464"/>
                  </a:cubicBezTo>
                  <a:cubicBezTo>
                    <a:pt x="1921" y="2999"/>
                    <a:pt x="5913" y="0"/>
                    <a:pt x="10450" y="0"/>
                  </a:cubicBezTo>
                  <a:cubicBezTo>
                    <a:pt x="11539" y="0"/>
                    <a:pt x="12626" y="179"/>
                    <a:pt x="13683" y="534"/>
                  </a:cubicBezTo>
                  <a:cubicBezTo>
                    <a:pt x="16337" y="1425"/>
                    <a:pt x="18496" y="3330"/>
                    <a:pt x="19764" y="5900"/>
                  </a:cubicBezTo>
                  <a:cubicBezTo>
                    <a:pt x="21031" y="8469"/>
                    <a:pt x="21254" y="11393"/>
                    <a:pt x="20392" y="14135"/>
                  </a:cubicBezTo>
                  <a:cubicBezTo>
                    <a:pt x="18987" y="18600"/>
                    <a:pt x="14995" y="21600"/>
                    <a:pt x="1045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79" name="Shape 35"/>
            <p:cNvSpPr/>
            <p:nvPr/>
          </p:nvSpPr>
          <p:spPr>
            <a:xfrm>
              <a:off x="30634" y="964984"/>
              <a:ext cx="129752" cy="129824"/>
            </a:xfrm>
            <a:custGeom>
              <a:avLst/>
              <a:gdLst/>
              <a:ahLst/>
              <a:cxnLst>
                <a:cxn ang="0">
                  <a:pos x="wd2" y="hd2"/>
                </a:cxn>
                <a:cxn ang="5400000">
                  <a:pos x="wd2" y="hd2"/>
                </a:cxn>
                <a:cxn ang="10800000">
                  <a:pos x="wd2" y="hd2"/>
                </a:cxn>
                <a:cxn ang="16200000">
                  <a:pos x="wd2" y="hd2"/>
                </a:cxn>
              </a:cxnLst>
              <a:rect l="0" t="0" r="r" b="b"/>
              <a:pathLst>
                <a:path w="19263" h="21600" extrusionOk="0">
                  <a:moveTo>
                    <a:pt x="9629" y="21600"/>
                  </a:moveTo>
                  <a:cubicBezTo>
                    <a:pt x="5446" y="21600"/>
                    <a:pt x="1766" y="18601"/>
                    <a:pt x="471" y="14136"/>
                  </a:cubicBezTo>
                  <a:cubicBezTo>
                    <a:pt x="-1168" y="8475"/>
                    <a:pt x="1606" y="2373"/>
                    <a:pt x="6657" y="533"/>
                  </a:cubicBezTo>
                  <a:cubicBezTo>
                    <a:pt x="7628" y="179"/>
                    <a:pt x="8631" y="0"/>
                    <a:pt x="9635" y="0"/>
                  </a:cubicBezTo>
                  <a:cubicBezTo>
                    <a:pt x="13818" y="0"/>
                    <a:pt x="17496" y="2999"/>
                    <a:pt x="18790" y="7463"/>
                  </a:cubicBezTo>
                  <a:cubicBezTo>
                    <a:pt x="20432" y="13123"/>
                    <a:pt x="17658" y="19227"/>
                    <a:pt x="12607" y="21067"/>
                  </a:cubicBezTo>
                  <a:cubicBezTo>
                    <a:pt x="11636" y="21421"/>
                    <a:pt x="10633" y="21600"/>
                    <a:pt x="9629"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0" name="Shape 36"/>
            <p:cNvSpPr/>
            <p:nvPr/>
          </p:nvSpPr>
          <p:spPr>
            <a:xfrm>
              <a:off x="1424502" y="505466"/>
              <a:ext cx="129758" cy="129824"/>
            </a:xfrm>
            <a:custGeom>
              <a:avLst/>
              <a:gdLst/>
              <a:ahLst/>
              <a:cxnLst>
                <a:cxn ang="0">
                  <a:pos x="wd2" y="hd2"/>
                </a:cxn>
                <a:cxn ang="5400000">
                  <a:pos x="wd2" y="hd2"/>
                </a:cxn>
                <a:cxn ang="10800000">
                  <a:pos x="wd2" y="hd2"/>
                </a:cxn>
                <a:cxn ang="16200000">
                  <a:pos x="wd2" y="hd2"/>
                </a:cxn>
              </a:cxnLst>
              <a:rect l="0" t="0" r="r" b="b"/>
              <a:pathLst>
                <a:path w="19262" h="21600" extrusionOk="0">
                  <a:moveTo>
                    <a:pt x="9628" y="21600"/>
                  </a:moveTo>
                  <a:cubicBezTo>
                    <a:pt x="5445" y="21600"/>
                    <a:pt x="1765" y="18602"/>
                    <a:pt x="473" y="14139"/>
                  </a:cubicBezTo>
                  <a:cubicBezTo>
                    <a:pt x="-1169" y="8477"/>
                    <a:pt x="1604" y="2374"/>
                    <a:pt x="6656" y="533"/>
                  </a:cubicBezTo>
                  <a:cubicBezTo>
                    <a:pt x="7626" y="179"/>
                    <a:pt x="8630" y="0"/>
                    <a:pt x="9634" y="0"/>
                  </a:cubicBezTo>
                  <a:cubicBezTo>
                    <a:pt x="13817" y="0"/>
                    <a:pt x="17497" y="2999"/>
                    <a:pt x="18790" y="7464"/>
                  </a:cubicBezTo>
                  <a:cubicBezTo>
                    <a:pt x="20431" y="13126"/>
                    <a:pt x="17658" y="19227"/>
                    <a:pt x="12608" y="21067"/>
                  </a:cubicBezTo>
                  <a:cubicBezTo>
                    <a:pt x="11637" y="21421"/>
                    <a:pt x="10633" y="21600"/>
                    <a:pt x="9628"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1" name="Shape 37"/>
            <p:cNvSpPr/>
            <p:nvPr/>
          </p:nvSpPr>
          <p:spPr>
            <a:xfrm>
              <a:off x="306345" y="1317279"/>
              <a:ext cx="129704" cy="129764"/>
            </a:xfrm>
            <a:custGeom>
              <a:avLst/>
              <a:gdLst/>
              <a:ahLst/>
              <a:cxnLst>
                <a:cxn ang="0">
                  <a:pos x="wd2" y="hd2"/>
                </a:cxn>
                <a:cxn ang="5400000">
                  <a:pos x="wd2" y="hd2"/>
                </a:cxn>
                <a:cxn ang="10800000">
                  <a:pos x="wd2" y="hd2"/>
                </a:cxn>
                <a:cxn ang="16200000">
                  <a:pos x="wd2" y="hd2"/>
                </a:cxn>
              </a:cxnLst>
              <a:rect l="0" t="0" r="r" b="b"/>
              <a:pathLst>
                <a:path w="19055" h="21600" extrusionOk="0">
                  <a:moveTo>
                    <a:pt x="9512" y="21600"/>
                  </a:moveTo>
                  <a:cubicBezTo>
                    <a:pt x="7496" y="21600"/>
                    <a:pt x="5565" y="20887"/>
                    <a:pt x="3925" y="19537"/>
                  </a:cubicBezTo>
                  <a:cubicBezTo>
                    <a:pt x="-325" y="16036"/>
                    <a:pt x="-1272" y="9270"/>
                    <a:pt x="1817" y="4454"/>
                  </a:cubicBezTo>
                  <a:cubicBezTo>
                    <a:pt x="3606" y="1665"/>
                    <a:pt x="6494" y="0"/>
                    <a:pt x="9545" y="0"/>
                  </a:cubicBezTo>
                  <a:cubicBezTo>
                    <a:pt x="11560" y="0"/>
                    <a:pt x="13491" y="713"/>
                    <a:pt x="15130" y="2062"/>
                  </a:cubicBezTo>
                  <a:cubicBezTo>
                    <a:pt x="19382" y="5564"/>
                    <a:pt x="20328" y="12331"/>
                    <a:pt x="17239" y="17149"/>
                  </a:cubicBezTo>
                  <a:cubicBezTo>
                    <a:pt x="15452" y="19936"/>
                    <a:pt x="12563" y="21600"/>
                    <a:pt x="95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2" name="Shape 38"/>
            <p:cNvSpPr/>
            <p:nvPr/>
          </p:nvSpPr>
          <p:spPr>
            <a:xfrm>
              <a:off x="1164106" y="137853"/>
              <a:ext cx="129740" cy="129765"/>
            </a:xfrm>
            <a:custGeom>
              <a:avLst/>
              <a:gdLst/>
              <a:ahLst/>
              <a:cxnLst>
                <a:cxn ang="0">
                  <a:pos x="wd2" y="hd2"/>
                </a:cxn>
                <a:cxn ang="5400000">
                  <a:pos x="wd2" y="hd2"/>
                </a:cxn>
                <a:cxn ang="10800000">
                  <a:pos x="wd2" y="hd2"/>
                </a:cxn>
                <a:cxn ang="16200000">
                  <a:pos x="wd2" y="hd2"/>
                </a:cxn>
              </a:cxnLst>
              <a:rect l="0" t="0" r="r" b="b"/>
              <a:pathLst>
                <a:path w="19975" h="21600" extrusionOk="0">
                  <a:moveTo>
                    <a:pt x="9974" y="21600"/>
                  </a:moveTo>
                  <a:cubicBezTo>
                    <a:pt x="7863" y="21600"/>
                    <a:pt x="5840" y="20887"/>
                    <a:pt x="4121" y="19537"/>
                  </a:cubicBezTo>
                  <a:cubicBezTo>
                    <a:pt x="1963" y="17841"/>
                    <a:pt x="543" y="15338"/>
                    <a:pt x="125" y="12489"/>
                  </a:cubicBezTo>
                  <a:cubicBezTo>
                    <a:pt x="-292" y="9641"/>
                    <a:pt x="341" y="6786"/>
                    <a:pt x="1910" y="4453"/>
                  </a:cubicBezTo>
                  <a:cubicBezTo>
                    <a:pt x="3784" y="1665"/>
                    <a:pt x="6811" y="0"/>
                    <a:pt x="10007" y="0"/>
                  </a:cubicBezTo>
                  <a:cubicBezTo>
                    <a:pt x="12118" y="0"/>
                    <a:pt x="14142" y="713"/>
                    <a:pt x="15860" y="2063"/>
                  </a:cubicBezTo>
                  <a:cubicBezTo>
                    <a:pt x="20317" y="5564"/>
                    <a:pt x="21308" y="12330"/>
                    <a:pt x="18071" y="17148"/>
                  </a:cubicBezTo>
                  <a:cubicBezTo>
                    <a:pt x="16198" y="19936"/>
                    <a:pt x="13170" y="21600"/>
                    <a:pt x="9974"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3" name="Shape 39"/>
            <p:cNvSpPr/>
            <p:nvPr/>
          </p:nvSpPr>
          <p:spPr>
            <a:xfrm>
              <a:off x="1470454" y="735226"/>
              <a:ext cx="129749"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4" name="Shape 40"/>
            <p:cNvSpPr/>
            <p:nvPr/>
          </p:nvSpPr>
          <p:spPr>
            <a:xfrm>
              <a:off x="0" y="735226"/>
              <a:ext cx="129748" cy="1297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5" name="Shape 41"/>
            <p:cNvSpPr/>
            <p:nvPr/>
          </p:nvSpPr>
          <p:spPr>
            <a:xfrm>
              <a:off x="1317282" y="306343"/>
              <a:ext cx="129756" cy="129674"/>
            </a:xfrm>
            <a:custGeom>
              <a:avLst/>
              <a:gdLst/>
              <a:ahLst/>
              <a:cxnLst>
                <a:cxn ang="0">
                  <a:pos x="wd2" y="hd2"/>
                </a:cxn>
                <a:cxn ang="5400000">
                  <a:pos x="wd2" y="hd2"/>
                </a:cxn>
                <a:cxn ang="10800000">
                  <a:pos x="wd2" y="hd2"/>
                </a:cxn>
                <a:cxn ang="16200000">
                  <a:pos x="wd2" y="hd2"/>
                </a:cxn>
              </a:cxnLst>
              <a:rect l="0" t="0" r="r" b="b"/>
              <a:pathLst>
                <a:path w="21600" h="21600" extrusionOk="0">
                  <a:moveTo>
                    <a:pt x="10823" y="21600"/>
                  </a:moveTo>
                  <a:cubicBezTo>
                    <a:pt x="7361" y="21600"/>
                    <a:pt x="4086" y="19938"/>
                    <a:pt x="2064" y="17152"/>
                  </a:cubicBezTo>
                  <a:cubicBezTo>
                    <a:pt x="713" y="15292"/>
                    <a:pt x="0" y="13102"/>
                    <a:pt x="0" y="10819"/>
                  </a:cubicBezTo>
                  <a:cubicBezTo>
                    <a:pt x="0" y="7359"/>
                    <a:pt x="1665" y="4085"/>
                    <a:pt x="4453" y="2058"/>
                  </a:cubicBezTo>
                  <a:cubicBezTo>
                    <a:pt x="6306" y="711"/>
                    <a:pt x="8492" y="0"/>
                    <a:pt x="10778" y="0"/>
                  </a:cubicBezTo>
                  <a:cubicBezTo>
                    <a:pt x="14241" y="0"/>
                    <a:pt x="17514" y="1663"/>
                    <a:pt x="19537" y="4450"/>
                  </a:cubicBezTo>
                  <a:cubicBezTo>
                    <a:pt x="20887" y="6308"/>
                    <a:pt x="21600" y="8498"/>
                    <a:pt x="21600" y="10783"/>
                  </a:cubicBezTo>
                  <a:cubicBezTo>
                    <a:pt x="21600" y="14241"/>
                    <a:pt x="19935" y="17516"/>
                    <a:pt x="17148" y="19544"/>
                  </a:cubicBezTo>
                  <a:cubicBezTo>
                    <a:pt x="15298" y="20889"/>
                    <a:pt x="13110" y="21600"/>
                    <a:pt x="10823"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6" name="Shape 42"/>
            <p:cNvSpPr/>
            <p:nvPr/>
          </p:nvSpPr>
          <p:spPr>
            <a:xfrm>
              <a:off x="137855" y="1164106"/>
              <a:ext cx="129756" cy="129733"/>
            </a:xfrm>
            <a:custGeom>
              <a:avLst/>
              <a:gdLst/>
              <a:ahLst/>
              <a:cxnLst>
                <a:cxn ang="0">
                  <a:pos x="wd2" y="hd2"/>
                </a:cxn>
                <a:cxn ang="5400000">
                  <a:pos x="wd2" y="hd2"/>
                </a:cxn>
                <a:cxn ang="10800000">
                  <a:pos x="wd2" y="hd2"/>
                </a:cxn>
                <a:cxn ang="16200000">
                  <a:pos x="wd2" y="hd2"/>
                </a:cxn>
              </a:cxnLst>
              <a:rect l="0" t="0" r="r" b="b"/>
              <a:pathLst>
                <a:path w="21600" h="21600" extrusionOk="0">
                  <a:moveTo>
                    <a:pt x="10821" y="21600"/>
                  </a:moveTo>
                  <a:cubicBezTo>
                    <a:pt x="7359" y="21600"/>
                    <a:pt x="4085" y="19938"/>
                    <a:pt x="2063" y="17152"/>
                  </a:cubicBezTo>
                  <a:cubicBezTo>
                    <a:pt x="713" y="15295"/>
                    <a:pt x="0" y="13106"/>
                    <a:pt x="0" y="10822"/>
                  </a:cubicBezTo>
                  <a:cubicBezTo>
                    <a:pt x="0" y="7366"/>
                    <a:pt x="1665" y="4092"/>
                    <a:pt x="4451" y="2067"/>
                  </a:cubicBezTo>
                  <a:cubicBezTo>
                    <a:pt x="6312" y="715"/>
                    <a:pt x="8496" y="0"/>
                    <a:pt x="10766" y="0"/>
                  </a:cubicBezTo>
                  <a:cubicBezTo>
                    <a:pt x="11337" y="0"/>
                    <a:pt x="11917" y="46"/>
                    <a:pt x="12489" y="136"/>
                  </a:cubicBezTo>
                  <a:cubicBezTo>
                    <a:pt x="15337" y="588"/>
                    <a:pt x="17840" y="2122"/>
                    <a:pt x="19536" y="4457"/>
                  </a:cubicBezTo>
                  <a:cubicBezTo>
                    <a:pt x="20887" y="6316"/>
                    <a:pt x="21600" y="8504"/>
                    <a:pt x="21600" y="10786"/>
                  </a:cubicBezTo>
                  <a:cubicBezTo>
                    <a:pt x="21600" y="14243"/>
                    <a:pt x="19935" y="17517"/>
                    <a:pt x="17146" y="19543"/>
                  </a:cubicBezTo>
                  <a:cubicBezTo>
                    <a:pt x="15294" y="20889"/>
                    <a:pt x="13106" y="21600"/>
                    <a:pt x="10821"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7" name="Shape 43"/>
            <p:cNvSpPr/>
            <p:nvPr/>
          </p:nvSpPr>
          <p:spPr>
            <a:xfrm>
              <a:off x="964984" y="30634"/>
              <a:ext cx="129816" cy="129800"/>
            </a:xfrm>
            <a:custGeom>
              <a:avLst/>
              <a:gdLst/>
              <a:ahLst/>
              <a:cxnLst>
                <a:cxn ang="0">
                  <a:pos x="wd2" y="hd2"/>
                </a:cxn>
                <a:cxn ang="5400000">
                  <a:pos x="wd2" y="hd2"/>
                </a:cxn>
                <a:cxn ang="10800000">
                  <a:pos x="wd2" y="hd2"/>
                </a:cxn>
                <a:cxn ang="16200000">
                  <a:pos x="wd2" y="hd2"/>
                </a:cxn>
              </a:cxnLst>
              <a:rect l="0" t="0" r="r" b="b"/>
              <a:pathLst>
                <a:path w="21600" h="21600" extrusionOk="0">
                  <a:moveTo>
                    <a:pt x="10791" y="21600"/>
                  </a:moveTo>
                  <a:cubicBezTo>
                    <a:pt x="9666" y="21600"/>
                    <a:pt x="8547" y="21421"/>
                    <a:pt x="7464" y="21070"/>
                  </a:cubicBezTo>
                  <a:cubicBezTo>
                    <a:pt x="2999" y="19619"/>
                    <a:pt x="0" y="15495"/>
                    <a:pt x="0" y="10807"/>
                  </a:cubicBezTo>
                  <a:cubicBezTo>
                    <a:pt x="0" y="9682"/>
                    <a:pt x="179" y="8559"/>
                    <a:pt x="534" y="7470"/>
                  </a:cubicBezTo>
                  <a:cubicBezTo>
                    <a:pt x="1425" y="4726"/>
                    <a:pt x="3330" y="2494"/>
                    <a:pt x="5900" y="1184"/>
                  </a:cubicBezTo>
                  <a:cubicBezTo>
                    <a:pt x="7442" y="398"/>
                    <a:pt x="9085" y="0"/>
                    <a:pt x="10782" y="0"/>
                  </a:cubicBezTo>
                  <a:cubicBezTo>
                    <a:pt x="11912" y="0"/>
                    <a:pt x="13039" y="180"/>
                    <a:pt x="14135" y="536"/>
                  </a:cubicBezTo>
                  <a:cubicBezTo>
                    <a:pt x="18600" y="1988"/>
                    <a:pt x="21600" y="6113"/>
                    <a:pt x="21600" y="10801"/>
                  </a:cubicBezTo>
                  <a:cubicBezTo>
                    <a:pt x="21600" y="11926"/>
                    <a:pt x="21421" y="13048"/>
                    <a:pt x="21066" y="14137"/>
                  </a:cubicBezTo>
                  <a:cubicBezTo>
                    <a:pt x="19616" y="18602"/>
                    <a:pt x="15486" y="21600"/>
                    <a:pt x="10791"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89" name="Shape 44"/>
            <p:cNvSpPr/>
            <p:nvPr/>
          </p:nvSpPr>
          <p:spPr>
            <a:xfrm>
              <a:off x="505467" y="1424499"/>
              <a:ext cx="129817" cy="129847"/>
            </a:xfrm>
            <a:custGeom>
              <a:avLst/>
              <a:gdLst/>
              <a:ahLst/>
              <a:cxnLst>
                <a:cxn ang="0">
                  <a:pos x="wd2" y="hd2"/>
                </a:cxn>
                <a:cxn ang="5400000">
                  <a:pos x="wd2" y="hd2"/>
                </a:cxn>
                <a:cxn ang="10800000">
                  <a:pos x="wd2" y="hd2"/>
                </a:cxn>
                <a:cxn ang="16200000">
                  <a:pos x="wd2" y="hd2"/>
                </a:cxn>
              </a:cxnLst>
              <a:rect l="0" t="0" r="r" b="b"/>
              <a:pathLst>
                <a:path w="21600" h="21600" extrusionOk="0">
                  <a:moveTo>
                    <a:pt x="10817" y="21600"/>
                  </a:moveTo>
                  <a:cubicBezTo>
                    <a:pt x="9688" y="21600"/>
                    <a:pt x="8561" y="21420"/>
                    <a:pt x="7466" y="21065"/>
                  </a:cubicBezTo>
                  <a:cubicBezTo>
                    <a:pt x="3000" y="19614"/>
                    <a:pt x="0" y="15491"/>
                    <a:pt x="0" y="10804"/>
                  </a:cubicBezTo>
                  <a:cubicBezTo>
                    <a:pt x="0" y="9680"/>
                    <a:pt x="179" y="8556"/>
                    <a:pt x="534" y="7465"/>
                  </a:cubicBezTo>
                  <a:cubicBezTo>
                    <a:pt x="1426" y="4723"/>
                    <a:pt x="3330" y="2492"/>
                    <a:pt x="5899" y="1184"/>
                  </a:cubicBezTo>
                  <a:cubicBezTo>
                    <a:pt x="7442" y="398"/>
                    <a:pt x="9085" y="0"/>
                    <a:pt x="10783" y="0"/>
                  </a:cubicBezTo>
                  <a:cubicBezTo>
                    <a:pt x="11913" y="0"/>
                    <a:pt x="13041" y="180"/>
                    <a:pt x="14136" y="536"/>
                  </a:cubicBezTo>
                  <a:cubicBezTo>
                    <a:pt x="18601" y="1986"/>
                    <a:pt x="21600" y="6109"/>
                    <a:pt x="21600" y="10796"/>
                  </a:cubicBezTo>
                  <a:cubicBezTo>
                    <a:pt x="21600" y="11920"/>
                    <a:pt x="21421" y="13044"/>
                    <a:pt x="21066" y="14135"/>
                  </a:cubicBezTo>
                  <a:cubicBezTo>
                    <a:pt x="20175" y="16877"/>
                    <a:pt x="18270" y="19107"/>
                    <a:pt x="15700" y="20417"/>
                  </a:cubicBezTo>
                  <a:cubicBezTo>
                    <a:pt x="14158" y="21202"/>
                    <a:pt x="12516" y="21600"/>
                    <a:pt x="10817"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90" name="Shape 45"/>
            <p:cNvSpPr/>
            <p:nvPr/>
          </p:nvSpPr>
          <p:spPr>
            <a:xfrm>
              <a:off x="964984" y="1424499"/>
              <a:ext cx="129824" cy="129772"/>
            </a:xfrm>
            <a:custGeom>
              <a:avLst/>
              <a:gdLst/>
              <a:ahLst/>
              <a:cxnLst>
                <a:cxn ang="0">
                  <a:pos x="wd2" y="hd2"/>
                </a:cxn>
                <a:cxn ang="5400000">
                  <a:pos x="wd2" y="hd2"/>
                </a:cxn>
                <a:cxn ang="10800000">
                  <a:pos x="wd2" y="hd2"/>
                </a:cxn>
                <a:cxn ang="16200000">
                  <a:pos x="wd2" y="hd2"/>
                </a:cxn>
              </a:cxnLst>
              <a:rect l="0" t="0" r="r" b="b"/>
              <a:pathLst>
                <a:path w="21600" h="21600" extrusionOk="0">
                  <a:moveTo>
                    <a:pt x="10812" y="21600"/>
                  </a:moveTo>
                  <a:cubicBezTo>
                    <a:pt x="6114" y="21600"/>
                    <a:pt x="1984" y="18601"/>
                    <a:pt x="533" y="14138"/>
                  </a:cubicBezTo>
                  <a:cubicBezTo>
                    <a:pt x="179" y="13049"/>
                    <a:pt x="0" y="11924"/>
                    <a:pt x="0" y="10797"/>
                  </a:cubicBezTo>
                  <a:cubicBezTo>
                    <a:pt x="0" y="6106"/>
                    <a:pt x="2998" y="1981"/>
                    <a:pt x="7461" y="532"/>
                  </a:cubicBezTo>
                  <a:cubicBezTo>
                    <a:pt x="8545" y="179"/>
                    <a:pt x="9664" y="0"/>
                    <a:pt x="10789" y="0"/>
                  </a:cubicBezTo>
                  <a:cubicBezTo>
                    <a:pt x="15485" y="0"/>
                    <a:pt x="19616" y="3000"/>
                    <a:pt x="21067" y="7464"/>
                  </a:cubicBezTo>
                  <a:cubicBezTo>
                    <a:pt x="21421" y="8552"/>
                    <a:pt x="21600" y="9678"/>
                    <a:pt x="21600" y="10803"/>
                  </a:cubicBezTo>
                  <a:cubicBezTo>
                    <a:pt x="21600" y="15494"/>
                    <a:pt x="18601" y="19619"/>
                    <a:pt x="14136" y="21070"/>
                  </a:cubicBezTo>
                  <a:cubicBezTo>
                    <a:pt x="13055" y="21422"/>
                    <a:pt x="11936" y="21600"/>
                    <a:pt x="10812" y="21600"/>
                  </a:cubicBezTo>
                  <a:close/>
                </a:path>
              </a:pathLst>
            </a:custGeom>
            <a:solidFill>
              <a:schemeClr val="bg2"/>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sp>
          <p:nvSpPr>
            <p:cNvPr id="191" name="Shape 46"/>
            <p:cNvSpPr/>
            <p:nvPr/>
          </p:nvSpPr>
          <p:spPr>
            <a:xfrm>
              <a:off x="1317282" y="1164106"/>
              <a:ext cx="129764" cy="129733"/>
            </a:xfrm>
            <a:custGeom>
              <a:avLst/>
              <a:gdLst/>
              <a:ahLst/>
              <a:cxnLst>
                <a:cxn ang="0">
                  <a:pos x="wd2" y="hd2"/>
                </a:cxn>
                <a:cxn ang="5400000">
                  <a:pos x="wd2" y="hd2"/>
                </a:cxn>
                <a:cxn ang="10800000">
                  <a:pos x="wd2" y="hd2"/>
                </a:cxn>
                <a:cxn ang="16200000">
                  <a:pos x="wd2" y="hd2"/>
                </a:cxn>
              </a:cxnLst>
              <a:rect l="0" t="0" r="r" b="b"/>
              <a:pathLst>
                <a:path w="21600" h="21600" extrusionOk="0">
                  <a:moveTo>
                    <a:pt x="10779" y="21600"/>
                  </a:moveTo>
                  <a:cubicBezTo>
                    <a:pt x="8492" y="21600"/>
                    <a:pt x="6304" y="20889"/>
                    <a:pt x="4452" y="19543"/>
                  </a:cubicBezTo>
                  <a:cubicBezTo>
                    <a:pt x="1665" y="17517"/>
                    <a:pt x="0" y="14243"/>
                    <a:pt x="0" y="10786"/>
                  </a:cubicBezTo>
                  <a:cubicBezTo>
                    <a:pt x="0" y="8504"/>
                    <a:pt x="713" y="6316"/>
                    <a:pt x="2063" y="4457"/>
                  </a:cubicBezTo>
                  <a:cubicBezTo>
                    <a:pt x="3759" y="2123"/>
                    <a:pt x="6262" y="588"/>
                    <a:pt x="9111" y="136"/>
                  </a:cubicBezTo>
                  <a:cubicBezTo>
                    <a:pt x="9682" y="46"/>
                    <a:pt x="10262" y="0"/>
                    <a:pt x="10834" y="0"/>
                  </a:cubicBezTo>
                  <a:cubicBezTo>
                    <a:pt x="13103" y="0"/>
                    <a:pt x="15287" y="715"/>
                    <a:pt x="17147" y="2066"/>
                  </a:cubicBezTo>
                  <a:cubicBezTo>
                    <a:pt x="19936" y="4093"/>
                    <a:pt x="21600" y="7366"/>
                    <a:pt x="21600" y="10822"/>
                  </a:cubicBezTo>
                  <a:cubicBezTo>
                    <a:pt x="21600" y="13105"/>
                    <a:pt x="20887" y="15294"/>
                    <a:pt x="19537" y="17152"/>
                  </a:cubicBezTo>
                  <a:cubicBezTo>
                    <a:pt x="17514" y="19938"/>
                    <a:pt x="14240" y="21600"/>
                    <a:pt x="10779" y="21600"/>
                  </a:cubicBezTo>
                  <a:close/>
                </a:path>
              </a:pathLst>
            </a:custGeom>
            <a:solidFill>
              <a:schemeClr val="accent4"/>
            </a:solidFill>
            <a:ln w="12700" cap="flat">
              <a:noFill/>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000">
                  <a:effectLst>
                    <a:outerShdw blurRad="38100" dist="12700" dir="5400000" rotWithShape="0">
                      <a:srgbClr val="000000">
                        <a:alpha val="50000"/>
                      </a:srgbClr>
                    </a:outerShdw>
                  </a:effectLst>
                  <a:latin typeface="+mn-lt"/>
                  <a:ea typeface="+mn-ea"/>
                  <a:cs typeface="+mn-cs"/>
                  <a:sym typeface="Gill Sans"/>
                </a:defRPr>
              </a:pPr>
              <a:endParaRPr kumimoji="0" sz="3000" b="0" i="0" u="none" strike="noStrike" kern="1200" cap="none" spc="0" normalizeH="0" baseline="0" noProof="0">
                <a:ln>
                  <a:noFill/>
                </a:ln>
                <a:solidFill>
                  <a:srgbClr val="003399"/>
                </a:solidFill>
                <a:effectLst>
                  <a:outerShdw blurRad="38100" dist="12700" dir="5400000" rotWithShape="0">
                    <a:srgbClr val="000000">
                      <a:alpha val="50000"/>
                    </a:srgbClr>
                  </a:outerShdw>
                </a:effectLst>
                <a:uLnTx/>
                <a:uFillTx/>
                <a:latin typeface="Calibri"/>
                <a:ea typeface="+mn-ea"/>
                <a:cs typeface="+mn-cs"/>
                <a:sym typeface="Gill Sans"/>
              </a:endParaRPr>
            </a:p>
          </p:txBody>
        </p:sp>
      </p:grpSp>
      <p:sp>
        <p:nvSpPr>
          <p:cNvPr id="192" name="Rectangle 23"/>
          <p:cNvSpPr/>
          <p:nvPr/>
        </p:nvSpPr>
        <p:spPr>
          <a:xfrm>
            <a:off x="4002252" y="1085559"/>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lang="hu-HU" b="1" kern="0" dirty="0">
                <a:solidFill>
                  <a:srgbClr val="A1C46B"/>
                </a:solidFill>
                <a:latin typeface="Calibri"/>
                <a:cs typeface="Arial" panose="020B0604020202020204" pitchFamily="34" charset="0"/>
              </a:rPr>
              <a:t>38</a:t>
            </a:r>
            <a:r>
              <a:rPr kumimoji="0" lang="en-GB"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93" name="Title 3"/>
          <p:cNvSpPr>
            <a:spLocks noGrp="1"/>
          </p:cNvSpPr>
          <p:nvPr>
            <p:ph type="title"/>
          </p:nvPr>
        </p:nvSpPr>
        <p:spPr>
          <a:xfrm>
            <a:off x="179984" y="-19088"/>
            <a:ext cx="8680422" cy="469722"/>
          </a:xfrm>
        </p:spPr>
        <p:txBody>
          <a:bodyPr>
            <a:noAutofit/>
          </a:bodyPr>
          <a:lstStyle/>
          <a:p>
            <a:r>
              <a:rPr lang="hu-HU" sz="2900" dirty="0" err="1"/>
              <a:t>Demogr</a:t>
            </a:r>
            <a:r>
              <a:rPr lang="en-GB" sz="2900" dirty="0" err="1"/>
              <a:t>aphics</a:t>
            </a:r>
            <a:endParaRPr lang="hu-HU" sz="2900" dirty="0"/>
          </a:p>
        </p:txBody>
      </p:sp>
      <p:sp>
        <p:nvSpPr>
          <p:cNvPr id="2" name="TextBox 1">
            <a:extLst>
              <a:ext uri="{FF2B5EF4-FFF2-40B4-BE49-F238E27FC236}">
                <a16:creationId xmlns:a16="http://schemas.microsoft.com/office/drawing/2014/main" id="{846FA100-8C05-4510-A3F8-1BD73F99CCF8}"/>
              </a:ext>
            </a:extLst>
          </p:cNvPr>
          <p:cNvSpPr txBox="1"/>
          <p:nvPr/>
        </p:nvSpPr>
        <p:spPr>
          <a:xfrm>
            <a:off x="539552" y="2499742"/>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2017:</a:t>
            </a:r>
          </a:p>
        </p:txBody>
      </p:sp>
      <p:graphicFrame>
        <p:nvGraphicFramePr>
          <p:cNvPr id="3" name="Table 2">
            <a:extLst>
              <a:ext uri="{FF2B5EF4-FFF2-40B4-BE49-F238E27FC236}">
                <a16:creationId xmlns:a16="http://schemas.microsoft.com/office/drawing/2014/main" id="{72C22D36-2423-41F8-B7CC-84536C67CFB3}"/>
              </a:ext>
            </a:extLst>
          </p:cNvPr>
          <p:cNvGraphicFramePr>
            <a:graphicFrameLocks noGrp="1"/>
          </p:cNvGraphicFramePr>
          <p:nvPr>
            <p:extLst>
              <p:ext uri="{D42A27DB-BD31-4B8C-83A1-F6EECF244321}">
                <p14:modId xmlns:p14="http://schemas.microsoft.com/office/powerpoint/2010/main" val="2695319197"/>
              </p:ext>
            </p:extLst>
          </p:nvPr>
        </p:nvGraphicFramePr>
        <p:xfrm>
          <a:off x="899592" y="2257692"/>
          <a:ext cx="7056785" cy="530082"/>
        </p:xfrm>
        <a:graphic>
          <a:graphicData uri="http://schemas.openxmlformats.org/drawingml/2006/table">
            <a:tbl>
              <a:tblPr firstRow="1" bandRow="1">
                <a:tableStyleId>{5C22544A-7EE6-4342-B048-85BDC9FD1C3A}</a:tableStyleId>
              </a:tblPr>
              <a:tblGrid>
                <a:gridCol w="1411357">
                  <a:extLst>
                    <a:ext uri="{9D8B030D-6E8A-4147-A177-3AD203B41FA5}">
                      <a16:colId xmlns:a16="http://schemas.microsoft.com/office/drawing/2014/main" val="2826620191"/>
                    </a:ext>
                  </a:extLst>
                </a:gridCol>
                <a:gridCol w="1411357">
                  <a:extLst>
                    <a:ext uri="{9D8B030D-6E8A-4147-A177-3AD203B41FA5}">
                      <a16:colId xmlns:a16="http://schemas.microsoft.com/office/drawing/2014/main" val="2163949172"/>
                    </a:ext>
                  </a:extLst>
                </a:gridCol>
                <a:gridCol w="1411357">
                  <a:extLst>
                    <a:ext uri="{9D8B030D-6E8A-4147-A177-3AD203B41FA5}">
                      <a16:colId xmlns:a16="http://schemas.microsoft.com/office/drawing/2014/main" val="3616830352"/>
                    </a:ext>
                  </a:extLst>
                </a:gridCol>
                <a:gridCol w="1411357">
                  <a:extLst>
                    <a:ext uri="{9D8B030D-6E8A-4147-A177-3AD203B41FA5}">
                      <a16:colId xmlns:a16="http://schemas.microsoft.com/office/drawing/2014/main" val="1270696017"/>
                    </a:ext>
                  </a:extLst>
                </a:gridCol>
                <a:gridCol w="1411357">
                  <a:extLst>
                    <a:ext uri="{9D8B030D-6E8A-4147-A177-3AD203B41FA5}">
                      <a16:colId xmlns:a16="http://schemas.microsoft.com/office/drawing/2014/main" val="370514322"/>
                    </a:ext>
                  </a:extLst>
                </a:gridCol>
              </a:tblGrid>
              <a:tr h="265041">
                <a:tc>
                  <a:txBody>
                    <a:bodyPr/>
                    <a:lstStyle/>
                    <a:p>
                      <a:pPr algn="ctr"/>
                      <a:r>
                        <a:rPr lang="hu-HU" sz="1100" b="1" dirty="0">
                          <a:solidFill>
                            <a:schemeClr val="bg1">
                              <a:lumMod val="75000"/>
                            </a:schemeClr>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22773539"/>
                  </a:ext>
                </a:extLst>
              </a:tr>
              <a:tr h="265041">
                <a:tc>
                  <a:txBody>
                    <a:bodyPr/>
                    <a:lstStyle/>
                    <a:p>
                      <a:pPr algn="ctr"/>
                      <a:r>
                        <a:rPr lang="hu-HU" sz="1100" b="1" dirty="0">
                          <a:solidFill>
                            <a:schemeClr val="bg1">
                              <a:lumMod val="75000"/>
                            </a:schemeClr>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64411143"/>
                  </a:ext>
                </a:extLst>
              </a:tr>
            </a:tbl>
          </a:graphicData>
        </a:graphic>
      </p:graphicFrame>
      <p:sp>
        <p:nvSpPr>
          <p:cNvPr id="4" name="TextBox 3">
            <a:extLst>
              <a:ext uri="{FF2B5EF4-FFF2-40B4-BE49-F238E27FC236}">
                <a16:creationId xmlns:a16="http://schemas.microsoft.com/office/drawing/2014/main" id="{6ADD6E76-DA4A-4357-B46F-57C423835ED8}"/>
              </a:ext>
            </a:extLst>
          </p:cNvPr>
          <p:cNvSpPr txBox="1"/>
          <p:nvPr/>
        </p:nvSpPr>
        <p:spPr>
          <a:xfrm>
            <a:off x="539552" y="4371950"/>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2017:</a:t>
            </a:r>
          </a:p>
        </p:txBody>
      </p:sp>
      <p:graphicFrame>
        <p:nvGraphicFramePr>
          <p:cNvPr id="5" name="Table 4">
            <a:extLst>
              <a:ext uri="{FF2B5EF4-FFF2-40B4-BE49-F238E27FC236}">
                <a16:creationId xmlns:a16="http://schemas.microsoft.com/office/drawing/2014/main" id="{17CC8876-AD0D-4AFC-8A85-3287F24E9461}"/>
              </a:ext>
            </a:extLst>
          </p:cNvPr>
          <p:cNvGraphicFramePr>
            <a:graphicFrameLocks noGrp="1"/>
          </p:cNvGraphicFramePr>
          <p:nvPr>
            <p:extLst>
              <p:ext uri="{D42A27DB-BD31-4B8C-83A1-F6EECF244321}">
                <p14:modId xmlns:p14="http://schemas.microsoft.com/office/powerpoint/2010/main" val="339002992"/>
              </p:ext>
            </p:extLst>
          </p:nvPr>
        </p:nvGraphicFramePr>
        <p:xfrm>
          <a:off x="1151431" y="4129898"/>
          <a:ext cx="6660930" cy="530084"/>
        </p:xfrm>
        <a:graphic>
          <a:graphicData uri="http://schemas.openxmlformats.org/drawingml/2006/table">
            <a:tbl>
              <a:tblPr firstRow="1" bandRow="1">
                <a:tableStyleId>{5C22544A-7EE6-4342-B048-85BDC9FD1C3A}</a:tableStyleId>
              </a:tblPr>
              <a:tblGrid>
                <a:gridCol w="1110155">
                  <a:extLst>
                    <a:ext uri="{9D8B030D-6E8A-4147-A177-3AD203B41FA5}">
                      <a16:colId xmlns:a16="http://schemas.microsoft.com/office/drawing/2014/main" val="2826620191"/>
                    </a:ext>
                  </a:extLst>
                </a:gridCol>
                <a:gridCol w="1110155">
                  <a:extLst>
                    <a:ext uri="{9D8B030D-6E8A-4147-A177-3AD203B41FA5}">
                      <a16:colId xmlns:a16="http://schemas.microsoft.com/office/drawing/2014/main" val="1146065733"/>
                    </a:ext>
                  </a:extLst>
                </a:gridCol>
                <a:gridCol w="1110155">
                  <a:extLst>
                    <a:ext uri="{9D8B030D-6E8A-4147-A177-3AD203B41FA5}">
                      <a16:colId xmlns:a16="http://schemas.microsoft.com/office/drawing/2014/main" val="2163949172"/>
                    </a:ext>
                  </a:extLst>
                </a:gridCol>
                <a:gridCol w="1110155">
                  <a:extLst>
                    <a:ext uri="{9D8B030D-6E8A-4147-A177-3AD203B41FA5}">
                      <a16:colId xmlns:a16="http://schemas.microsoft.com/office/drawing/2014/main" val="3616830352"/>
                    </a:ext>
                  </a:extLst>
                </a:gridCol>
                <a:gridCol w="1110155">
                  <a:extLst>
                    <a:ext uri="{9D8B030D-6E8A-4147-A177-3AD203B41FA5}">
                      <a16:colId xmlns:a16="http://schemas.microsoft.com/office/drawing/2014/main" val="1270696017"/>
                    </a:ext>
                  </a:extLst>
                </a:gridCol>
                <a:gridCol w="1110155">
                  <a:extLst>
                    <a:ext uri="{9D8B030D-6E8A-4147-A177-3AD203B41FA5}">
                      <a16:colId xmlns:a16="http://schemas.microsoft.com/office/drawing/2014/main" val="370514322"/>
                    </a:ext>
                  </a:extLst>
                </a:gridCol>
              </a:tblGrid>
              <a:tr h="265042">
                <a:tc>
                  <a:txBody>
                    <a:bodyPr/>
                    <a:lstStyle/>
                    <a:p>
                      <a:pPr algn="ctr"/>
                      <a:r>
                        <a:rPr lang="hu-HU" sz="1100" b="1" dirty="0">
                          <a:solidFill>
                            <a:schemeClr val="bg1">
                              <a:lumMod val="75000"/>
                            </a:schemeClr>
                          </a:solidFill>
                        </a:rPr>
                        <a:t>37%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68104450"/>
                  </a:ext>
                </a:extLst>
              </a:tr>
              <a:tr h="265042">
                <a:tc>
                  <a:txBody>
                    <a:bodyPr/>
                    <a:lstStyle/>
                    <a:p>
                      <a:pPr algn="ctr"/>
                      <a:r>
                        <a:rPr lang="hu-HU" sz="1100" b="1" dirty="0">
                          <a:solidFill>
                            <a:schemeClr val="bg1">
                              <a:lumMod val="75000"/>
                            </a:schemeClr>
                          </a:solidFill>
                        </a:rPr>
                        <a:t>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40%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64411143"/>
                  </a:ext>
                </a:extLst>
              </a:tr>
            </a:tbl>
          </a:graphicData>
        </a:graphic>
      </p:graphicFrame>
      <p:sp>
        <p:nvSpPr>
          <p:cNvPr id="7" name="TextBox 6">
            <a:extLst>
              <a:ext uri="{FF2B5EF4-FFF2-40B4-BE49-F238E27FC236}">
                <a16:creationId xmlns:a16="http://schemas.microsoft.com/office/drawing/2014/main" id="{08493401-1A61-A338-AD47-65BB9186D032}"/>
              </a:ext>
            </a:extLst>
          </p:cNvPr>
          <p:cNvSpPr txBox="1"/>
          <p:nvPr/>
        </p:nvSpPr>
        <p:spPr>
          <a:xfrm>
            <a:off x="539552" y="2222743"/>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2020:</a:t>
            </a:r>
          </a:p>
        </p:txBody>
      </p:sp>
      <p:sp>
        <p:nvSpPr>
          <p:cNvPr id="12" name="TextBox 11">
            <a:extLst>
              <a:ext uri="{FF2B5EF4-FFF2-40B4-BE49-F238E27FC236}">
                <a16:creationId xmlns:a16="http://schemas.microsoft.com/office/drawing/2014/main" id="{6437625C-E8D3-19B3-D462-B57E9703B9F6}"/>
              </a:ext>
            </a:extLst>
          </p:cNvPr>
          <p:cNvSpPr txBox="1"/>
          <p:nvPr/>
        </p:nvSpPr>
        <p:spPr>
          <a:xfrm>
            <a:off x="539552" y="4133351"/>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2020:</a:t>
            </a:r>
          </a:p>
        </p:txBody>
      </p:sp>
      <p:sp>
        <p:nvSpPr>
          <p:cNvPr id="8" name="Arrow: Down 7">
            <a:extLst>
              <a:ext uri="{FF2B5EF4-FFF2-40B4-BE49-F238E27FC236}">
                <a16:creationId xmlns:a16="http://schemas.microsoft.com/office/drawing/2014/main" id="{61C10A98-89F0-8369-01EE-7D8CFD88D75F}"/>
              </a:ext>
            </a:extLst>
          </p:cNvPr>
          <p:cNvSpPr/>
          <p:nvPr/>
        </p:nvSpPr>
        <p:spPr>
          <a:xfrm rot="10800000">
            <a:off x="1776431" y="3457493"/>
            <a:ext cx="139717" cy="221177"/>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9" name="Arrow: Down 8">
            <a:extLst>
              <a:ext uri="{FF2B5EF4-FFF2-40B4-BE49-F238E27FC236}">
                <a16:creationId xmlns:a16="http://schemas.microsoft.com/office/drawing/2014/main" id="{D52B5400-0E50-ED3C-1FE4-2B300BF6EC8D}"/>
              </a:ext>
            </a:extLst>
          </p:cNvPr>
          <p:cNvSpPr/>
          <p:nvPr/>
        </p:nvSpPr>
        <p:spPr>
          <a:xfrm>
            <a:off x="2820469" y="3469611"/>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0" name="Szövegdoboz 135">
            <a:extLst>
              <a:ext uri="{FF2B5EF4-FFF2-40B4-BE49-F238E27FC236}">
                <a16:creationId xmlns:a16="http://schemas.microsoft.com/office/drawing/2014/main" id="{DA7AE574-400D-82A9-5F92-234BDF4A59B4}"/>
              </a:ext>
            </a:extLst>
          </p:cNvPr>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lang="hu-HU" sz="900" kern="0" dirty="0">
                <a:solidFill>
                  <a:srgbClr val="222223"/>
                </a:solidFill>
              </a:rPr>
              <a:t>B</a:t>
            </a:r>
            <a:r>
              <a:rPr lang="en-GB" sz="900" kern="0" dirty="0" err="1">
                <a:solidFill>
                  <a:srgbClr val="222223"/>
                </a:solidFill>
              </a:rPr>
              <a:t>ase</a:t>
            </a:r>
            <a:r>
              <a:rPr lang="hu-HU" sz="900" kern="0" dirty="0">
                <a:solidFill>
                  <a:srgbClr val="222223"/>
                </a:solidFill>
              </a:rPr>
              <a:t>: T</a:t>
            </a:r>
            <a:r>
              <a:rPr lang="en-GB" sz="900" kern="0" dirty="0" err="1">
                <a:solidFill>
                  <a:srgbClr val="222223"/>
                </a:solidFill>
              </a:rPr>
              <a:t>otal</a:t>
            </a:r>
            <a:r>
              <a:rPr lang="hu-HU" sz="900" kern="0" dirty="0">
                <a:solidFill>
                  <a:srgbClr val="222223"/>
                </a:solidFill>
              </a:rPr>
              <a:t> </a:t>
            </a:r>
            <a:r>
              <a:rPr lang="en-GB" sz="900" kern="0" dirty="0">
                <a:solidFill>
                  <a:srgbClr val="222223"/>
                </a:solidFill>
              </a:rPr>
              <a:t>sample</a:t>
            </a:r>
            <a:r>
              <a:rPr lang="hu-HU" sz="900" kern="0" dirty="0">
                <a:solidFill>
                  <a:srgbClr val="222223"/>
                </a:solidFill>
              </a:rPr>
              <a:t>: 2020, 2023</a:t>
            </a:r>
            <a:r>
              <a:rPr kumimoji="0" lang="hu-HU" sz="900" b="0" i="0" u="none" strike="noStrike" kern="0" cap="none" spc="0" normalizeH="0" baseline="0" noProof="0" dirty="0">
                <a:ln>
                  <a:noFill/>
                </a:ln>
                <a:solidFill>
                  <a:srgbClr val="222223"/>
                </a:solidFill>
                <a:effectLst/>
                <a:uLnTx/>
                <a:uFillTx/>
                <a:latin typeface="Calibri"/>
                <a:ea typeface="+mn-ea"/>
                <a:cs typeface="+mn-cs"/>
              </a:rPr>
              <a:t>: N=1000; 2017: N=1005</a:t>
            </a:r>
          </a:p>
        </p:txBody>
      </p:sp>
      <p:sp>
        <p:nvSpPr>
          <p:cNvPr id="11" name="Arrow: Down 10">
            <a:extLst>
              <a:ext uri="{FF2B5EF4-FFF2-40B4-BE49-F238E27FC236}">
                <a16:creationId xmlns:a16="http://schemas.microsoft.com/office/drawing/2014/main" id="{1CBFA831-02F7-C9A6-BACB-29FA66CF9AE1}"/>
              </a:ext>
            </a:extLst>
          </p:cNvPr>
          <p:cNvSpPr/>
          <p:nvPr/>
        </p:nvSpPr>
        <p:spPr>
          <a:xfrm rot="10800000">
            <a:off x="3976271" y="3461745"/>
            <a:ext cx="139717" cy="221177"/>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4" name="Arrow: Down 13">
            <a:extLst>
              <a:ext uri="{FF2B5EF4-FFF2-40B4-BE49-F238E27FC236}">
                <a16:creationId xmlns:a16="http://schemas.microsoft.com/office/drawing/2014/main" id="{8F4B576A-8011-CBF8-1E6E-324F82D37954}"/>
              </a:ext>
            </a:extLst>
          </p:cNvPr>
          <p:cNvSpPr/>
          <p:nvPr/>
        </p:nvSpPr>
        <p:spPr>
          <a:xfrm rot="10800000">
            <a:off x="1784275" y="1077817"/>
            <a:ext cx="139717" cy="221177"/>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5" name="Arrow: Down 14">
            <a:extLst>
              <a:ext uri="{FF2B5EF4-FFF2-40B4-BE49-F238E27FC236}">
                <a16:creationId xmlns:a16="http://schemas.microsoft.com/office/drawing/2014/main" id="{23C93115-61C0-47C2-8F41-C174383CCB8E}"/>
              </a:ext>
            </a:extLst>
          </p:cNvPr>
          <p:cNvSpPr/>
          <p:nvPr/>
        </p:nvSpPr>
        <p:spPr>
          <a:xfrm rot="10800000">
            <a:off x="3263974" y="1064938"/>
            <a:ext cx="139717" cy="221177"/>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6" name="Arrow: Down 15">
            <a:extLst>
              <a:ext uri="{FF2B5EF4-FFF2-40B4-BE49-F238E27FC236}">
                <a16:creationId xmlns:a16="http://schemas.microsoft.com/office/drawing/2014/main" id="{0F64C704-A2AF-EF30-09C6-9030155B587D}"/>
              </a:ext>
            </a:extLst>
          </p:cNvPr>
          <p:cNvSpPr/>
          <p:nvPr/>
        </p:nvSpPr>
        <p:spPr>
          <a:xfrm>
            <a:off x="6025363" y="1066755"/>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pic>
        <p:nvPicPr>
          <p:cNvPr id="6" name="Picture 2">
            <a:extLst>
              <a:ext uri="{FF2B5EF4-FFF2-40B4-BE49-F238E27FC236}">
                <a16:creationId xmlns:a16="http://schemas.microsoft.com/office/drawing/2014/main" id="{393D1D10-7CA3-DEBC-17A1-E1203301AE2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7D87ACF-2F8A-FA54-CBF0-315A2275CE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0653193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Conclusions</a:t>
            </a:r>
            <a:r>
              <a:rPr lang="hu-HU" sz="2900" dirty="0"/>
              <a:t> </a:t>
            </a:r>
            <a:r>
              <a:rPr lang="hu-HU" sz="2900" dirty="0" err="1"/>
              <a:t>from</a:t>
            </a:r>
            <a:r>
              <a:rPr lang="hu-HU" sz="2900" dirty="0"/>
              <a:t> </a:t>
            </a:r>
            <a:r>
              <a:rPr lang="hu-HU" sz="2900" dirty="0" err="1"/>
              <a:t>this</a:t>
            </a:r>
            <a:r>
              <a:rPr lang="hu-HU" sz="2900" dirty="0"/>
              <a:t> </a:t>
            </a:r>
            <a:r>
              <a:rPr lang="hu-HU" sz="2900" dirty="0" err="1"/>
              <a:t>chapter</a:t>
            </a:r>
            <a:endParaRPr lang="hu-HU" sz="2900" dirty="0"/>
          </a:p>
        </p:txBody>
      </p:sp>
      <p:sp>
        <p:nvSpPr>
          <p:cNvPr id="79" name="Szövegdoboz 30"/>
          <p:cNvSpPr txBox="1"/>
          <p:nvPr/>
        </p:nvSpPr>
        <p:spPr>
          <a:xfrm>
            <a:off x="251520" y="1735380"/>
            <a:ext cx="4392488" cy="17081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Young people still prefer TV advertising to online advertising. The growing preference for online advertising, which has been growing for 3 years, has stopped over the past 3 years</a:t>
            </a:r>
            <a:r>
              <a:rPr kumimoji="0" lang="hu-HU" sz="1050" b="0" i="0" u="none" strike="noStrike" kern="0" cap="none" spc="0" normalizeH="0" baseline="0" noProof="0" dirty="0">
                <a:ln>
                  <a:noFill/>
                </a:ln>
                <a:solidFill>
                  <a:srgbClr val="58595B"/>
                </a:solidFill>
                <a:effectLst/>
                <a:uLnTx/>
                <a:uFillTx/>
                <a:latin typeface="Calibri"/>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Attitudes to online advertising have not changed either, with the target group still finding it particularly distracting on phones and tablets. Ad-blocking has not become more familiar in 3 years, with 3 out of 4 young people aware of it. There is no change in whether users typically use them on laptops or desktops, except that the proportion of active users has decreased, while the proportion of non-users has increased</a:t>
            </a:r>
            <a:r>
              <a:rPr kumimoji="0" lang="hu-HU" sz="1050" b="0" i="0" u="none" strike="noStrike" kern="0" cap="none" spc="0" normalizeH="0" baseline="0" noProof="0" dirty="0">
                <a:ln>
                  <a:noFill/>
                </a:ln>
                <a:solidFill>
                  <a:srgbClr val="58595B"/>
                </a:solidFill>
                <a:effectLst/>
                <a:uLnTx/>
                <a:uFillTx/>
                <a:latin typeface="Calibri"/>
                <a:ea typeface="+mn-ea"/>
                <a:cs typeface="+mn-cs"/>
              </a:rPr>
              <a:t>.</a:t>
            </a:r>
          </a:p>
        </p:txBody>
      </p:sp>
      <p:graphicFrame>
        <p:nvGraphicFramePr>
          <p:cNvPr id="4" name="Chart 4"/>
          <p:cNvGraphicFramePr>
            <a:graphicFrameLocks noChangeAspect="1"/>
          </p:cNvGraphicFramePr>
          <p:nvPr>
            <p:extLst>
              <p:ext uri="{D42A27DB-BD31-4B8C-83A1-F6EECF244321}">
                <p14:modId xmlns:p14="http://schemas.microsoft.com/office/powerpoint/2010/main" val="3032415376"/>
              </p:ext>
            </p:extLst>
          </p:nvPr>
        </p:nvGraphicFramePr>
        <p:xfrm>
          <a:off x="4139952" y="411510"/>
          <a:ext cx="4523516" cy="4481462"/>
        </p:xfrm>
        <a:graphic>
          <a:graphicData uri="http://schemas.openxmlformats.org/drawingml/2006/chart">
            <c:chart xmlns:c="http://schemas.openxmlformats.org/drawingml/2006/chart" xmlns:r="http://schemas.openxmlformats.org/officeDocument/2006/relationships" r:id="rId2"/>
          </a:graphicData>
        </a:graphic>
      </p:graphicFrame>
      <p:sp>
        <p:nvSpPr>
          <p:cNvPr id="5" name="Szövegdoboz 81"/>
          <p:cNvSpPr txBox="1"/>
          <p:nvPr/>
        </p:nvSpPr>
        <p:spPr>
          <a:xfrm>
            <a:off x="5652120" y="2376869"/>
            <a:ext cx="187220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A1C46B"/>
                </a:solidFill>
                <a:effectLst/>
                <a:uLnTx/>
                <a:uFillTx/>
                <a:latin typeface="Calibri"/>
                <a:ea typeface="+mn-ea"/>
                <a:cs typeface="+mn-cs"/>
              </a:rPr>
              <a:t>Accept rate of TV advertisements</a:t>
            </a:r>
            <a:br>
              <a:rPr kumimoji="0" lang="hu-HU" sz="1600" b="1" i="0" u="none" strike="noStrike" kern="0" cap="none" spc="0" normalizeH="0" baseline="0" noProof="0" dirty="0">
                <a:ln>
                  <a:noFill/>
                </a:ln>
                <a:solidFill>
                  <a:srgbClr val="A1C46B"/>
                </a:solidFill>
                <a:effectLst/>
                <a:uLnTx/>
                <a:uFillTx/>
                <a:latin typeface="Calibri"/>
                <a:ea typeface="+mn-ea"/>
                <a:cs typeface="+mn-cs"/>
              </a:rPr>
            </a:br>
            <a:r>
              <a:rPr kumimoji="0" lang="hu-HU" sz="1600" b="1" i="0" u="none" strike="noStrike" kern="0" cap="none" spc="0" normalizeH="0" baseline="0" noProof="0" dirty="0">
                <a:ln>
                  <a:noFill/>
                </a:ln>
                <a:solidFill>
                  <a:srgbClr val="A1C46B"/>
                </a:solidFill>
                <a:effectLst/>
                <a:uLnTx/>
                <a:uFillTx/>
                <a:latin typeface="Calibri"/>
                <a:ea typeface="+mn-ea"/>
                <a:cs typeface="+mn-cs"/>
              </a:rPr>
              <a:t>7</a:t>
            </a:r>
            <a:r>
              <a:rPr kumimoji="0" lang="en-GB" sz="1600" b="1" i="0" u="none" strike="noStrike" kern="0" cap="none" spc="0" normalizeH="0" baseline="0" noProof="0" dirty="0">
                <a:ln>
                  <a:noFill/>
                </a:ln>
                <a:solidFill>
                  <a:srgbClr val="A1C46B"/>
                </a:solidFill>
                <a:effectLst/>
                <a:uLnTx/>
                <a:uFillTx/>
                <a:latin typeface="Calibri"/>
                <a:ea typeface="+mn-ea"/>
                <a:cs typeface="+mn-cs"/>
              </a:rPr>
              <a:t>7</a:t>
            </a:r>
            <a:r>
              <a:rPr kumimoji="0" lang="hu-HU" sz="1600" b="1" i="0" u="none" strike="noStrike" kern="0" cap="none" spc="0" normalizeH="0" baseline="0" noProof="0" dirty="0">
                <a:ln>
                  <a:noFill/>
                </a:ln>
                <a:solidFill>
                  <a:srgbClr val="A1C46B"/>
                </a:solidFill>
                <a:effectLst/>
                <a:uLnTx/>
                <a:uFillTx/>
                <a:latin typeface="Calibri"/>
                <a:ea typeface="+mn-ea"/>
                <a:cs typeface="+mn-cs"/>
              </a:rPr>
              <a:t>%</a:t>
            </a:r>
          </a:p>
        </p:txBody>
      </p:sp>
      <p:pic>
        <p:nvPicPr>
          <p:cNvPr id="2" name="Picture 2">
            <a:extLst>
              <a:ext uri="{FF2B5EF4-FFF2-40B4-BE49-F238E27FC236}">
                <a16:creationId xmlns:a16="http://schemas.microsoft.com/office/drawing/2014/main" id="{422FDD26-4473-26D6-5D52-AFE9DCAD699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5776A4B-6CBA-6711-A1B4-3768D008F5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4068664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Accept</a:t>
            </a:r>
            <a:r>
              <a:rPr lang="hu-HU" sz="2900" dirty="0"/>
              <a:t> </a:t>
            </a:r>
            <a:r>
              <a:rPr lang="hu-HU" sz="2900" dirty="0" err="1"/>
              <a:t>rate</a:t>
            </a:r>
            <a:r>
              <a:rPr lang="hu-HU" sz="2900" dirty="0"/>
              <a:t> of </a:t>
            </a:r>
            <a:r>
              <a:rPr lang="hu-HU" sz="2900" dirty="0" err="1"/>
              <a:t>advertisements</a:t>
            </a:r>
            <a:r>
              <a:rPr lang="hu-HU" sz="2900" dirty="0"/>
              <a:t> </a:t>
            </a:r>
            <a:r>
              <a:rPr lang="hu-HU" sz="2900" dirty="0" err="1"/>
              <a:t>by</a:t>
            </a:r>
            <a:r>
              <a:rPr lang="hu-HU" sz="2900" dirty="0"/>
              <a:t> </a:t>
            </a:r>
            <a:r>
              <a:rPr lang="hu-HU" sz="2900" dirty="0" err="1"/>
              <a:t>devices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On</a:t>
            </a:r>
            <a:r>
              <a:rPr lang="hu-HU" sz="1000" i="1" dirty="0">
                <a:solidFill>
                  <a:schemeClr val="bg1">
                    <a:lumMod val="50000"/>
                  </a:schemeClr>
                </a:solidFill>
              </a:rPr>
              <a:t>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device</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find</a:t>
            </a:r>
            <a:r>
              <a:rPr lang="hu-HU" sz="1000" i="1" dirty="0">
                <a:solidFill>
                  <a:schemeClr val="bg1">
                    <a:lumMod val="50000"/>
                  </a:schemeClr>
                </a:solidFill>
              </a:rPr>
              <a:t> </a:t>
            </a:r>
            <a:r>
              <a:rPr lang="hu-HU" sz="1000" i="1" dirty="0" err="1">
                <a:solidFill>
                  <a:schemeClr val="bg1">
                    <a:lumMod val="50000"/>
                  </a:schemeClr>
                </a:solidFill>
              </a:rPr>
              <a:t>advertisements</a:t>
            </a:r>
            <a:r>
              <a:rPr lang="hu-HU" sz="1000" i="1" dirty="0">
                <a:solidFill>
                  <a:schemeClr val="bg1">
                    <a:lumMod val="50000"/>
                  </a:schemeClr>
                </a:solidFill>
              </a:rPr>
              <a:t> </a:t>
            </a:r>
            <a:r>
              <a:rPr lang="hu-HU" sz="1000" i="1" dirty="0" err="1">
                <a:solidFill>
                  <a:schemeClr val="bg1">
                    <a:lumMod val="50000"/>
                  </a:schemeClr>
                </a:solidFill>
              </a:rPr>
              <a:t>are</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most </a:t>
            </a:r>
            <a:r>
              <a:rPr lang="hu-HU" sz="1000" i="1" dirty="0" err="1">
                <a:solidFill>
                  <a:schemeClr val="bg1">
                    <a:lumMod val="50000"/>
                  </a:schemeClr>
                </a:solidFill>
              </a:rPr>
              <a:t>acceptable</a:t>
            </a:r>
            <a:r>
              <a:rPr lang="hu-HU" sz="1000" i="1" dirty="0">
                <a:solidFill>
                  <a:schemeClr val="bg1">
                    <a:lumMod val="50000"/>
                  </a:schemeClr>
                </a:solidFill>
              </a:rPr>
              <a:t>?</a:t>
            </a:r>
          </a:p>
          <a:p>
            <a:pPr marL="0" indent="0">
              <a:spcBef>
                <a:spcPts val="0"/>
              </a:spcBef>
              <a:buNone/>
            </a:pPr>
            <a:r>
              <a:rPr lang="hu-HU" sz="1000" i="1" dirty="0" err="1">
                <a:solidFill>
                  <a:schemeClr val="bg1">
                    <a:lumMod val="50000"/>
                  </a:schemeClr>
                </a:solidFill>
              </a:rPr>
              <a:t>Please</a:t>
            </a:r>
            <a:r>
              <a:rPr lang="hu-HU" sz="1000" i="1" dirty="0">
                <a:solidFill>
                  <a:schemeClr val="bg1">
                    <a:lumMod val="50000"/>
                  </a:schemeClr>
                </a:solidFill>
              </a:rPr>
              <a:t> </a:t>
            </a:r>
            <a:r>
              <a:rPr lang="hu-HU" sz="1000" i="1" dirty="0" err="1">
                <a:solidFill>
                  <a:schemeClr val="bg1">
                    <a:lumMod val="50000"/>
                  </a:schemeClr>
                </a:solidFill>
              </a:rPr>
              <a:t>prioritize</a:t>
            </a:r>
            <a:r>
              <a:rPr lang="hu-HU" sz="1000" i="1" dirty="0">
                <a:solidFill>
                  <a:schemeClr val="bg1">
                    <a:lumMod val="50000"/>
                  </a:schemeClr>
                </a:solidFill>
              </a:rPr>
              <a:t> </a:t>
            </a:r>
            <a:r>
              <a:rPr lang="hu-HU" sz="1000" i="1" dirty="0" err="1">
                <a:solidFill>
                  <a:schemeClr val="bg1">
                    <a:lumMod val="50000"/>
                  </a:schemeClr>
                </a:solidFill>
              </a:rPr>
              <a:t>devices</a:t>
            </a:r>
            <a:r>
              <a:rPr lang="hu-HU" sz="1000" i="1" dirty="0">
                <a:solidFill>
                  <a:schemeClr val="bg1">
                    <a:lumMod val="50000"/>
                  </a:schemeClr>
                </a:solidFill>
              </a:rPr>
              <a:t> </a:t>
            </a:r>
            <a:r>
              <a:rPr lang="hu-HU" sz="1000" i="1" dirty="0" err="1">
                <a:solidFill>
                  <a:schemeClr val="bg1">
                    <a:lumMod val="50000"/>
                  </a:schemeClr>
                </a:solidFill>
              </a:rPr>
              <a:t>by</a:t>
            </a:r>
            <a:r>
              <a:rPr lang="hu-HU" sz="1000" i="1" dirty="0">
                <a:solidFill>
                  <a:schemeClr val="bg1">
                    <a:lumMod val="50000"/>
                  </a:schemeClr>
                </a:solidFill>
              </a:rPr>
              <a:t> </a:t>
            </a:r>
            <a:r>
              <a:rPr lang="hu-HU" sz="1000" i="1" dirty="0" err="1">
                <a:solidFill>
                  <a:schemeClr val="bg1">
                    <a:lumMod val="50000"/>
                  </a:schemeClr>
                </a:solidFill>
              </a:rPr>
              <a:t>accepance</a:t>
            </a:r>
            <a:r>
              <a:rPr lang="hu-HU" sz="1000" i="1" dirty="0">
                <a:solidFill>
                  <a:schemeClr val="bg1">
                    <a:lumMod val="50000"/>
                  </a:schemeClr>
                </a:solidFill>
              </a:rPr>
              <a:t>. </a:t>
            </a:r>
            <a:r>
              <a:rPr lang="hu-HU" sz="1000" i="1" dirty="0" err="1">
                <a:solidFill>
                  <a:schemeClr val="bg1">
                    <a:lumMod val="50000"/>
                  </a:schemeClr>
                </a:solidFill>
              </a:rPr>
              <a:t>Put</a:t>
            </a:r>
            <a:r>
              <a:rPr lang="hu-HU" sz="1000" i="1" dirty="0">
                <a:solidFill>
                  <a:schemeClr val="bg1">
                    <a:lumMod val="50000"/>
                  </a:schemeClr>
                </a:solidFill>
              </a:rPr>
              <a:t> </a:t>
            </a:r>
            <a:r>
              <a:rPr lang="hu-HU" sz="1000" i="1" dirty="0" err="1">
                <a:solidFill>
                  <a:schemeClr val="bg1">
                    <a:lumMod val="50000"/>
                  </a:schemeClr>
                </a:solidFill>
              </a:rPr>
              <a:t>first</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device</a:t>
            </a:r>
            <a:r>
              <a:rPr lang="hu-HU" sz="1000" i="1" dirty="0">
                <a:solidFill>
                  <a:schemeClr val="bg1">
                    <a:lumMod val="50000"/>
                  </a:schemeClr>
                </a:solidFill>
              </a:rPr>
              <a:t> </a:t>
            </a:r>
            <a:r>
              <a:rPr lang="hu-HU" sz="1000" i="1" dirty="0" err="1">
                <a:solidFill>
                  <a:schemeClr val="bg1">
                    <a:lumMod val="50000"/>
                  </a:schemeClr>
                </a:solidFill>
              </a:rPr>
              <a:t>on</a:t>
            </a:r>
            <a:r>
              <a:rPr lang="hu-HU" sz="1000" i="1" dirty="0">
                <a:solidFill>
                  <a:schemeClr val="bg1">
                    <a:lumMod val="50000"/>
                  </a:schemeClr>
                </a:solidFill>
              </a:rPr>
              <a:t>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accept</a:t>
            </a:r>
            <a:r>
              <a:rPr lang="hu-HU" sz="1000" i="1" dirty="0">
                <a:solidFill>
                  <a:schemeClr val="bg1">
                    <a:lumMod val="50000"/>
                  </a:schemeClr>
                </a:solidFill>
              </a:rPr>
              <a:t> </a:t>
            </a:r>
            <a:r>
              <a:rPr lang="hu-HU" sz="1000" i="1" dirty="0" err="1">
                <a:solidFill>
                  <a:schemeClr val="bg1">
                    <a:lumMod val="50000"/>
                  </a:schemeClr>
                </a:solidFill>
              </a:rPr>
              <a:t>advertisement</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most, and last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device</a:t>
            </a:r>
            <a:r>
              <a:rPr lang="hu-HU" sz="1000" i="1" dirty="0">
                <a:solidFill>
                  <a:schemeClr val="bg1">
                    <a:lumMod val="50000"/>
                  </a:schemeClr>
                </a:solidFill>
              </a:rPr>
              <a:t> </a:t>
            </a:r>
            <a:r>
              <a:rPr lang="hu-HU" sz="1000" i="1" dirty="0" err="1">
                <a:solidFill>
                  <a:schemeClr val="bg1">
                    <a:lumMod val="50000"/>
                  </a:schemeClr>
                </a:solidFill>
              </a:rPr>
              <a:t>on</a:t>
            </a:r>
            <a:r>
              <a:rPr lang="hu-HU" sz="1000" i="1" dirty="0">
                <a:solidFill>
                  <a:schemeClr val="bg1">
                    <a:lumMod val="50000"/>
                  </a:schemeClr>
                </a:solidFill>
              </a:rPr>
              <a:t>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can</a:t>
            </a:r>
            <a:r>
              <a:rPr lang="hu-HU" sz="1000" i="1" dirty="0">
                <a:solidFill>
                  <a:schemeClr val="bg1">
                    <a:lumMod val="50000"/>
                  </a:schemeClr>
                </a:solidFill>
              </a:rPr>
              <a:t> </a:t>
            </a:r>
            <a:r>
              <a:rPr lang="hu-HU" sz="1000" i="1" dirty="0" err="1">
                <a:solidFill>
                  <a:schemeClr val="bg1">
                    <a:lumMod val="50000"/>
                  </a:schemeClr>
                </a:solidFill>
              </a:rPr>
              <a:t>accept</a:t>
            </a:r>
            <a:r>
              <a:rPr lang="hu-HU" sz="1000" i="1" dirty="0">
                <a:solidFill>
                  <a:schemeClr val="bg1">
                    <a:lumMod val="50000"/>
                  </a:schemeClr>
                </a:solidFill>
              </a:rPr>
              <a:t> </a:t>
            </a:r>
            <a:r>
              <a:rPr lang="hu-HU" sz="1000" i="1" dirty="0" err="1">
                <a:solidFill>
                  <a:schemeClr val="bg1">
                    <a:lumMod val="50000"/>
                  </a:schemeClr>
                </a:solidFill>
              </a:rPr>
              <a:t>commercials</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least</a:t>
            </a:r>
            <a:endParaRPr lang="hu-HU" sz="1000" i="1" dirty="0">
              <a:solidFill>
                <a:schemeClr val="bg1">
                  <a:lumMod val="50000"/>
                </a:schemeClr>
              </a:solidFill>
            </a:endParaRPr>
          </a:p>
        </p:txBody>
      </p:sp>
      <p:sp>
        <p:nvSpPr>
          <p:cNvPr id="38"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a:t>
            </a:r>
            <a:r>
              <a:rPr kumimoji="0" lang="en-GB" sz="900" b="0" i="0" u="none" strike="noStrike" kern="0" cap="none" spc="0" normalizeH="0" baseline="0" noProof="0" dirty="0">
                <a:ln>
                  <a:noFill/>
                </a:ln>
                <a:solidFill>
                  <a:srgbClr val="222223"/>
                </a:solidFill>
                <a:effectLst/>
                <a:uLnTx/>
                <a:uFillTx/>
                <a:latin typeface="Calibri"/>
                <a:ea typeface="+mn-ea"/>
                <a:cs typeface="+mn-cs"/>
              </a:rPr>
              <a:t>different for each device</a:t>
            </a:r>
            <a:r>
              <a:rPr kumimoji="0" lang="hu-HU" sz="900" b="0" i="0" u="none" strike="noStrike" kern="0" cap="none" spc="0" normalizeH="0" baseline="0" noProof="0" dirty="0">
                <a:ln>
                  <a:noFill/>
                </a:ln>
                <a:solidFill>
                  <a:srgbClr val="222223"/>
                </a:solidFill>
                <a:effectLst/>
                <a:uLnTx/>
                <a:uFillTx/>
                <a:latin typeface="Calibri"/>
                <a:ea typeface="+mn-ea"/>
                <a:cs typeface="+mn-cs"/>
              </a:rPr>
              <a:t>| 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the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ones</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watching</a:t>
            </a:r>
            <a:r>
              <a:rPr kumimoji="0" lang="hu-HU" sz="900" b="0" i="0" u="none" strike="noStrike" kern="0" cap="none" spc="0" normalizeH="0" baseline="0" noProof="0" dirty="0">
                <a:ln>
                  <a:noFill/>
                </a:ln>
                <a:solidFill>
                  <a:srgbClr val="222223"/>
                </a:solidFill>
                <a:effectLst/>
                <a:uLnTx/>
                <a:uFillTx/>
                <a:latin typeface="Calibri"/>
                <a:ea typeface="+mn-ea"/>
                <a:cs typeface="+mn-cs"/>
              </a:rPr>
              <a:t> video </a:t>
            </a:r>
            <a:r>
              <a:rPr kumimoji="0" lang="hu-HU" sz="900" b="0" i="0" u="none" strike="noStrike" kern="0" cap="none" spc="0" normalizeH="0" baseline="0" noProof="0" dirty="0" err="1">
                <a:ln>
                  <a:noFill/>
                </a:ln>
                <a:solidFill>
                  <a:srgbClr val="222223"/>
                </a:solidFill>
                <a:effectLst/>
                <a:uLnTx/>
                <a:uFillTx/>
                <a:latin typeface="Calibri"/>
                <a:ea typeface="+mn-ea"/>
                <a:cs typeface="+mn-cs"/>
              </a:rPr>
              <a:t>content</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on</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these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devices</a:t>
            </a:r>
            <a:r>
              <a:rPr kumimoji="0" lang="hu-HU" sz="900" b="0" i="0" u="none" strike="noStrike" kern="0" cap="none" spc="0" normalizeH="0" baseline="0" noProof="0" dirty="0">
                <a:ln>
                  <a:noFill/>
                </a:ln>
                <a:solidFill>
                  <a:srgbClr val="222223"/>
                </a:solidFill>
                <a:effectLst/>
                <a:uLnTx/>
                <a:uFillTx/>
                <a:latin typeface="Calibri"/>
                <a:ea typeface="+mn-ea"/>
                <a:cs typeface="+mn-cs"/>
              </a:rPr>
              <a:t> and </a:t>
            </a:r>
            <a:r>
              <a:rPr kumimoji="0" lang="hu-HU" sz="900" b="0" i="0" u="none" strike="noStrike" kern="0" cap="none" spc="0" normalizeH="0" baseline="0" noProof="0" dirty="0" err="1">
                <a:ln>
                  <a:noFill/>
                </a:ln>
                <a:solidFill>
                  <a:srgbClr val="222223"/>
                </a:solidFill>
                <a:effectLst/>
                <a:uLnTx/>
                <a:uFillTx/>
                <a:latin typeface="Calibri"/>
                <a:ea typeface="+mn-ea"/>
                <a:cs typeface="+mn-cs"/>
              </a:rPr>
              <a:t>marked</a:t>
            </a:r>
            <a:r>
              <a:rPr kumimoji="0" lang="hu-HU" sz="900" b="0" i="0" u="none" strike="noStrike" kern="0" cap="none" spc="0" normalizeH="0" baseline="0" noProof="0" dirty="0">
                <a:ln>
                  <a:noFill/>
                </a:ln>
                <a:solidFill>
                  <a:srgbClr val="222223"/>
                </a:solidFill>
                <a:effectLst/>
                <a:uLnTx/>
                <a:uFillTx/>
                <a:latin typeface="Calibri"/>
                <a:ea typeface="+mn-ea"/>
                <a:cs typeface="+mn-cs"/>
              </a:rPr>
              <a:t> more </a:t>
            </a:r>
            <a:r>
              <a:rPr kumimoji="0" lang="hu-HU" sz="900" b="0" i="0" u="none" strike="noStrike" kern="0" cap="none" spc="0" normalizeH="0" baseline="0" noProof="0" dirty="0" err="1">
                <a:ln>
                  <a:noFill/>
                </a:ln>
                <a:solidFill>
                  <a:srgbClr val="222223"/>
                </a:solidFill>
                <a:effectLst/>
                <a:uLnTx/>
                <a:uFillTx/>
                <a:latin typeface="Calibri"/>
                <a:ea typeface="+mn-ea"/>
                <a:cs typeface="+mn-cs"/>
              </a:rPr>
              <a:t>devices</a:t>
            </a:r>
            <a:r>
              <a:rPr kumimoji="0" lang="hu-HU" sz="900" b="0" i="0" u="none" strike="noStrike" kern="0" cap="none" spc="0" normalizeH="0" baseline="0" noProof="0" dirty="0">
                <a:ln>
                  <a:noFill/>
                </a:ln>
                <a:solidFill>
                  <a:srgbClr val="222223"/>
                </a:solidFill>
                <a:effectLst/>
                <a:uLnTx/>
                <a:uFillTx/>
                <a:latin typeface="Calibri"/>
                <a:ea typeface="+mn-ea"/>
                <a:cs typeface="+mn-cs"/>
              </a:rPr>
              <a:t> </a:t>
            </a:r>
          </a:p>
        </p:txBody>
      </p:sp>
      <p:sp>
        <p:nvSpPr>
          <p:cNvPr id="7" name="TextBox 19"/>
          <p:cNvSpPr txBox="1"/>
          <p:nvPr/>
        </p:nvSpPr>
        <p:spPr>
          <a:xfrm>
            <a:off x="395536" y="2427734"/>
            <a:ext cx="2536300" cy="169277"/>
          </a:xfrm>
          <a:prstGeom prst="rect">
            <a:avLst/>
          </a:prstGeom>
          <a:noFill/>
        </p:spPr>
        <p:txBody>
          <a:bodyPr wrap="square" lIns="0" tIns="0" rIns="0" bIns="0" rtlCol="0">
            <a:spAutoFit/>
          </a:bodyPr>
          <a:lstStyle/>
          <a:p>
            <a:pPr marL="0" marR="0" lvl="0" indent="0" algn="l" defTabSz="924282"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58585A"/>
                </a:solidFill>
                <a:effectLst/>
                <a:uLnTx/>
                <a:uFillTx/>
                <a:latin typeface="Calibri"/>
                <a:ea typeface="+mn-ea"/>
                <a:cs typeface="+mn-cs"/>
              </a:rPr>
              <a:t>DESKTOP PC</a:t>
            </a:r>
            <a:r>
              <a:rPr kumimoji="0" lang="hu-HU" sz="1100" b="0" i="0" u="none" strike="noStrike" kern="0" cap="none" spc="0" normalizeH="0" baseline="0" noProof="0" dirty="0">
                <a:ln>
                  <a:noFill/>
                </a:ln>
                <a:solidFill>
                  <a:srgbClr val="58585A"/>
                </a:solidFill>
                <a:effectLst/>
                <a:uLnTx/>
                <a:uFillTx/>
                <a:latin typeface="Calibri"/>
                <a:ea typeface="+mn-ea"/>
                <a:cs typeface="+mn-cs"/>
              </a:rPr>
              <a:t>/LAPTOP/NOTEBOOK</a:t>
            </a:r>
            <a:endParaRPr kumimoji="0" lang="en-US" sz="1100" b="0" i="0" u="none" strike="noStrike" kern="0" cap="none" spc="0" normalizeH="0" baseline="0" noProof="0" dirty="0">
              <a:ln>
                <a:noFill/>
              </a:ln>
              <a:solidFill>
                <a:srgbClr val="58585A"/>
              </a:solidFill>
              <a:effectLst/>
              <a:uLnTx/>
              <a:uFillTx/>
              <a:latin typeface="Calibri"/>
              <a:ea typeface="+mn-ea"/>
              <a:cs typeface="+mn-cs"/>
            </a:endParaRPr>
          </a:p>
        </p:txBody>
      </p:sp>
      <p:sp>
        <p:nvSpPr>
          <p:cNvPr id="55" name="TextBox 19"/>
          <p:cNvSpPr txBox="1"/>
          <p:nvPr/>
        </p:nvSpPr>
        <p:spPr>
          <a:xfrm>
            <a:off x="2489268" y="1203598"/>
            <a:ext cx="1309796" cy="369332"/>
          </a:xfrm>
          <a:prstGeom prst="rect">
            <a:avLst/>
          </a:prstGeom>
          <a:noFill/>
        </p:spPr>
        <p:txBody>
          <a:bodyPr wrap="square" lIns="0" tIns="0" rIns="0" bIns="0" rtlCol="0">
            <a:spAutoFit/>
          </a:bodyPr>
          <a:lstStyle/>
          <a:p>
            <a:pPr marL="0" marR="0" lvl="0" indent="0" algn="ctr" defTabSz="924282"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58585A"/>
                </a:solidFill>
                <a:effectLst/>
                <a:uLnTx/>
                <a:uFillTx/>
                <a:latin typeface="Calibri"/>
                <a:ea typeface="+mn-ea"/>
                <a:cs typeface="+mn-cs"/>
              </a:rPr>
              <a:t>AVERAGE PLACEMENT</a:t>
            </a:r>
            <a:endParaRPr kumimoji="0" lang="en-US" sz="1200" b="0" i="0" u="none" strike="noStrike" kern="0" cap="none" spc="0" normalizeH="0" baseline="0" noProof="0" dirty="0">
              <a:ln>
                <a:noFill/>
              </a:ln>
              <a:solidFill>
                <a:srgbClr val="58585A"/>
              </a:solidFill>
              <a:effectLst/>
              <a:uLnTx/>
              <a:uFillTx/>
              <a:latin typeface="Calibri"/>
              <a:ea typeface="+mn-ea"/>
              <a:cs typeface="+mn-cs"/>
            </a:endParaRPr>
          </a:p>
        </p:txBody>
      </p:sp>
      <p:sp>
        <p:nvSpPr>
          <p:cNvPr id="56" name="TextBox 19"/>
          <p:cNvSpPr txBox="1"/>
          <p:nvPr/>
        </p:nvSpPr>
        <p:spPr>
          <a:xfrm>
            <a:off x="467544" y="1779662"/>
            <a:ext cx="1309796" cy="169277"/>
          </a:xfrm>
          <a:prstGeom prst="rect">
            <a:avLst/>
          </a:prstGeom>
          <a:noFill/>
        </p:spPr>
        <p:txBody>
          <a:bodyPr wrap="square" lIns="0" tIns="0" rIns="0" bIns="0" rtlCol="0">
            <a:spAutoFit/>
          </a:bodyPr>
          <a:lstStyle/>
          <a:p>
            <a:pPr marL="0" marR="0" lvl="0" indent="0" algn="l" defTabSz="924282" rtl="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rgbClr val="58585A"/>
                </a:solidFill>
                <a:effectLst/>
                <a:uLnTx/>
                <a:uFillTx/>
                <a:latin typeface="Calibri"/>
                <a:ea typeface="+mn-ea"/>
                <a:cs typeface="+mn-cs"/>
              </a:rPr>
              <a:t>TV/</a:t>
            </a:r>
            <a:r>
              <a:rPr kumimoji="0" lang="en-GB" sz="1100" b="0" i="0" u="none" strike="noStrike" kern="0" cap="none" spc="0" normalizeH="0" baseline="0" noProof="0" dirty="0">
                <a:ln>
                  <a:noFill/>
                </a:ln>
                <a:solidFill>
                  <a:srgbClr val="58585A"/>
                </a:solidFill>
                <a:effectLst/>
                <a:uLnTx/>
                <a:uFillTx/>
                <a:latin typeface="Calibri"/>
                <a:ea typeface="+mn-ea"/>
                <a:cs typeface="+mn-cs"/>
              </a:rPr>
              <a:t>SMART</a:t>
            </a:r>
            <a:r>
              <a:rPr kumimoji="0" lang="hu-HU" sz="1100" b="0" i="0" u="none" strike="noStrike" kern="0" cap="none" spc="0" normalizeH="0" baseline="0" noProof="0" dirty="0">
                <a:ln>
                  <a:noFill/>
                </a:ln>
                <a:solidFill>
                  <a:srgbClr val="58585A"/>
                </a:solidFill>
                <a:effectLst/>
                <a:uLnTx/>
                <a:uFillTx/>
                <a:latin typeface="Calibri"/>
                <a:ea typeface="+mn-ea"/>
                <a:cs typeface="+mn-cs"/>
              </a:rPr>
              <a:t> TV</a:t>
            </a:r>
            <a:endParaRPr kumimoji="0" lang="en-US" sz="1100" b="0" i="0" u="none" strike="noStrike" kern="0" cap="none" spc="0" normalizeH="0" baseline="0" noProof="0" dirty="0">
              <a:ln>
                <a:noFill/>
              </a:ln>
              <a:solidFill>
                <a:srgbClr val="58585A"/>
              </a:solidFill>
              <a:effectLst/>
              <a:uLnTx/>
              <a:uFillTx/>
              <a:latin typeface="Calibri"/>
              <a:ea typeface="+mn-ea"/>
              <a:cs typeface="+mn-cs"/>
            </a:endParaRPr>
          </a:p>
        </p:txBody>
      </p:sp>
      <p:grpSp>
        <p:nvGrpSpPr>
          <p:cNvPr id="3" name="Group 2"/>
          <p:cNvGrpSpPr/>
          <p:nvPr/>
        </p:nvGrpSpPr>
        <p:grpSpPr>
          <a:xfrm>
            <a:off x="2283303" y="1811034"/>
            <a:ext cx="1737663" cy="251010"/>
            <a:chOff x="2834337" y="1882796"/>
            <a:chExt cx="1737663" cy="251010"/>
          </a:xfrm>
        </p:grpSpPr>
        <p:sp>
          <p:nvSpPr>
            <p:cNvPr id="8" name="Shape 50"/>
            <p:cNvSpPr/>
            <p:nvPr/>
          </p:nvSpPr>
          <p:spPr>
            <a:xfrm>
              <a:off x="2834337" y="1885500"/>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 name="Shape 50"/>
            <p:cNvSpPr/>
            <p:nvPr/>
          </p:nvSpPr>
          <p:spPr>
            <a:xfrm>
              <a:off x="3416639" y="1884007"/>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4" name="Shape 50"/>
            <p:cNvSpPr/>
            <p:nvPr/>
          </p:nvSpPr>
          <p:spPr>
            <a:xfrm>
              <a:off x="3995936" y="1882796"/>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13" name="Shape 57"/>
          <p:cNvSpPr/>
          <p:nvPr/>
        </p:nvSpPr>
        <p:spPr>
          <a:xfrm>
            <a:off x="2313014" y="1692409"/>
            <a:ext cx="431802" cy="431802"/>
          </a:xfrm>
          <a:prstGeom prst="ellipse">
            <a:avLst/>
          </a:prstGeom>
          <a:solidFill>
            <a:schemeClr val="accent2"/>
          </a:solidFill>
          <a:ln w="63500" cap="flat">
            <a:solidFill>
              <a:srgbClr val="FFFFFF"/>
            </a:solidFill>
            <a:prstDash val="solid"/>
            <a:miter lim="400000"/>
          </a:ln>
          <a:effectLst>
            <a:outerShdw blurRad="63500" dist="25400" dir="5400000" rotWithShape="0">
              <a:srgbClr val="000000">
                <a:alpha val="30007"/>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defTabSz="1460500">
              <a:lnSpc>
                <a:spcPct val="70000"/>
              </a:lnSpc>
              <a:defRPr sz="1500" b="1">
                <a:solidFill>
                  <a:srgbClr val="FFFFFF"/>
                </a:solidFill>
                <a:latin typeface="Helvetica Neue"/>
                <a:ea typeface="Helvetica Neue"/>
                <a:cs typeface="Helvetica Neue"/>
                <a:sym typeface="Helvetica Neue"/>
              </a:defRPr>
            </a:lvl1pPr>
          </a:lstStyle>
          <a:p>
            <a:pPr marL="0" marR="0" lvl="0" indent="0" algn="ctr" defTabSz="1460500" rtl="0" eaLnBrk="1" fontAlgn="auto" latinLnBrk="0" hangingPunct="0">
              <a:lnSpc>
                <a:spcPct val="70000"/>
              </a:lnSpc>
              <a:spcBef>
                <a:spcPts val="0"/>
              </a:spcBef>
              <a:spcAft>
                <a:spcPts val="0"/>
              </a:spcAft>
              <a:buClrTx/>
              <a:buSzTx/>
              <a:buFontTx/>
              <a:buNone/>
              <a:tabLst/>
              <a:defRPr/>
            </a:pPr>
            <a:endParaRPr kumimoji="0" sz="1500" b="1" i="0" u="none" strike="noStrike" kern="0" cap="none" spc="0" normalizeH="0" baseline="0" noProof="0" dirty="0">
              <a:ln>
                <a:noFill/>
              </a:ln>
              <a:solidFill>
                <a:srgbClr val="FFFFFF"/>
              </a:solidFill>
              <a:effectLst/>
              <a:uLnTx/>
              <a:uFillTx/>
              <a:latin typeface="Helvetica Neue"/>
              <a:sym typeface="Helvetica Neue"/>
            </a:endParaRPr>
          </a:p>
        </p:txBody>
      </p:sp>
      <p:sp>
        <p:nvSpPr>
          <p:cNvPr id="14" name="TextBox 13"/>
          <p:cNvSpPr txBox="1"/>
          <p:nvPr/>
        </p:nvSpPr>
        <p:spPr>
          <a:xfrm>
            <a:off x="2267744" y="1750528"/>
            <a:ext cx="648072"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a:t>
            </a:r>
            <a:r>
              <a:rPr kumimoji="0" lang="en-GB"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29</a:t>
            </a:r>
            <a:endParaRPr kumimoji="0" lang="hu-HU"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grpSp>
        <p:nvGrpSpPr>
          <p:cNvPr id="66" name="Group 65"/>
          <p:cNvGrpSpPr/>
          <p:nvPr/>
        </p:nvGrpSpPr>
        <p:grpSpPr>
          <a:xfrm>
            <a:off x="2283303" y="2495721"/>
            <a:ext cx="1737663" cy="251010"/>
            <a:chOff x="2834337" y="1882796"/>
            <a:chExt cx="1737663" cy="251010"/>
          </a:xfrm>
        </p:grpSpPr>
        <p:sp>
          <p:nvSpPr>
            <p:cNvPr id="67" name="Shape 50"/>
            <p:cNvSpPr/>
            <p:nvPr/>
          </p:nvSpPr>
          <p:spPr>
            <a:xfrm>
              <a:off x="2834337" y="1885500"/>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8" name="Shape 50"/>
            <p:cNvSpPr/>
            <p:nvPr/>
          </p:nvSpPr>
          <p:spPr>
            <a:xfrm>
              <a:off x="3416639" y="1884007"/>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9" name="Shape 50"/>
            <p:cNvSpPr/>
            <p:nvPr/>
          </p:nvSpPr>
          <p:spPr>
            <a:xfrm>
              <a:off x="3995936" y="1882796"/>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70" name="Shape 57"/>
          <p:cNvSpPr/>
          <p:nvPr/>
        </p:nvSpPr>
        <p:spPr>
          <a:xfrm>
            <a:off x="2385022" y="2377096"/>
            <a:ext cx="431802" cy="431802"/>
          </a:xfrm>
          <a:prstGeom prst="ellipse">
            <a:avLst/>
          </a:prstGeom>
          <a:solidFill>
            <a:schemeClr val="accent2"/>
          </a:solidFill>
          <a:ln w="63500" cap="flat">
            <a:solidFill>
              <a:srgbClr val="FFFFFF"/>
            </a:solidFill>
            <a:prstDash val="solid"/>
            <a:miter lim="400000"/>
          </a:ln>
          <a:effectLst>
            <a:outerShdw blurRad="63500" dist="25400" dir="5400000" rotWithShape="0">
              <a:srgbClr val="000000">
                <a:alpha val="30007"/>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defTabSz="1460500">
              <a:lnSpc>
                <a:spcPct val="70000"/>
              </a:lnSpc>
              <a:defRPr sz="1500" b="1">
                <a:solidFill>
                  <a:srgbClr val="FFFFFF"/>
                </a:solidFill>
                <a:latin typeface="Helvetica Neue"/>
                <a:ea typeface="Helvetica Neue"/>
                <a:cs typeface="Helvetica Neue"/>
                <a:sym typeface="Helvetica Neue"/>
              </a:defRPr>
            </a:lvl1pPr>
          </a:lstStyle>
          <a:p>
            <a:pPr marL="0" marR="0" lvl="0" indent="0" algn="ctr" defTabSz="1460500" rtl="0" eaLnBrk="1" fontAlgn="auto" latinLnBrk="0" hangingPunct="0">
              <a:lnSpc>
                <a:spcPct val="70000"/>
              </a:lnSpc>
              <a:spcBef>
                <a:spcPts val="0"/>
              </a:spcBef>
              <a:spcAft>
                <a:spcPts val="0"/>
              </a:spcAft>
              <a:buClrTx/>
              <a:buSzTx/>
              <a:buFontTx/>
              <a:buNone/>
              <a:tabLst/>
              <a:defRPr/>
            </a:pPr>
            <a:endParaRPr kumimoji="0" sz="1500" b="1" i="0" u="none" strike="noStrike" kern="0" cap="none" spc="0" normalizeH="0" baseline="0" noProof="0" dirty="0">
              <a:ln>
                <a:noFill/>
              </a:ln>
              <a:solidFill>
                <a:srgbClr val="FFFFFF"/>
              </a:solidFill>
              <a:effectLst/>
              <a:uLnTx/>
              <a:uFillTx/>
              <a:latin typeface="Helvetica Neue"/>
              <a:sym typeface="Helvetica Neue"/>
            </a:endParaRPr>
          </a:p>
        </p:txBody>
      </p:sp>
      <p:sp>
        <p:nvSpPr>
          <p:cNvPr id="71" name="TextBox 70"/>
          <p:cNvSpPr txBox="1"/>
          <p:nvPr/>
        </p:nvSpPr>
        <p:spPr>
          <a:xfrm>
            <a:off x="2339752" y="2435215"/>
            <a:ext cx="648072"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1,5</a:t>
            </a:r>
            <a:r>
              <a:rPr kumimoji="0" lang="en-GB"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a:t>
            </a:r>
            <a:endParaRPr kumimoji="0" lang="hu-HU"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72" name="TextBox 19"/>
          <p:cNvSpPr txBox="1"/>
          <p:nvPr/>
        </p:nvSpPr>
        <p:spPr>
          <a:xfrm>
            <a:off x="395535" y="3250646"/>
            <a:ext cx="1423953" cy="169277"/>
          </a:xfrm>
          <a:prstGeom prst="rect">
            <a:avLst/>
          </a:prstGeom>
          <a:noFill/>
        </p:spPr>
        <p:txBody>
          <a:bodyPr wrap="square" lIns="0" tIns="0" rIns="0" bIns="0" rtlCol="0">
            <a:spAutoFit/>
          </a:bodyPr>
          <a:lstStyle/>
          <a:p>
            <a:pPr marL="0" marR="0" lvl="0" indent="0" algn="l" defTabSz="924282" rtl="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rgbClr val="58585A"/>
                </a:solidFill>
                <a:effectLst/>
                <a:uLnTx/>
                <a:uFillTx/>
                <a:latin typeface="Calibri"/>
                <a:ea typeface="+mn-ea"/>
                <a:cs typeface="+mn-cs"/>
              </a:rPr>
              <a:t>MOBIL</a:t>
            </a:r>
            <a:r>
              <a:rPr kumimoji="0" lang="en-GB" sz="1100" b="0" i="0" u="none" strike="noStrike" kern="0" cap="none" spc="0" normalizeH="0" baseline="0" noProof="0" dirty="0">
                <a:ln>
                  <a:noFill/>
                </a:ln>
                <a:solidFill>
                  <a:srgbClr val="58585A"/>
                </a:solidFill>
                <a:effectLst/>
                <a:uLnTx/>
                <a:uFillTx/>
                <a:latin typeface="Calibri"/>
                <a:ea typeface="+mn-ea"/>
                <a:cs typeface="+mn-cs"/>
              </a:rPr>
              <a:t>E</a:t>
            </a:r>
            <a:r>
              <a:rPr kumimoji="0" lang="hu-HU" sz="1100" b="0" i="0" u="none" strike="noStrike" kern="0" cap="none" spc="0" normalizeH="0" baseline="0" noProof="0" dirty="0">
                <a:ln>
                  <a:noFill/>
                </a:ln>
                <a:solidFill>
                  <a:srgbClr val="58585A"/>
                </a:solidFill>
                <a:effectLst/>
                <a:uLnTx/>
                <a:uFillTx/>
                <a:latin typeface="Calibri"/>
                <a:ea typeface="+mn-ea"/>
                <a:cs typeface="+mn-cs"/>
              </a:rPr>
              <a:t>/</a:t>
            </a:r>
            <a:r>
              <a:rPr kumimoji="0" lang="en-GB" sz="1100" b="0" i="0" u="none" strike="noStrike" kern="0" cap="none" spc="0" normalizeH="0" baseline="0" noProof="0" dirty="0">
                <a:ln>
                  <a:noFill/>
                </a:ln>
                <a:solidFill>
                  <a:srgbClr val="58585A"/>
                </a:solidFill>
                <a:effectLst/>
                <a:uLnTx/>
                <a:uFillTx/>
                <a:latin typeface="Calibri"/>
                <a:ea typeface="+mn-ea"/>
                <a:cs typeface="+mn-cs"/>
              </a:rPr>
              <a:t>SMARTPHONE</a:t>
            </a:r>
            <a:endParaRPr kumimoji="0" lang="en-US" sz="1100" b="0" i="0" u="none" strike="noStrike" kern="0" cap="none" spc="0" normalizeH="0" baseline="0" noProof="0" dirty="0">
              <a:ln>
                <a:noFill/>
              </a:ln>
              <a:solidFill>
                <a:srgbClr val="58585A"/>
              </a:solidFill>
              <a:effectLst/>
              <a:uLnTx/>
              <a:uFillTx/>
              <a:latin typeface="Calibri"/>
              <a:ea typeface="+mn-ea"/>
              <a:cs typeface="+mn-cs"/>
            </a:endParaRPr>
          </a:p>
        </p:txBody>
      </p:sp>
      <p:grpSp>
        <p:nvGrpSpPr>
          <p:cNvPr id="73" name="Group 72"/>
          <p:cNvGrpSpPr/>
          <p:nvPr/>
        </p:nvGrpSpPr>
        <p:grpSpPr>
          <a:xfrm>
            <a:off x="2283303" y="3195250"/>
            <a:ext cx="1737663" cy="251010"/>
            <a:chOff x="2834337" y="1882796"/>
            <a:chExt cx="1737663" cy="251010"/>
          </a:xfrm>
        </p:grpSpPr>
        <p:sp>
          <p:nvSpPr>
            <p:cNvPr id="74" name="Shape 50"/>
            <p:cNvSpPr/>
            <p:nvPr/>
          </p:nvSpPr>
          <p:spPr>
            <a:xfrm>
              <a:off x="2834337" y="1885500"/>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5" name="Shape 50"/>
            <p:cNvSpPr/>
            <p:nvPr/>
          </p:nvSpPr>
          <p:spPr>
            <a:xfrm>
              <a:off x="3416639" y="1884007"/>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6" name="Shape 50"/>
            <p:cNvSpPr/>
            <p:nvPr/>
          </p:nvSpPr>
          <p:spPr>
            <a:xfrm>
              <a:off x="3995936" y="1882796"/>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77" name="Shape 57"/>
          <p:cNvSpPr/>
          <p:nvPr/>
        </p:nvSpPr>
        <p:spPr>
          <a:xfrm>
            <a:off x="2457030" y="3076625"/>
            <a:ext cx="431802" cy="431802"/>
          </a:xfrm>
          <a:prstGeom prst="ellipse">
            <a:avLst/>
          </a:prstGeom>
          <a:solidFill>
            <a:schemeClr val="accent2"/>
          </a:solidFill>
          <a:ln w="63500" cap="flat">
            <a:solidFill>
              <a:srgbClr val="FFFFFF"/>
            </a:solidFill>
            <a:prstDash val="solid"/>
            <a:miter lim="400000"/>
          </a:ln>
          <a:effectLst>
            <a:outerShdw blurRad="63500" dist="25400" dir="5400000" rotWithShape="0">
              <a:srgbClr val="000000">
                <a:alpha val="30007"/>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defTabSz="1460500">
              <a:lnSpc>
                <a:spcPct val="70000"/>
              </a:lnSpc>
              <a:defRPr sz="1500" b="1">
                <a:solidFill>
                  <a:srgbClr val="FFFFFF"/>
                </a:solidFill>
                <a:latin typeface="Helvetica Neue"/>
                <a:ea typeface="Helvetica Neue"/>
                <a:cs typeface="Helvetica Neue"/>
                <a:sym typeface="Helvetica Neue"/>
              </a:defRPr>
            </a:lvl1pPr>
          </a:lstStyle>
          <a:p>
            <a:pPr marL="0" marR="0" lvl="0" indent="0" algn="ctr" defTabSz="1460500" rtl="0" eaLnBrk="1" fontAlgn="auto" latinLnBrk="0" hangingPunct="0">
              <a:lnSpc>
                <a:spcPct val="70000"/>
              </a:lnSpc>
              <a:spcBef>
                <a:spcPts val="0"/>
              </a:spcBef>
              <a:spcAft>
                <a:spcPts val="0"/>
              </a:spcAft>
              <a:buClrTx/>
              <a:buSzTx/>
              <a:buFontTx/>
              <a:buNone/>
              <a:tabLst/>
              <a:defRPr/>
            </a:pPr>
            <a:endParaRPr kumimoji="0" sz="1500" b="1" i="0" u="none" strike="noStrike" kern="0" cap="none" spc="0" normalizeH="0" baseline="0" noProof="0" dirty="0">
              <a:ln>
                <a:noFill/>
              </a:ln>
              <a:solidFill>
                <a:srgbClr val="FFFFFF"/>
              </a:solidFill>
              <a:effectLst/>
              <a:uLnTx/>
              <a:uFillTx/>
              <a:latin typeface="Helvetica Neue"/>
              <a:sym typeface="Helvetica Neue"/>
            </a:endParaRPr>
          </a:p>
        </p:txBody>
      </p:sp>
      <p:sp>
        <p:nvSpPr>
          <p:cNvPr id="78" name="TextBox 77"/>
          <p:cNvSpPr txBox="1"/>
          <p:nvPr/>
        </p:nvSpPr>
        <p:spPr>
          <a:xfrm>
            <a:off x="2411760" y="3134744"/>
            <a:ext cx="648072"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1,6</a:t>
            </a:r>
            <a:r>
              <a:rPr kumimoji="0" lang="en-GB"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a:t>
            </a:r>
            <a:endParaRPr kumimoji="0" lang="hu-HU"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79" name="TextBox 19"/>
          <p:cNvSpPr txBox="1"/>
          <p:nvPr/>
        </p:nvSpPr>
        <p:spPr>
          <a:xfrm>
            <a:off x="395536" y="3970153"/>
            <a:ext cx="1309796" cy="169277"/>
          </a:xfrm>
          <a:prstGeom prst="rect">
            <a:avLst/>
          </a:prstGeom>
          <a:noFill/>
        </p:spPr>
        <p:txBody>
          <a:bodyPr wrap="square" lIns="0" tIns="0" rIns="0" bIns="0" rtlCol="0">
            <a:spAutoFit/>
          </a:bodyPr>
          <a:lstStyle/>
          <a:p>
            <a:pPr marL="0" marR="0" lvl="0" indent="0" algn="l" defTabSz="924282" rtl="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rgbClr val="58585A"/>
                </a:solidFill>
                <a:effectLst/>
                <a:uLnTx/>
                <a:uFillTx/>
                <a:latin typeface="Calibri"/>
                <a:ea typeface="+mn-ea"/>
                <a:cs typeface="+mn-cs"/>
              </a:rPr>
              <a:t>TABLET</a:t>
            </a:r>
            <a:endParaRPr kumimoji="0" lang="en-US" sz="1100" b="0" i="0" u="none" strike="noStrike" kern="0" cap="none" spc="0" normalizeH="0" baseline="0" noProof="0" dirty="0">
              <a:ln>
                <a:noFill/>
              </a:ln>
              <a:solidFill>
                <a:srgbClr val="58585A"/>
              </a:solidFill>
              <a:effectLst/>
              <a:uLnTx/>
              <a:uFillTx/>
              <a:latin typeface="Calibri"/>
              <a:ea typeface="+mn-ea"/>
              <a:cs typeface="+mn-cs"/>
            </a:endParaRPr>
          </a:p>
        </p:txBody>
      </p:sp>
      <p:grpSp>
        <p:nvGrpSpPr>
          <p:cNvPr id="80" name="Group 79"/>
          <p:cNvGrpSpPr/>
          <p:nvPr/>
        </p:nvGrpSpPr>
        <p:grpSpPr>
          <a:xfrm>
            <a:off x="2283303" y="3914757"/>
            <a:ext cx="1737663" cy="251010"/>
            <a:chOff x="2834337" y="1882796"/>
            <a:chExt cx="1737663" cy="251010"/>
          </a:xfrm>
        </p:grpSpPr>
        <p:sp>
          <p:nvSpPr>
            <p:cNvPr id="81" name="Shape 50"/>
            <p:cNvSpPr/>
            <p:nvPr/>
          </p:nvSpPr>
          <p:spPr>
            <a:xfrm>
              <a:off x="2834337" y="1885500"/>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82" name="Shape 50"/>
            <p:cNvSpPr/>
            <p:nvPr/>
          </p:nvSpPr>
          <p:spPr>
            <a:xfrm>
              <a:off x="3416639" y="1884007"/>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83" name="Shape 50"/>
            <p:cNvSpPr/>
            <p:nvPr/>
          </p:nvSpPr>
          <p:spPr>
            <a:xfrm>
              <a:off x="3995936" y="1882796"/>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84" name="Shape 57"/>
          <p:cNvSpPr/>
          <p:nvPr/>
        </p:nvSpPr>
        <p:spPr>
          <a:xfrm>
            <a:off x="2601046" y="3795886"/>
            <a:ext cx="431802" cy="431802"/>
          </a:xfrm>
          <a:prstGeom prst="ellipse">
            <a:avLst/>
          </a:prstGeom>
          <a:solidFill>
            <a:schemeClr val="accent2"/>
          </a:solidFill>
          <a:ln w="63500" cap="flat">
            <a:solidFill>
              <a:srgbClr val="FFFFFF"/>
            </a:solidFill>
            <a:prstDash val="solid"/>
            <a:miter lim="400000"/>
          </a:ln>
          <a:effectLst>
            <a:outerShdw blurRad="63500" dist="25400" dir="5400000" rotWithShape="0">
              <a:srgbClr val="000000">
                <a:alpha val="30007"/>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defTabSz="1460500">
              <a:lnSpc>
                <a:spcPct val="70000"/>
              </a:lnSpc>
              <a:defRPr sz="1500" b="1">
                <a:solidFill>
                  <a:srgbClr val="FFFFFF"/>
                </a:solidFill>
                <a:latin typeface="Helvetica Neue"/>
                <a:ea typeface="Helvetica Neue"/>
                <a:cs typeface="Helvetica Neue"/>
                <a:sym typeface="Helvetica Neue"/>
              </a:defRPr>
            </a:lvl1pPr>
          </a:lstStyle>
          <a:p>
            <a:pPr marL="0" marR="0" lvl="0" indent="0" algn="ctr" defTabSz="1460500" rtl="0" eaLnBrk="1" fontAlgn="auto" latinLnBrk="0" hangingPunct="0">
              <a:lnSpc>
                <a:spcPct val="70000"/>
              </a:lnSpc>
              <a:spcBef>
                <a:spcPts val="0"/>
              </a:spcBef>
              <a:spcAft>
                <a:spcPts val="0"/>
              </a:spcAft>
              <a:buClrTx/>
              <a:buSzTx/>
              <a:buFontTx/>
              <a:buNone/>
              <a:tabLst/>
              <a:defRPr/>
            </a:pPr>
            <a:endParaRPr kumimoji="0" sz="1500" b="1" i="0" u="none" strike="noStrike" kern="0" cap="none" spc="0" normalizeH="0" baseline="0" noProof="0" dirty="0">
              <a:ln>
                <a:noFill/>
              </a:ln>
              <a:solidFill>
                <a:srgbClr val="FFFFFF"/>
              </a:solidFill>
              <a:effectLst/>
              <a:uLnTx/>
              <a:uFillTx/>
              <a:latin typeface="Helvetica Neue"/>
              <a:sym typeface="Helvetica Neue"/>
            </a:endParaRPr>
          </a:p>
        </p:txBody>
      </p:sp>
      <p:sp>
        <p:nvSpPr>
          <p:cNvPr id="85" name="TextBox 84"/>
          <p:cNvSpPr txBox="1"/>
          <p:nvPr/>
        </p:nvSpPr>
        <p:spPr>
          <a:xfrm>
            <a:off x="2555776" y="3854005"/>
            <a:ext cx="648072"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a:t>
            </a:r>
            <a:r>
              <a:rPr kumimoji="0" lang="en-GB"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a:t>
            </a:r>
            <a:r>
              <a:rPr kumimoji="0" lang="hu-HU"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7</a:t>
            </a:r>
          </a:p>
        </p:txBody>
      </p:sp>
      <p:sp>
        <p:nvSpPr>
          <p:cNvPr id="89" name="Szövegdoboz 30"/>
          <p:cNvSpPr txBox="1"/>
          <p:nvPr/>
        </p:nvSpPr>
        <p:spPr>
          <a:xfrm>
            <a:off x="5928811" y="1059582"/>
            <a:ext cx="2817499" cy="28392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For the cohort surveyed, over 3 years, advertising on smart TV became the most acceptable, and tolerance of advertising on smart TV improved.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In contrast, they have deteriorated in relation to those on desktop computers, which has now come second. No change for mobile phones and tablets.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For both television and desktop computers, there is a general pattern of greater and lesser acceptance across subgroups.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Interestingly, in the previous two surveys, ad-blocker users were more sensitive than average to mobile phone advertising, but this is not reflected in the current survey.</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EB701A58-9A94-438B-B598-C38E5AD963E2}"/>
              </a:ext>
            </a:extLst>
          </p:cNvPr>
          <p:cNvSpPr txBox="1"/>
          <p:nvPr/>
        </p:nvSpPr>
        <p:spPr>
          <a:xfrm>
            <a:off x="4267060" y="1109961"/>
            <a:ext cx="609880"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2020:</a:t>
            </a:r>
            <a:endParaRPr kumimoji="0" lang="en-GB" sz="14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39" name="TextBox 38">
            <a:extLst>
              <a:ext uri="{FF2B5EF4-FFF2-40B4-BE49-F238E27FC236}">
                <a16:creationId xmlns:a16="http://schemas.microsoft.com/office/drawing/2014/main" id="{8E2AD5E6-4695-4296-B394-8AD7B39DA68B}"/>
              </a:ext>
            </a:extLst>
          </p:cNvPr>
          <p:cNvSpPr txBox="1"/>
          <p:nvPr/>
        </p:nvSpPr>
        <p:spPr>
          <a:xfrm>
            <a:off x="4355976" y="2438767"/>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1,36</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0" name="TextBox 39">
            <a:extLst>
              <a:ext uri="{FF2B5EF4-FFF2-40B4-BE49-F238E27FC236}">
                <a16:creationId xmlns:a16="http://schemas.microsoft.com/office/drawing/2014/main" id="{393097CB-C449-48E6-BE84-4FB98D4CC19A}"/>
              </a:ext>
            </a:extLst>
          </p:cNvPr>
          <p:cNvSpPr txBox="1"/>
          <p:nvPr/>
        </p:nvSpPr>
        <p:spPr>
          <a:xfrm>
            <a:off x="4355976" y="1779662"/>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1,59</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1" name="TextBox 40">
            <a:extLst>
              <a:ext uri="{FF2B5EF4-FFF2-40B4-BE49-F238E27FC236}">
                <a16:creationId xmlns:a16="http://schemas.microsoft.com/office/drawing/2014/main" id="{6AB9C46E-D34E-4336-9A5B-D7D21EFCC7C7}"/>
              </a:ext>
            </a:extLst>
          </p:cNvPr>
          <p:cNvSpPr txBox="1"/>
          <p:nvPr/>
        </p:nvSpPr>
        <p:spPr>
          <a:xfrm>
            <a:off x="4329016" y="3181394"/>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1,69</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2" name="TextBox 41">
            <a:extLst>
              <a:ext uri="{FF2B5EF4-FFF2-40B4-BE49-F238E27FC236}">
                <a16:creationId xmlns:a16="http://schemas.microsoft.com/office/drawing/2014/main" id="{D418905B-931D-4190-A65C-10FE119CFD85}"/>
              </a:ext>
            </a:extLst>
          </p:cNvPr>
          <p:cNvSpPr txBox="1"/>
          <p:nvPr/>
        </p:nvSpPr>
        <p:spPr>
          <a:xfrm>
            <a:off x="4339065" y="3877641"/>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2,07</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4" name="Arrow: Down 43">
            <a:extLst>
              <a:ext uri="{FF2B5EF4-FFF2-40B4-BE49-F238E27FC236}">
                <a16:creationId xmlns:a16="http://schemas.microsoft.com/office/drawing/2014/main" id="{02A55B2A-EE91-4069-AC3D-560BE9D90E95}"/>
              </a:ext>
            </a:extLst>
          </p:cNvPr>
          <p:cNvSpPr/>
          <p:nvPr/>
        </p:nvSpPr>
        <p:spPr>
          <a:xfrm rot="10800000">
            <a:off x="2147871" y="2548892"/>
            <a:ext cx="80412" cy="125368"/>
          </a:xfrm>
          <a:prstGeom prst="downArrow">
            <a:avLst/>
          </a:prstGeom>
          <a:solidFill>
            <a:srgbClr val="7CA24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5" name="Arrow: Down 44">
            <a:extLst>
              <a:ext uri="{FF2B5EF4-FFF2-40B4-BE49-F238E27FC236}">
                <a16:creationId xmlns:a16="http://schemas.microsoft.com/office/drawing/2014/main" id="{4BCD9558-B219-4F5A-9CA9-839073970875}"/>
              </a:ext>
            </a:extLst>
          </p:cNvPr>
          <p:cNvSpPr/>
          <p:nvPr/>
        </p:nvSpPr>
        <p:spPr>
          <a:xfrm>
            <a:off x="2146442" y="1847870"/>
            <a:ext cx="80412" cy="125368"/>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45755001-2253-5F7A-72C6-C0C2B16EB1BF}"/>
              </a:ext>
            </a:extLst>
          </p:cNvPr>
          <p:cNvSpPr txBox="1"/>
          <p:nvPr/>
        </p:nvSpPr>
        <p:spPr>
          <a:xfrm>
            <a:off x="4754208" y="1109961"/>
            <a:ext cx="609880"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2017:</a:t>
            </a:r>
            <a:endParaRPr kumimoji="0" lang="en-GB" sz="14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5" name="TextBox 4">
            <a:extLst>
              <a:ext uri="{FF2B5EF4-FFF2-40B4-BE49-F238E27FC236}">
                <a16:creationId xmlns:a16="http://schemas.microsoft.com/office/drawing/2014/main" id="{20010740-972D-9E98-7E66-19883A256E9F}"/>
              </a:ext>
            </a:extLst>
          </p:cNvPr>
          <p:cNvSpPr txBox="1"/>
          <p:nvPr/>
        </p:nvSpPr>
        <p:spPr>
          <a:xfrm>
            <a:off x="4843124" y="2438767"/>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1,27</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6" name="TextBox 5">
            <a:extLst>
              <a:ext uri="{FF2B5EF4-FFF2-40B4-BE49-F238E27FC236}">
                <a16:creationId xmlns:a16="http://schemas.microsoft.com/office/drawing/2014/main" id="{99986CA4-21DE-351E-A1C1-5D5A8EFF9412}"/>
              </a:ext>
            </a:extLst>
          </p:cNvPr>
          <p:cNvSpPr txBox="1"/>
          <p:nvPr/>
        </p:nvSpPr>
        <p:spPr>
          <a:xfrm>
            <a:off x="4843124" y="1779662"/>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1,52</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9" name="TextBox 8">
            <a:extLst>
              <a:ext uri="{FF2B5EF4-FFF2-40B4-BE49-F238E27FC236}">
                <a16:creationId xmlns:a16="http://schemas.microsoft.com/office/drawing/2014/main" id="{7A941B14-6B7A-04DF-F49D-5DCD24D5258B}"/>
              </a:ext>
            </a:extLst>
          </p:cNvPr>
          <p:cNvSpPr txBox="1"/>
          <p:nvPr/>
        </p:nvSpPr>
        <p:spPr>
          <a:xfrm>
            <a:off x="4816164" y="3181394"/>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1,87</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0" name="TextBox 9">
            <a:extLst>
              <a:ext uri="{FF2B5EF4-FFF2-40B4-BE49-F238E27FC236}">
                <a16:creationId xmlns:a16="http://schemas.microsoft.com/office/drawing/2014/main" id="{F8C53805-43A9-1289-8F6C-7BAB6270D1E3}"/>
              </a:ext>
            </a:extLst>
          </p:cNvPr>
          <p:cNvSpPr txBox="1"/>
          <p:nvPr/>
        </p:nvSpPr>
        <p:spPr>
          <a:xfrm>
            <a:off x="4826213" y="3877641"/>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2,10</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pic>
        <p:nvPicPr>
          <p:cNvPr id="2" name="Picture 2">
            <a:extLst>
              <a:ext uri="{FF2B5EF4-FFF2-40B4-BE49-F238E27FC236}">
                <a16:creationId xmlns:a16="http://schemas.microsoft.com/office/drawing/2014/main" id="{1E937FF9-F427-2852-80EE-2F40AAB1453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47DE056-C388-5C57-96C2-D2B277ED9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5279804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p:cNvGraphicFramePr>
            <a:graphicFrameLocks noChangeAspect="1"/>
          </p:cNvGraphicFramePr>
          <p:nvPr/>
        </p:nvGraphicFramePr>
        <p:xfrm>
          <a:off x="4143480" y="1108646"/>
          <a:ext cx="2108538" cy="2088939"/>
        </p:xfrm>
        <a:graphic>
          <a:graphicData uri="http://schemas.openxmlformats.org/drawingml/2006/chart">
            <c:chart xmlns:c="http://schemas.openxmlformats.org/drawingml/2006/chart" xmlns:r="http://schemas.openxmlformats.org/officeDocument/2006/relationships" r:id="rId2"/>
          </a:graphicData>
        </a:graphic>
      </p:graphicFrame>
      <p:sp>
        <p:nvSpPr>
          <p:cNvPr id="37" name="Title 3"/>
          <p:cNvSpPr>
            <a:spLocks noGrp="1"/>
          </p:cNvSpPr>
          <p:nvPr>
            <p:ph type="title"/>
          </p:nvPr>
        </p:nvSpPr>
        <p:spPr>
          <a:xfrm>
            <a:off x="179984" y="-19088"/>
            <a:ext cx="8680422" cy="469722"/>
          </a:xfrm>
        </p:spPr>
        <p:txBody>
          <a:bodyPr>
            <a:noAutofit/>
          </a:bodyPr>
          <a:lstStyle/>
          <a:p>
            <a:r>
              <a:rPr lang="hu-HU" sz="2900" dirty="0" err="1"/>
              <a:t>Advertisements</a:t>
            </a:r>
            <a:r>
              <a:rPr lang="hu-HU" sz="2900" dirty="0"/>
              <a:t> </a:t>
            </a:r>
            <a:r>
              <a:rPr lang="hu-HU" sz="2900" dirty="0" err="1"/>
              <a:t>acceptance</a:t>
            </a:r>
            <a:r>
              <a:rPr lang="hu-HU" sz="2900" dirty="0"/>
              <a:t> </a:t>
            </a:r>
            <a:r>
              <a:rPr lang="hu-HU" sz="2900" dirty="0" err="1"/>
              <a:t>by</a:t>
            </a:r>
            <a:r>
              <a:rPr lang="hu-HU" sz="2900" dirty="0"/>
              <a:t> </a:t>
            </a:r>
            <a:r>
              <a:rPr lang="hu-HU" sz="2900" dirty="0" err="1"/>
              <a:t>platforms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a:solidFill>
                  <a:schemeClr val="bg1">
                    <a:lumMod val="50000"/>
                  </a:schemeClr>
                </a:solidFill>
              </a:rPr>
              <a:t>W</a:t>
            </a:r>
            <a:r>
              <a:rPr lang="en-US" sz="1000" i="1" dirty="0">
                <a:solidFill>
                  <a:schemeClr val="bg1">
                    <a:lumMod val="50000"/>
                  </a:schemeClr>
                </a:solidFill>
              </a:rPr>
              <a:t>hen do you find commercials more acceptable if </a:t>
            </a:r>
            <a:r>
              <a:rPr lang="hu-HU" sz="1000" i="1" dirty="0" err="1">
                <a:solidFill>
                  <a:schemeClr val="bg1">
                    <a:lumMod val="50000"/>
                  </a:schemeClr>
                </a:solidFill>
              </a:rPr>
              <a:t>they</a:t>
            </a:r>
            <a:r>
              <a:rPr lang="hu-HU" sz="1000" i="1" dirty="0">
                <a:solidFill>
                  <a:schemeClr val="bg1">
                    <a:lumMod val="50000"/>
                  </a:schemeClr>
                </a:solidFill>
              </a:rPr>
              <a:t> </a:t>
            </a:r>
            <a:r>
              <a:rPr lang="hu-HU" sz="1000" i="1" dirty="0" err="1">
                <a:solidFill>
                  <a:schemeClr val="bg1">
                    <a:lumMod val="50000"/>
                  </a:schemeClr>
                </a:solidFill>
              </a:rPr>
              <a:t>appear</a:t>
            </a:r>
            <a:r>
              <a:rPr lang="hu-HU" sz="1000" i="1" dirty="0">
                <a:solidFill>
                  <a:schemeClr val="bg1">
                    <a:lumMod val="50000"/>
                  </a:schemeClr>
                </a:solidFill>
              </a:rPr>
              <a:t> </a:t>
            </a:r>
            <a:r>
              <a:rPr lang="en-US" sz="1000" i="1" dirty="0">
                <a:solidFill>
                  <a:schemeClr val="bg1">
                    <a:lumMod val="50000"/>
                  </a:schemeClr>
                </a:solidFill>
              </a:rPr>
              <a:t>on TV or on the internet?</a:t>
            </a:r>
            <a:endParaRPr lang="hu-HU" sz="1000" i="1" dirty="0">
              <a:solidFill>
                <a:schemeClr val="bg1">
                  <a:lumMod val="50000"/>
                </a:schemeClr>
              </a:solidFill>
            </a:endParaRPr>
          </a:p>
        </p:txBody>
      </p:sp>
      <p:sp>
        <p:nvSpPr>
          <p:cNvPr id="38"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the ones watching TV and using internet</a:t>
            </a:r>
            <a:r>
              <a:rPr kumimoji="0" lang="hu-HU" sz="900" b="0" i="0" u="none" strike="noStrike" kern="0" cap="none" spc="0" normalizeH="0" baseline="0" noProof="0" dirty="0">
                <a:ln>
                  <a:noFill/>
                </a:ln>
                <a:solidFill>
                  <a:srgbClr val="222223"/>
                </a:solidFill>
                <a:effectLst/>
                <a:uLnTx/>
                <a:uFillTx/>
                <a:latin typeface="Calibri"/>
                <a:ea typeface="+mn-ea"/>
                <a:cs typeface="+mn-cs"/>
              </a:rPr>
              <a:t>|</a:t>
            </a:r>
            <a:r>
              <a:rPr kumimoji="0" lang="hu-HU" sz="900" b="1"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a:ln>
                  <a:noFill/>
                </a:ln>
                <a:solidFill>
                  <a:srgbClr val="222223"/>
                </a:solidFill>
                <a:effectLst/>
                <a:uLnTx/>
                <a:uFillTx/>
                <a:latin typeface="Calibri"/>
                <a:ea typeface="+mn-ea"/>
                <a:cs typeface="+mn-cs"/>
              </a:rPr>
              <a:t>2017: n=919; 2020: n=890</a:t>
            </a:r>
            <a:r>
              <a:rPr kumimoji="0" lang="en-GB" sz="900" b="0" i="0" u="none" strike="noStrike" kern="0" cap="none" spc="0" normalizeH="0" baseline="0" noProof="0" dirty="0">
                <a:ln>
                  <a:noFill/>
                </a:ln>
                <a:solidFill>
                  <a:srgbClr val="222223"/>
                </a:solidFill>
                <a:effectLst/>
                <a:uLnTx/>
                <a:uFillTx/>
                <a:latin typeface="Calibri"/>
                <a:ea typeface="+mn-ea"/>
                <a:cs typeface="+mn-cs"/>
              </a:rPr>
              <a:t>; 2023 n=837</a:t>
            </a:r>
            <a:r>
              <a:rPr kumimoji="0" lang="hu-HU" sz="900" b="0" i="0" u="none" strike="noStrike" kern="0" cap="none" spc="0" normalizeH="0" baseline="0" noProof="0" dirty="0">
                <a:ln>
                  <a:noFill/>
                </a:ln>
                <a:solidFill>
                  <a:srgbClr val="222223"/>
                </a:solidFill>
                <a:effectLst/>
                <a:uLnTx/>
                <a:uFillTx/>
                <a:latin typeface="Calibri"/>
                <a:ea typeface="+mn-ea"/>
                <a:cs typeface="+mn-cs"/>
              </a:rPr>
              <a:t> </a:t>
            </a:r>
          </a:p>
        </p:txBody>
      </p:sp>
      <p:graphicFrame>
        <p:nvGraphicFramePr>
          <p:cNvPr id="34" name="Chart 33"/>
          <p:cNvGraphicFramePr>
            <a:graphicFrameLocks noChangeAspect="1"/>
          </p:cNvGraphicFramePr>
          <p:nvPr/>
        </p:nvGraphicFramePr>
        <p:xfrm>
          <a:off x="1861547" y="1108646"/>
          <a:ext cx="2108538" cy="2088939"/>
        </p:xfrm>
        <a:graphic>
          <a:graphicData uri="http://schemas.openxmlformats.org/drawingml/2006/chart">
            <c:chart xmlns:c="http://schemas.openxmlformats.org/drawingml/2006/chart" xmlns:r="http://schemas.openxmlformats.org/officeDocument/2006/relationships" r:id="rId3"/>
          </a:graphicData>
        </a:graphic>
      </p:graphicFrame>
      <p:sp>
        <p:nvSpPr>
          <p:cNvPr id="35" name="Rectangle 23"/>
          <p:cNvSpPr/>
          <p:nvPr/>
        </p:nvSpPr>
        <p:spPr>
          <a:xfrm>
            <a:off x="2463819" y="2953138"/>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2400" b="1" i="0" u="none" strike="noStrike" kern="0" cap="none" spc="0" normalizeH="0" baseline="0" noProof="0" dirty="0">
                <a:ln>
                  <a:noFill/>
                </a:ln>
                <a:solidFill>
                  <a:srgbClr val="00B7C0"/>
                </a:solidFill>
                <a:effectLst/>
                <a:uLnTx/>
                <a:uFillTx/>
                <a:latin typeface="Calibri"/>
                <a:ea typeface="+mn-ea"/>
                <a:cs typeface="Arial" panose="020B0604020202020204" pitchFamily="34" charset="0"/>
              </a:rPr>
              <a:t>77</a:t>
            </a:r>
            <a:r>
              <a:rPr kumimoji="0" lang="en-GB" sz="2400" b="1" i="0" u="none" strike="noStrike" kern="0" cap="none" spc="0" normalizeH="0" baseline="0" noProof="0" dirty="0">
                <a:ln>
                  <a:noFill/>
                </a:ln>
                <a:solidFill>
                  <a:srgbClr val="00B7C0"/>
                </a:solidFill>
                <a:effectLst/>
                <a:uLnTx/>
                <a:uFillTx/>
                <a:latin typeface="Calibri"/>
                <a:ea typeface="+mn-ea"/>
                <a:cs typeface="Arial" panose="020B0604020202020204" pitchFamily="34" charset="0"/>
              </a:rPr>
              <a:t>%</a:t>
            </a:r>
            <a:endParaRPr kumimoji="0" lang="hu-HU" sz="2400" b="1" i="0" u="none" strike="noStrike" kern="0" cap="none" spc="0" normalizeH="0" baseline="0" noProof="0" dirty="0">
              <a:ln>
                <a:noFill/>
              </a:ln>
              <a:solidFill>
                <a:srgbClr val="00B7C0"/>
              </a:solidFill>
              <a:effectLst/>
              <a:uLnTx/>
              <a:uFillTx/>
              <a:latin typeface="Calibri"/>
              <a:ea typeface="+mn-ea"/>
              <a:cs typeface="Arial" panose="020B0604020202020204" pitchFamily="34" charset="0"/>
            </a:endParaRPr>
          </a:p>
        </p:txBody>
      </p:sp>
      <p:sp>
        <p:nvSpPr>
          <p:cNvPr id="36" name="Rectangle 23"/>
          <p:cNvSpPr/>
          <p:nvPr/>
        </p:nvSpPr>
        <p:spPr>
          <a:xfrm>
            <a:off x="2462278" y="2765018"/>
            <a:ext cx="905835" cy="126019"/>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100" b="0" i="0" u="none" strike="noStrike" kern="0" cap="none" spc="0" normalizeH="0" baseline="0" noProof="0" dirty="0">
                <a:ln>
                  <a:noFill/>
                </a:ln>
                <a:solidFill>
                  <a:srgbClr val="404040"/>
                </a:solidFill>
                <a:effectLst/>
                <a:uLnTx/>
                <a:uFillTx/>
                <a:latin typeface="Calibri"/>
                <a:ea typeface="+mn-ea"/>
                <a:cs typeface="+mn-cs"/>
              </a:rPr>
              <a:t>TV</a:t>
            </a:r>
          </a:p>
        </p:txBody>
      </p:sp>
      <p:sp>
        <p:nvSpPr>
          <p:cNvPr id="41" name="Rectangle 23"/>
          <p:cNvSpPr/>
          <p:nvPr/>
        </p:nvSpPr>
        <p:spPr>
          <a:xfrm>
            <a:off x="4741324" y="2769934"/>
            <a:ext cx="905835" cy="126019"/>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100" b="0" i="0" u="none" strike="noStrike" kern="0" cap="none" spc="0" normalizeH="0" baseline="0" noProof="0" dirty="0">
                <a:ln>
                  <a:noFill/>
                </a:ln>
                <a:solidFill>
                  <a:srgbClr val="404040"/>
                </a:solidFill>
                <a:effectLst/>
                <a:uLnTx/>
                <a:uFillTx/>
                <a:latin typeface="Calibri"/>
                <a:ea typeface="+mn-ea"/>
                <a:cs typeface="+mn-cs"/>
              </a:rPr>
              <a:t>ONLINE</a:t>
            </a: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2" name="TextBox 1"/>
          <p:cNvSpPr txBox="1"/>
          <p:nvPr/>
        </p:nvSpPr>
        <p:spPr>
          <a:xfrm>
            <a:off x="3783165" y="1749319"/>
            <a:ext cx="792088" cy="461665"/>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VS</a:t>
            </a:r>
          </a:p>
        </p:txBody>
      </p:sp>
      <p:sp>
        <p:nvSpPr>
          <p:cNvPr id="42" name="Rectangle 23"/>
          <p:cNvSpPr/>
          <p:nvPr/>
        </p:nvSpPr>
        <p:spPr>
          <a:xfrm>
            <a:off x="4779715" y="2953137"/>
            <a:ext cx="905835"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24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23</a:t>
            </a:r>
            <a:r>
              <a:rPr kumimoji="0" lang="en-GB" sz="24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24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p:txBody>
      </p:sp>
      <p:grpSp>
        <p:nvGrpSpPr>
          <p:cNvPr id="44" name="Group 462"/>
          <p:cNvGrpSpPr/>
          <p:nvPr/>
        </p:nvGrpSpPr>
        <p:grpSpPr>
          <a:xfrm>
            <a:off x="4782101" y="1791567"/>
            <a:ext cx="825935" cy="340285"/>
            <a:chOff x="3472954" y="5154017"/>
            <a:chExt cx="793751" cy="327025"/>
          </a:xfrm>
          <a:solidFill>
            <a:schemeClr val="bg2"/>
          </a:solidFill>
        </p:grpSpPr>
        <p:sp>
          <p:nvSpPr>
            <p:cNvPr id="46" name="Freeform 468"/>
            <p:cNvSpPr>
              <a:spLocks/>
            </p:cNvSpPr>
            <p:nvPr/>
          </p:nvSpPr>
          <p:spPr bwMode="auto">
            <a:xfrm>
              <a:off x="4046042" y="5273080"/>
              <a:ext cx="31750" cy="85725"/>
            </a:xfrm>
            <a:custGeom>
              <a:avLst/>
              <a:gdLst/>
              <a:ahLst/>
              <a:cxnLst>
                <a:cxn ang="0">
                  <a:pos x="8" y="0"/>
                </a:cxn>
                <a:cxn ang="0">
                  <a:pos x="0" y="8"/>
                </a:cxn>
                <a:cxn ang="0">
                  <a:pos x="15" y="44"/>
                </a:cxn>
                <a:cxn ang="0">
                  <a:pos x="0" y="79"/>
                </a:cxn>
                <a:cxn ang="0">
                  <a:pos x="8" y="87"/>
                </a:cxn>
                <a:cxn ang="0">
                  <a:pos x="8" y="0"/>
                </a:cxn>
              </a:cxnLst>
              <a:rect l="0" t="0" r="r" b="b"/>
              <a:pathLst>
                <a:path w="32" h="87">
                  <a:moveTo>
                    <a:pt x="8" y="0"/>
                  </a:moveTo>
                  <a:cubicBezTo>
                    <a:pt x="0" y="8"/>
                    <a:pt x="0" y="8"/>
                    <a:pt x="0" y="8"/>
                  </a:cubicBezTo>
                  <a:cubicBezTo>
                    <a:pt x="10" y="18"/>
                    <a:pt x="15" y="31"/>
                    <a:pt x="15" y="44"/>
                  </a:cubicBezTo>
                  <a:cubicBezTo>
                    <a:pt x="15" y="57"/>
                    <a:pt x="10" y="69"/>
                    <a:pt x="0" y="79"/>
                  </a:cubicBezTo>
                  <a:cubicBezTo>
                    <a:pt x="8" y="87"/>
                    <a:pt x="8" y="87"/>
                    <a:pt x="8" y="87"/>
                  </a:cubicBezTo>
                  <a:cubicBezTo>
                    <a:pt x="32" y="63"/>
                    <a:pt x="32" y="24"/>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7" name="Freeform 469"/>
            <p:cNvSpPr>
              <a:spLocks/>
            </p:cNvSpPr>
            <p:nvPr/>
          </p:nvSpPr>
          <p:spPr bwMode="auto">
            <a:xfrm>
              <a:off x="4066679" y="5252442"/>
              <a:ext cx="44450" cy="130175"/>
            </a:xfrm>
            <a:custGeom>
              <a:avLst/>
              <a:gdLst/>
              <a:ahLst/>
              <a:cxnLst>
                <a:cxn ang="0">
                  <a:pos x="10" y="2"/>
                </a:cxn>
                <a:cxn ang="0">
                  <a:pos x="8" y="0"/>
                </a:cxn>
                <a:cxn ang="0">
                  <a:pos x="0" y="8"/>
                </a:cxn>
                <a:cxn ang="0">
                  <a:pos x="2" y="10"/>
                </a:cxn>
                <a:cxn ang="0">
                  <a:pos x="25" y="67"/>
                </a:cxn>
                <a:cxn ang="0">
                  <a:pos x="2" y="123"/>
                </a:cxn>
                <a:cxn ang="0">
                  <a:pos x="10" y="131"/>
                </a:cxn>
                <a:cxn ang="0">
                  <a:pos x="10" y="2"/>
                </a:cxn>
              </a:cxnLst>
              <a:rect l="0" t="0" r="r" b="b"/>
              <a:pathLst>
                <a:path w="45" h="131">
                  <a:moveTo>
                    <a:pt x="10" y="2"/>
                  </a:moveTo>
                  <a:cubicBezTo>
                    <a:pt x="9" y="2"/>
                    <a:pt x="8" y="1"/>
                    <a:pt x="8" y="0"/>
                  </a:cubicBezTo>
                  <a:cubicBezTo>
                    <a:pt x="0" y="8"/>
                    <a:pt x="0" y="8"/>
                    <a:pt x="0" y="8"/>
                  </a:cubicBezTo>
                  <a:cubicBezTo>
                    <a:pt x="0" y="9"/>
                    <a:pt x="1" y="9"/>
                    <a:pt x="2" y="10"/>
                  </a:cubicBezTo>
                  <a:cubicBezTo>
                    <a:pt x="17" y="26"/>
                    <a:pt x="25" y="46"/>
                    <a:pt x="25" y="67"/>
                  </a:cubicBezTo>
                  <a:cubicBezTo>
                    <a:pt x="25" y="87"/>
                    <a:pt x="17" y="107"/>
                    <a:pt x="2" y="123"/>
                  </a:cubicBezTo>
                  <a:cubicBezTo>
                    <a:pt x="10" y="131"/>
                    <a:pt x="10" y="131"/>
                    <a:pt x="10" y="131"/>
                  </a:cubicBezTo>
                  <a:cubicBezTo>
                    <a:pt x="45" y="95"/>
                    <a:pt x="45" y="38"/>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8" name="Freeform 470"/>
            <p:cNvSpPr>
              <a:spLocks/>
            </p:cNvSpPr>
            <p:nvPr/>
          </p:nvSpPr>
          <p:spPr bwMode="auto">
            <a:xfrm>
              <a:off x="4085729" y="5234980"/>
              <a:ext cx="55563" cy="165100"/>
            </a:xfrm>
            <a:custGeom>
              <a:avLst/>
              <a:gdLst/>
              <a:ahLst/>
              <a:cxnLst>
                <a:cxn ang="0">
                  <a:pos x="10" y="2"/>
                </a:cxn>
                <a:cxn ang="0">
                  <a:pos x="8" y="0"/>
                </a:cxn>
                <a:cxn ang="0">
                  <a:pos x="0" y="8"/>
                </a:cxn>
                <a:cxn ang="0">
                  <a:pos x="2" y="10"/>
                </a:cxn>
                <a:cxn ang="0">
                  <a:pos x="34" y="86"/>
                </a:cxn>
                <a:cxn ang="0">
                  <a:pos x="2" y="161"/>
                </a:cxn>
                <a:cxn ang="0">
                  <a:pos x="10" y="169"/>
                </a:cxn>
                <a:cxn ang="0">
                  <a:pos x="10" y="2"/>
                </a:cxn>
              </a:cxnLst>
              <a:rect l="0" t="0" r="r" b="b"/>
              <a:pathLst>
                <a:path w="56" h="169">
                  <a:moveTo>
                    <a:pt x="10" y="2"/>
                  </a:moveTo>
                  <a:cubicBezTo>
                    <a:pt x="9" y="1"/>
                    <a:pt x="9" y="1"/>
                    <a:pt x="8" y="0"/>
                  </a:cubicBezTo>
                  <a:cubicBezTo>
                    <a:pt x="0" y="8"/>
                    <a:pt x="0" y="8"/>
                    <a:pt x="0" y="8"/>
                  </a:cubicBezTo>
                  <a:cubicBezTo>
                    <a:pt x="1" y="8"/>
                    <a:pt x="2" y="9"/>
                    <a:pt x="2" y="10"/>
                  </a:cubicBezTo>
                  <a:cubicBezTo>
                    <a:pt x="23" y="31"/>
                    <a:pt x="34" y="58"/>
                    <a:pt x="34" y="86"/>
                  </a:cubicBezTo>
                  <a:cubicBezTo>
                    <a:pt x="34" y="113"/>
                    <a:pt x="23" y="141"/>
                    <a:pt x="2" y="161"/>
                  </a:cubicBezTo>
                  <a:cubicBezTo>
                    <a:pt x="10" y="169"/>
                    <a:pt x="10" y="169"/>
                    <a:pt x="10" y="169"/>
                  </a:cubicBezTo>
                  <a:cubicBezTo>
                    <a:pt x="56" y="123"/>
                    <a:pt x="56" y="48"/>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9" name="Freeform 471"/>
            <p:cNvSpPr>
              <a:spLocks/>
            </p:cNvSpPr>
            <p:nvPr/>
          </p:nvSpPr>
          <p:spPr bwMode="auto">
            <a:xfrm>
              <a:off x="4106367" y="5212755"/>
              <a:ext cx="68263" cy="209550"/>
            </a:xfrm>
            <a:custGeom>
              <a:avLst/>
              <a:gdLst/>
              <a:ahLst/>
              <a:cxnLst>
                <a:cxn ang="0">
                  <a:pos x="10" y="2"/>
                </a:cxn>
                <a:cxn ang="0">
                  <a:pos x="8" y="0"/>
                </a:cxn>
                <a:cxn ang="0">
                  <a:pos x="0" y="8"/>
                </a:cxn>
                <a:cxn ang="0">
                  <a:pos x="2" y="10"/>
                </a:cxn>
                <a:cxn ang="0">
                  <a:pos x="42" y="108"/>
                </a:cxn>
                <a:cxn ang="0">
                  <a:pos x="2" y="205"/>
                </a:cxn>
                <a:cxn ang="0">
                  <a:pos x="10" y="213"/>
                </a:cxn>
                <a:cxn ang="0">
                  <a:pos x="10" y="2"/>
                </a:cxn>
              </a:cxnLst>
              <a:rect l="0" t="0" r="r" b="b"/>
              <a:pathLst>
                <a:path w="68" h="213">
                  <a:moveTo>
                    <a:pt x="10" y="2"/>
                  </a:moveTo>
                  <a:cubicBezTo>
                    <a:pt x="9" y="2"/>
                    <a:pt x="8" y="1"/>
                    <a:pt x="8" y="0"/>
                  </a:cubicBezTo>
                  <a:cubicBezTo>
                    <a:pt x="0" y="8"/>
                    <a:pt x="0" y="8"/>
                    <a:pt x="0" y="8"/>
                  </a:cubicBezTo>
                  <a:cubicBezTo>
                    <a:pt x="0" y="9"/>
                    <a:pt x="1" y="9"/>
                    <a:pt x="2" y="10"/>
                  </a:cubicBezTo>
                  <a:cubicBezTo>
                    <a:pt x="29" y="37"/>
                    <a:pt x="42" y="72"/>
                    <a:pt x="42" y="108"/>
                  </a:cubicBezTo>
                  <a:cubicBezTo>
                    <a:pt x="42" y="143"/>
                    <a:pt x="29" y="178"/>
                    <a:pt x="2" y="205"/>
                  </a:cubicBezTo>
                  <a:cubicBezTo>
                    <a:pt x="10" y="213"/>
                    <a:pt x="10" y="213"/>
                    <a:pt x="10" y="213"/>
                  </a:cubicBezTo>
                  <a:cubicBezTo>
                    <a:pt x="68" y="155"/>
                    <a:pt x="68" y="60"/>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0" name="Freeform 472"/>
            <p:cNvSpPr>
              <a:spLocks/>
            </p:cNvSpPr>
            <p:nvPr/>
          </p:nvSpPr>
          <p:spPr bwMode="auto">
            <a:xfrm>
              <a:off x="4125417" y="5193705"/>
              <a:ext cx="77788" cy="247650"/>
            </a:xfrm>
            <a:custGeom>
              <a:avLst/>
              <a:gdLst/>
              <a:ahLst/>
              <a:cxnLst>
                <a:cxn ang="0">
                  <a:pos x="10" y="2"/>
                </a:cxn>
                <a:cxn ang="0">
                  <a:pos x="8" y="0"/>
                </a:cxn>
                <a:cxn ang="0">
                  <a:pos x="0" y="8"/>
                </a:cxn>
                <a:cxn ang="0">
                  <a:pos x="2" y="10"/>
                </a:cxn>
                <a:cxn ang="0">
                  <a:pos x="51" y="127"/>
                </a:cxn>
                <a:cxn ang="0">
                  <a:pos x="2" y="244"/>
                </a:cxn>
                <a:cxn ang="0">
                  <a:pos x="10" y="251"/>
                </a:cxn>
                <a:cxn ang="0">
                  <a:pos x="10" y="2"/>
                </a:cxn>
              </a:cxnLst>
              <a:rect l="0" t="0" r="r" b="b"/>
              <a:pathLst>
                <a:path w="79" h="251">
                  <a:moveTo>
                    <a:pt x="10" y="2"/>
                  </a:moveTo>
                  <a:cubicBezTo>
                    <a:pt x="9" y="1"/>
                    <a:pt x="9" y="1"/>
                    <a:pt x="8" y="0"/>
                  </a:cubicBezTo>
                  <a:cubicBezTo>
                    <a:pt x="0" y="8"/>
                    <a:pt x="0" y="8"/>
                    <a:pt x="0" y="8"/>
                  </a:cubicBezTo>
                  <a:cubicBezTo>
                    <a:pt x="1" y="8"/>
                    <a:pt x="2" y="9"/>
                    <a:pt x="2" y="10"/>
                  </a:cubicBezTo>
                  <a:cubicBezTo>
                    <a:pt x="35" y="42"/>
                    <a:pt x="51" y="84"/>
                    <a:pt x="51" y="127"/>
                  </a:cubicBezTo>
                  <a:cubicBezTo>
                    <a:pt x="51" y="169"/>
                    <a:pt x="35" y="211"/>
                    <a:pt x="2" y="244"/>
                  </a:cubicBezTo>
                  <a:cubicBezTo>
                    <a:pt x="10" y="251"/>
                    <a:pt x="10" y="251"/>
                    <a:pt x="10" y="251"/>
                  </a:cubicBezTo>
                  <a:cubicBezTo>
                    <a:pt x="79" y="182"/>
                    <a:pt x="79" y="71"/>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1" name="Freeform 473"/>
            <p:cNvSpPr>
              <a:spLocks/>
            </p:cNvSpPr>
            <p:nvPr/>
          </p:nvSpPr>
          <p:spPr bwMode="auto">
            <a:xfrm>
              <a:off x="4147642" y="5173067"/>
              <a:ext cx="88900" cy="288925"/>
            </a:xfrm>
            <a:custGeom>
              <a:avLst/>
              <a:gdLst/>
              <a:ahLst/>
              <a:cxnLst>
                <a:cxn ang="0">
                  <a:pos x="10" y="2"/>
                </a:cxn>
                <a:cxn ang="0">
                  <a:pos x="8" y="0"/>
                </a:cxn>
                <a:cxn ang="0">
                  <a:pos x="0" y="8"/>
                </a:cxn>
                <a:cxn ang="0">
                  <a:pos x="2" y="10"/>
                </a:cxn>
                <a:cxn ang="0">
                  <a:pos x="59" y="149"/>
                </a:cxn>
                <a:cxn ang="0">
                  <a:pos x="2" y="287"/>
                </a:cxn>
                <a:cxn ang="0">
                  <a:pos x="10" y="295"/>
                </a:cxn>
                <a:cxn ang="0">
                  <a:pos x="10" y="2"/>
                </a:cxn>
              </a:cxnLst>
              <a:rect l="0" t="0" r="r" b="b"/>
              <a:pathLst>
                <a:path w="91" h="295">
                  <a:moveTo>
                    <a:pt x="10" y="2"/>
                  </a:moveTo>
                  <a:cubicBezTo>
                    <a:pt x="9" y="2"/>
                    <a:pt x="8" y="1"/>
                    <a:pt x="8" y="0"/>
                  </a:cubicBezTo>
                  <a:cubicBezTo>
                    <a:pt x="0" y="8"/>
                    <a:pt x="0" y="8"/>
                    <a:pt x="0" y="8"/>
                  </a:cubicBezTo>
                  <a:cubicBezTo>
                    <a:pt x="1" y="9"/>
                    <a:pt x="1" y="9"/>
                    <a:pt x="2" y="10"/>
                  </a:cubicBezTo>
                  <a:cubicBezTo>
                    <a:pt x="40" y="48"/>
                    <a:pt x="59" y="98"/>
                    <a:pt x="59" y="149"/>
                  </a:cubicBezTo>
                  <a:cubicBezTo>
                    <a:pt x="59" y="199"/>
                    <a:pt x="40" y="249"/>
                    <a:pt x="2" y="287"/>
                  </a:cubicBezTo>
                  <a:cubicBezTo>
                    <a:pt x="10" y="295"/>
                    <a:pt x="10" y="295"/>
                    <a:pt x="10" y="295"/>
                  </a:cubicBezTo>
                  <a:cubicBezTo>
                    <a:pt x="91" y="214"/>
                    <a:pt x="90" y="83"/>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3" name="Freeform 474"/>
            <p:cNvSpPr>
              <a:spLocks/>
            </p:cNvSpPr>
            <p:nvPr/>
          </p:nvSpPr>
          <p:spPr bwMode="auto">
            <a:xfrm>
              <a:off x="4166692" y="5154017"/>
              <a:ext cx="100013" cy="327025"/>
            </a:xfrm>
            <a:custGeom>
              <a:avLst/>
              <a:gdLst/>
              <a:ahLst/>
              <a:cxnLst>
                <a:cxn ang="0">
                  <a:pos x="10" y="2"/>
                </a:cxn>
                <a:cxn ang="0">
                  <a:pos x="8" y="0"/>
                </a:cxn>
                <a:cxn ang="0">
                  <a:pos x="0" y="8"/>
                </a:cxn>
                <a:cxn ang="0">
                  <a:pos x="2" y="10"/>
                </a:cxn>
                <a:cxn ang="0">
                  <a:pos x="68" y="168"/>
                </a:cxn>
                <a:cxn ang="0">
                  <a:pos x="2" y="326"/>
                </a:cxn>
                <a:cxn ang="0">
                  <a:pos x="10" y="333"/>
                </a:cxn>
                <a:cxn ang="0">
                  <a:pos x="10" y="2"/>
                </a:cxn>
              </a:cxnLst>
              <a:rect l="0" t="0" r="r" b="b"/>
              <a:pathLst>
                <a:path w="102" h="333">
                  <a:moveTo>
                    <a:pt x="10" y="2"/>
                  </a:moveTo>
                  <a:cubicBezTo>
                    <a:pt x="9" y="1"/>
                    <a:pt x="9" y="0"/>
                    <a:pt x="8" y="0"/>
                  </a:cubicBezTo>
                  <a:cubicBezTo>
                    <a:pt x="0" y="8"/>
                    <a:pt x="0" y="8"/>
                    <a:pt x="0" y="8"/>
                  </a:cubicBezTo>
                  <a:cubicBezTo>
                    <a:pt x="1" y="8"/>
                    <a:pt x="2" y="9"/>
                    <a:pt x="2" y="10"/>
                  </a:cubicBezTo>
                  <a:cubicBezTo>
                    <a:pt x="46" y="53"/>
                    <a:pt x="68" y="110"/>
                    <a:pt x="68" y="168"/>
                  </a:cubicBezTo>
                  <a:cubicBezTo>
                    <a:pt x="68" y="225"/>
                    <a:pt x="46" y="282"/>
                    <a:pt x="2" y="326"/>
                  </a:cubicBezTo>
                  <a:cubicBezTo>
                    <a:pt x="10" y="333"/>
                    <a:pt x="10" y="333"/>
                    <a:pt x="10" y="333"/>
                  </a:cubicBezTo>
                  <a:cubicBezTo>
                    <a:pt x="102" y="242"/>
                    <a:pt x="102" y="93"/>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4" name="Freeform 475"/>
            <p:cNvSpPr>
              <a:spLocks/>
            </p:cNvSpPr>
            <p:nvPr/>
          </p:nvSpPr>
          <p:spPr bwMode="auto">
            <a:xfrm>
              <a:off x="3661867" y="5273080"/>
              <a:ext cx="31750" cy="85725"/>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7" name="Freeform 476"/>
            <p:cNvSpPr>
              <a:spLocks/>
            </p:cNvSpPr>
            <p:nvPr/>
          </p:nvSpPr>
          <p:spPr bwMode="auto">
            <a:xfrm>
              <a:off x="3628529" y="5252442"/>
              <a:ext cx="44450" cy="130175"/>
            </a:xfrm>
            <a:custGeom>
              <a:avLst/>
              <a:gdLst/>
              <a:ahLst/>
              <a:cxnLst>
                <a:cxn ang="0">
                  <a:pos x="35" y="2"/>
                </a:cxn>
                <a:cxn ang="0">
                  <a:pos x="37" y="0"/>
                </a:cxn>
                <a:cxn ang="0">
                  <a:pos x="45" y="8"/>
                </a:cxn>
                <a:cxn ang="0">
                  <a:pos x="43" y="10"/>
                </a:cxn>
                <a:cxn ang="0">
                  <a:pos x="20" y="67"/>
                </a:cxn>
                <a:cxn ang="0">
                  <a:pos x="43" y="123"/>
                </a:cxn>
                <a:cxn ang="0">
                  <a:pos x="35" y="131"/>
                </a:cxn>
                <a:cxn ang="0">
                  <a:pos x="35" y="2"/>
                </a:cxn>
              </a:cxnLst>
              <a:rect l="0" t="0" r="r" b="b"/>
              <a:pathLst>
                <a:path w="45" h="131">
                  <a:moveTo>
                    <a:pt x="35" y="2"/>
                  </a:moveTo>
                  <a:cubicBezTo>
                    <a:pt x="36" y="2"/>
                    <a:pt x="37" y="1"/>
                    <a:pt x="37" y="0"/>
                  </a:cubicBezTo>
                  <a:cubicBezTo>
                    <a:pt x="45" y="8"/>
                    <a:pt x="45" y="8"/>
                    <a:pt x="45" y="8"/>
                  </a:cubicBezTo>
                  <a:cubicBezTo>
                    <a:pt x="44" y="9"/>
                    <a:pt x="44" y="9"/>
                    <a:pt x="43" y="10"/>
                  </a:cubicBezTo>
                  <a:cubicBezTo>
                    <a:pt x="28" y="26"/>
                    <a:pt x="20" y="46"/>
                    <a:pt x="20" y="67"/>
                  </a:cubicBezTo>
                  <a:cubicBezTo>
                    <a:pt x="20" y="87"/>
                    <a:pt x="27" y="107"/>
                    <a:pt x="43" y="123"/>
                  </a:cubicBezTo>
                  <a:cubicBezTo>
                    <a:pt x="35" y="131"/>
                    <a:pt x="35" y="131"/>
                    <a:pt x="35" y="131"/>
                  </a:cubicBezTo>
                  <a:cubicBezTo>
                    <a:pt x="0" y="95"/>
                    <a:pt x="0" y="38"/>
                    <a:pt x="35"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8" name="Freeform 477"/>
            <p:cNvSpPr>
              <a:spLocks/>
            </p:cNvSpPr>
            <p:nvPr/>
          </p:nvSpPr>
          <p:spPr bwMode="auto">
            <a:xfrm>
              <a:off x="3598367" y="5234980"/>
              <a:ext cx="55563" cy="16510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9" name="Freeform 478"/>
            <p:cNvSpPr>
              <a:spLocks/>
            </p:cNvSpPr>
            <p:nvPr/>
          </p:nvSpPr>
          <p:spPr bwMode="auto">
            <a:xfrm>
              <a:off x="3565029" y="5212755"/>
              <a:ext cx="66675" cy="209550"/>
            </a:xfrm>
            <a:custGeom>
              <a:avLst/>
              <a:gdLst/>
              <a:ahLst/>
              <a:cxnLst>
                <a:cxn ang="0">
                  <a:pos x="58" y="2"/>
                </a:cxn>
                <a:cxn ang="0">
                  <a:pos x="60" y="0"/>
                </a:cxn>
                <a:cxn ang="0">
                  <a:pos x="68" y="8"/>
                </a:cxn>
                <a:cxn ang="0">
                  <a:pos x="66" y="10"/>
                </a:cxn>
                <a:cxn ang="0">
                  <a:pos x="26" y="108"/>
                </a:cxn>
                <a:cxn ang="0">
                  <a:pos x="66" y="205"/>
                </a:cxn>
                <a:cxn ang="0">
                  <a:pos x="58" y="213"/>
                </a:cxn>
                <a:cxn ang="0">
                  <a:pos x="58" y="2"/>
                </a:cxn>
              </a:cxnLst>
              <a:rect l="0" t="0" r="r" b="b"/>
              <a:pathLst>
                <a:path w="68" h="213">
                  <a:moveTo>
                    <a:pt x="58" y="2"/>
                  </a:moveTo>
                  <a:cubicBezTo>
                    <a:pt x="59" y="2"/>
                    <a:pt x="60" y="1"/>
                    <a:pt x="60" y="0"/>
                  </a:cubicBezTo>
                  <a:cubicBezTo>
                    <a:pt x="68" y="8"/>
                    <a:pt x="68" y="8"/>
                    <a:pt x="68" y="8"/>
                  </a:cubicBezTo>
                  <a:cubicBezTo>
                    <a:pt x="67" y="9"/>
                    <a:pt x="67" y="9"/>
                    <a:pt x="66" y="10"/>
                  </a:cubicBezTo>
                  <a:cubicBezTo>
                    <a:pt x="39" y="37"/>
                    <a:pt x="26" y="72"/>
                    <a:pt x="26" y="108"/>
                  </a:cubicBezTo>
                  <a:cubicBezTo>
                    <a:pt x="26" y="143"/>
                    <a:pt x="39" y="178"/>
                    <a:pt x="66" y="205"/>
                  </a:cubicBezTo>
                  <a:cubicBezTo>
                    <a:pt x="58" y="213"/>
                    <a:pt x="58" y="213"/>
                    <a:pt x="58" y="213"/>
                  </a:cubicBezTo>
                  <a:cubicBezTo>
                    <a:pt x="0" y="155"/>
                    <a:pt x="0" y="60"/>
                    <a:pt x="58"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0" name="Freeform 479"/>
            <p:cNvSpPr>
              <a:spLocks/>
            </p:cNvSpPr>
            <p:nvPr/>
          </p:nvSpPr>
          <p:spPr bwMode="auto">
            <a:xfrm>
              <a:off x="3534867" y="5193705"/>
              <a:ext cx="77788" cy="247650"/>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2" name="Freeform 480"/>
            <p:cNvSpPr>
              <a:spLocks/>
            </p:cNvSpPr>
            <p:nvPr/>
          </p:nvSpPr>
          <p:spPr bwMode="auto">
            <a:xfrm>
              <a:off x="3501529" y="5173067"/>
              <a:ext cx="90488" cy="288925"/>
            </a:xfrm>
            <a:custGeom>
              <a:avLst/>
              <a:gdLst/>
              <a:ahLst/>
              <a:cxnLst>
                <a:cxn ang="0">
                  <a:pos x="81" y="2"/>
                </a:cxn>
                <a:cxn ang="0">
                  <a:pos x="83" y="0"/>
                </a:cxn>
                <a:cxn ang="0">
                  <a:pos x="91" y="8"/>
                </a:cxn>
                <a:cxn ang="0">
                  <a:pos x="89" y="10"/>
                </a:cxn>
                <a:cxn ang="0">
                  <a:pos x="32" y="149"/>
                </a:cxn>
                <a:cxn ang="0">
                  <a:pos x="89" y="287"/>
                </a:cxn>
                <a:cxn ang="0">
                  <a:pos x="81" y="295"/>
                </a:cxn>
                <a:cxn ang="0">
                  <a:pos x="81" y="2"/>
                </a:cxn>
              </a:cxnLst>
              <a:rect l="0" t="0" r="r" b="b"/>
              <a:pathLst>
                <a:path w="91" h="295">
                  <a:moveTo>
                    <a:pt x="81" y="2"/>
                  </a:moveTo>
                  <a:cubicBezTo>
                    <a:pt x="82" y="2"/>
                    <a:pt x="83" y="1"/>
                    <a:pt x="83" y="0"/>
                  </a:cubicBezTo>
                  <a:cubicBezTo>
                    <a:pt x="91" y="8"/>
                    <a:pt x="91" y="8"/>
                    <a:pt x="91" y="8"/>
                  </a:cubicBezTo>
                  <a:cubicBezTo>
                    <a:pt x="90" y="9"/>
                    <a:pt x="90" y="9"/>
                    <a:pt x="89" y="10"/>
                  </a:cubicBezTo>
                  <a:cubicBezTo>
                    <a:pt x="51" y="48"/>
                    <a:pt x="32" y="98"/>
                    <a:pt x="32" y="149"/>
                  </a:cubicBezTo>
                  <a:cubicBezTo>
                    <a:pt x="32" y="199"/>
                    <a:pt x="51" y="249"/>
                    <a:pt x="89" y="287"/>
                  </a:cubicBezTo>
                  <a:cubicBezTo>
                    <a:pt x="81" y="295"/>
                    <a:pt x="81" y="295"/>
                    <a:pt x="81" y="295"/>
                  </a:cubicBezTo>
                  <a:cubicBezTo>
                    <a:pt x="0" y="214"/>
                    <a:pt x="0" y="83"/>
                    <a:pt x="8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3" name="Freeform 481"/>
            <p:cNvSpPr>
              <a:spLocks/>
            </p:cNvSpPr>
            <p:nvPr/>
          </p:nvSpPr>
          <p:spPr bwMode="auto">
            <a:xfrm>
              <a:off x="3472954" y="5154017"/>
              <a:ext cx="100013" cy="327025"/>
            </a:xfrm>
            <a:custGeom>
              <a:avLst/>
              <a:gdLst/>
              <a:ahLst/>
              <a:cxnLst>
                <a:cxn ang="0">
                  <a:pos x="92" y="2"/>
                </a:cxn>
                <a:cxn ang="0">
                  <a:pos x="94" y="0"/>
                </a:cxn>
                <a:cxn ang="0">
                  <a:pos x="102" y="8"/>
                </a:cxn>
                <a:cxn ang="0">
                  <a:pos x="100" y="10"/>
                </a:cxn>
                <a:cxn ang="0">
                  <a:pos x="34" y="168"/>
                </a:cxn>
                <a:cxn ang="0">
                  <a:pos x="99" y="326"/>
                </a:cxn>
                <a:cxn ang="0">
                  <a:pos x="92" y="333"/>
                </a:cxn>
                <a:cxn ang="0">
                  <a:pos x="92" y="2"/>
                </a:cxn>
              </a:cxnLst>
              <a:rect l="0" t="0" r="r" b="b"/>
              <a:pathLst>
                <a:path w="102" h="333">
                  <a:moveTo>
                    <a:pt x="92" y="2"/>
                  </a:moveTo>
                  <a:cubicBezTo>
                    <a:pt x="92" y="1"/>
                    <a:pt x="93" y="0"/>
                    <a:pt x="94" y="0"/>
                  </a:cubicBezTo>
                  <a:cubicBezTo>
                    <a:pt x="102" y="8"/>
                    <a:pt x="102" y="8"/>
                    <a:pt x="102" y="8"/>
                  </a:cubicBezTo>
                  <a:cubicBezTo>
                    <a:pt x="101" y="8"/>
                    <a:pt x="100" y="9"/>
                    <a:pt x="100" y="10"/>
                  </a:cubicBezTo>
                  <a:cubicBezTo>
                    <a:pt x="56" y="53"/>
                    <a:pt x="34" y="110"/>
                    <a:pt x="34" y="168"/>
                  </a:cubicBezTo>
                  <a:cubicBezTo>
                    <a:pt x="34" y="225"/>
                    <a:pt x="56" y="282"/>
                    <a:pt x="99" y="326"/>
                  </a:cubicBezTo>
                  <a:cubicBezTo>
                    <a:pt x="92" y="333"/>
                    <a:pt x="92" y="333"/>
                    <a:pt x="92" y="333"/>
                  </a:cubicBezTo>
                  <a:cubicBezTo>
                    <a:pt x="0" y="242"/>
                    <a:pt x="0" y="93"/>
                    <a:pt x="9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5" name="Freeform 482"/>
            <p:cNvSpPr>
              <a:spLocks noEditPoints="1"/>
            </p:cNvSpPr>
            <p:nvPr/>
          </p:nvSpPr>
          <p:spPr bwMode="auto">
            <a:xfrm>
              <a:off x="3707904" y="5157192"/>
              <a:ext cx="322263" cy="320675"/>
            </a:xfrm>
            <a:custGeom>
              <a:avLst/>
              <a:gdLst/>
              <a:ahLst/>
              <a:cxnLst>
                <a:cxn ang="0">
                  <a:pos x="297" y="258"/>
                </a:cxn>
                <a:cxn ang="0">
                  <a:pos x="298" y="70"/>
                </a:cxn>
                <a:cxn ang="0">
                  <a:pos x="0" y="164"/>
                </a:cxn>
                <a:cxn ang="0">
                  <a:pos x="296" y="260"/>
                </a:cxn>
                <a:cxn ang="0">
                  <a:pos x="313" y="152"/>
                </a:cxn>
                <a:cxn ang="0">
                  <a:pos x="274" y="153"/>
                </a:cxn>
                <a:cxn ang="0">
                  <a:pos x="292" y="86"/>
                </a:cxn>
                <a:cxn ang="0">
                  <a:pos x="201" y="91"/>
                </a:cxn>
                <a:cxn ang="0">
                  <a:pos x="250" y="89"/>
                </a:cxn>
                <a:cxn ang="0">
                  <a:pos x="205" y="157"/>
                </a:cxn>
                <a:cxn ang="0">
                  <a:pos x="249" y="241"/>
                </a:cxn>
                <a:cxn ang="0">
                  <a:pos x="201" y="239"/>
                </a:cxn>
                <a:cxn ang="0">
                  <a:pos x="262" y="173"/>
                </a:cxn>
                <a:cxn ang="0">
                  <a:pos x="255" y="70"/>
                </a:cxn>
                <a:cxn ang="0">
                  <a:pos x="217" y="20"/>
                </a:cxn>
                <a:cxn ang="0">
                  <a:pos x="238" y="64"/>
                </a:cxn>
                <a:cxn ang="0">
                  <a:pos x="198" y="66"/>
                </a:cxn>
                <a:cxn ang="0">
                  <a:pos x="192" y="18"/>
                </a:cxn>
                <a:cxn ang="0">
                  <a:pos x="141" y="90"/>
                </a:cxn>
                <a:cxn ang="0">
                  <a:pos x="191" y="90"/>
                </a:cxn>
                <a:cxn ang="0">
                  <a:pos x="136" y="157"/>
                </a:cxn>
                <a:cxn ang="0">
                  <a:pos x="191" y="240"/>
                </a:cxn>
                <a:cxn ang="0">
                  <a:pos x="141" y="240"/>
                </a:cxn>
                <a:cxn ang="0">
                  <a:pos x="195" y="173"/>
                </a:cxn>
                <a:cxn ang="0">
                  <a:pos x="167" y="14"/>
                </a:cxn>
                <a:cxn ang="0">
                  <a:pos x="186" y="58"/>
                </a:cxn>
                <a:cxn ang="0">
                  <a:pos x="143" y="70"/>
                </a:cxn>
                <a:cxn ang="0">
                  <a:pos x="161" y="15"/>
                </a:cxn>
                <a:cxn ang="0">
                  <a:pos x="149" y="15"/>
                </a:cxn>
                <a:cxn ang="0">
                  <a:pos x="134" y="70"/>
                </a:cxn>
                <a:cxn ang="0">
                  <a:pos x="139" y="20"/>
                </a:cxn>
                <a:cxn ang="0">
                  <a:pos x="131" y="239"/>
                </a:cxn>
                <a:cxn ang="0">
                  <a:pos x="87" y="241"/>
                </a:cxn>
                <a:cxn ang="0">
                  <a:pos x="127" y="173"/>
                </a:cxn>
                <a:cxn ang="0">
                  <a:pos x="86" y="89"/>
                </a:cxn>
                <a:cxn ang="0">
                  <a:pos x="131" y="91"/>
                </a:cxn>
                <a:cxn ang="0">
                  <a:pos x="74" y="157"/>
                </a:cxn>
                <a:cxn ang="0">
                  <a:pos x="82" y="67"/>
                </a:cxn>
                <a:cxn ang="0">
                  <a:pos x="125" y="17"/>
                </a:cxn>
                <a:cxn ang="0">
                  <a:pos x="36" y="86"/>
                </a:cxn>
                <a:cxn ang="0">
                  <a:pos x="62" y="153"/>
                </a:cxn>
                <a:cxn ang="0">
                  <a:pos x="14" y="152"/>
                </a:cxn>
                <a:cxn ang="0">
                  <a:pos x="15" y="178"/>
                </a:cxn>
                <a:cxn ang="0">
                  <a:pos x="62" y="177"/>
                </a:cxn>
                <a:cxn ang="0">
                  <a:pos x="37" y="243"/>
                </a:cxn>
                <a:cxn ang="0">
                  <a:pos x="49" y="260"/>
                </a:cxn>
                <a:cxn ang="0">
                  <a:pos x="125" y="311"/>
                </a:cxn>
                <a:cxn ang="0">
                  <a:pos x="95" y="260"/>
                </a:cxn>
                <a:cxn ang="0">
                  <a:pos x="145" y="302"/>
                </a:cxn>
                <a:cxn ang="0">
                  <a:pos x="170" y="313"/>
                </a:cxn>
                <a:cxn ang="0">
                  <a:pos x="162" y="313"/>
                </a:cxn>
                <a:cxn ang="0">
                  <a:pos x="145" y="265"/>
                </a:cxn>
                <a:cxn ang="0">
                  <a:pos x="187" y="265"/>
                </a:cxn>
                <a:cxn ang="0">
                  <a:pos x="170" y="313"/>
                </a:cxn>
                <a:cxn ang="0">
                  <a:pos x="186" y="304"/>
                </a:cxn>
                <a:cxn ang="0">
                  <a:pos x="240" y="260"/>
                </a:cxn>
                <a:cxn ang="0">
                  <a:pos x="218" y="305"/>
                </a:cxn>
                <a:cxn ang="0">
                  <a:pos x="279" y="260"/>
                </a:cxn>
                <a:cxn ang="0">
                  <a:pos x="261" y="243"/>
                </a:cxn>
                <a:cxn ang="0">
                  <a:pos x="274" y="173"/>
                </a:cxn>
                <a:cxn ang="0">
                  <a:pos x="292" y="241"/>
                </a:cxn>
              </a:cxnLst>
              <a:rect l="0" t="0" r="r" b="b"/>
              <a:pathLst>
                <a:path w="327" h="327">
                  <a:moveTo>
                    <a:pt x="296" y="260"/>
                  </a:moveTo>
                  <a:cubicBezTo>
                    <a:pt x="297" y="260"/>
                    <a:pt x="297" y="260"/>
                    <a:pt x="297" y="260"/>
                  </a:cubicBezTo>
                  <a:cubicBezTo>
                    <a:pt x="297" y="258"/>
                    <a:pt x="297" y="258"/>
                    <a:pt x="297" y="258"/>
                  </a:cubicBezTo>
                  <a:cubicBezTo>
                    <a:pt x="298" y="257"/>
                    <a:pt x="298" y="257"/>
                    <a:pt x="298" y="257"/>
                  </a:cubicBezTo>
                  <a:cubicBezTo>
                    <a:pt x="317" y="230"/>
                    <a:pt x="327" y="197"/>
                    <a:pt x="327" y="164"/>
                  </a:cubicBezTo>
                  <a:cubicBezTo>
                    <a:pt x="327" y="130"/>
                    <a:pt x="317" y="98"/>
                    <a:pt x="298" y="70"/>
                  </a:cubicBezTo>
                  <a:cubicBezTo>
                    <a:pt x="296" y="68"/>
                    <a:pt x="296" y="68"/>
                    <a:pt x="296" y="68"/>
                  </a:cubicBezTo>
                  <a:cubicBezTo>
                    <a:pt x="266" y="25"/>
                    <a:pt x="216" y="0"/>
                    <a:pt x="164" y="0"/>
                  </a:cubicBezTo>
                  <a:cubicBezTo>
                    <a:pt x="73" y="0"/>
                    <a:pt x="0" y="73"/>
                    <a:pt x="0" y="164"/>
                  </a:cubicBezTo>
                  <a:cubicBezTo>
                    <a:pt x="0" y="254"/>
                    <a:pt x="73" y="327"/>
                    <a:pt x="164" y="327"/>
                  </a:cubicBezTo>
                  <a:cubicBezTo>
                    <a:pt x="216" y="327"/>
                    <a:pt x="263" y="303"/>
                    <a:pt x="295" y="261"/>
                  </a:cubicBezTo>
                  <a:lnTo>
                    <a:pt x="296" y="260"/>
                  </a:lnTo>
                  <a:close/>
                  <a:moveTo>
                    <a:pt x="292" y="86"/>
                  </a:moveTo>
                  <a:cubicBezTo>
                    <a:pt x="293" y="88"/>
                    <a:pt x="293" y="88"/>
                    <a:pt x="293" y="88"/>
                  </a:cubicBezTo>
                  <a:cubicBezTo>
                    <a:pt x="304" y="108"/>
                    <a:pt x="311" y="130"/>
                    <a:pt x="313" y="152"/>
                  </a:cubicBezTo>
                  <a:cubicBezTo>
                    <a:pt x="313" y="157"/>
                    <a:pt x="313" y="157"/>
                    <a:pt x="313" y="157"/>
                  </a:cubicBezTo>
                  <a:cubicBezTo>
                    <a:pt x="274" y="157"/>
                    <a:pt x="274" y="157"/>
                    <a:pt x="274" y="157"/>
                  </a:cubicBezTo>
                  <a:cubicBezTo>
                    <a:pt x="274" y="153"/>
                    <a:pt x="274" y="153"/>
                    <a:pt x="274" y="153"/>
                  </a:cubicBezTo>
                  <a:cubicBezTo>
                    <a:pt x="273" y="131"/>
                    <a:pt x="269" y="111"/>
                    <a:pt x="263" y="92"/>
                  </a:cubicBezTo>
                  <a:cubicBezTo>
                    <a:pt x="261" y="86"/>
                    <a:pt x="261" y="86"/>
                    <a:pt x="261" y="86"/>
                  </a:cubicBezTo>
                  <a:lnTo>
                    <a:pt x="292" y="86"/>
                  </a:lnTo>
                  <a:close/>
                  <a:moveTo>
                    <a:pt x="205" y="157"/>
                  </a:moveTo>
                  <a:cubicBezTo>
                    <a:pt x="205" y="153"/>
                    <a:pt x="205" y="153"/>
                    <a:pt x="205" y="153"/>
                  </a:cubicBezTo>
                  <a:cubicBezTo>
                    <a:pt x="205" y="138"/>
                    <a:pt x="204" y="115"/>
                    <a:pt x="201" y="91"/>
                  </a:cubicBezTo>
                  <a:cubicBezTo>
                    <a:pt x="201" y="86"/>
                    <a:pt x="201" y="86"/>
                    <a:pt x="201" y="86"/>
                  </a:cubicBezTo>
                  <a:cubicBezTo>
                    <a:pt x="249" y="86"/>
                    <a:pt x="249" y="86"/>
                    <a:pt x="249" y="86"/>
                  </a:cubicBezTo>
                  <a:cubicBezTo>
                    <a:pt x="250" y="89"/>
                    <a:pt x="250" y="89"/>
                    <a:pt x="250" y="89"/>
                  </a:cubicBezTo>
                  <a:cubicBezTo>
                    <a:pt x="257" y="109"/>
                    <a:pt x="261" y="130"/>
                    <a:pt x="262" y="152"/>
                  </a:cubicBezTo>
                  <a:cubicBezTo>
                    <a:pt x="262" y="157"/>
                    <a:pt x="262" y="157"/>
                    <a:pt x="262" y="157"/>
                  </a:cubicBezTo>
                  <a:lnTo>
                    <a:pt x="205" y="157"/>
                  </a:lnTo>
                  <a:close/>
                  <a:moveTo>
                    <a:pt x="262" y="173"/>
                  </a:moveTo>
                  <a:cubicBezTo>
                    <a:pt x="262" y="178"/>
                    <a:pt x="262" y="178"/>
                    <a:pt x="262" y="178"/>
                  </a:cubicBezTo>
                  <a:cubicBezTo>
                    <a:pt x="260" y="200"/>
                    <a:pt x="256" y="221"/>
                    <a:pt x="249" y="241"/>
                  </a:cubicBezTo>
                  <a:cubicBezTo>
                    <a:pt x="248" y="243"/>
                    <a:pt x="248" y="243"/>
                    <a:pt x="248" y="243"/>
                  </a:cubicBezTo>
                  <a:cubicBezTo>
                    <a:pt x="200" y="243"/>
                    <a:pt x="200" y="243"/>
                    <a:pt x="200" y="243"/>
                  </a:cubicBezTo>
                  <a:cubicBezTo>
                    <a:pt x="201" y="239"/>
                    <a:pt x="201" y="239"/>
                    <a:pt x="201" y="239"/>
                  </a:cubicBezTo>
                  <a:cubicBezTo>
                    <a:pt x="204" y="215"/>
                    <a:pt x="205" y="192"/>
                    <a:pt x="205" y="177"/>
                  </a:cubicBezTo>
                  <a:cubicBezTo>
                    <a:pt x="205" y="173"/>
                    <a:pt x="205" y="173"/>
                    <a:pt x="205" y="173"/>
                  </a:cubicBezTo>
                  <a:lnTo>
                    <a:pt x="262" y="173"/>
                  </a:lnTo>
                  <a:close/>
                  <a:moveTo>
                    <a:pt x="274" y="63"/>
                  </a:moveTo>
                  <a:cubicBezTo>
                    <a:pt x="281" y="70"/>
                    <a:pt x="281" y="70"/>
                    <a:pt x="281" y="70"/>
                  </a:cubicBezTo>
                  <a:cubicBezTo>
                    <a:pt x="255" y="70"/>
                    <a:pt x="255" y="70"/>
                    <a:pt x="255" y="70"/>
                  </a:cubicBezTo>
                  <a:cubicBezTo>
                    <a:pt x="254" y="67"/>
                    <a:pt x="254" y="67"/>
                    <a:pt x="254" y="67"/>
                  </a:cubicBezTo>
                  <a:cubicBezTo>
                    <a:pt x="251" y="61"/>
                    <a:pt x="247" y="55"/>
                    <a:pt x="244" y="50"/>
                  </a:cubicBezTo>
                  <a:cubicBezTo>
                    <a:pt x="237" y="38"/>
                    <a:pt x="219" y="22"/>
                    <a:pt x="217" y="20"/>
                  </a:cubicBezTo>
                  <a:cubicBezTo>
                    <a:pt x="217" y="20"/>
                    <a:pt x="247" y="33"/>
                    <a:pt x="274" y="63"/>
                  </a:cubicBezTo>
                  <a:close/>
                  <a:moveTo>
                    <a:pt x="192" y="18"/>
                  </a:moveTo>
                  <a:cubicBezTo>
                    <a:pt x="210" y="25"/>
                    <a:pt x="226" y="41"/>
                    <a:pt x="238" y="64"/>
                  </a:cubicBezTo>
                  <a:cubicBezTo>
                    <a:pt x="242" y="70"/>
                    <a:pt x="242" y="70"/>
                    <a:pt x="242" y="70"/>
                  </a:cubicBezTo>
                  <a:cubicBezTo>
                    <a:pt x="198" y="70"/>
                    <a:pt x="198" y="70"/>
                    <a:pt x="198" y="70"/>
                  </a:cubicBezTo>
                  <a:cubicBezTo>
                    <a:pt x="198" y="66"/>
                    <a:pt x="198" y="66"/>
                    <a:pt x="198" y="66"/>
                  </a:cubicBezTo>
                  <a:cubicBezTo>
                    <a:pt x="195" y="48"/>
                    <a:pt x="191" y="34"/>
                    <a:pt x="186" y="23"/>
                  </a:cubicBezTo>
                  <a:cubicBezTo>
                    <a:pt x="182" y="14"/>
                    <a:pt x="182" y="14"/>
                    <a:pt x="182" y="14"/>
                  </a:cubicBezTo>
                  <a:lnTo>
                    <a:pt x="192" y="18"/>
                  </a:lnTo>
                  <a:close/>
                  <a:moveTo>
                    <a:pt x="136" y="157"/>
                  </a:moveTo>
                  <a:cubicBezTo>
                    <a:pt x="137" y="153"/>
                    <a:pt x="137" y="153"/>
                    <a:pt x="137" y="153"/>
                  </a:cubicBezTo>
                  <a:cubicBezTo>
                    <a:pt x="137" y="130"/>
                    <a:pt x="138" y="109"/>
                    <a:pt x="141" y="90"/>
                  </a:cubicBezTo>
                  <a:cubicBezTo>
                    <a:pt x="141" y="86"/>
                    <a:pt x="141" y="86"/>
                    <a:pt x="141" y="86"/>
                  </a:cubicBezTo>
                  <a:cubicBezTo>
                    <a:pt x="191" y="86"/>
                    <a:pt x="191" y="86"/>
                    <a:pt x="191" y="86"/>
                  </a:cubicBezTo>
                  <a:cubicBezTo>
                    <a:pt x="191" y="90"/>
                    <a:pt x="191" y="90"/>
                    <a:pt x="191" y="90"/>
                  </a:cubicBezTo>
                  <a:cubicBezTo>
                    <a:pt x="194" y="109"/>
                    <a:pt x="195" y="130"/>
                    <a:pt x="195" y="153"/>
                  </a:cubicBezTo>
                  <a:cubicBezTo>
                    <a:pt x="195" y="157"/>
                    <a:pt x="195" y="157"/>
                    <a:pt x="195" y="157"/>
                  </a:cubicBezTo>
                  <a:lnTo>
                    <a:pt x="136" y="157"/>
                  </a:lnTo>
                  <a:close/>
                  <a:moveTo>
                    <a:pt x="195" y="173"/>
                  </a:moveTo>
                  <a:cubicBezTo>
                    <a:pt x="195" y="177"/>
                    <a:pt x="195" y="177"/>
                    <a:pt x="195" y="177"/>
                  </a:cubicBezTo>
                  <a:cubicBezTo>
                    <a:pt x="195" y="200"/>
                    <a:pt x="193" y="220"/>
                    <a:pt x="191" y="240"/>
                  </a:cubicBezTo>
                  <a:cubicBezTo>
                    <a:pt x="191" y="243"/>
                    <a:pt x="191" y="243"/>
                    <a:pt x="191" y="243"/>
                  </a:cubicBezTo>
                  <a:cubicBezTo>
                    <a:pt x="141" y="243"/>
                    <a:pt x="141" y="243"/>
                    <a:pt x="141" y="243"/>
                  </a:cubicBezTo>
                  <a:cubicBezTo>
                    <a:pt x="141" y="240"/>
                    <a:pt x="141" y="240"/>
                    <a:pt x="141" y="240"/>
                  </a:cubicBezTo>
                  <a:cubicBezTo>
                    <a:pt x="138" y="220"/>
                    <a:pt x="137" y="200"/>
                    <a:pt x="137" y="177"/>
                  </a:cubicBezTo>
                  <a:cubicBezTo>
                    <a:pt x="136" y="173"/>
                    <a:pt x="136" y="173"/>
                    <a:pt x="136" y="173"/>
                  </a:cubicBezTo>
                  <a:lnTo>
                    <a:pt x="195" y="173"/>
                  </a:lnTo>
                  <a:close/>
                  <a:moveTo>
                    <a:pt x="162" y="14"/>
                  </a:moveTo>
                  <a:cubicBezTo>
                    <a:pt x="164" y="14"/>
                    <a:pt x="164" y="14"/>
                    <a:pt x="164" y="14"/>
                  </a:cubicBezTo>
                  <a:cubicBezTo>
                    <a:pt x="165" y="14"/>
                    <a:pt x="166" y="14"/>
                    <a:pt x="167" y="14"/>
                  </a:cubicBezTo>
                  <a:cubicBezTo>
                    <a:pt x="170" y="14"/>
                    <a:pt x="170" y="14"/>
                    <a:pt x="170" y="14"/>
                  </a:cubicBezTo>
                  <a:cubicBezTo>
                    <a:pt x="171" y="16"/>
                    <a:pt x="171" y="16"/>
                    <a:pt x="171" y="16"/>
                  </a:cubicBezTo>
                  <a:cubicBezTo>
                    <a:pt x="175" y="20"/>
                    <a:pt x="181" y="31"/>
                    <a:pt x="186" y="58"/>
                  </a:cubicBezTo>
                  <a:cubicBezTo>
                    <a:pt x="187" y="60"/>
                    <a:pt x="187" y="63"/>
                    <a:pt x="188" y="65"/>
                  </a:cubicBezTo>
                  <a:cubicBezTo>
                    <a:pt x="189" y="70"/>
                    <a:pt x="189" y="70"/>
                    <a:pt x="189" y="70"/>
                  </a:cubicBezTo>
                  <a:cubicBezTo>
                    <a:pt x="143" y="70"/>
                    <a:pt x="143" y="70"/>
                    <a:pt x="143" y="70"/>
                  </a:cubicBezTo>
                  <a:cubicBezTo>
                    <a:pt x="144" y="65"/>
                    <a:pt x="144" y="65"/>
                    <a:pt x="144" y="65"/>
                  </a:cubicBezTo>
                  <a:cubicBezTo>
                    <a:pt x="145" y="63"/>
                    <a:pt x="145" y="60"/>
                    <a:pt x="146" y="58"/>
                  </a:cubicBezTo>
                  <a:cubicBezTo>
                    <a:pt x="151" y="30"/>
                    <a:pt x="157" y="20"/>
                    <a:pt x="161" y="15"/>
                  </a:cubicBezTo>
                  <a:lnTo>
                    <a:pt x="162" y="14"/>
                  </a:lnTo>
                  <a:close/>
                  <a:moveTo>
                    <a:pt x="139" y="20"/>
                  </a:moveTo>
                  <a:cubicBezTo>
                    <a:pt x="149" y="15"/>
                    <a:pt x="149" y="15"/>
                    <a:pt x="149" y="15"/>
                  </a:cubicBezTo>
                  <a:cubicBezTo>
                    <a:pt x="145" y="25"/>
                    <a:pt x="145" y="25"/>
                    <a:pt x="145" y="25"/>
                  </a:cubicBezTo>
                  <a:cubicBezTo>
                    <a:pt x="141" y="36"/>
                    <a:pt x="137" y="50"/>
                    <a:pt x="134" y="66"/>
                  </a:cubicBezTo>
                  <a:cubicBezTo>
                    <a:pt x="134" y="70"/>
                    <a:pt x="134" y="70"/>
                    <a:pt x="134" y="70"/>
                  </a:cubicBezTo>
                  <a:cubicBezTo>
                    <a:pt x="94" y="70"/>
                    <a:pt x="94" y="70"/>
                    <a:pt x="94" y="70"/>
                  </a:cubicBezTo>
                  <a:cubicBezTo>
                    <a:pt x="97" y="64"/>
                    <a:pt x="97" y="64"/>
                    <a:pt x="97" y="64"/>
                  </a:cubicBezTo>
                  <a:cubicBezTo>
                    <a:pt x="109" y="43"/>
                    <a:pt x="123" y="28"/>
                    <a:pt x="139" y="20"/>
                  </a:cubicBezTo>
                  <a:close/>
                  <a:moveTo>
                    <a:pt x="127" y="173"/>
                  </a:moveTo>
                  <a:cubicBezTo>
                    <a:pt x="127" y="177"/>
                    <a:pt x="127" y="177"/>
                    <a:pt x="127" y="177"/>
                  </a:cubicBezTo>
                  <a:cubicBezTo>
                    <a:pt x="127" y="192"/>
                    <a:pt x="128" y="215"/>
                    <a:pt x="131" y="239"/>
                  </a:cubicBezTo>
                  <a:cubicBezTo>
                    <a:pt x="131" y="243"/>
                    <a:pt x="131" y="243"/>
                    <a:pt x="131" y="243"/>
                  </a:cubicBezTo>
                  <a:cubicBezTo>
                    <a:pt x="88" y="243"/>
                    <a:pt x="88" y="243"/>
                    <a:pt x="88" y="243"/>
                  </a:cubicBezTo>
                  <a:cubicBezTo>
                    <a:pt x="87" y="241"/>
                    <a:pt x="87" y="241"/>
                    <a:pt x="87" y="241"/>
                  </a:cubicBezTo>
                  <a:cubicBezTo>
                    <a:pt x="80" y="221"/>
                    <a:pt x="75" y="200"/>
                    <a:pt x="74" y="178"/>
                  </a:cubicBezTo>
                  <a:cubicBezTo>
                    <a:pt x="74" y="173"/>
                    <a:pt x="74" y="173"/>
                    <a:pt x="74" y="173"/>
                  </a:cubicBezTo>
                  <a:lnTo>
                    <a:pt x="127" y="173"/>
                  </a:lnTo>
                  <a:close/>
                  <a:moveTo>
                    <a:pt x="74" y="157"/>
                  </a:moveTo>
                  <a:cubicBezTo>
                    <a:pt x="74" y="152"/>
                    <a:pt x="74" y="152"/>
                    <a:pt x="74" y="152"/>
                  </a:cubicBezTo>
                  <a:cubicBezTo>
                    <a:pt x="75" y="130"/>
                    <a:pt x="79" y="109"/>
                    <a:pt x="86" y="89"/>
                  </a:cubicBezTo>
                  <a:cubicBezTo>
                    <a:pt x="87" y="86"/>
                    <a:pt x="87" y="86"/>
                    <a:pt x="87" y="86"/>
                  </a:cubicBezTo>
                  <a:cubicBezTo>
                    <a:pt x="131" y="86"/>
                    <a:pt x="131" y="86"/>
                    <a:pt x="131" y="86"/>
                  </a:cubicBezTo>
                  <a:cubicBezTo>
                    <a:pt x="131" y="91"/>
                    <a:pt x="131" y="91"/>
                    <a:pt x="131" y="91"/>
                  </a:cubicBezTo>
                  <a:cubicBezTo>
                    <a:pt x="128" y="115"/>
                    <a:pt x="127" y="138"/>
                    <a:pt x="127" y="153"/>
                  </a:cubicBezTo>
                  <a:cubicBezTo>
                    <a:pt x="127" y="157"/>
                    <a:pt x="127" y="157"/>
                    <a:pt x="127" y="157"/>
                  </a:cubicBezTo>
                  <a:lnTo>
                    <a:pt x="74" y="157"/>
                  </a:lnTo>
                  <a:close/>
                  <a:moveTo>
                    <a:pt x="125" y="17"/>
                  </a:moveTo>
                  <a:cubicBezTo>
                    <a:pt x="119" y="22"/>
                    <a:pt x="107" y="28"/>
                    <a:pt x="92" y="50"/>
                  </a:cubicBezTo>
                  <a:cubicBezTo>
                    <a:pt x="88" y="55"/>
                    <a:pt x="85" y="61"/>
                    <a:pt x="82" y="67"/>
                  </a:cubicBezTo>
                  <a:cubicBezTo>
                    <a:pt x="81" y="70"/>
                    <a:pt x="81" y="70"/>
                    <a:pt x="81" y="70"/>
                  </a:cubicBezTo>
                  <a:cubicBezTo>
                    <a:pt x="47" y="70"/>
                    <a:pt x="47" y="70"/>
                    <a:pt x="47" y="70"/>
                  </a:cubicBezTo>
                  <a:cubicBezTo>
                    <a:pt x="80" y="29"/>
                    <a:pt x="125" y="17"/>
                    <a:pt x="125" y="17"/>
                  </a:cubicBezTo>
                  <a:close/>
                  <a:moveTo>
                    <a:pt x="14" y="152"/>
                  </a:moveTo>
                  <a:cubicBezTo>
                    <a:pt x="16" y="130"/>
                    <a:pt x="23" y="108"/>
                    <a:pt x="34" y="88"/>
                  </a:cubicBezTo>
                  <a:cubicBezTo>
                    <a:pt x="36" y="86"/>
                    <a:pt x="36" y="86"/>
                    <a:pt x="36" y="86"/>
                  </a:cubicBezTo>
                  <a:cubicBezTo>
                    <a:pt x="74" y="86"/>
                    <a:pt x="74" y="86"/>
                    <a:pt x="74" y="86"/>
                  </a:cubicBezTo>
                  <a:cubicBezTo>
                    <a:pt x="72" y="92"/>
                    <a:pt x="72" y="92"/>
                    <a:pt x="72" y="92"/>
                  </a:cubicBezTo>
                  <a:cubicBezTo>
                    <a:pt x="66" y="111"/>
                    <a:pt x="63" y="131"/>
                    <a:pt x="62" y="153"/>
                  </a:cubicBezTo>
                  <a:cubicBezTo>
                    <a:pt x="62" y="157"/>
                    <a:pt x="62" y="157"/>
                    <a:pt x="62" y="157"/>
                  </a:cubicBezTo>
                  <a:cubicBezTo>
                    <a:pt x="14" y="157"/>
                    <a:pt x="14" y="157"/>
                    <a:pt x="14" y="157"/>
                  </a:cubicBezTo>
                  <a:lnTo>
                    <a:pt x="14" y="152"/>
                  </a:lnTo>
                  <a:close/>
                  <a:moveTo>
                    <a:pt x="37" y="243"/>
                  </a:moveTo>
                  <a:cubicBezTo>
                    <a:pt x="36" y="241"/>
                    <a:pt x="36" y="241"/>
                    <a:pt x="36" y="241"/>
                  </a:cubicBezTo>
                  <a:cubicBezTo>
                    <a:pt x="24" y="222"/>
                    <a:pt x="17" y="200"/>
                    <a:pt x="15" y="178"/>
                  </a:cubicBezTo>
                  <a:cubicBezTo>
                    <a:pt x="14" y="173"/>
                    <a:pt x="14" y="173"/>
                    <a:pt x="14" y="173"/>
                  </a:cubicBezTo>
                  <a:cubicBezTo>
                    <a:pt x="62" y="173"/>
                    <a:pt x="62" y="173"/>
                    <a:pt x="62" y="173"/>
                  </a:cubicBezTo>
                  <a:cubicBezTo>
                    <a:pt x="62" y="177"/>
                    <a:pt x="62" y="177"/>
                    <a:pt x="62" y="177"/>
                  </a:cubicBezTo>
                  <a:cubicBezTo>
                    <a:pt x="63" y="199"/>
                    <a:pt x="67" y="219"/>
                    <a:pt x="73" y="238"/>
                  </a:cubicBezTo>
                  <a:cubicBezTo>
                    <a:pt x="75" y="243"/>
                    <a:pt x="75" y="243"/>
                    <a:pt x="75" y="243"/>
                  </a:cubicBezTo>
                  <a:lnTo>
                    <a:pt x="37" y="243"/>
                  </a:lnTo>
                  <a:close/>
                  <a:moveTo>
                    <a:pt x="125" y="311"/>
                  </a:moveTo>
                  <a:cubicBezTo>
                    <a:pt x="92" y="301"/>
                    <a:pt x="67" y="279"/>
                    <a:pt x="55" y="267"/>
                  </a:cubicBezTo>
                  <a:cubicBezTo>
                    <a:pt x="49" y="260"/>
                    <a:pt x="49" y="260"/>
                    <a:pt x="49" y="260"/>
                  </a:cubicBezTo>
                  <a:cubicBezTo>
                    <a:pt x="82" y="260"/>
                    <a:pt x="82" y="260"/>
                    <a:pt x="82" y="260"/>
                  </a:cubicBezTo>
                  <a:cubicBezTo>
                    <a:pt x="83" y="262"/>
                    <a:pt x="83" y="262"/>
                    <a:pt x="83" y="262"/>
                  </a:cubicBezTo>
                  <a:cubicBezTo>
                    <a:pt x="97" y="292"/>
                    <a:pt x="125" y="311"/>
                    <a:pt x="125" y="311"/>
                  </a:cubicBezTo>
                  <a:close/>
                  <a:moveTo>
                    <a:pt x="139" y="307"/>
                  </a:moveTo>
                  <a:cubicBezTo>
                    <a:pt x="124" y="299"/>
                    <a:pt x="110" y="285"/>
                    <a:pt x="99" y="266"/>
                  </a:cubicBezTo>
                  <a:cubicBezTo>
                    <a:pt x="95" y="260"/>
                    <a:pt x="95" y="260"/>
                    <a:pt x="95" y="260"/>
                  </a:cubicBezTo>
                  <a:cubicBezTo>
                    <a:pt x="134" y="260"/>
                    <a:pt x="134" y="260"/>
                    <a:pt x="134" y="260"/>
                  </a:cubicBezTo>
                  <a:cubicBezTo>
                    <a:pt x="134" y="263"/>
                    <a:pt x="134" y="263"/>
                    <a:pt x="134" y="263"/>
                  </a:cubicBezTo>
                  <a:cubicBezTo>
                    <a:pt x="137" y="279"/>
                    <a:pt x="141" y="292"/>
                    <a:pt x="145" y="302"/>
                  </a:cubicBezTo>
                  <a:cubicBezTo>
                    <a:pt x="149" y="312"/>
                    <a:pt x="149" y="312"/>
                    <a:pt x="149" y="312"/>
                  </a:cubicBezTo>
                  <a:lnTo>
                    <a:pt x="139" y="307"/>
                  </a:lnTo>
                  <a:close/>
                  <a:moveTo>
                    <a:pt x="170" y="313"/>
                  </a:moveTo>
                  <a:cubicBezTo>
                    <a:pt x="167" y="313"/>
                    <a:pt x="167" y="313"/>
                    <a:pt x="167" y="313"/>
                  </a:cubicBezTo>
                  <a:cubicBezTo>
                    <a:pt x="166" y="313"/>
                    <a:pt x="165" y="313"/>
                    <a:pt x="164" y="313"/>
                  </a:cubicBezTo>
                  <a:cubicBezTo>
                    <a:pt x="162" y="313"/>
                    <a:pt x="162" y="313"/>
                    <a:pt x="162" y="313"/>
                  </a:cubicBezTo>
                  <a:cubicBezTo>
                    <a:pt x="161" y="312"/>
                    <a:pt x="161" y="312"/>
                    <a:pt x="161" y="312"/>
                  </a:cubicBezTo>
                  <a:cubicBezTo>
                    <a:pt x="157" y="308"/>
                    <a:pt x="151" y="297"/>
                    <a:pt x="146" y="269"/>
                  </a:cubicBezTo>
                  <a:cubicBezTo>
                    <a:pt x="145" y="268"/>
                    <a:pt x="145" y="266"/>
                    <a:pt x="145" y="265"/>
                  </a:cubicBezTo>
                  <a:cubicBezTo>
                    <a:pt x="144" y="260"/>
                    <a:pt x="144" y="260"/>
                    <a:pt x="144" y="260"/>
                  </a:cubicBezTo>
                  <a:cubicBezTo>
                    <a:pt x="188" y="260"/>
                    <a:pt x="188" y="260"/>
                    <a:pt x="188" y="260"/>
                  </a:cubicBezTo>
                  <a:cubicBezTo>
                    <a:pt x="187" y="265"/>
                    <a:pt x="187" y="265"/>
                    <a:pt x="187" y="265"/>
                  </a:cubicBezTo>
                  <a:cubicBezTo>
                    <a:pt x="187" y="266"/>
                    <a:pt x="187" y="268"/>
                    <a:pt x="186" y="269"/>
                  </a:cubicBezTo>
                  <a:cubicBezTo>
                    <a:pt x="181" y="297"/>
                    <a:pt x="175" y="307"/>
                    <a:pt x="171" y="312"/>
                  </a:cubicBezTo>
                  <a:lnTo>
                    <a:pt x="170" y="313"/>
                  </a:lnTo>
                  <a:close/>
                  <a:moveTo>
                    <a:pt x="192" y="309"/>
                  </a:moveTo>
                  <a:cubicBezTo>
                    <a:pt x="182" y="313"/>
                    <a:pt x="182" y="313"/>
                    <a:pt x="182" y="313"/>
                  </a:cubicBezTo>
                  <a:cubicBezTo>
                    <a:pt x="186" y="304"/>
                    <a:pt x="186" y="304"/>
                    <a:pt x="186" y="304"/>
                  </a:cubicBezTo>
                  <a:cubicBezTo>
                    <a:pt x="191" y="294"/>
                    <a:pt x="194" y="280"/>
                    <a:pt x="197" y="263"/>
                  </a:cubicBezTo>
                  <a:cubicBezTo>
                    <a:pt x="198" y="260"/>
                    <a:pt x="198" y="260"/>
                    <a:pt x="198" y="260"/>
                  </a:cubicBezTo>
                  <a:cubicBezTo>
                    <a:pt x="240" y="260"/>
                    <a:pt x="240" y="260"/>
                    <a:pt x="240" y="260"/>
                  </a:cubicBezTo>
                  <a:cubicBezTo>
                    <a:pt x="237" y="266"/>
                    <a:pt x="237" y="266"/>
                    <a:pt x="237" y="266"/>
                  </a:cubicBezTo>
                  <a:cubicBezTo>
                    <a:pt x="225" y="287"/>
                    <a:pt x="209" y="302"/>
                    <a:pt x="192" y="309"/>
                  </a:cubicBezTo>
                  <a:close/>
                  <a:moveTo>
                    <a:pt x="218" y="305"/>
                  </a:moveTo>
                  <a:cubicBezTo>
                    <a:pt x="220" y="304"/>
                    <a:pt x="245" y="285"/>
                    <a:pt x="252" y="262"/>
                  </a:cubicBezTo>
                  <a:cubicBezTo>
                    <a:pt x="254" y="260"/>
                    <a:pt x="254" y="260"/>
                    <a:pt x="254" y="260"/>
                  </a:cubicBezTo>
                  <a:cubicBezTo>
                    <a:pt x="279" y="260"/>
                    <a:pt x="279" y="260"/>
                    <a:pt x="279" y="260"/>
                  </a:cubicBezTo>
                  <a:cubicBezTo>
                    <a:pt x="254" y="295"/>
                    <a:pt x="218" y="305"/>
                    <a:pt x="218" y="305"/>
                  </a:cubicBezTo>
                  <a:close/>
                  <a:moveTo>
                    <a:pt x="290" y="243"/>
                  </a:moveTo>
                  <a:cubicBezTo>
                    <a:pt x="261" y="243"/>
                    <a:pt x="261" y="243"/>
                    <a:pt x="261" y="243"/>
                  </a:cubicBezTo>
                  <a:cubicBezTo>
                    <a:pt x="262" y="238"/>
                    <a:pt x="262" y="238"/>
                    <a:pt x="262" y="238"/>
                  </a:cubicBezTo>
                  <a:cubicBezTo>
                    <a:pt x="269" y="219"/>
                    <a:pt x="273" y="199"/>
                    <a:pt x="274" y="177"/>
                  </a:cubicBezTo>
                  <a:cubicBezTo>
                    <a:pt x="274" y="173"/>
                    <a:pt x="274" y="173"/>
                    <a:pt x="274" y="173"/>
                  </a:cubicBezTo>
                  <a:cubicBezTo>
                    <a:pt x="313" y="173"/>
                    <a:pt x="313" y="173"/>
                    <a:pt x="313" y="173"/>
                  </a:cubicBezTo>
                  <a:cubicBezTo>
                    <a:pt x="313" y="178"/>
                    <a:pt x="313" y="178"/>
                    <a:pt x="313" y="178"/>
                  </a:cubicBezTo>
                  <a:cubicBezTo>
                    <a:pt x="310" y="200"/>
                    <a:pt x="303" y="222"/>
                    <a:pt x="292" y="241"/>
                  </a:cubicBezTo>
                  <a:lnTo>
                    <a:pt x="290" y="2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86" name="Group 360"/>
          <p:cNvGrpSpPr>
            <a:grpSpLocks noChangeAspect="1"/>
          </p:cNvGrpSpPr>
          <p:nvPr/>
        </p:nvGrpSpPr>
        <p:grpSpPr>
          <a:xfrm>
            <a:off x="2617903" y="1762374"/>
            <a:ext cx="595826" cy="468237"/>
            <a:chOff x="7969250" y="2316163"/>
            <a:chExt cx="763588" cy="600075"/>
          </a:xfrm>
          <a:solidFill>
            <a:schemeClr val="bg2"/>
          </a:solidFill>
        </p:grpSpPr>
        <p:sp>
          <p:nvSpPr>
            <p:cNvPr id="87" name="Oval 53"/>
            <p:cNvSpPr>
              <a:spLocks noChangeArrowheads="1"/>
            </p:cNvSpPr>
            <p:nvPr/>
          </p:nvSpPr>
          <p:spPr bwMode="auto">
            <a:xfrm>
              <a:off x="8115300" y="2881313"/>
              <a:ext cx="484188" cy="349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88" name="Freeform 54"/>
            <p:cNvSpPr>
              <a:spLocks/>
            </p:cNvSpPr>
            <p:nvPr/>
          </p:nvSpPr>
          <p:spPr bwMode="auto">
            <a:xfrm>
              <a:off x="7969250" y="2316163"/>
              <a:ext cx="763588" cy="487362"/>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89" name="Rectangle 55"/>
            <p:cNvSpPr>
              <a:spLocks noChangeArrowheads="1"/>
            </p:cNvSpPr>
            <p:nvPr/>
          </p:nvSpPr>
          <p:spPr bwMode="auto">
            <a:xfrm>
              <a:off x="8020050" y="2355850"/>
              <a:ext cx="660400" cy="368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0" name="Freeform 56"/>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1" name="Rectangle 57"/>
            <p:cNvSpPr>
              <a:spLocks noChangeArrowheads="1"/>
            </p:cNvSpPr>
            <p:nvPr/>
          </p:nvSpPr>
          <p:spPr bwMode="auto">
            <a:xfrm>
              <a:off x="8004175" y="2355850"/>
              <a:ext cx="693738" cy="371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2" name="Freeform 58"/>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3" name="Freeform 59"/>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4" name="Rectangle 60"/>
            <p:cNvSpPr>
              <a:spLocks noChangeArrowheads="1"/>
            </p:cNvSpPr>
            <p:nvPr/>
          </p:nvSpPr>
          <p:spPr bwMode="auto">
            <a:xfrm>
              <a:off x="8572500" y="2757488"/>
              <a:ext cx="41275"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5" name="Freeform 61"/>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96" name="Szövegdoboz 30"/>
          <p:cNvSpPr txBox="1"/>
          <p:nvPr/>
        </p:nvSpPr>
        <p:spPr>
          <a:xfrm>
            <a:off x="1142979" y="3938885"/>
            <a:ext cx="6192688" cy="73866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However, there is no shift in the majority of the cohort's tolerance of TV ads as opposed to online ads.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Compared to the previous survey, there is even less difference between sub-groups, with only those still at university differing, with television receiving an even higher proportion (87%).</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4" name="Rectangle 23">
            <a:extLst>
              <a:ext uri="{FF2B5EF4-FFF2-40B4-BE49-F238E27FC236}">
                <a16:creationId xmlns:a16="http://schemas.microsoft.com/office/drawing/2014/main" id="{42881C3D-227D-457F-BAA2-4480D46283BF}"/>
              </a:ext>
            </a:extLst>
          </p:cNvPr>
          <p:cNvSpPr/>
          <p:nvPr/>
        </p:nvSpPr>
        <p:spPr>
          <a:xfrm>
            <a:off x="2462278" y="3273919"/>
            <a:ext cx="905835" cy="244800"/>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75</a:t>
            </a:r>
            <a:r>
              <a:rPr kumimoji="0" lang="en-GB"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endParaRPr>
          </a:p>
        </p:txBody>
      </p:sp>
      <p:sp>
        <p:nvSpPr>
          <p:cNvPr id="5" name="Rectangle 23">
            <a:extLst>
              <a:ext uri="{FF2B5EF4-FFF2-40B4-BE49-F238E27FC236}">
                <a16:creationId xmlns:a16="http://schemas.microsoft.com/office/drawing/2014/main" id="{23E75D7C-9B74-4A99-BFF6-328E1FDB4A32}"/>
              </a:ext>
            </a:extLst>
          </p:cNvPr>
          <p:cNvSpPr/>
          <p:nvPr/>
        </p:nvSpPr>
        <p:spPr>
          <a:xfrm>
            <a:off x="4781674" y="3273674"/>
            <a:ext cx="905835" cy="245291"/>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25</a:t>
            </a:r>
            <a:r>
              <a:rPr kumimoji="0" lang="en-GB"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endParaRPr>
          </a:p>
        </p:txBody>
      </p:sp>
      <p:sp>
        <p:nvSpPr>
          <p:cNvPr id="8" name="Rectangle 23">
            <a:extLst>
              <a:ext uri="{FF2B5EF4-FFF2-40B4-BE49-F238E27FC236}">
                <a16:creationId xmlns:a16="http://schemas.microsoft.com/office/drawing/2014/main" id="{E52C5BE6-F02E-920C-EA8A-AC772D61EBE3}"/>
              </a:ext>
            </a:extLst>
          </p:cNvPr>
          <p:cNvSpPr/>
          <p:nvPr/>
        </p:nvSpPr>
        <p:spPr>
          <a:xfrm>
            <a:off x="2462278" y="3573166"/>
            <a:ext cx="905835" cy="244800"/>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80</a:t>
            </a:r>
            <a:r>
              <a:rPr kumimoji="0" lang="en-GB"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endParaRPr>
          </a:p>
        </p:txBody>
      </p:sp>
      <p:sp>
        <p:nvSpPr>
          <p:cNvPr id="9" name="Rectangle 23">
            <a:extLst>
              <a:ext uri="{FF2B5EF4-FFF2-40B4-BE49-F238E27FC236}">
                <a16:creationId xmlns:a16="http://schemas.microsoft.com/office/drawing/2014/main" id="{D121521B-4897-5C99-1149-202904EAE910}"/>
              </a:ext>
            </a:extLst>
          </p:cNvPr>
          <p:cNvSpPr/>
          <p:nvPr/>
        </p:nvSpPr>
        <p:spPr>
          <a:xfrm>
            <a:off x="4781674" y="3573166"/>
            <a:ext cx="905835" cy="244800"/>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20</a:t>
            </a:r>
            <a:r>
              <a:rPr kumimoji="0" lang="en-GB"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AAC3402A-7A56-EDC7-C9AA-DB400386F96C}"/>
              </a:ext>
            </a:extLst>
          </p:cNvPr>
          <p:cNvSpPr txBox="1"/>
          <p:nvPr/>
        </p:nvSpPr>
        <p:spPr>
          <a:xfrm>
            <a:off x="1518263" y="3273919"/>
            <a:ext cx="686568"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sng" strike="noStrike" kern="1200" cap="none" spc="0" normalizeH="0" baseline="0" noProof="0" dirty="0">
                <a:ln>
                  <a:noFill/>
                </a:ln>
                <a:solidFill>
                  <a:srgbClr val="A6A6A6"/>
                </a:solidFill>
                <a:effectLst/>
                <a:uLnTx/>
                <a:uFillTx/>
                <a:latin typeface="Calibri" pitchFamily="34" charset="0"/>
                <a:ea typeface="+mn-ea"/>
                <a:cs typeface="Arial" pitchFamily="34" charset="0"/>
              </a:rPr>
              <a:t>2020:</a:t>
            </a:r>
            <a:endParaRPr kumimoji="0" lang="en-GB" sz="1600" b="1" i="0" u="sng" strike="noStrike" kern="1200" cap="none" spc="0" normalizeH="0" baseline="0" noProof="0" dirty="0">
              <a:ln>
                <a:noFill/>
              </a:ln>
              <a:solidFill>
                <a:srgbClr val="A6A6A6"/>
              </a:solidFill>
              <a:effectLst/>
              <a:uLnTx/>
              <a:uFillTx/>
              <a:latin typeface="Calibri" pitchFamily="34" charset="0"/>
              <a:ea typeface="+mn-ea"/>
              <a:cs typeface="Arial" pitchFamily="34" charset="0"/>
            </a:endParaRPr>
          </a:p>
        </p:txBody>
      </p:sp>
      <p:sp>
        <p:nvSpPr>
          <p:cNvPr id="11" name="TextBox 10">
            <a:extLst>
              <a:ext uri="{FF2B5EF4-FFF2-40B4-BE49-F238E27FC236}">
                <a16:creationId xmlns:a16="http://schemas.microsoft.com/office/drawing/2014/main" id="{CFE493FD-B7A9-A3A6-C035-4C76968D66B7}"/>
              </a:ext>
            </a:extLst>
          </p:cNvPr>
          <p:cNvSpPr txBox="1"/>
          <p:nvPr/>
        </p:nvSpPr>
        <p:spPr>
          <a:xfrm>
            <a:off x="1509168" y="3573166"/>
            <a:ext cx="686568"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sng" strike="noStrike" kern="1200" cap="none" spc="0" normalizeH="0" baseline="0" noProof="0" dirty="0">
                <a:ln>
                  <a:noFill/>
                </a:ln>
                <a:solidFill>
                  <a:srgbClr val="A6A6A6"/>
                </a:solidFill>
                <a:effectLst/>
                <a:uLnTx/>
                <a:uFillTx/>
                <a:latin typeface="Calibri" pitchFamily="34" charset="0"/>
                <a:ea typeface="+mn-ea"/>
                <a:cs typeface="Arial" pitchFamily="34" charset="0"/>
              </a:rPr>
              <a:t>2017:</a:t>
            </a:r>
            <a:endParaRPr kumimoji="0" lang="en-GB" sz="1600" b="1" i="0" u="sng" strike="noStrike" kern="1200" cap="none" spc="0" normalizeH="0" baseline="0" noProof="0" dirty="0">
              <a:ln>
                <a:noFill/>
              </a:ln>
              <a:solidFill>
                <a:srgbClr val="A6A6A6"/>
              </a:solidFill>
              <a:effectLst/>
              <a:uLnTx/>
              <a:uFillTx/>
              <a:latin typeface="Calibri" pitchFamily="34" charset="0"/>
              <a:ea typeface="+mn-ea"/>
              <a:cs typeface="Arial" pitchFamily="34" charset="0"/>
            </a:endParaRPr>
          </a:p>
        </p:txBody>
      </p:sp>
      <p:pic>
        <p:nvPicPr>
          <p:cNvPr id="3" name="Picture 2">
            <a:extLst>
              <a:ext uri="{FF2B5EF4-FFF2-40B4-BE49-F238E27FC236}">
                <a16:creationId xmlns:a16="http://schemas.microsoft.com/office/drawing/2014/main" id="{713A6D65-AE6C-37B2-072F-9B5117674E3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524A833-38E9-6D7B-092B-A942DCEB89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0765136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Reaction</a:t>
            </a:r>
            <a:r>
              <a:rPr lang="hu-HU" sz="2900" dirty="0"/>
              <a:t> </a:t>
            </a:r>
            <a:r>
              <a:rPr lang="hu-HU" sz="2900" dirty="0" err="1"/>
              <a:t>to</a:t>
            </a:r>
            <a:r>
              <a:rPr lang="hu-HU" sz="2900" dirty="0"/>
              <a:t> TV </a:t>
            </a:r>
            <a:r>
              <a:rPr lang="hu-HU" sz="2900" dirty="0" err="1"/>
              <a:t>advertisements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Think</a:t>
            </a:r>
            <a:r>
              <a:rPr lang="hu-HU" sz="1000" i="1" dirty="0">
                <a:solidFill>
                  <a:schemeClr val="bg1">
                    <a:lumMod val="50000"/>
                  </a:schemeClr>
                </a:solidFill>
              </a:rPr>
              <a:t> </a:t>
            </a:r>
            <a:r>
              <a:rPr lang="hu-HU" sz="1000" i="1" dirty="0" err="1">
                <a:solidFill>
                  <a:schemeClr val="bg1">
                    <a:lumMod val="50000"/>
                  </a:schemeClr>
                </a:solidFill>
              </a:rPr>
              <a:t>about</a:t>
            </a:r>
            <a:r>
              <a:rPr lang="hu-HU" sz="1000" i="1" dirty="0">
                <a:solidFill>
                  <a:schemeClr val="bg1">
                    <a:lumMod val="50000"/>
                  </a:schemeClr>
                </a:solidFill>
              </a:rPr>
              <a:t> an </a:t>
            </a:r>
            <a:r>
              <a:rPr lang="hu-HU" sz="1000" i="1" dirty="0" err="1">
                <a:solidFill>
                  <a:schemeClr val="bg1">
                    <a:lumMod val="50000"/>
                  </a:schemeClr>
                </a:solidFill>
              </a:rPr>
              <a:t>average</a:t>
            </a:r>
            <a:r>
              <a:rPr lang="hu-HU" sz="1000" i="1" dirty="0">
                <a:solidFill>
                  <a:schemeClr val="bg1">
                    <a:lumMod val="50000"/>
                  </a:schemeClr>
                </a:solidFill>
              </a:rPr>
              <a:t> TV program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watch</a:t>
            </a:r>
            <a:r>
              <a:rPr lang="hu-HU" sz="1000" i="1" dirty="0">
                <a:solidFill>
                  <a:schemeClr val="bg1">
                    <a:lumMod val="50000"/>
                  </a:schemeClr>
                </a:solidFill>
              </a:rPr>
              <a:t> </a:t>
            </a:r>
            <a:r>
              <a:rPr lang="hu-HU" sz="1000" i="1" dirty="0" err="1">
                <a:solidFill>
                  <a:schemeClr val="bg1">
                    <a:lumMod val="50000"/>
                  </a:schemeClr>
                </a:solidFill>
              </a:rPr>
              <a:t>on</a:t>
            </a:r>
            <a:r>
              <a:rPr lang="hu-HU" sz="1000" i="1" dirty="0">
                <a:solidFill>
                  <a:schemeClr val="bg1">
                    <a:lumMod val="50000"/>
                  </a:schemeClr>
                </a:solidFill>
              </a:rPr>
              <a:t> TV. </a:t>
            </a:r>
            <a:r>
              <a:rPr lang="hu-HU" sz="1000" i="1" dirty="0" err="1">
                <a:solidFill>
                  <a:schemeClr val="bg1">
                    <a:lumMod val="50000"/>
                  </a:schemeClr>
                </a:solidFill>
              </a:rPr>
              <a:t>What</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when</a:t>
            </a:r>
            <a:r>
              <a:rPr lang="hu-HU" sz="1000" i="1" dirty="0">
                <a:solidFill>
                  <a:schemeClr val="bg1">
                    <a:lumMod val="50000"/>
                  </a:schemeClr>
                </a:solidFill>
              </a:rPr>
              <a:t> </a:t>
            </a:r>
            <a:r>
              <a:rPr lang="hu-HU" sz="1000" i="1" dirty="0" err="1">
                <a:solidFill>
                  <a:schemeClr val="bg1">
                    <a:lumMod val="50000"/>
                  </a:schemeClr>
                </a:solidFill>
              </a:rPr>
              <a:t>it</a:t>
            </a:r>
            <a:r>
              <a:rPr lang="hu-HU" sz="1000" i="1" dirty="0">
                <a:solidFill>
                  <a:schemeClr val="bg1">
                    <a:lumMod val="50000"/>
                  </a:schemeClr>
                </a:solidFill>
              </a:rPr>
              <a:t> is </a:t>
            </a:r>
            <a:r>
              <a:rPr lang="hu-HU" sz="1000" i="1" dirty="0" err="1">
                <a:solidFill>
                  <a:schemeClr val="bg1">
                    <a:lumMod val="50000"/>
                  </a:schemeClr>
                </a:solidFill>
              </a:rPr>
              <a:t>interrupted</a:t>
            </a:r>
            <a:r>
              <a:rPr lang="hu-HU" sz="1000" i="1" dirty="0">
                <a:solidFill>
                  <a:schemeClr val="bg1">
                    <a:lumMod val="50000"/>
                  </a:schemeClr>
                </a:solidFill>
              </a:rPr>
              <a:t> </a:t>
            </a:r>
            <a:r>
              <a:rPr lang="hu-HU" sz="1000" i="1" dirty="0" err="1">
                <a:solidFill>
                  <a:schemeClr val="bg1">
                    <a:lumMod val="50000"/>
                  </a:schemeClr>
                </a:solidFill>
              </a:rPr>
              <a:t>by</a:t>
            </a:r>
            <a:r>
              <a:rPr lang="hu-HU" sz="1000" i="1" dirty="0">
                <a:solidFill>
                  <a:schemeClr val="bg1">
                    <a:lumMod val="50000"/>
                  </a:schemeClr>
                </a:solidFill>
              </a:rPr>
              <a:t> </a:t>
            </a:r>
            <a:r>
              <a:rPr lang="hu-HU" sz="1000" i="1" dirty="0" err="1">
                <a:solidFill>
                  <a:schemeClr val="bg1">
                    <a:lumMod val="50000"/>
                  </a:schemeClr>
                </a:solidFill>
              </a:rPr>
              <a:t>advertisements</a:t>
            </a:r>
            <a:r>
              <a:rPr lang="en-GB" sz="1000" i="1" dirty="0">
                <a:solidFill>
                  <a:schemeClr val="bg1">
                    <a:lumMod val="50000"/>
                  </a:schemeClr>
                </a:solidFill>
              </a:rPr>
              <a:t>?</a:t>
            </a:r>
            <a:endParaRPr lang="hu-HU" sz="1000" i="1" dirty="0">
              <a:solidFill>
                <a:schemeClr val="bg1">
                  <a:lumMod val="50000"/>
                </a:schemeClr>
              </a:solidFill>
            </a:endParaRPr>
          </a:p>
        </p:txBody>
      </p:sp>
      <p:sp>
        <p:nvSpPr>
          <p:cNvPr id="98" name="Rectangle 97"/>
          <p:cNvSpPr/>
          <p:nvPr/>
        </p:nvSpPr>
        <p:spPr>
          <a:xfrm>
            <a:off x="1487278" y="2681192"/>
            <a:ext cx="2253394" cy="9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grpSp>
        <p:nvGrpSpPr>
          <p:cNvPr id="99" name="Group 69"/>
          <p:cNvGrpSpPr/>
          <p:nvPr/>
        </p:nvGrpSpPr>
        <p:grpSpPr>
          <a:xfrm rot="6910982">
            <a:off x="1318615" y="1321800"/>
            <a:ext cx="2759725" cy="3133593"/>
            <a:chOff x="0" y="0"/>
            <a:chExt cx="5715000" cy="6490858"/>
          </a:xfrm>
        </p:grpSpPr>
        <p:grpSp>
          <p:nvGrpSpPr>
            <p:cNvPr id="100" name="Group 53"/>
            <p:cNvGrpSpPr/>
            <p:nvPr/>
          </p:nvGrpSpPr>
          <p:grpSpPr>
            <a:xfrm>
              <a:off x="3532397" y="1186357"/>
              <a:ext cx="2108175" cy="2677897"/>
              <a:chOff x="0" y="0"/>
              <a:chExt cx="2108173" cy="2677895"/>
            </a:xfrm>
          </p:grpSpPr>
          <p:sp>
            <p:nvSpPr>
              <p:cNvPr id="165" name="Shape 51"/>
              <p:cNvSpPr/>
              <p:nvPr/>
            </p:nvSpPr>
            <p:spPr>
              <a:xfrm>
                <a:off x="634852" y="0"/>
                <a:ext cx="1473322" cy="2677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3333"/>
                    </a:lnTo>
                    <a:lnTo>
                      <a:pt x="0" y="0"/>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66" name="Shape 52"/>
              <p:cNvSpPr/>
              <p:nvPr/>
            </p:nvSpPr>
            <p:spPr>
              <a:xfrm>
                <a:off x="0" y="1849"/>
                <a:ext cx="640915" cy="12091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515"/>
                    </a:lnTo>
                    <a:lnTo>
                      <a:pt x="17668" y="21600"/>
                    </a:lnTo>
                    <a:lnTo>
                      <a:pt x="21528" y="20566"/>
                    </a:lnTo>
                    <a:lnTo>
                      <a:pt x="21600" y="0"/>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01" name="Group 56"/>
            <p:cNvGrpSpPr/>
            <p:nvPr/>
          </p:nvGrpSpPr>
          <p:grpSpPr>
            <a:xfrm>
              <a:off x="1587454" y="0"/>
              <a:ext cx="2471373" cy="2397505"/>
              <a:chOff x="0" y="0"/>
              <a:chExt cx="2471372" cy="2397504"/>
            </a:xfrm>
          </p:grpSpPr>
          <p:sp>
            <p:nvSpPr>
              <p:cNvPr id="163" name="Shape 54"/>
              <p:cNvSpPr/>
              <p:nvPr/>
            </p:nvSpPr>
            <p:spPr>
              <a:xfrm>
                <a:off x="140650" y="0"/>
                <a:ext cx="2330723" cy="2397505"/>
              </a:xfrm>
              <a:custGeom>
                <a:avLst/>
                <a:gdLst/>
                <a:ahLst/>
                <a:cxnLst>
                  <a:cxn ang="0">
                    <a:pos x="wd2" y="hd2"/>
                  </a:cxn>
                  <a:cxn ang="5400000">
                    <a:pos x="wd2" y="hd2"/>
                  </a:cxn>
                  <a:cxn ang="10800000">
                    <a:pos x="wd2" y="hd2"/>
                  </a:cxn>
                  <a:cxn ang="16200000">
                    <a:pos x="wd2" y="hd2"/>
                  </a:cxn>
                </a:cxnLst>
                <a:rect l="0" t="0" r="r" b="b"/>
                <a:pathLst>
                  <a:path w="21600" h="21600" extrusionOk="0">
                    <a:moveTo>
                      <a:pt x="0" y="9720"/>
                    </a:moveTo>
                    <a:lnTo>
                      <a:pt x="21600" y="21600"/>
                    </a:lnTo>
                    <a:lnTo>
                      <a:pt x="10056" y="0"/>
                    </a:lnTo>
                    <a:lnTo>
                      <a:pt x="0" y="9720"/>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64" name="Shape 55"/>
              <p:cNvSpPr/>
              <p:nvPr/>
            </p:nvSpPr>
            <p:spPr>
              <a:xfrm>
                <a:off x="0" y="1074480"/>
                <a:ext cx="1112821" cy="678072"/>
              </a:xfrm>
              <a:custGeom>
                <a:avLst/>
                <a:gdLst/>
                <a:ahLst/>
                <a:cxnLst>
                  <a:cxn ang="0">
                    <a:pos x="wd2" y="hd2"/>
                  </a:cxn>
                  <a:cxn ang="5400000">
                    <a:pos x="wd2" y="hd2"/>
                  </a:cxn>
                  <a:cxn ang="10800000">
                    <a:pos x="wd2" y="hd2"/>
                  </a:cxn>
                  <a:cxn ang="16200000">
                    <a:pos x="wd2" y="hd2"/>
                  </a:cxn>
                </a:cxnLst>
                <a:rect l="0" t="0" r="r" b="b"/>
                <a:pathLst>
                  <a:path w="21600" h="21600" extrusionOk="0">
                    <a:moveTo>
                      <a:pt x="2819" y="0"/>
                    </a:moveTo>
                    <a:lnTo>
                      <a:pt x="0" y="20457"/>
                    </a:lnTo>
                    <a:lnTo>
                      <a:pt x="21483" y="21600"/>
                    </a:lnTo>
                    <a:lnTo>
                      <a:pt x="21600" y="17517"/>
                    </a:lnTo>
                    <a:lnTo>
                      <a:pt x="2819" y="0"/>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02" name="Group 59"/>
            <p:cNvGrpSpPr/>
            <p:nvPr/>
          </p:nvGrpSpPr>
          <p:grpSpPr>
            <a:xfrm>
              <a:off x="-1" y="1664999"/>
              <a:ext cx="2699760" cy="1913789"/>
              <a:chOff x="0" y="0"/>
              <a:chExt cx="2699758" cy="1913787"/>
            </a:xfrm>
          </p:grpSpPr>
          <p:sp>
            <p:nvSpPr>
              <p:cNvPr id="161" name="Shape 57"/>
              <p:cNvSpPr/>
              <p:nvPr/>
            </p:nvSpPr>
            <p:spPr>
              <a:xfrm>
                <a:off x="0" y="0"/>
                <a:ext cx="2699759" cy="1473345"/>
              </a:xfrm>
              <a:custGeom>
                <a:avLst/>
                <a:gdLst/>
                <a:ahLst/>
                <a:cxnLst>
                  <a:cxn ang="0">
                    <a:pos x="wd2" y="hd2"/>
                  </a:cxn>
                  <a:cxn ang="5400000">
                    <a:pos x="wd2" y="hd2"/>
                  </a:cxn>
                  <a:cxn ang="10800000">
                    <a:pos x="wd2" y="hd2"/>
                  </a:cxn>
                  <a:cxn ang="16200000">
                    <a:pos x="wd2" y="hd2"/>
                  </a:cxn>
                </a:cxnLst>
                <a:rect l="0" t="0" r="r" b="b"/>
                <a:pathLst>
                  <a:path w="21600" h="21600" extrusionOk="0">
                    <a:moveTo>
                      <a:pt x="3293" y="21600"/>
                    </a:moveTo>
                    <a:lnTo>
                      <a:pt x="21600" y="1224"/>
                    </a:lnTo>
                    <a:lnTo>
                      <a:pt x="0" y="0"/>
                    </a:lnTo>
                    <a:lnTo>
                      <a:pt x="3293" y="21600"/>
                    </a:lnTo>
                    <a:close/>
                  </a:path>
                </a:pathLst>
              </a:custGeom>
              <a:solidFill>
                <a:schemeClr val="accent3">
                  <a:lumMod val="60000"/>
                  <a:lumOff val="40000"/>
                </a:schemeClr>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62" name="Shape 58"/>
              <p:cNvSpPr/>
              <p:nvPr/>
            </p:nvSpPr>
            <p:spPr>
              <a:xfrm>
                <a:off x="410829" y="891605"/>
                <a:ext cx="1060953" cy="1022183"/>
              </a:xfrm>
              <a:custGeom>
                <a:avLst/>
                <a:gdLst/>
                <a:ahLst/>
                <a:cxnLst>
                  <a:cxn ang="0">
                    <a:pos x="wd2" y="hd2"/>
                  </a:cxn>
                  <a:cxn ang="5400000">
                    <a:pos x="wd2" y="hd2"/>
                  </a:cxn>
                  <a:cxn ang="10800000">
                    <a:pos x="wd2" y="hd2"/>
                  </a:cxn>
                  <a:cxn ang="16200000">
                    <a:pos x="wd2" y="hd2"/>
                  </a:cxn>
                </a:cxnLst>
                <a:rect l="0" t="0" r="r" b="b"/>
                <a:pathLst>
                  <a:path w="21600" h="21600" extrusionOk="0">
                    <a:moveTo>
                      <a:pt x="0" y="12298"/>
                    </a:moveTo>
                    <a:lnTo>
                      <a:pt x="9964" y="21600"/>
                    </a:lnTo>
                    <a:lnTo>
                      <a:pt x="21600" y="1564"/>
                    </a:lnTo>
                    <a:lnTo>
                      <a:pt x="19319" y="0"/>
                    </a:lnTo>
                    <a:lnTo>
                      <a:pt x="0" y="12298"/>
                    </a:lnTo>
                    <a:close/>
                  </a:path>
                </a:pathLst>
              </a:custGeom>
              <a:solidFill>
                <a:schemeClr val="accent3"/>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52" name="Group 62"/>
            <p:cNvGrpSpPr/>
            <p:nvPr/>
          </p:nvGrpSpPr>
          <p:grpSpPr>
            <a:xfrm>
              <a:off x="69301" y="2632505"/>
              <a:ext cx="2102477" cy="2678151"/>
              <a:chOff x="0" y="0"/>
              <a:chExt cx="2102476" cy="2678150"/>
            </a:xfrm>
          </p:grpSpPr>
          <p:sp>
            <p:nvSpPr>
              <p:cNvPr id="159" name="Shape 60"/>
              <p:cNvSpPr/>
              <p:nvPr/>
            </p:nvSpPr>
            <p:spPr>
              <a:xfrm>
                <a:off x="0" y="0"/>
                <a:ext cx="1485019" cy="2675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394" y="0"/>
                    </a:lnTo>
                    <a:lnTo>
                      <a:pt x="0" y="18635"/>
                    </a:lnTo>
                    <a:lnTo>
                      <a:pt x="21600" y="21600"/>
                    </a:lnTo>
                    <a:close/>
                  </a:path>
                </a:pathLst>
              </a:custGeom>
              <a:solidFill>
                <a:schemeClr val="accent3">
                  <a:lumMod val="60000"/>
                  <a:lumOff val="40000"/>
                </a:schemeClr>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60" name="Shape 61"/>
              <p:cNvSpPr/>
              <p:nvPr/>
            </p:nvSpPr>
            <p:spPr>
              <a:xfrm>
                <a:off x="1446045" y="1504610"/>
                <a:ext cx="656432" cy="1173541"/>
              </a:xfrm>
              <a:custGeom>
                <a:avLst/>
                <a:gdLst/>
                <a:ahLst/>
                <a:cxnLst>
                  <a:cxn ang="0">
                    <a:pos x="wd2" y="hd2"/>
                  </a:cxn>
                  <a:cxn ang="5400000">
                    <a:pos x="wd2" y="hd2"/>
                  </a:cxn>
                  <a:cxn ang="10800000">
                    <a:pos x="wd2" y="hd2"/>
                  </a:cxn>
                  <a:cxn ang="16200000">
                    <a:pos x="wd2" y="hd2"/>
                  </a:cxn>
                </a:cxnLst>
                <a:rect l="0" t="0" r="r" b="b"/>
                <a:pathLst>
                  <a:path w="21600" h="21600" extrusionOk="0">
                    <a:moveTo>
                      <a:pt x="1064" y="21600"/>
                    </a:moveTo>
                    <a:lnTo>
                      <a:pt x="21600" y="17750"/>
                    </a:lnTo>
                    <a:lnTo>
                      <a:pt x="3707" y="0"/>
                    </a:lnTo>
                    <a:lnTo>
                      <a:pt x="0" y="1130"/>
                    </a:lnTo>
                    <a:lnTo>
                      <a:pt x="1064" y="21600"/>
                    </a:lnTo>
                    <a:close/>
                  </a:path>
                </a:pathLst>
              </a:custGeom>
              <a:solidFill>
                <a:schemeClr val="accent3"/>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53" name="Group 65"/>
            <p:cNvGrpSpPr/>
            <p:nvPr/>
          </p:nvGrpSpPr>
          <p:grpSpPr>
            <a:xfrm>
              <a:off x="1626214" y="4140461"/>
              <a:ext cx="2498848" cy="2350398"/>
              <a:chOff x="0" y="0"/>
              <a:chExt cx="2498847" cy="2350396"/>
            </a:xfrm>
          </p:grpSpPr>
          <p:sp>
            <p:nvSpPr>
              <p:cNvPr id="157" name="Shape 63"/>
              <p:cNvSpPr/>
              <p:nvPr/>
            </p:nvSpPr>
            <p:spPr>
              <a:xfrm>
                <a:off x="0" y="0"/>
                <a:ext cx="2376135" cy="2350397"/>
              </a:xfrm>
              <a:custGeom>
                <a:avLst/>
                <a:gdLst/>
                <a:ahLst/>
                <a:cxnLst>
                  <a:cxn ang="0">
                    <a:pos x="wd2" y="hd2"/>
                  </a:cxn>
                  <a:cxn ang="5400000">
                    <a:pos x="wd2" y="hd2"/>
                  </a:cxn>
                  <a:cxn ang="10800000">
                    <a:pos x="wd2" y="hd2"/>
                  </a:cxn>
                  <a:cxn ang="16200000">
                    <a:pos x="wd2" y="hd2"/>
                  </a:cxn>
                </a:cxnLst>
                <a:rect l="0" t="0" r="r" b="b"/>
                <a:pathLst>
                  <a:path w="21600" h="21600" extrusionOk="0">
                    <a:moveTo>
                      <a:pt x="21600" y="11335"/>
                    </a:moveTo>
                    <a:lnTo>
                      <a:pt x="0" y="0"/>
                    </a:lnTo>
                    <a:lnTo>
                      <a:pt x="12098" y="21600"/>
                    </a:lnTo>
                    <a:lnTo>
                      <a:pt x="21600" y="11335"/>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58" name="Shape 64"/>
              <p:cNvSpPr/>
              <p:nvPr/>
            </p:nvSpPr>
            <p:spPr>
              <a:xfrm>
                <a:off x="1390375" y="590223"/>
                <a:ext cx="1108473" cy="646838"/>
              </a:xfrm>
              <a:custGeom>
                <a:avLst/>
                <a:gdLst/>
                <a:ahLst/>
                <a:cxnLst>
                  <a:cxn ang="0">
                    <a:pos x="wd2" y="hd2"/>
                  </a:cxn>
                  <a:cxn ang="5400000">
                    <a:pos x="wd2" y="hd2"/>
                  </a:cxn>
                  <a:cxn ang="10800000">
                    <a:pos x="wd2" y="hd2"/>
                  </a:cxn>
                  <a:cxn ang="16200000">
                    <a:pos x="wd2" y="hd2"/>
                  </a:cxn>
                </a:cxnLst>
                <a:rect l="0" t="0" r="r" b="b"/>
                <a:pathLst>
                  <a:path w="21600" h="21600" extrusionOk="0">
                    <a:moveTo>
                      <a:pt x="19223" y="21600"/>
                    </a:moveTo>
                    <a:lnTo>
                      <a:pt x="21600" y="0"/>
                    </a:lnTo>
                    <a:lnTo>
                      <a:pt x="27" y="136"/>
                    </a:lnTo>
                    <a:lnTo>
                      <a:pt x="0" y="4419"/>
                    </a:lnTo>
                    <a:lnTo>
                      <a:pt x="19223" y="21600"/>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54" name="Group 68"/>
            <p:cNvGrpSpPr/>
            <p:nvPr/>
          </p:nvGrpSpPr>
          <p:grpSpPr>
            <a:xfrm>
              <a:off x="3014054" y="2852634"/>
              <a:ext cx="2700946" cy="1887598"/>
              <a:chOff x="0" y="0"/>
              <a:chExt cx="2700945" cy="1887596"/>
            </a:xfrm>
          </p:grpSpPr>
          <p:sp>
            <p:nvSpPr>
              <p:cNvPr id="155" name="Shape 66"/>
              <p:cNvSpPr/>
              <p:nvPr/>
            </p:nvSpPr>
            <p:spPr>
              <a:xfrm>
                <a:off x="0" y="408024"/>
                <a:ext cx="2700946" cy="1479573"/>
              </a:xfrm>
              <a:custGeom>
                <a:avLst/>
                <a:gdLst/>
                <a:ahLst/>
                <a:cxnLst>
                  <a:cxn ang="0">
                    <a:pos x="wd2" y="hd2"/>
                  </a:cxn>
                  <a:cxn ang="5400000">
                    <a:pos x="wd2" y="hd2"/>
                  </a:cxn>
                  <a:cxn ang="10800000">
                    <a:pos x="wd2" y="hd2"/>
                  </a:cxn>
                  <a:cxn ang="16200000">
                    <a:pos x="wd2" y="hd2"/>
                  </a:cxn>
                </a:cxnLst>
                <a:rect l="0" t="0" r="r" b="b"/>
                <a:pathLst>
                  <a:path w="21600" h="21600" extrusionOk="0">
                    <a:moveTo>
                      <a:pt x="17843" y="0"/>
                    </a:moveTo>
                    <a:lnTo>
                      <a:pt x="0" y="21600"/>
                    </a:lnTo>
                    <a:lnTo>
                      <a:pt x="21600" y="21254"/>
                    </a:lnTo>
                    <a:lnTo>
                      <a:pt x="17843" y="0"/>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56" name="Shape 67"/>
              <p:cNvSpPr/>
              <p:nvPr/>
            </p:nvSpPr>
            <p:spPr>
              <a:xfrm>
                <a:off x="1152169" y="0"/>
                <a:ext cx="1082574" cy="1086347"/>
              </a:xfrm>
              <a:custGeom>
                <a:avLst/>
                <a:gdLst/>
                <a:ahLst/>
                <a:cxnLst>
                  <a:cxn ang="0">
                    <a:pos x="wd2" y="hd2"/>
                  </a:cxn>
                  <a:cxn ang="5400000">
                    <a:pos x="wd2" y="hd2"/>
                  </a:cxn>
                  <a:cxn ang="10800000">
                    <a:pos x="wd2" y="hd2"/>
                  </a:cxn>
                  <a:cxn ang="16200000">
                    <a:pos x="wd2" y="hd2"/>
                  </a:cxn>
                </a:cxnLst>
                <a:rect l="0" t="0" r="r" b="b"/>
                <a:pathLst>
                  <a:path w="21600" h="21600" extrusionOk="0">
                    <a:moveTo>
                      <a:pt x="21600" y="8135"/>
                    </a:moveTo>
                    <a:lnTo>
                      <a:pt x="13057" y="0"/>
                    </a:lnTo>
                    <a:lnTo>
                      <a:pt x="0" y="20034"/>
                    </a:lnTo>
                    <a:lnTo>
                      <a:pt x="1177" y="21600"/>
                    </a:lnTo>
                    <a:lnTo>
                      <a:pt x="21600" y="8135"/>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sp>
        <p:nvSpPr>
          <p:cNvPr id="199" name="Szövegdoboz 92"/>
          <p:cNvSpPr txBox="1"/>
          <p:nvPr/>
        </p:nvSpPr>
        <p:spPr>
          <a:xfrm>
            <a:off x="1515658" y="3518089"/>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14%</a:t>
            </a:r>
          </a:p>
        </p:txBody>
      </p:sp>
      <p:sp>
        <p:nvSpPr>
          <p:cNvPr id="200" name="Szövegdoboz 93"/>
          <p:cNvSpPr txBox="1"/>
          <p:nvPr/>
        </p:nvSpPr>
        <p:spPr>
          <a:xfrm>
            <a:off x="1338823" y="2231156"/>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a:t>
            </a:r>
          </a:p>
        </p:txBody>
      </p:sp>
      <p:sp>
        <p:nvSpPr>
          <p:cNvPr id="201" name="Szövegdoboz 94"/>
          <p:cNvSpPr txBox="1"/>
          <p:nvPr/>
        </p:nvSpPr>
        <p:spPr>
          <a:xfrm>
            <a:off x="2244008" y="1594530"/>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17%</a:t>
            </a:r>
          </a:p>
        </p:txBody>
      </p:sp>
      <p:sp>
        <p:nvSpPr>
          <p:cNvPr id="202" name="Szövegdoboz 95"/>
          <p:cNvSpPr txBox="1"/>
          <p:nvPr/>
        </p:nvSpPr>
        <p:spPr>
          <a:xfrm>
            <a:off x="3308766" y="1948252"/>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10%</a:t>
            </a:r>
          </a:p>
        </p:txBody>
      </p:sp>
      <p:sp>
        <p:nvSpPr>
          <p:cNvPr id="203" name="Szövegdoboz 96"/>
          <p:cNvSpPr txBox="1"/>
          <p:nvPr/>
        </p:nvSpPr>
        <p:spPr>
          <a:xfrm>
            <a:off x="3485081" y="3155880"/>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35%</a:t>
            </a:r>
          </a:p>
        </p:txBody>
      </p:sp>
      <p:sp>
        <p:nvSpPr>
          <p:cNvPr id="204" name="Szövegdoboz 97"/>
          <p:cNvSpPr txBox="1"/>
          <p:nvPr/>
        </p:nvSpPr>
        <p:spPr>
          <a:xfrm>
            <a:off x="2575694" y="3831237"/>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22%</a:t>
            </a:r>
          </a:p>
        </p:txBody>
      </p:sp>
      <p:sp>
        <p:nvSpPr>
          <p:cNvPr id="38" name="Szövegdoboz 30"/>
          <p:cNvSpPr txBox="1"/>
          <p:nvPr/>
        </p:nvSpPr>
        <p:spPr>
          <a:xfrm>
            <a:off x="3976090" y="3040359"/>
            <a:ext cx="16658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start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switching</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channels</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to</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find</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something</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to</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watch</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during</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block</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of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advertisements</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39" name="Szövegdoboz 30"/>
          <p:cNvSpPr txBox="1"/>
          <p:nvPr/>
        </p:nvSpPr>
        <p:spPr>
          <a:xfrm>
            <a:off x="2213255" y="4434529"/>
            <a:ext cx="138093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stay</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in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room</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but</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start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doing</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something</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else</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40" name="Szövegdoboz 30"/>
          <p:cNvSpPr txBox="1"/>
          <p:nvPr/>
        </p:nvSpPr>
        <p:spPr>
          <a:xfrm>
            <a:off x="1868127" y="901841"/>
            <a:ext cx="130627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pay a little attention to them</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41" name="Szövegdoboz 30"/>
          <p:cNvSpPr txBox="1"/>
          <p:nvPr/>
        </p:nvSpPr>
        <p:spPr>
          <a:xfrm>
            <a:off x="107504" y="3518089"/>
            <a:ext cx="143690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leave the room and do something else</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42" name="Szövegdoboz 30"/>
          <p:cNvSpPr txBox="1"/>
          <p:nvPr/>
        </p:nvSpPr>
        <p:spPr>
          <a:xfrm>
            <a:off x="212799" y="2132918"/>
            <a:ext cx="1306275"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Other</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43" name="Szövegdoboz 30"/>
          <p:cNvSpPr txBox="1"/>
          <p:nvPr/>
        </p:nvSpPr>
        <p:spPr>
          <a:xfrm>
            <a:off x="3560216" y="1540992"/>
            <a:ext cx="143690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watch the advertisements too</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44" name="Rectangle 43"/>
          <p:cNvSpPr/>
          <p:nvPr/>
        </p:nvSpPr>
        <p:spPr>
          <a:xfrm>
            <a:off x="1904120" y="832524"/>
            <a:ext cx="2932841" cy="1608869"/>
          </a:xfrm>
          <a:prstGeom prst="rect">
            <a:avLst/>
          </a:prstGeom>
          <a:noFill/>
          <a:ln w="635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FFFFFF">
                    <a:lumMod val="65000"/>
                  </a:srgbClr>
                </a:solidFill>
                <a:effectLst/>
                <a:uLnTx/>
                <a:uFillTx/>
                <a:latin typeface="Calibri" pitchFamily="34" charset="0"/>
                <a:ea typeface="+mn-ea"/>
                <a:cs typeface="+mn-cs"/>
              </a:rPr>
              <a:t>                                        28%</a:t>
            </a:r>
          </a:p>
        </p:txBody>
      </p:sp>
      <p:sp>
        <p:nvSpPr>
          <p:cNvPr id="65" name="Szövegdoboz 30"/>
          <p:cNvSpPr txBox="1"/>
          <p:nvPr/>
        </p:nvSpPr>
        <p:spPr>
          <a:xfrm>
            <a:off x="5794304" y="2015718"/>
            <a:ext cx="3098176" cy="18697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There is also no change in the way young people behave when they see advertising on TV. A quarter of them continue to pay at least some attention to them, and those who watch more television per day are more likely to watch commercials (18%).</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The majority of the cohort continue to switch off most of the time during the commercial break, followed by other activities while staying in the room. The former is the most common among all possible subgroups.</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26036EDB-42E7-45B7-B4E7-0CC2A7838132}"/>
              </a:ext>
            </a:extLst>
          </p:cNvPr>
          <p:cNvSpPr txBox="1"/>
          <p:nvPr/>
        </p:nvSpPr>
        <p:spPr>
          <a:xfrm>
            <a:off x="4774627" y="609298"/>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6" name="TextBox 45">
            <a:extLst>
              <a:ext uri="{FF2B5EF4-FFF2-40B4-BE49-F238E27FC236}">
                <a16:creationId xmlns:a16="http://schemas.microsoft.com/office/drawing/2014/main" id="{C7A0F6D8-9E6C-4B5D-8A3E-CD89487A6FDA}"/>
              </a:ext>
            </a:extLst>
          </p:cNvPr>
          <p:cNvSpPr txBox="1"/>
          <p:nvPr/>
        </p:nvSpPr>
        <p:spPr>
          <a:xfrm>
            <a:off x="4831988" y="867039"/>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26%</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7" name="TextBox 46">
            <a:extLst>
              <a:ext uri="{FF2B5EF4-FFF2-40B4-BE49-F238E27FC236}">
                <a16:creationId xmlns:a16="http://schemas.microsoft.com/office/drawing/2014/main" id="{B828724D-14FD-4647-BD7A-00DBEA62D7D2}"/>
              </a:ext>
            </a:extLst>
          </p:cNvPr>
          <p:cNvSpPr txBox="1"/>
          <p:nvPr/>
        </p:nvSpPr>
        <p:spPr>
          <a:xfrm>
            <a:off x="1001364" y="2415090"/>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8" name="TextBox 47">
            <a:extLst>
              <a:ext uri="{FF2B5EF4-FFF2-40B4-BE49-F238E27FC236}">
                <a16:creationId xmlns:a16="http://schemas.microsoft.com/office/drawing/2014/main" id="{B5332BE8-0B52-4419-8568-7510E56D0D11}"/>
              </a:ext>
            </a:extLst>
          </p:cNvPr>
          <p:cNvSpPr txBox="1"/>
          <p:nvPr/>
        </p:nvSpPr>
        <p:spPr>
          <a:xfrm>
            <a:off x="388859" y="3856211"/>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13%</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9" name="TextBox 48">
            <a:extLst>
              <a:ext uri="{FF2B5EF4-FFF2-40B4-BE49-F238E27FC236}">
                <a16:creationId xmlns:a16="http://schemas.microsoft.com/office/drawing/2014/main" id="{1FCA2DB8-0545-471C-B49B-AA4DBE990092}"/>
              </a:ext>
            </a:extLst>
          </p:cNvPr>
          <p:cNvSpPr txBox="1"/>
          <p:nvPr/>
        </p:nvSpPr>
        <p:spPr>
          <a:xfrm>
            <a:off x="3119088" y="4106501"/>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23%</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50" name="TextBox 49">
            <a:extLst>
              <a:ext uri="{FF2B5EF4-FFF2-40B4-BE49-F238E27FC236}">
                <a16:creationId xmlns:a16="http://schemas.microsoft.com/office/drawing/2014/main" id="{985AD9CF-6718-4A73-9B83-019CE4FBC116}"/>
              </a:ext>
            </a:extLst>
          </p:cNvPr>
          <p:cNvSpPr txBox="1"/>
          <p:nvPr/>
        </p:nvSpPr>
        <p:spPr>
          <a:xfrm>
            <a:off x="4017373" y="2798448"/>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36%</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51" name="TextBox 50">
            <a:extLst>
              <a:ext uri="{FF2B5EF4-FFF2-40B4-BE49-F238E27FC236}">
                <a16:creationId xmlns:a16="http://schemas.microsoft.com/office/drawing/2014/main" id="{268C0797-6EB9-4C73-84DB-7FA3E4D3AED1}"/>
              </a:ext>
            </a:extLst>
          </p:cNvPr>
          <p:cNvSpPr txBox="1"/>
          <p:nvPr/>
        </p:nvSpPr>
        <p:spPr>
          <a:xfrm>
            <a:off x="3907895" y="2066060"/>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10%</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53" name="TextBox 52">
            <a:extLst>
              <a:ext uri="{FF2B5EF4-FFF2-40B4-BE49-F238E27FC236}">
                <a16:creationId xmlns:a16="http://schemas.microsoft.com/office/drawing/2014/main" id="{ED069867-3B2F-49D9-8A6B-C19E3DDC31BB}"/>
              </a:ext>
            </a:extLst>
          </p:cNvPr>
          <p:cNvSpPr txBox="1"/>
          <p:nvPr/>
        </p:nvSpPr>
        <p:spPr>
          <a:xfrm>
            <a:off x="2764608" y="1386320"/>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16%</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2" name="Szövegdoboz 135">
            <a:extLst>
              <a:ext uri="{FF2B5EF4-FFF2-40B4-BE49-F238E27FC236}">
                <a16:creationId xmlns:a16="http://schemas.microsoft.com/office/drawing/2014/main" id="{563AF288-BAF7-456A-9EA5-FDC9B3DF8C50}"/>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the ones watching TV</a:t>
            </a:r>
            <a:r>
              <a:rPr kumimoji="0" lang="hu-HU" sz="900" b="0" i="0" u="none" strike="noStrike" kern="0" cap="none" spc="0" normalizeH="0" baseline="0" noProof="0" dirty="0">
                <a:ln>
                  <a:noFill/>
                </a:ln>
                <a:solidFill>
                  <a:srgbClr val="222223"/>
                </a:solidFill>
                <a:effectLst/>
                <a:uLnTx/>
                <a:uFillTx/>
                <a:latin typeface="Calibri"/>
                <a:ea typeface="+mn-ea"/>
                <a:cs typeface="+mn-cs"/>
              </a:rPr>
              <a:t> 2017: n=919; 2020: n=894; 2023: n=838</a:t>
            </a:r>
          </a:p>
        </p:txBody>
      </p:sp>
      <p:sp>
        <p:nvSpPr>
          <p:cNvPr id="16" name="TextBox 15">
            <a:extLst>
              <a:ext uri="{FF2B5EF4-FFF2-40B4-BE49-F238E27FC236}">
                <a16:creationId xmlns:a16="http://schemas.microsoft.com/office/drawing/2014/main" id="{A23E65A9-5000-1F83-F02C-4040AF138E5F}"/>
              </a:ext>
            </a:extLst>
          </p:cNvPr>
          <p:cNvSpPr txBox="1"/>
          <p:nvPr/>
        </p:nvSpPr>
        <p:spPr>
          <a:xfrm>
            <a:off x="3125680" y="1386320"/>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17%</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7" name="TextBox 16">
            <a:extLst>
              <a:ext uri="{FF2B5EF4-FFF2-40B4-BE49-F238E27FC236}">
                <a16:creationId xmlns:a16="http://schemas.microsoft.com/office/drawing/2014/main" id="{3FADA5D8-A28C-8819-29A1-C1B6071BF500}"/>
              </a:ext>
            </a:extLst>
          </p:cNvPr>
          <p:cNvSpPr txBox="1"/>
          <p:nvPr/>
        </p:nvSpPr>
        <p:spPr>
          <a:xfrm>
            <a:off x="4240910" y="2066060"/>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7%</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8" name="TextBox 17">
            <a:extLst>
              <a:ext uri="{FF2B5EF4-FFF2-40B4-BE49-F238E27FC236}">
                <a16:creationId xmlns:a16="http://schemas.microsoft.com/office/drawing/2014/main" id="{338AF188-CB25-9376-F0AB-5893D8CC19B0}"/>
              </a:ext>
            </a:extLst>
          </p:cNvPr>
          <p:cNvSpPr txBox="1"/>
          <p:nvPr/>
        </p:nvSpPr>
        <p:spPr>
          <a:xfrm>
            <a:off x="4413970" y="2798448"/>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38%</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9" name="TextBox 18">
            <a:extLst>
              <a:ext uri="{FF2B5EF4-FFF2-40B4-BE49-F238E27FC236}">
                <a16:creationId xmlns:a16="http://schemas.microsoft.com/office/drawing/2014/main" id="{CB3A3E55-F1D5-3C1F-F414-5D12EC499E86}"/>
              </a:ext>
            </a:extLst>
          </p:cNvPr>
          <p:cNvSpPr txBox="1"/>
          <p:nvPr/>
        </p:nvSpPr>
        <p:spPr>
          <a:xfrm>
            <a:off x="607064" y="2415090"/>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20" name="TextBox 19">
            <a:extLst>
              <a:ext uri="{FF2B5EF4-FFF2-40B4-BE49-F238E27FC236}">
                <a16:creationId xmlns:a16="http://schemas.microsoft.com/office/drawing/2014/main" id="{2CA16FBA-493F-AFC5-40FA-89738A9D636A}"/>
              </a:ext>
            </a:extLst>
          </p:cNvPr>
          <p:cNvSpPr txBox="1"/>
          <p:nvPr/>
        </p:nvSpPr>
        <p:spPr>
          <a:xfrm>
            <a:off x="767043" y="3856211"/>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13%</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21" name="TextBox 20">
            <a:extLst>
              <a:ext uri="{FF2B5EF4-FFF2-40B4-BE49-F238E27FC236}">
                <a16:creationId xmlns:a16="http://schemas.microsoft.com/office/drawing/2014/main" id="{121819C0-B5C6-282C-3498-0B06210C72DB}"/>
              </a:ext>
            </a:extLst>
          </p:cNvPr>
          <p:cNvSpPr txBox="1"/>
          <p:nvPr/>
        </p:nvSpPr>
        <p:spPr>
          <a:xfrm>
            <a:off x="3484828" y="4106501"/>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24%</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22" name="TextBox 21">
            <a:extLst>
              <a:ext uri="{FF2B5EF4-FFF2-40B4-BE49-F238E27FC236}">
                <a16:creationId xmlns:a16="http://schemas.microsoft.com/office/drawing/2014/main" id="{67A97391-58AC-1DD0-2571-49943C64ABFA}"/>
              </a:ext>
            </a:extLst>
          </p:cNvPr>
          <p:cNvSpPr txBox="1"/>
          <p:nvPr/>
        </p:nvSpPr>
        <p:spPr>
          <a:xfrm>
            <a:off x="5264611" y="609298"/>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23" name="TextBox 22">
            <a:extLst>
              <a:ext uri="{FF2B5EF4-FFF2-40B4-BE49-F238E27FC236}">
                <a16:creationId xmlns:a16="http://schemas.microsoft.com/office/drawing/2014/main" id="{1075C0E3-FA85-70CB-27C1-F0AF92F966D9}"/>
              </a:ext>
            </a:extLst>
          </p:cNvPr>
          <p:cNvSpPr txBox="1"/>
          <p:nvPr/>
        </p:nvSpPr>
        <p:spPr>
          <a:xfrm>
            <a:off x="5264611" y="867039"/>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24%</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pic>
        <p:nvPicPr>
          <p:cNvPr id="3" name="Picture 2">
            <a:extLst>
              <a:ext uri="{FF2B5EF4-FFF2-40B4-BE49-F238E27FC236}">
                <a16:creationId xmlns:a16="http://schemas.microsoft.com/office/drawing/2014/main" id="{43A9C5FA-69F1-E642-0B89-14CBDA2852F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F81B472-18DC-1AA2-44D3-DB8FB81048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4784310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hart 63"/>
          <p:cNvGraphicFramePr>
            <a:graphicFrameLocks noChangeAspect="1"/>
          </p:cNvGraphicFramePr>
          <p:nvPr/>
        </p:nvGraphicFramePr>
        <p:xfrm>
          <a:off x="1547664" y="1407802"/>
          <a:ext cx="2376264" cy="2354176"/>
        </p:xfrm>
        <a:graphic>
          <a:graphicData uri="http://schemas.openxmlformats.org/drawingml/2006/chart">
            <c:chart xmlns:c="http://schemas.openxmlformats.org/drawingml/2006/chart" xmlns:r="http://schemas.openxmlformats.org/officeDocument/2006/relationships" r:id="rId2"/>
          </a:graphicData>
        </a:graphic>
      </p:graphicFrame>
      <p:sp>
        <p:nvSpPr>
          <p:cNvPr id="37" name="Title 3"/>
          <p:cNvSpPr>
            <a:spLocks noGrp="1"/>
          </p:cNvSpPr>
          <p:nvPr>
            <p:ph type="title"/>
          </p:nvPr>
        </p:nvSpPr>
        <p:spPr>
          <a:xfrm>
            <a:off x="179984" y="-19088"/>
            <a:ext cx="8680422" cy="469722"/>
          </a:xfrm>
        </p:spPr>
        <p:txBody>
          <a:bodyPr>
            <a:noAutofit/>
          </a:bodyPr>
          <a:lstStyle/>
          <a:p>
            <a:r>
              <a:rPr lang="hu-HU" sz="2900" dirty="0" err="1"/>
              <a:t>Awareness</a:t>
            </a:r>
            <a:r>
              <a:rPr lang="hu-HU" sz="2900" dirty="0"/>
              <a:t> of ad-</a:t>
            </a:r>
            <a:r>
              <a:rPr lang="hu-HU" sz="2900" dirty="0" err="1"/>
              <a:t>blocking</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Have</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heard</a:t>
            </a:r>
            <a:r>
              <a:rPr lang="hu-HU" sz="1000" i="1" dirty="0">
                <a:solidFill>
                  <a:schemeClr val="bg1">
                    <a:lumMod val="50000"/>
                  </a:schemeClr>
                </a:solidFill>
              </a:rPr>
              <a:t> of ad-</a:t>
            </a:r>
            <a:r>
              <a:rPr lang="hu-HU" sz="1000" i="1" dirty="0" err="1">
                <a:solidFill>
                  <a:schemeClr val="bg1">
                    <a:lumMod val="50000"/>
                  </a:schemeClr>
                </a:solidFill>
              </a:rPr>
              <a:t>blocking</a:t>
            </a:r>
            <a:r>
              <a:rPr lang="hu-HU" sz="1000" i="1" dirty="0">
                <a:solidFill>
                  <a:schemeClr val="bg1">
                    <a:lumMod val="50000"/>
                  </a:schemeClr>
                </a:solidFill>
              </a:rPr>
              <a:t>?</a:t>
            </a:r>
          </a:p>
        </p:txBody>
      </p:sp>
      <p:sp>
        <p:nvSpPr>
          <p:cNvPr id="61" name="Szövegdoboz 30"/>
          <p:cNvSpPr txBox="1"/>
          <p:nvPr/>
        </p:nvSpPr>
        <p:spPr>
          <a:xfrm>
            <a:off x="4296615" y="1623596"/>
            <a:ext cx="3304879" cy="15465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Young people's knowledge is also stable in the sense that three quarters of them have still heard of advertising blocking, which has not changed within each subgroup.</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More knowledgeable in this respect are men (80%), those living in Budapest (87%), those with a university degree (90%), those with an intellectual job (83%), those living in relative affluence (82%) and those who consume longer video content online daily (82%)</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grpSp>
        <p:nvGrpSpPr>
          <p:cNvPr id="66" name="Group 65"/>
          <p:cNvGrpSpPr>
            <a:grpSpLocks noChangeAspect="1"/>
          </p:cNvGrpSpPr>
          <p:nvPr/>
        </p:nvGrpSpPr>
        <p:grpSpPr>
          <a:xfrm>
            <a:off x="2419249" y="2037317"/>
            <a:ext cx="653400" cy="653400"/>
            <a:chOff x="1415266" y="3607378"/>
            <a:chExt cx="309261" cy="309261"/>
          </a:xfrm>
        </p:grpSpPr>
        <p:sp>
          <p:nvSpPr>
            <p:cNvPr id="67" name="Freeform 215"/>
            <p:cNvSpPr>
              <a:spLocks/>
            </p:cNvSpPr>
            <p:nvPr/>
          </p:nvSpPr>
          <p:spPr bwMode="auto">
            <a:xfrm>
              <a:off x="1417171" y="3608648"/>
              <a:ext cx="306086" cy="306086"/>
            </a:xfrm>
            <a:custGeom>
              <a:avLst/>
              <a:gdLst/>
              <a:ahLst/>
              <a:cxnLst>
                <a:cxn ang="0">
                  <a:pos x="65" y="204"/>
                </a:cxn>
                <a:cxn ang="0">
                  <a:pos x="64" y="204"/>
                </a:cxn>
                <a:cxn ang="0">
                  <a:pos x="63" y="204"/>
                </a:cxn>
                <a:cxn ang="0">
                  <a:pos x="57" y="201"/>
                </a:cxn>
                <a:cxn ang="0">
                  <a:pos x="3" y="148"/>
                </a:cxn>
                <a:cxn ang="0">
                  <a:pos x="3" y="147"/>
                </a:cxn>
                <a:cxn ang="0">
                  <a:pos x="3" y="147"/>
                </a:cxn>
                <a:cxn ang="0">
                  <a:pos x="3" y="147"/>
                </a:cxn>
                <a:cxn ang="0">
                  <a:pos x="2" y="146"/>
                </a:cxn>
                <a:cxn ang="0">
                  <a:pos x="2" y="146"/>
                </a:cxn>
                <a:cxn ang="0">
                  <a:pos x="0" y="140"/>
                </a:cxn>
                <a:cxn ang="0">
                  <a:pos x="0" y="64"/>
                </a:cxn>
                <a:cxn ang="0">
                  <a:pos x="0" y="64"/>
                </a:cxn>
                <a:cxn ang="0">
                  <a:pos x="1" y="60"/>
                </a:cxn>
                <a:cxn ang="0">
                  <a:pos x="1" y="60"/>
                </a:cxn>
                <a:cxn ang="0">
                  <a:pos x="1" y="60"/>
                </a:cxn>
                <a:cxn ang="0">
                  <a:pos x="1" y="60"/>
                </a:cxn>
                <a:cxn ang="0">
                  <a:pos x="3" y="56"/>
                </a:cxn>
                <a:cxn ang="0">
                  <a:pos x="57" y="3"/>
                </a:cxn>
                <a:cxn ang="0">
                  <a:pos x="57" y="3"/>
                </a:cxn>
                <a:cxn ang="0">
                  <a:pos x="58" y="2"/>
                </a:cxn>
                <a:cxn ang="0">
                  <a:pos x="58" y="2"/>
                </a:cxn>
                <a:cxn ang="0">
                  <a:pos x="65" y="0"/>
                </a:cxn>
                <a:cxn ang="0">
                  <a:pos x="140" y="0"/>
                </a:cxn>
                <a:cxn ang="0">
                  <a:pos x="140" y="0"/>
                </a:cxn>
                <a:cxn ang="0">
                  <a:pos x="143" y="1"/>
                </a:cxn>
                <a:cxn ang="0">
                  <a:pos x="143" y="1"/>
                </a:cxn>
                <a:cxn ang="0">
                  <a:pos x="144" y="1"/>
                </a:cxn>
                <a:cxn ang="0">
                  <a:pos x="144" y="1"/>
                </a:cxn>
                <a:cxn ang="0">
                  <a:pos x="146" y="2"/>
                </a:cxn>
                <a:cxn ang="0">
                  <a:pos x="148" y="3"/>
                </a:cxn>
                <a:cxn ang="0">
                  <a:pos x="201" y="56"/>
                </a:cxn>
                <a:cxn ang="0">
                  <a:pos x="201" y="57"/>
                </a:cxn>
                <a:cxn ang="0">
                  <a:pos x="201" y="57"/>
                </a:cxn>
                <a:cxn ang="0">
                  <a:pos x="202" y="57"/>
                </a:cxn>
                <a:cxn ang="0">
                  <a:pos x="202" y="58"/>
                </a:cxn>
                <a:cxn ang="0">
                  <a:pos x="204" y="64"/>
                </a:cxn>
                <a:cxn ang="0">
                  <a:pos x="204" y="140"/>
                </a:cxn>
                <a:cxn ang="0">
                  <a:pos x="204" y="140"/>
                </a:cxn>
                <a:cxn ang="0">
                  <a:pos x="204" y="143"/>
                </a:cxn>
                <a:cxn ang="0">
                  <a:pos x="203" y="143"/>
                </a:cxn>
                <a:cxn ang="0">
                  <a:pos x="203" y="144"/>
                </a:cxn>
                <a:cxn ang="0">
                  <a:pos x="202" y="146"/>
                </a:cxn>
                <a:cxn ang="0">
                  <a:pos x="201" y="147"/>
                </a:cxn>
                <a:cxn ang="0">
                  <a:pos x="148" y="201"/>
                </a:cxn>
                <a:cxn ang="0">
                  <a:pos x="147" y="201"/>
                </a:cxn>
                <a:cxn ang="0">
                  <a:pos x="147" y="202"/>
                </a:cxn>
                <a:cxn ang="0">
                  <a:pos x="145" y="202"/>
                </a:cxn>
                <a:cxn ang="0">
                  <a:pos x="140" y="204"/>
                </a:cxn>
                <a:cxn ang="0">
                  <a:pos x="65" y="204"/>
                </a:cxn>
              </a:cxnLst>
              <a:rect l="0" t="0" r="r" b="b"/>
              <a:pathLst>
                <a:path w="204" h="204">
                  <a:moveTo>
                    <a:pt x="65" y="204"/>
                  </a:moveTo>
                  <a:cubicBezTo>
                    <a:pt x="64" y="204"/>
                    <a:pt x="64" y="204"/>
                    <a:pt x="64" y="204"/>
                  </a:cubicBezTo>
                  <a:cubicBezTo>
                    <a:pt x="63" y="204"/>
                    <a:pt x="63" y="204"/>
                    <a:pt x="63" y="204"/>
                  </a:cubicBezTo>
                  <a:cubicBezTo>
                    <a:pt x="60" y="203"/>
                    <a:pt x="58" y="202"/>
                    <a:pt x="57" y="201"/>
                  </a:cubicBezTo>
                  <a:cubicBezTo>
                    <a:pt x="3" y="148"/>
                    <a:pt x="3" y="148"/>
                    <a:pt x="3" y="148"/>
                  </a:cubicBezTo>
                  <a:cubicBezTo>
                    <a:pt x="3" y="147"/>
                    <a:pt x="3" y="147"/>
                    <a:pt x="3" y="147"/>
                  </a:cubicBezTo>
                  <a:cubicBezTo>
                    <a:pt x="3" y="147"/>
                    <a:pt x="3" y="147"/>
                    <a:pt x="3" y="147"/>
                  </a:cubicBezTo>
                  <a:cubicBezTo>
                    <a:pt x="3" y="147"/>
                    <a:pt x="3" y="147"/>
                    <a:pt x="3" y="147"/>
                  </a:cubicBezTo>
                  <a:cubicBezTo>
                    <a:pt x="2" y="146"/>
                    <a:pt x="2" y="146"/>
                    <a:pt x="2" y="146"/>
                  </a:cubicBezTo>
                  <a:cubicBezTo>
                    <a:pt x="2" y="146"/>
                    <a:pt x="2" y="146"/>
                    <a:pt x="2" y="146"/>
                  </a:cubicBezTo>
                  <a:cubicBezTo>
                    <a:pt x="1" y="143"/>
                    <a:pt x="0" y="141"/>
                    <a:pt x="0" y="140"/>
                  </a:cubicBezTo>
                  <a:cubicBezTo>
                    <a:pt x="0" y="64"/>
                    <a:pt x="0" y="64"/>
                    <a:pt x="0" y="64"/>
                  </a:cubicBezTo>
                  <a:cubicBezTo>
                    <a:pt x="0" y="64"/>
                    <a:pt x="0" y="64"/>
                    <a:pt x="0" y="64"/>
                  </a:cubicBezTo>
                  <a:cubicBezTo>
                    <a:pt x="0" y="62"/>
                    <a:pt x="1" y="61"/>
                    <a:pt x="1" y="60"/>
                  </a:cubicBezTo>
                  <a:cubicBezTo>
                    <a:pt x="1" y="60"/>
                    <a:pt x="1" y="60"/>
                    <a:pt x="1" y="60"/>
                  </a:cubicBezTo>
                  <a:cubicBezTo>
                    <a:pt x="1" y="60"/>
                    <a:pt x="1" y="60"/>
                    <a:pt x="1" y="60"/>
                  </a:cubicBezTo>
                  <a:cubicBezTo>
                    <a:pt x="1" y="60"/>
                    <a:pt x="1" y="60"/>
                    <a:pt x="1" y="60"/>
                  </a:cubicBezTo>
                  <a:cubicBezTo>
                    <a:pt x="2" y="59"/>
                    <a:pt x="2" y="58"/>
                    <a:pt x="3" y="56"/>
                  </a:cubicBezTo>
                  <a:cubicBezTo>
                    <a:pt x="57" y="3"/>
                    <a:pt x="57" y="3"/>
                    <a:pt x="57" y="3"/>
                  </a:cubicBezTo>
                  <a:cubicBezTo>
                    <a:pt x="57" y="3"/>
                    <a:pt x="57" y="3"/>
                    <a:pt x="57" y="3"/>
                  </a:cubicBezTo>
                  <a:cubicBezTo>
                    <a:pt x="58" y="2"/>
                    <a:pt x="58" y="2"/>
                    <a:pt x="58" y="2"/>
                  </a:cubicBezTo>
                  <a:cubicBezTo>
                    <a:pt x="58" y="2"/>
                    <a:pt x="58" y="2"/>
                    <a:pt x="58" y="2"/>
                  </a:cubicBezTo>
                  <a:cubicBezTo>
                    <a:pt x="60" y="0"/>
                    <a:pt x="63" y="0"/>
                    <a:pt x="65" y="0"/>
                  </a:cubicBezTo>
                  <a:cubicBezTo>
                    <a:pt x="140" y="0"/>
                    <a:pt x="140" y="0"/>
                    <a:pt x="140" y="0"/>
                  </a:cubicBezTo>
                  <a:cubicBezTo>
                    <a:pt x="140" y="0"/>
                    <a:pt x="140" y="0"/>
                    <a:pt x="140" y="0"/>
                  </a:cubicBezTo>
                  <a:cubicBezTo>
                    <a:pt x="141" y="0"/>
                    <a:pt x="142" y="0"/>
                    <a:pt x="143" y="1"/>
                  </a:cubicBezTo>
                  <a:cubicBezTo>
                    <a:pt x="143" y="1"/>
                    <a:pt x="143" y="1"/>
                    <a:pt x="143" y="1"/>
                  </a:cubicBezTo>
                  <a:cubicBezTo>
                    <a:pt x="144" y="1"/>
                    <a:pt x="144" y="1"/>
                    <a:pt x="144" y="1"/>
                  </a:cubicBezTo>
                  <a:cubicBezTo>
                    <a:pt x="144" y="1"/>
                    <a:pt x="144" y="1"/>
                    <a:pt x="144" y="1"/>
                  </a:cubicBezTo>
                  <a:cubicBezTo>
                    <a:pt x="145" y="1"/>
                    <a:pt x="145" y="2"/>
                    <a:pt x="146" y="2"/>
                  </a:cubicBezTo>
                  <a:cubicBezTo>
                    <a:pt x="146" y="2"/>
                    <a:pt x="147" y="3"/>
                    <a:pt x="148" y="3"/>
                  </a:cubicBezTo>
                  <a:cubicBezTo>
                    <a:pt x="201" y="56"/>
                    <a:pt x="201" y="56"/>
                    <a:pt x="201" y="56"/>
                  </a:cubicBezTo>
                  <a:cubicBezTo>
                    <a:pt x="201" y="57"/>
                    <a:pt x="201" y="57"/>
                    <a:pt x="201" y="57"/>
                  </a:cubicBezTo>
                  <a:cubicBezTo>
                    <a:pt x="201" y="57"/>
                    <a:pt x="201" y="57"/>
                    <a:pt x="201" y="57"/>
                  </a:cubicBezTo>
                  <a:cubicBezTo>
                    <a:pt x="201" y="57"/>
                    <a:pt x="202" y="57"/>
                    <a:pt x="202" y="57"/>
                  </a:cubicBezTo>
                  <a:cubicBezTo>
                    <a:pt x="202" y="58"/>
                    <a:pt x="202" y="58"/>
                    <a:pt x="202" y="58"/>
                  </a:cubicBezTo>
                  <a:cubicBezTo>
                    <a:pt x="203" y="60"/>
                    <a:pt x="204" y="62"/>
                    <a:pt x="204" y="64"/>
                  </a:cubicBezTo>
                  <a:cubicBezTo>
                    <a:pt x="204" y="140"/>
                    <a:pt x="204" y="140"/>
                    <a:pt x="204" y="140"/>
                  </a:cubicBezTo>
                  <a:cubicBezTo>
                    <a:pt x="204" y="140"/>
                    <a:pt x="204" y="140"/>
                    <a:pt x="204" y="140"/>
                  </a:cubicBezTo>
                  <a:cubicBezTo>
                    <a:pt x="204" y="141"/>
                    <a:pt x="204" y="142"/>
                    <a:pt x="204" y="143"/>
                  </a:cubicBezTo>
                  <a:cubicBezTo>
                    <a:pt x="203" y="143"/>
                    <a:pt x="203" y="143"/>
                    <a:pt x="203" y="143"/>
                  </a:cubicBezTo>
                  <a:cubicBezTo>
                    <a:pt x="203" y="144"/>
                    <a:pt x="203" y="144"/>
                    <a:pt x="203" y="144"/>
                  </a:cubicBezTo>
                  <a:cubicBezTo>
                    <a:pt x="203" y="145"/>
                    <a:pt x="202" y="145"/>
                    <a:pt x="202" y="146"/>
                  </a:cubicBezTo>
                  <a:cubicBezTo>
                    <a:pt x="201" y="147"/>
                    <a:pt x="201" y="147"/>
                    <a:pt x="201" y="147"/>
                  </a:cubicBezTo>
                  <a:cubicBezTo>
                    <a:pt x="148" y="201"/>
                    <a:pt x="148" y="201"/>
                    <a:pt x="148" y="201"/>
                  </a:cubicBezTo>
                  <a:cubicBezTo>
                    <a:pt x="148" y="201"/>
                    <a:pt x="147" y="201"/>
                    <a:pt x="147" y="201"/>
                  </a:cubicBezTo>
                  <a:cubicBezTo>
                    <a:pt x="147" y="201"/>
                    <a:pt x="147" y="201"/>
                    <a:pt x="147" y="202"/>
                  </a:cubicBezTo>
                  <a:cubicBezTo>
                    <a:pt x="146" y="202"/>
                    <a:pt x="146" y="202"/>
                    <a:pt x="145" y="202"/>
                  </a:cubicBezTo>
                  <a:cubicBezTo>
                    <a:pt x="144" y="203"/>
                    <a:pt x="142" y="204"/>
                    <a:pt x="140" y="204"/>
                  </a:cubicBezTo>
                  <a:lnTo>
                    <a:pt x="65"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8" name="Freeform 216"/>
            <p:cNvSpPr>
              <a:spLocks noEditPoints="1"/>
            </p:cNvSpPr>
            <p:nvPr/>
          </p:nvSpPr>
          <p:spPr bwMode="auto">
            <a:xfrm>
              <a:off x="1415266" y="3607378"/>
              <a:ext cx="309261" cy="309261"/>
            </a:xfrm>
            <a:custGeom>
              <a:avLst/>
              <a:gdLst/>
              <a:ahLst/>
              <a:cxnLst>
                <a:cxn ang="0">
                  <a:pos x="66" y="206"/>
                </a:cxn>
                <a:cxn ang="0">
                  <a:pos x="64" y="206"/>
                </a:cxn>
                <a:cxn ang="0">
                  <a:pos x="57" y="203"/>
                </a:cxn>
                <a:cxn ang="0">
                  <a:pos x="3" y="148"/>
                </a:cxn>
                <a:cxn ang="0">
                  <a:pos x="2" y="147"/>
                </a:cxn>
                <a:cxn ang="0">
                  <a:pos x="0" y="141"/>
                </a:cxn>
                <a:cxn ang="0">
                  <a:pos x="0" y="65"/>
                </a:cxn>
                <a:cxn ang="0">
                  <a:pos x="0" y="63"/>
                </a:cxn>
                <a:cxn ang="0">
                  <a:pos x="1" y="60"/>
                </a:cxn>
                <a:cxn ang="0">
                  <a:pos x="3" y="57"/>
                </a:cxn>
                <a:cxn ang="0">
                  <a:pos x="57" y="3"/>
                </a:cxn>
                <a:cxn ang="0">
                  <a:pos x="58" y="2"/>
                </a:cxn>
                <a:cxn ang="0">
                  <a:pos x="60" y="1"/>
                </a:cxn>
                <a:cxn ang="0">
                  <a:pos x="66" y="0"/>
                </a:cxn>
                <a:cxn ang="0">
                  <a:pos x="141" y="0"/>
                </a:cxn>
                <a:cxn ang="0">
                  <a:pos x="143" y="0"/>
                </a:cxn>
                <a:cxn ang="0">
                  <a:pos x="144" y="0"/>
                </a:cxn>
                <a:cxn ang="0">
                  <a:pos x="146" y="1"/>
                </a:cxn>
                <a:cxn ang="0">
                  <a:pos x="149" y="3"/>
                </a:cxn>
                <a:cxn ang="0">
                  <a:pos x="203" y="57"/>
                </a:cxn>
                <a:cxn ang="0">
                  <a:pos x="204" y="58"/>
                </a:cxn>
                <a:cxn ang="0">
                  <a:pos x="205" y="60"/>
                </a:cxn>
                <a:cxn ang="0">
                  <a:pos x="206" y="65"/>
                </a:cxn>
                <a:cxn ang="0">
                  <a:pos x="206" y="141"/>
                </a:cxn>
                <a:cxn ang="0">
                  <a:pos x="206" y="143"/>
                </a:cxn>
                <a:cxn ang="0">
                  <a:pos x="206" y="144"/>
                </a:cxn>
                <a:cxn ang="0">
                  <a:pos x="205" y="146"/>
                </a:cxn>
                <a:cxn ang="0">
                  <a:pos x="149" y="203"/>
                </a:cxn>
                <a:cxn ang="0">
                  <a:pos x="149" y="203"/>
                </a:cxn>
                <a:cxn ang="0">
                  <a:pos x="148" y="203"/>
                </a:cxn>
                <a:cxn ang="0">
                  <a:pos x="146" y="205"/>
                </a:cxn>
                <a:cxn ang="0">
                  <a:pos x="66" y="206"/>
                </a:cxn>
                <a:cxn ang="0">
                  <a:pos x="145" y="203"/>
                </a:cxn>
                <a:cxn ang="0">
                  <a:pos x="146" y="202"/>
                </a:cxn>
                <a:cxn ang="0">
                  <a:pos x="147" y="201"/>
                </a:cxn>
                <a:cxn ang="0">
                  <a:pos x="147" y="201"/>
                </a:cxn>
                <a:cxn ang="0">
                  <a:pos x="203" y="145"/>
                </a:cxn>
                <a:cxn ang="0">
                  <a:pos x="203" y="143"/>
                </a:cxn>
                <a:cxn ang="0">
                  <a:pos x="203" y="142"/>
                </a:cxn>
                <a:cxn ang="0">
                  <a:pos x="204" y="141"/>
                </a:cxn>
                <a:cxn ang="0">
                  <a:pos x="203" y="62"/>
                </a:cxn>
                <a:cxn ang="0">
                  <a:pos x="202" y="60"/>
                </a:cxn>
                <a:cxn ang="0">
                  <a:pos x="201" y="59"/>
                </a:cxn>
                <a:cxn ang="0">
                  <a:pos x="201" y="58"/>
                </a:cxn>
                <a:cxn ang="0">
                  <a:pos x="145" y="3"/>
                </a:cxn>
                <a:cxn ang="0">
                  <a:pos x="144" y="3"/>
                </a:cxn>
                <a:cxn ang="0">
                  <a:pos x="141" y="2"/>
                </a:cxn>
                <a:cxn ang="0">
                  <a:pos x="141" y="2"/>
                </a:cxn>
                <a:cxn ang="0">
                  <a:pos x="61" y="3"/>
                </a:cxn>
                <a:cxn ang="0">
                  <a:pos x="60" y="4"/>
                </a:cxn>
                <a:cxn ang="0">
                  <a:pos x="59" y="5"/>
                </a:cxn>
                <a:cxn ang="0">
                  <a:pos x="59" y="5"/>
                </a:cxn>
                <a:cxn ang="0">
                  <a:pos x="4" y="60"/>
                </a:cxn>
                <a:cxn ang="0">
                  <a:pos x="3" y="62"/>
                </a:cxn>
                <a:cxn ang="0">
                  <a:pos x="3" y="64"/>
                </a:cxn>
                <a:cxn ang="0">
                  <a:pos x="3" y="65"/>
                </a:cxn>
                <a:cxn ang="0">
                  <a:pos x="3" y="144"/>
                </a:cxn>
                <a:cxn ang="0">
                  <a:pos x="4" y="146"/>
                </a:cxn>
                <a:cxn ang="0">
                  <a:pos x="5" y="147"/>
                </a:cxn>
                <a:cxn ang="0">
                  <a:pos x="5" y="147"/>
                </a:cxn>
                <a:cxn ang="0">
                  <a:pos x="63" y="203"/>
                </a:cxn>
                <a:cxn ang="0">
                  <a:pos x="65" y="203"/>
                </a:cxn>
                <a:cxn ang="0">
                  <a:pos x="66" y="203"/>
                </a:cxn>
              </a:cxnLst>
              <a:rect l="0" t="0" r="r" b="b"/>
              <a:pathLst>
                <a:path w="206" h="206">
                  <a:moveTo>
                    <a:pt x="66" y="206"/>
                  </a:moveTo>
                  <a:cubicBezTo>
                    <a:pt x="66" y="206"/>
                    <a:pt x="66" y="206"/>
                    <a:pt x="66" y="206"/>
                  </a:cubicBezTo>
                  <a:cubicBezTo>
                    <a:pt x="66" y="206"/>
                    <a:pt x="66" y="206"/>
                    <a:pt x="66" y="206"/>
                  </a:cubicBezTo>
                  <a:cubicBezTo>
                    <a:pt x="65" y="206"/>
                    <a:pt x="65" y="206"/>
                    <a:pt x="65" y="206"/>
                  </a:cubicBezTo>
                  <a:cubicBezTo>
                    <a:pt x="65" y="206"/>
                    <a:pt x="65" y="206"/>
                    <a:pt x="65" y="206"/>
                  </a:cubicBezTo>
                  <a:cubicBezTo>
                    <a:pt x="64" y="206"/>
                    <a:pt x="64" y="206"/>
                    <a:pt x="64" y="206"/>
                  </a:cubicBezTo>
                  <a:cubicBezTo>
                    <a:pt x="63" y="206"/>
                    <a:pt x="63" y="206"/>
                    <a:pt x="62" y="205"/>
                  </a:cubicBezTo>
                  <a:cubicBezTo>
                    <a:pt x="62" y="205"/>
                    <a:pt x="62" y="205"/>
                    <a:pt x="62" y="205"/>
                  </a:cubicBezTo>
                  <a:cubicBezTo>
                    <a:pt x="60" y="205"/>
                    <a:pt x="58" y="204"/>
                    <a:pt x="57" y="203"/>
                  </a:cubicBezTo>
                  <a:cubicBezTo>
                    <a:pt x="3" y="149"/>
                    <a:pt x="3" y="149"/>
                    <a:pt x="3" y="149"/>
                  </a:cubicBezTo>
                  <a:cubicBezTo>
                    <a:pt x="3" y="149"/>
                    <a:pt x="3" y="149"/>
                    <a:pt x="3" y="149"/>
                  </a:cubicBezTo>
                  <a:cubicBezTo>
                    <a:pt x="3" y="148"/>
                    <a:pt x="3" y="148"/>
                    <a:pt x="3" y="148"/>
                  </a:cubicBezTo>
                  <a:cubicBezTo>
                    <a:pt x="3" y="148"/>
                    <a:pt x="3" y="148"/>
                    <a:pt x="3" y="148"/>
                  </a:cubicBezTo>
                  <a:cubicBezTo>
                    <a:pt x="2" y="148"/>
                    <a:pt x="2" y="148"/>
                    <a:pt x="2" y="147"/>
                  </a:cubicBezTo>
                  <a:cubicBezTo>
                    <a:pt x="2" y="147"/>
                    <a:pt x="2" y="147"/>
                    <a:pt x="2" y="147"/>
                  </a:cubicBezTo>
                  <a:cubicBezTo>
                    <a:pt x="2" y="147"/>
                    <a:pt x="2" y="147"/>
                    <a:pt x="1" y="147"/>
                  </a:cubicBezTo>
                  <a:cubicBezTo>
                    <a:pt x="1" y="146"/>
                    <a:pt x="1" y="146"/>
                    <a:pt x="1" y="146"/>
                  </a:cubicBezTo>
                  <a:cubicBezTo>
                    <a:pt x="0" y="144"/>
                    <a:pt x="0" y="143"/>
                    <a:pt x="0" y="141"/>
                  </a:cubicBezTo>
                  <a:cubicBezTo>
                    <a:pt x="0" y="65"/>
                    <a:pt x="0" y="65"/>
                    <a:pt x="0" y="65"/>
                  </a:cubicBezTo>
                  <a:cubicBezTo>
                    <a:pt x="0" y="65"/>
                    <a:pt x="0" y="65"/>
                    <a:pt x="0" y="65"/>
                  </a:cubicBezTo>
                  <a:cubicBezTo>
                    <a:pt x="0" y="65"/>
                    <a:pt x="0" y="65"/>
                    <a:pt x="0" y="65"/>
                  </a:cubicBezTo>
                  <a:cubicBezTo>
                    <a:pt x="0" y="64"/>
                    <a:pt x="0" y="64"/>
                    <a:pt x="0" y="64"/>
                  </a:cubicBezTo>
                  <a:cubicBezTo>
                    <a:pt x="0" y="64"/>
                    <a:pt x="0" y="64"/>
                    <a:pt x="0" y="64"/>
                  </a:cubicBezTo>
                  <a:cubicBezTo>
                    <a:pt x="0" y="64"/>
                    <a:pt x="0" y="64"/>
                    <a:pt x="0" y="63"/>
                  </a:cubicBezTo>
                  <a:cubicBezTo>
                    <a:pt x="0" y="63"/>
                    <a:pt x="0" y="62"/>
                    <a:pt x="1" y="61"/>
                  </a:cubicBezTo>
                  <a:cubicBezTo>
                    <a:pt x="1" y="60"/>
                    <a:pt x="1" y="60"/>
                    <a:pt x="1" y="60"/>
                  </a:cubicBezTo>
                  <a:cubicBezTo>
                    <a:pt x="1" y="60"/>
                    <a:pt x="1" y="60"/>
                    <a:pt x="1" y="60"/>
                  </a:cubicBezTo>
                  <a:cubicBezTo>
                    <a:pt x="1" y="60"/>
                    <a:pt x="1" y="60"/>
                    <a:pt x="1" y="59"/>
                  </a:cubicBezTo>
                  <a:cubicBezTo>
                    <a:pt x="2" y="59"/>
                    <a:pt x="2" y="59"/>
                    <a:pt x="2" y="59"/>
                  </a:cubicBezTo>
                  <a:cubicBezTo>
                    <a:pt x="2" y="58"/>
                    <a:pt x="3" y="57"/>
                    <a:pt x="3" y="57"/>
                  </a:cubicBezTo>
                  <a:cubicBezTo>
                    <a:pt x="57" y="3"/>
                    <a:pt x="57" y="3"/>
                    <a:pt x="57" y="3"/>
                  </a:cubicBezTo>
                  <a:cubicBezTo>
                    <a:pt x="57" y="3"/>
                    <a:pt x="57" y="3"/>
                    <a:pt x="57" y="3"/>
                  </a:cubicBezTo>
                  <a:cubicBezTo>
                    <a:pt x="57" y="3"/>
                    <a:pt x="57" y="3"/>
                    <a:pt x="57" y="3"/>
                  </a:cubicBezTo>
                  <a:cubicBezTo>
                    <a:pt x="58" y="3"/>
                    <a:pt x="58" y="3"/>
                    <a:pt x="58" y="3"/>
                  </a:cubicBezTo>
                  <a:cubicBezTo>
                    <a:pt x="58" y="2"/>
                    <a:pt x="58" y="2"/>
                    <a:pt x="58" y="2"/>
                  </a:cubicBezTo>
                  <a:cubicBezTo>
                    <a:pt x="58" y="2"/>
                    <a:pt x="58" y="2"/>
                    <a:pt x="58" y="2"/>
                  </a:cubicBezTo>
                  <a:cubicBezTo>
                    <a:pt x="59" y="2"/>
                    <a:pt x="59" y="2"/>
                    <a:pt x="59" y="2"/>
                  </a:cubicBezTo>
                  <a:cubicBezTo>
                    <a:pt x="59" y="1"/>
                    <a:pt x="59" y="1"/>
                    <a:pt x="59" y="1"/>
                  </a:cubicBezTo>
                  <a:cubicBezTo>
                    <a:pt x="60" y="1"/>
                    <a:pt x="60" y="1"/>
                    <a:pt x="60" y="1"/>
                  </a:cubicBezTo>
                  <a:cubicBezTo>
                    <a:pt x="60" y="1"/>
                    <a:pt x="60" y="1"/>
                    <a:pt x="60" y="1"/>
                  </a:cubicBezTo>
                  <a:cubicBezTo>
                    <a:pt x="60" y="1"/>
                    <a:pt x="60" y="1"/>
                    <a:pt x="60" y="1"/>
                  </a:cubicBezTo>
                  <a:cubicBezTo>
                    <a:pt x="62" y="0"/>
                    <a:pt x="64" y="0"/>
                    <a:pt x="66" y="0"/>
                  </a:cubicBezTo>
                  <a:cubicBezTo>
                    <a:pt x="141" y="0"/>
                    <a:pt x="141" y="0"/>
                    <a:pt x="141" y="0"/>
                  </a:cubicBezTo>
                  <a:cubicBezTo>
                    <a:pt x="141" y="0"/>
                    <a:pt x="141" y="0"/>
                    <a:pt x="141" y="0"/>
                  </a:cubicBezTo>
                  <a:cubicBezTo>
                    <a:pt x="141" y="0"/>
                    <a:pt x="141" y="0"/>
                    <a:pt x="141" y="0"/>
                  </a:cubicBezTo>
                  <a:cubicBezTo>
                    <a:pt x="142" y="0"/>
                    <a:pt x="142" y="0"/>
                    <a:pt x="142" y="0"/>
                  </a:cubicBezTo>
                  <a:cubicBezTo>
                    <a:pt x="142" y="0"/>
                    <a:pt x="142" y="0"/>
                    <a:pt x="142" y="0"/>
                  </a:cubicBezTo>
                  <a:cubicBezTo>
                    <a:pt x="142" y="0"/>
                    <a:pt x="142" y="0"/>
                    <a:pt x="143" y="0"/>
                  </a:cubicBezTo>
                  <a:cubicBezTo>
                    <a:pt x="143" y="0"/>
                    <a:pt x="143" y="0"/>
                    <a:pt x="143" y="0"/>
                  </a:cubicBezTo>
                  <a:cubicBezTo>
                    <a:pt x="143" y="0"/>
                    <a:pt x="143" y="0"/>
                    <a:pt x="143" y="0"/>
                  </a:cubicBezTo>
                  <a:cubicBezTo>
                    <a:pt x="144" y="0"/>
                    <a:pt x="144" y="0"/>
                    <a:pt x="144" y="0"/>
                  </a:cubicBezTo>
                  <a:cubicBezTo>
                    <a:pt x="145" y="1"/>
                    <a:pt x="145" y="1"/>
                    <a:pt x="145" y="1"/>
                  </a:cubicBezTo>
                  <a:cubicBezTo>
                    <a:pt x="145" y="1"/>
                    <a:pt x="145" y="1"/>
                    <a:pt x="145" y="1"/>
                  </a:cubicBezTo>
                  <a:cubicBezTo>
                    <a:pt x="146" y="1"/>
                    <a:pt x="146" y="1"/>
                    <a:pt x="146" y="1"/>
                  </a:cubicBezTo>
                  <a:cubicBezTo>
                    <a:pt x="146" y="1"/>
                    <a:pt x="146" y="1"/>
                    <a:pt x="146" y="1"/>
                  </a:cubicBezTo>
                  <a:cubicBezTo>
                    <a:pt x="147" y="1"/>
                    <a:pt x="147" y="1"/>
                    <a:pt x="147" y="1"/>
                  </a:cubicBezTo>
                  <a:cubicBezTo>
                    <a:pt x="147" y="1"/>
                    <a:pt x="148" y="2"/>
                    <a:pt x="149" y="3"/>
                  </a:cubicBezTo>
                  <a:cubicBezTo>
                    <a:pt x="203" y="57"/>
                    <a:pt x="203" y="57"/>
                    <a:pt x="203" y="57"/>
                  </a:cubicBezTo>
                  <a:cubicBezTo>
                    <a:pt x="203" y="57"/>
                    <a:pt x="203" y="57"/>
                    <a:pt x="203" y="57"/>
                  </a:cubicBezTo>
                  <a:cubicBezTo>
                    <a:pt x="203" y="57"/>
                    <a:pt x="203" y="57"/>
                    <a:pt x="203" y="57"/>
                  </a:cubicBezTo>
                  <a:cubicBezTo>
                    <a:pt x="203" y="57"/>
                    <a:pt x="203" y="57"/>
                    <a:pt x="203" y="57"/>
                  </a:cubicBezTo>
                  <a:cubicBezTo>
                    <a:pt x="203" y="58"/>
                    <a:pt x="203" y="58"/>
                    <a:pt x="203" y="58"/>
                  </a:cubicBezTo>
                  <a:cubicBezTo>
                    <a:pt x="204" y="58"/>
                    <a:pt x="204" y="58"/>
                    <a:pt x="204" y="58"/>
                  </a:cubicBezTo>
                  <a:cubicBezTo>
                    <a:pt x="204" y="58"/>
                    <a:pt x="204" y="59"/>
                    <a:pt x="204" y="59"/>
                  </a:cubicBezTo>
                  <a:cubicBezTo>
                    <a:pt x="205" y="59"/>
                    <a:pt x="205" y="59"/>
                    <a:pt x="205" y="59"/>
                  </a:cubicBezTo>
                  <a:cubicBezTo>
                    <a:pt x="205" y="60"/>
                    <a:pt x="205" y="60"/>
                    <a:pt x="205" y="60"/>
                  </a:cubicBezTo>
                  <a:cubicBezTo>
                    <a:pt x="205" y="60"/>
                    <a:pt x="205" y="60"/>
                    <a:pt x="205" y="60"/>
                  </a:cubicBezTo>
                  <a:cubicBezTo>
                    <a:pt x="206" y="61"/>
                    <a:pt x="206" y="62"/>
                    <a:pt x="206" y="63"/>
                  </a:cubicBezTo>
                  <a:cubicBezTo>
                    <a:pt x="206" y="64"/>
                    <a:pt x="206" y="65"/>
                    <a:pt x="206" y="65"/>
                  </a:cubicBezTo>
                  <a:cubicBezTo>
                    <a:pt x="206" y="141"/>
                    <a:pt x="206" y="141"/>
                    <a:pt x="206" y="141"/>
                  </a:cubicBezTo>
                  <a:cubicBezTo>
                    <a:pt x="206" y="141"/>
                    <a:pt x="206" y="141"/>
                    <a:pt x="206" y="141"/>
                  </a:cubicBezTo>
                  <a:cubicBezTo>
                    <a:pt x="206" y="141"/>
                    <a:pt x="206" y="141"/>
                    <a:pt x="206" y="141"/>
                  </a:cubicBezTo>
                  <a:cubicBezTo>
                    <a:pt x="206" y="142"/>
                    <a:pt x="206" y="142"/>
                    <a:pt x="206" y="142"/>
                  </a:cubicBezTo>
                  <a:cubicBezTo>
                    <a:pt x="206" y="142"/>
                    <a:pt x="206" y="142"/>
                    <a:pt x="206" y="142"/>
                  </a:cubicBezTo>
                  <a:cubicBezTo>
                    <a:pt x="206" y="143"/>
                    <a:pt x="206" y="143"/>
                    <a:pt x="206" y="143"/>
                  </a:cubicBezTo>
                  <a:cubicBezTo>
                    <a:pt x="206" y="143"/>
                    <a:pt x="206" y="143"/>
                    <a:pt x="206" y="143"/>
                  </a:cubicBezTo>
                  <a:cubicBezTo>
                    <a:pt x="206" y="144"/>
                    <a:pt x="206" y="144"/>
                    <a:pt x="206" y="144"/>
                  </a:cubicBezTo>
                  <a:cubicBezTo>
                    <a:pt x="206" y="144"/>
                    <a:pt x="206" y="144"/>
                    <a:pt x="206" y="144"/>
                  </a:cubicBezTo>
                  <a:cubicBezTo>
                    <a:pt x="206" y="145"/>
                    <a:pt x="206" y="145"/>
                    <a:pt x="206" y="145"/>
                  </a:cubicBezTo>
                  <a:cubicBezTo>
                    <a:pt x="205" y="146"/>
                    <a:pt x="205" y="146"/>
                    <a:pt x="205" y="146"/>
                  </a:cubicBezTo>
                  <a:cubicBezTo>
                    <a:pt x="205" y="146"/>
                    <a:pt x="205" y="146"/>
                    <a:pt x="205" y="146"/>
                  </a:cubicBezTo>
                  <a:cubicBezTo>
                    <a:pt x="205" y="146"/>
                    <a:pt x="205" y="147"/>
                    <a:pt x="205" y="147"/>
                  </a:cubicBezTo>
                  <a:cubicBezTo>
                    <a:pt x="204" y="148"/>
                    <a:pt x="203" y="149"/>
                    <a:pt x="203" y="149"/>
                  </a:cubicBezTo>
                  <a:cubicBezTo>
                    <a:pt x="149" y="203"/>
                    <a:pt x="149" y="203"/>
                    <a:pt x="149" y="203"/>
                  </a:cubicBezTo>
                  <a:cubicBezTo>
                    <a:pt x="149" y="203"/>
                    <a:pt x="149" y="203"/>
                    <a:pt x="149" y="203"/>
                  </a:cubicBezTo>
                  <a:cubicBezTo>
                    <a:pt x="149" y="203"/>
                    <a:pt x="149" y="203"/>
                    <a:pt x="149" y="203"/>
                  </a:cubicBezTo>
                  <a:cubicBezTo>
                    <a:pt x="149" y="203"/>
                    <a:pt x="149" y="203"/>
                    <a:pt x="149" y="203"/>
                  </a:cubicBezTo>
                  <a:cubicBezTo>
                    <a:pt x="149" y="203"/>
                    <a:pt x="149" y="203"/>
                    <a:pt x="149" y="203"/>
                  </a:cubicBezTo>
                  <a:cubicBezTo>
                    <a:pt x="148" y="203"/>
                    <a:pt x="148" y="203"/>
                    <a:pt x="148" y="203"/>
                  </a:cubicBezTo>
                  <a:cubicBezTo>
                    <a:pt x="148" y="203"/>
                    <a:pt x="148" y="203"/>
                    <a:pt x="148" y="203"/>
                  </a:cubicBezTo>
                  <a:cubicBezTo>
                    <a:pt x="148" y="204"/>
                    <a:pt x="148" y="204"/>
                    <a:pt x="147" y="204"/>
                  </a:cubicBezTo>
                  <a:cubicBezTo>
                    <a:pt x="147" y="204"/>
                    <a:pt x="147" y="204"/>
                    <a:pt x="147" y="204"/>
                  </a:cubicBezTo>
                  <a:cubicBezTo>
                    <a:pt x="146" y="205"/>
                    <a:pt x="146" y="205"/>
                    <a:pt x="146" y="205"/>
                  </a:cubicBezTo>
                  <a:cubicBezTo>
                    <a:pt x="145" y="205"/>
                    <a:pt x="144" y="206"/>
                    <a:pt x="143" y="206"/>
                  </a:cubicBezTo>
                  <a:cubicBezTo>
                    <a:pt x="142" y="206"/>
                    <a:pt x="142" y="206"/>
                    <a:pt x="141" y="206"/>
                  </a:cubicBezTo>
                  <a:lnTo>
                    <a:pt x="66" y="206"/>
                  </a:lnTo>
                  <a:close/>
                  <a:moveTo>
                    <a:pt x="141" y="203"/>
                  </a:moveTo>
                  <a:cubicBezTo>
                    <a:pt x="141" y="203"/>
                    <a:pt x="142" y="203"/>
                    <a:pt x="143" y="203"/>
                  </a:cubicBezTo>
                  <a:cubicBezTo>
                    <a:pt x="143" y="203"/>
                    <a:pt x="144" y="203"/>
                    <a:pt x="145" y="203"/>
                  </a:cubicBezTo>
                  <a:cubicBezTo>
                    <a:pt x="145" y="203"/>
                    <a:pt x="145" y="203"/>
                    <a:pt x="145" y="203"/>
                  </a:cubicBezTo>
                  <a:cubicBezTo>
                    <a:pt x="145" y="203"/>
                    <a:pt x="145" y="202"/>
                    <a:pt x="145" y="202"/>
                  </a:cubicBezTo>
                  <a:cubicBezTo>
                    <a:pt x="146" y="202"/>
                    <a:pt x="146" y="202"/>
                    <a:pt x="146" y="202"/>
                  </a:cubicBezTo>
                  <a:cubicBezTo>
                    <a:pt x="146" y="202"/>
                    <a:pt x="146" y="202"/>
                    <a:pt x="146" y="202"/>
                  </a:cubicBezTo>
                  <a:cubicBezTo>
                    <a:pt x="147" y="202"/>
                    <a:pt x="147" y="202"/>
                    <a:pt x="147" y="202"/>
                  </a:cubicBezTo>
                  <a:cubicBezTo>
                    <a:pt x="147" y="201"/>
                    <a:pt x="147" y="201"/>
                    <a:pt x="147" y="201"/>
                  </a:cubicBezTo>
                  <a:cubicBezTo>
                    <a:pt x="147" y="201"/>
                    <a:pt x="147" y="201"/>
                    <a:pt x="147" y="201"/>
                  </a:cubicBezTo>
                  <a:cubicBezTo>
                    <a:pt x="147" y="201"/>
                    <a:pt x="147" y="201"/>
                    <a:pt x="147" y="201"/>
                  </a:cubicBezTo>
                  <a:cubicBezTo>
                    <a:pt x="147" y="201"/>
                    <a:pt x="147" y="201"/>
                    <a:pt x="147" y="201"/>
                  </a:cubicBezTo>
                  <a:cubicBezTo>
                    <a:pt x="148" y="201"/>
                    <a:pt x="148" y="201"/>
                    <a:pt x="148" y="201"/>
                  </a:cubicBezTo>
                  <a:cubicBezTo>
                    <a:pt x="201" y="147"/>
                    <a:pt x="201" y="147"/>
                    <a:pt x="201" y="147"/>
                  </a:cubicBezTo>
                  <a:cubicBezTo>
                    <a:pt x="202" y="146"/>
                    <a:pt x="203" y="146"/>
                    <a:pt x="203" y="145"/>
                  </a:cubicBezTo>
                  <a:cubicBezTo>
                    <a:pt x="203" y="145"/>
                    <a:pt x="203" y="145"/>
                    <a:pt x="203" y="145"/>
                  </a:cubicBezTo>
                  <a:cubicBezTo>
                    <a:pt x="203" y="144"/>
                    <a:pt x="203" y="144"/>
                    <a:pt x="203" y="144"/>
                  </a:cubicBezTo>
                  <a:cubicBezTo>
                    <a:pt x="203" y="143"/>
                    <a:pt x="203" y="143"/>
                    <a:pt x="203" y="143"/>
                  </a:cubicBezTo>
                  <a:cubicBezTo>
                    <a:pt x="203" y="143"/>
                    <a:pt x="203" y="143"/>
                    <a:pt x="203" y="143"/>
                  </a:cubicBezTo>
                  <a:cubicBezTo>
                    <a:pt x="203" y="143"/>
                    <a:pt x="203" y="142"/>
                    <a:pt x="203" y="142"/>
                  </a:cubicBezTo>
                  <a:cubicBezTo>
                    <a:pt x="203" y="142"/>
                    <a:pt x="203" y="142"/>
                    <a:pt x="203" y="142"/>
                  </a:cubicBezTo>
                  <a:cubicBezTo>
                    <a:pt x="203" y="141"/>
                    <a:pt x="203" y="141"/>
                    <a:pt x="203" y="141"/>
                  </a:cubicBezTo>
                  <a:cubicBezTo>
                    <a:pt x="204" y="141"/>
                    <a:pt x="204" y="141"/>
                    <a:pt x="204" y="141"/>
                  </a:cubicBezTo>
                  <a:cubicBezTo>
                    <a:pt x="204" y="141"/>
                    <a:pt x="204" y="141"/>
                    <a:pt x="204" y="141"/>
                  </a:cubicBezTo>
                  <a:cubicBezTo>
                    <a:pt x="204" y="141"/>
                    <a:pt x="204" y="141"/>
                    <a:pt x="204" y="141"/>
                  </a:cubicBezTo>
                  <a:cubicBezTo>
                    <a:pt x="204" y="65"/>
                    <a:pt x="204" y="65"/>
                    <a:pt x="204" y="65"/>
                  </a:cubicBezTo>
                  <a:cubicBezTo>
                    <a:pt x="204" y="64"/>
                    <a:pt x="203" y="63"/>
                    <a:pt x="203" y="62"/>
                  </a:cubicBezTo>
                  <a:cubicBezTo>
                    <a:pt x="203" y="62"/>
                    <a:pt x="203" y="61"/>
                    <a:pt x="203" y="61"/>
                  </a:cubicBezTo>
                  <a:cubicBezTo>
                    <a:pt x="203" y="61"/>
                    <a:pt x="203" y="61"/>
                    <a:pt x="203" y="61"/>
                  </a:cubicBezTo>
                  <a:cubicBezTo>
                    <a:pt x="202" y="61"/>
                    <a:pt x="202" y="61"/>
                    <a:pt x="202" y="60"/>
                  </a:cubicBezTo>
                  <a:cubicBezTo>
                    <a:pt x="202" y="60"/>
                    <a:pt x="202" y="60"/>
                    <a:pt x="202" y="60"/>
                  </a:cubicBezTo>
                  <a:cubicBezTo>
                    <a:pt x="202" y="59"/>
                    <a:pt x="202" y="59"/>
                    <a:pt x="202" y="59"/>
                  </a:cubicBezTo>
                  <a:cubicBezTo>
                    <a:pt x="201" y="59"/>
                    <a:pt x="201" y="59"/>
                    <a:pt x="201" y="59"/>
                  </a:cubicBezTo>
                  <a:cubicBezTo>
                    <a:pt x="201" y="59"/>
                    <a:pt x="201" y="59"/>
                    <a:pt x="201" y="59"/>
                  </a:cubicBezTo>
                  <a:cubicBezTo>
                    <a:pt x="201" y="59"/>
                    <a:pt x="201" y="59"/>
                    <a:pt x="201" y="59"/>
                  </a:cubicBezTo>
                  <a:cubicBezTo>
                    <a:pt x="201" y="59"/>
                    <a:pt x="201" y="59"/>
                    <a:pt x="201" y="58"/>
                  </a:cubicBezTo>
                  <a:cubicBezTo>
                    <a:pt x="148" y="5"/>
                    <a:pt x="148" y="5"/>
                    <a:pt x="148" y="5"/>
                  </a:cubicBezTo>
                  <a:cubicBezTo>
                    <a:pt x="148" y="5"/>
                    <a:pt x="147" y="5"/>
                    <a:pt x="147" y="5"/>
                  </a:cubicBezTo>
                  <a:cubicBezTo>
                    <a:pt x="147" y="4"/>
                    <a:pt x="146" y="4"/>
                    <a:pt x="145" y="3"/>
                  </a:cubicBezTo>
                  <a:cubicBezTo>
                    <a:pt x="145" y="3"/>
                    <a:pt x="145" y="3"/>
                    <a:pt x="145" y="3"/>
                  </a:cubicBezTo>
                  <a:cubicBezTo>
                    <a:pt x="145" y="3"/>
                    <a:pt x="145" y="3"/>
                    <a:pt x="144" y="3"/>
                  </a:cubicBezTo>
                  <a:cubicBezTo>
                    <a:pt x="144" y="3"/>
                    <a:pt x="144" y="3"/>
                    <a:pt x="144" y="3"/>
                  </a:cubicBezTo>
                  <a:cubicBezTo>
                    <a:pt x="142" y="2"/>
                    <a:pt x="142" y="2"/>
                    <a:pt x="142" y="2"/>
                  </a:cubicBezTo>
                  <a:cubicBezTo>
                    <a:pt x="142" y="2"/>
                    <a:pt x="142" y="2"/>
                    <a:pt x="142" y="2"/>
                  </a:cubicBezTo>
                  <a:cubicBezTo>
                    <a:pt x="141" y="2"/>
                    <a:pt x="141" y="2"/>
                    <a:pt x="141" y="2"/>
                  </a:cubicBezTo>
                  <a:cubicBezTo>
                    <a:pt x="141" y="2"/>
                    <a:pt x="141" y="2"/>
                    <a:pt x="141" y="2"/>
                  </a:cubicBezTo>
                  <a:cubicBezTo>
                    <a:pt x="141" y="2"/>
                    <a:pt x="141" y="2"/>
                    <a:pt x="141" y="2"/>
                  </a:cubicBezTo>
                  <a:cubicBezTo>
                    <a:pt x="141" y="2"/>
                    <a:pt x="141" y="2"/>
                    <a:pt x="141" y="2"/>
                  </a:cubicBezTo>
                  <a:cubicBezTo>
                    <a:pt x="66" y="2"/>
                    <a:pt x="66" y="2"/>
                    <a:pt x="66" y="2"/>
                  </a:cubicBezTo>
                  <a:cubicBezTo>
                    <a:pt x="64" y="2"/>
                    <a:pt x="63" y="3"/>
                    <a:pt x="62" y="3"/>
                  </a:cubicBezTo>
                  <a:cubicBezTo>
                    <a:pt x="62" y="3"/>
                    <a:pt x="61" y="3"/>
                    <a:pt x="61" y="3"/>
                  </a:cubicBezTo>
                  <a:cubicBezTo>
                    <a:pt x="61" y="3"/>
                    <a:pt x="61" y="3"/>
                    <a:pt x="61" y="3"/>
                  </a:cubicBezTo>
                  <a:cubicBezTo>
                    <a:pt x="61" y="3"/>
                    <a:pt x="60" y="4"/>
                    <a:pt x="60" y="4"/>
                  </a:cubicBezTo>
                  <a:cubicBezTo>
                    <a:pt x="60" y="4"/>
                    <a:pt x="60" y="4"/>
                    <a:pt x="60" y="4"/>
                  </a:cubicBezTo>
                  <a:cubicBezTo>
                    <a:pt x="60" y="5"/>
                    <a:pt x="60" y="5"/>
                    <a:pt x="60" y="5"/>
                  </a:cubicBezTo>
                  <a:cubicBezTo>
                    <a:pt x="59" y="5"/>
                    <a:pt x="59" y="5"/>
                    <a:pt x="59" y="5"/>
                  </a:cubicBezTo>
                  <a:cubicBezTo>
                    <a:pt x="59" y="5"/>
                    <a:pt x="59" y="5"/>
                    <a:pt x="59" y="5"/>
                  </a:cubicBezTo>
                  <a:cubicBezTo>
                    <a:pt x="59" y="5"/>
                    <a:pt x="59" y="5"/>
                    <a:pt x="59" y="5"/>
                  </a:cubicBezTo>
                  <a:cubicBezTo>
                    <a:pt x="59" y="5"/>
                    <a:pt x="59" y="5"/>
                    <a:pt x="59" y="5"/>
                  </a:cubicBezTo>
                  <a:cubicBezTo>
                    <a:pt x="59" y="5"/>
                    <a:pt x="59" y="5"/>
                    <a:pt x="59" y="5"/>
                  </a:cubicBezTo>
                  <a:cubicBezTo>
                    <a:pt x="5" y="58"/>
                    <a:pt x="5" y="58"/>
                    <a:pt x="5" y="58"/>
                  </a:cubicBezTo>
                  <a:cubicBezTo>
                    <a:pt x="5" y="59"/>
                    <a:pt x="5" y="59"/>
                    <a:pt x="5" y="59"/>
                  </a:cubicBezTo>
                  <a:cubicBezTo>
                    <a:pt x="5" y="60"/>
                    <a:pt x="4" y="60"/>
                    <a:pt x="4" y="60"/>
                  </a:cubicBezTo>
                  <a:cubicBezTo>
                    <a:pt x="4" y="61"/>
                    <a:pt x="4" y="61"/>
                    <a:pt x="4" y="61"/>
                  </a:cubicBezTo>
                  <a:cubicBezTo>
                    <a:pt x="3" y="61"/>
                    <a:pt x="3" y="61"/>
                    <a:pt x="3" y="61"/>
                  </a:cubicBezTo>
                  <a:cubicBezTo>
                    <a:pt x="3" y="61"/>
                    <a:pt x="3" y="62"/>
                    <a:pt x="3" y="62"/>
                  </a:cubicBezTo>
                  <a:cubicBezTo>
                    <a:pt x="3" y="62"/>
                    <a:pt x="3" y="62"/>
                    <a:pt x="3" y="62"/>
                  </a:cubicBezTo>
                  <a:cubicBezTo>
                    <a:pt x="3" y="62"/>
                    <a:pt x="3" y="63"/>
                    <a:pt x="3" y="63"/>
                  </a:cubicBezTo>
                  <a:cubicBezTo>
                    <a:pt x="3" y="63"/>
                    <a:pt x="3" y="64"/>
                    <a:pt x="3" y="64"/>
                  </a:cubicBezTo>
                  <a:cubicBezTo>
                    <a:pt x="3" y="64"/>
                    <a:pt x="3" y="64"/>
                    <a:pt x="3" y="64"/>
                  </a:cubicBezTo>
                  <a:cubicBezTo>
                    <a:pt x="3" y="65"/>
                    <a:pt x="3" y="65"/>
                    <a:pt x="3" y="65"/>
                  </a:cubicBezTo>
                  <a:cubicBezTo>
                    <a:pt x="3" y="65"/>
                    <a:pt x="3" y="65"/>
                    <a:pt x="3" y="65"/>
                  </a:cubicBezTo>
                  <a:cubicBezTo>
                    <a:pt x="3" y="65"/>
                    <a:pt x="3" y="65"/>
                    <a:pt x="3" y="65"/>
                  </a:cubicBezTo>
                  <a:cubicBezTo>
                    <a:pt x="3" y="141"/>
                    <a:pt x="3" y="141"/>
                    <a:pt x="3" y="141"/>
                  </a:cubicBezTo>
                  <a:cubicBezTo>
                    <a:pt x="3" y="142"/>
                    <a:pt x="3" y="144"/>
                    <a:pt x="3" y="144"/>
                  </a:cubicBezTo>
                  <a:cubicBezTo>
                    <a:pt x="3" y="145"/>
                    <a:pt x="3" y="145"/>
                    <a:pt x="3" y="145"/>
                  </a:cubicBezTo>
                  <a:cubicBezTo>
                    <a:pt x="3" y="145"/>
                    <a:pt x="3" y="145"/>
                    <a:pt x="4" y="145"/>
                  </a:cubicBezTo>
                  <a:cubicBezTo>
                    <a:pt x="4" y="146"/>
                    <a:pt x="4" y="146"/>
                    <a:pt x="4" y="146"/>
                  </a:cubicBezTo>
                  <a:cubicBezTo>
                    <a:pt x="4" y="146"/>
                    <a:pt x="4" y="146"/>
                    <a:pt x="4" y="146"/>
                  </a:cubicBezTo>
                  <a:cubicBezTo>
                    <a:pt x="4" y="146"/>
                    <a:pt x="4" y="146"/>
                    <a:pt x="4" y="146"/>
                  </a:cubicBezTo>
                  <a:cubicBezTo>
                    <a:pt x="4" y="146"/>
                    <a:pt x="5" y="147"/>
                    <a:pt x="5" y="147"/>
                  </a:cubicBezTo>
                  <a:cubicBezTo>
                    <a:pt x="5" y="147"/>
                    <a:pt x="5" y="147"/>
                    <a:pt x="5" y="147"/>
                  </a:cubicBezTo>
                  <a:cubicBezTo>
                    <a:pt x="5" y="147"/>
                    <a:pt x="5" y="147"/>
                    <a:pt x="5" y="147"/>
                  </a:cubicBezTo>
                  <a:cubicBezTo>
                    <a:pt x="5" y="147"/>
                    <a:pt x="5" y="147"/>
                    <a:pt x="5" y="147"/>
                  </a:cubicBezTo>
                  <a:cubicBezTo>
                    <a:pt x="59" y="201"/>
                    <a:pt x="59" y="201"/>
                    <a:pt x="59" y="201"/>
                  </a:cubicBezTo>
                  <a:cubicBezTo>
                    <a:pt x="60" y="202"/>
                    <a:pt x="61" y="203"/>
                    <a:pt x="62" y="203"/>
                  </a:cubicBezTo>
                  <a:cubicBezTo>
                    <a:pt x="63" y="203"/>
                    <a:pt x="63" y="203"/>
                    <a:pt x="63" y="203"/>
                  </a:cubicBezTo>
                  <a:cubicBezTo>
                    <a:pt x="64" y="203"/>
                    <a:pt x="64" y="203"/>
                    <a:pt x="64" y="203"/>
                  </a:cubicBezTo>
                  <a:cubicBezTo>
                    <a:pt x="65" y="203"/>
                    <a:pt x="65" y="203"/>
                    <a:pt x="65" y="203"/>
                  </a:cubicBezTo>
                  <a:cubicBezTo>
                    <a:pt x="65" y="203"/>
                    <a:pt x="65" y="203"/>
                    <a:pt x="65" y="203"/>
                  </a:cubicBezTo>
                  <a:cubicBezTo>
                    <a:pt x="66" y="203"/>
                    <a:pt x="66" y="203"/>
                    <a:pt x="66" y="203"/>
                  </a:cubicBezTo>
                  <a:cubicBezTo>
                    <a:pt x="66" y="203"/>
                    <a:pt x="66" y="203"/>
                    <a:pt x="66" y="203"/>
                  </a:cubicBezTo>
                  <a:cubicBezTo>
                    <a:pt x="66" y="203"/>
                    <a:pt x="66" y="203"/>
                    <a:pt x="66" y="203"/>
                  </a:cubicBezTo>
                  <a:cubicBezTo>
                    <a:pt x="66" y="203"/>
                    <a:pt x="66" y="203"/>
                    <a:pt x="66" y="203"/>
                  </a:cubicBezTo>
                  <a:lnTo>
                    <a:pt x="141" y="203"/>
                  </a:lnTo>
                  <a:close/>
                </a:path>
              </a:pathLst>
            </a:custGeom>
            <a:solidFill>
              <a:srgbClr val="000000"/>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9" name="Freeform 217"/>
            <p:cNvSpPr>
              <a:spLocks noEditPoints="1"/>
            </p:cNvSpPr>
            <p:nvPr/>
          </p:nvSpPr>
          <p:spPr bwMode="auto">
            <a:xfrm>
              <a:off x="1426062" y="3618174"/>
              <a:ext cx="289575" cy="287670"/>
            </a:xfrm>
            <a:custGeom>
              <a:avLst/>
              <a:gdLst/>
              <a:ahLst/>
              <a:cxnLst>
                <a:cxn ang="0">
                  <a:pos x="55" y="191"/>
                </a:cxn>
                <a:cxn ang="0">
                  <a:pos x="0" y="134"/>
                </a:cxn>
                <a:cxn ang="0">
                  <a:pos x="1" y="55"/>
                </a:cxn>
                <a:cxn ang="0">
                  <a:pos x="59" y="0"/>
                </a:cxn>
                <a:cxn ang="0">
                  <a:pos x="138" y="1"/>
                </a:cxn>
                <a:cxn ang="0">
                  <a:pos x="193" y="58"/>
                </a:cxn>
                <a:cxn ang="0">
                  <a:pos x="191" y="137"/>
                </a:cxn>
                <a:cxn ang="0">
                  <a:pos x="134" y="192"/>
                </a:cxn>
                <a:cxn ang="0">
                  <a:pos x="9" y="116"/>
                </a:cxn>
                <a:cxn ang="0">
                  <a:pos x="44" y="120"/>
                </a:cxn>
                <a:cxn ang="0">
                  <a:pos x="46" y="98"/>
                </a:cxn>
                <a:cxn ang="0">
                  <a:pos x="32" y="92"/>
                </a:cxn>
                <a:cxn ang="0">
                  <a:pos x="28" y="91"/>
                </a:cxn>
                <a:cxn ang="0">
                  <a:pos x="20" y="84"/>
                </a:cxn>
                <a:cxn ang="0">
                  <a:pos x="30" y="76"/>
                </a:cxn>
                <a:cxn ang="0">
                  <a:pos x="43" y="80"/>
                </a:cxn>
                <a:cxn ang="0">
                  <a:pos x="44" y="71"/>
                </a:cxn>
                <a:cxn ang="0">
                  <a:pos x="30" y="68"/>
                </a:cxn>
                <a:cxn ang="0">
                  <a:pos x="12" y="84"/>
                </a:cxn>
                <a:cxn ang="0">
                  <a:pos x="27" y="100"/>
                </a:cxn>
                <a:cxn ang="0">
                  <a:pos x="32" y="100"/>
                </a:cxn>
                <a:cxn ang="0">
                  <a:pos x="41" y="108"/>
                </a:cxn>
                <a:cxn ang="0">
                  <a:pos x="35" y="115"/>
                </a:cxn>
                <a:cxn ang="0">
                  <a:pos x="22" y="114"/>
                </a:cxn>
                <a:cxn ang="0">
                  <a:pos x="15" y="110"/>
                </a:cxn>
                <a:cxn ang="0">
                  <a:pos x="68" y="124"/>
                </a:cxn>
                <a:cxn ang="0">
                  <a:pos x="76" y="76"/>
                </a:cxn>
                <a:cxn ang="0">
                  <a:pos x="91" y="68"/>
                </a:cxn>
                <a:cxn ang="0">
                  <a:pos x="53" y="76"/>
                </a:cxn>
                <a:cxn ang="0">
                  <a:pos x="68" y="124"/>
                </a:cxn>
                <a:cxn ang="0">
                  <a:pos x="96" y="109"/>
                </a:cxn>
                <a:cxn ang="0">
                  <a:pos x="104" y="121"/>
                </a:cxn>
                <a:cxn ang="0">
                  <a:pos x="126" y="121"/>
                </a:cxn>
                <a:cxn ang="0">
                  <a:pos x="134" y="112"/>
                </a:cxn>
                <a:cxn ang="0">
                  <a:pos x="134" y="109"/>
                </a:cxn>
                <a:cxn ang="0">
                  <a:pos x="135" y="96"/>
                </a:cxn>
                <a:cxn ang="0">
                  <a:pos x="134" y="83"/>
                </a:cxn>
                <a:cxn ang="0">
                  <a:pos x="134" y="80"/>
                </a:cxn>
                <a:cxn ang="0">
                  <a:pos x="130" y="74"/>
                </a:cxn>
                <a:cxn ang="0">
                  <a:pos x="115" y="68"/>
                </a:cxn>
                <a:cxn ang="0">
                  <a:pos x="98" y="78"/>
                </a:cxn>
                <a:cxn ang="0">
                  <a:pos x="95" y="96"/>
                </a:cxn>
                <a:cxn ang="0">
                  <a:pos x="104" y="89"/>
                </a:cxn>
                <a:cxn ang="0">
                  <a:pos x="107" y="80"/>
                </a:cxn>
                <a:cxn ang="0">
                  <a:pos x="110" y="78"/>
                </a:cxn>
                <a:cxn ang="0">
                  <a:pos x="120" y="78"/>
                </a:cxn>
                <a:cxn ang="0">
                  <a:pos x="124" y="80"/>
                </a:cxn>
                <a:cxn ang="0">
                  <a:pos x="127" y="96"/>
                </a:cxn>
                <a:cxn ang="0">
                  <a:pos x="124" y="112"/>
                </a:cxn>
                <a:cxn ang="0">
                  <a:pos x="120" y="114"/>
                </a:cxn>
                <a:cxn ang="0">
                  <a:pos x="110" y="114"/>
                </a:cxn>
                <a:cxn ang="0">
                  <a:pos x="104" y="107"/>
                </a:cxn>
                <a:cxn ang="0">
                  <a:pos x="104" y="96"/>
                </a:cxn>
                <a:cxn ang="0">
                  <a:pos x="153" y="124"/>
                </a:cxn>
                <a:cxn ang="0">
                  <a:pos x="166" y="102"/>
                </a:cxn>
                <a:cxn ang="0">
                  <a:pos x="183" y="85"/>
                </a:cxn>
                <a:cxn ang="0">
                  <a:pos x="177" y="72"/>
                </a:cxn>
                <a:cxn ang="0">
                  <a:pos x="168" y="69"/>
                </a:cxn>
                <a:cxn ang="0">
                  <a:pos x="145" y="68"/>
                </a:cxn>
                <a:cxn ang="0">
                  <a:pos x="153" y="76"/>
                </a:cxn>
                <a:cxn ang="0">
                  <a:pos x="171" y="78"/>
                </a:cxn>
                <a:cxn ang="0">
                  <a:pos x="173" y="91"/>
                </a:cxn>
                <a:cxn ang="0">
                  <a:pos x="153" y="94"/>
                </a:cxn>
              </a:cxnLst>
              <a:rect l="0" t="0" r="r" b="b"/>
              <a:pathLst>
                <a:path w="193" h="192">
                  <a:moveTo>
                    <a:pt x="59" y="192"/>
                  </a:moveTo>
                  <a:cubicBezTo>
                    <a:pt x="57" y="192"/>
                    <a:pt x="56" y="192"/>
                    <a:pt x="55" y="191"/>
                  </a:cubicBezTo>
                  <a:cubicBezTo>
                    <a:pt x="1" y="137"/>
                    <a:pt x="1" y="137"/>
                    <a:pt x="1" y="137"/>
                  </a:cubicBezTo>
                  <a:cubicBezTo>
                    <a:pt x="0" y="136"/>
                    <a:pt x="0" y="135"/>
                    <a:pt x="0" y="134"/>
                  </a:cubicBezTo>
                  <a:cubicBezTo>
                    <a:pt x="0" y="58"/>
                    <a:pt x="0" y="58"/>
                    <a:pt x="0" y="58"/>
                  </a:cubicBezTo>
                  <a:cubicBezTo>
                    <a:pt x="0" y="57"/>
                    <a:pt x="0" y="55"/>
                    <a:pt x="1" y="55"/>
                  </a:cubicBezTo>
                  <a:cubicBezTo>
                    <a:pt x="55" y="1"/>
                    <a:pt x="55" y="1"/>
                    <a:pt x="55" y="1"/>
                  </a:cubicBezTo>
                  <a:cubicBezTo>
                    <a:pt x="56" y="0"/>
                    <a:pt x="57" y="0"/>
                    <a:pt x="59" y="0"/>
                  </a:cubicBezTo>
                  <a:cubicBezTo>
                    <a:pt x="134" y="0"/>
                    <a:pt x="134" y="0"/>
                    <a:pt x="134" y="0"/>
                  </a:cubicBezTo>
                  <a:cubicBezTo>
                    <a:pt x="135" y="0"/>
                    <a:pt x="137" y="0"/>
                    <a:pt x="138" y="1"/>
                  </a:cubicBezTo>
                  <a:cubicBezTo>
                    <a:pt x="191" y="55"/>
                    <a:pt x="191" y="55"/>
                    <a:pt x="191" y="55"/>
                  </a:cubicBezTo>
                  <a:cubicBezTo>
                    <a:pt x="192" y="56"/>
                    <a:pt x="193" y="57"/>
                    <a:pt x="193" y="58"/>
                  </a:cubicBezTo>
                  <a:cubicBezTo>
                    <a:pt x="193" y="134"/>
                    <a:pt x="193" y="134"/>
                    <a:pt x="193" y="134"/>
                  </a:cubicBezTo>
                  <a:cubicBezTo>
                    <a:pt x="193" y="135"/>
                    <a:pt x="192" y="136"/>
                    <a:pt x="191" y="137"/>
                  </a:cubicBezTo>
                  <a:cubicBezTo>
                    <a:pt x="138" y="191"/>
                    <a:pt x="138" y="191"/>
                    <a:pt x="138" y="191"/>
                  </a:cubicBezTo>
                  <a:cubicBezTo>
                    <a:pt x="136" y="192"/>
                    <a:pt x="135" y="192"/>
                    <a:pt x="134" y="192"/>
                  </a:cubicBezTo>
                  <a:lnTo>
                    <a:pt x="59" y="192"/>
                  </a:lnTo>
                  <a:close/>
                  <a:moveTo>
                    <a:pt x="9" y="116"/>
                  </a:moveTo>
                  <a:cubicBezTo>
                    <a:pt x="15" y="122"/>
                    <a:pt x="22" y="124"/>
                    <a:pt x="30" y="124"/>
                  </a:cubicBezTo>
                  <a:cubicBezTo>
                    <a:pt x="36" y="124"/>
                    <a:pt x="41" y="123"/>
                    <a:pt x="44" y="120"/>
                  </a:cubicBezTo>
                  <a:cubicBezTo>
                    <a:pt x="48" y="117"/>
                    <a:pt x="50" y="113"/>
                    <a:pt x="50" y="108"/>
                  </a:cubicBezTo>
                  <a:cubicBezTo>
                    <a:pt x="50" y="105"/>
                    <a:pt x="48" y="101"/>
                    <a:pt x="46" y="98"/>
                  </a:cubicBezTo>
                  <a:cubicBezTo>
                    <a:pt x="43" y="94"/>
                    <a:pt x="39" y="92"/>
                    <a:pt x="34" y="92"/>
                  </a:cubicBezTo>
                  <a:cubicBezTo>
                    <a:pt x="33" y="92"/>
                    <a:pt x="33" y="92"/>
                    <a:pt x="32" y="92"/>
                  </a:cubicBezTo>
                  <a:cubicBezTo>
                    <a:pt x="32" y="92"/>
                    <a:pt x="31" y="92"/>
                    <a:pt x="31" y="92"/>
                  </a:cubicBezTo>
                  <a:cubicBezTo>
                    <a:pt x="30" y="92"/>
                    <a:pt x="29" y="92"/>
                    <a:pt x="28" y="91"/>
                  </a:cubicBezTo>
                  <a:cubicBezTo>
                    <a:pt x="25" y="91"/>
                    <a:pt x="23" y="90"/>
                    <a:pt x="22" y="89"/>
                  </a:cubicBezTo>
                  <a:cubicBezTo>
                    <a:pt x="21" y="87"/>
                    <a:pt x="20" y="86"/>
                    <a:pt x="20" y="84"/>
                  </a:cubicBezTo>
                  <a:cubicBezTo>
                    <a:pt x="20" y="82"/>
                    <a:pt x="21" y="80"/>
                    <a:pt x="23" y="78"/>
                  </a:cubicBezTo>
                  <a:cubicBezTo>
                    <a:pt x="25" y="77"/>
                    <a:pt x="27" y="76"/>
                    <a:pt x="30" y="76"/>
                  </a:cubicBezTo>
                  <a:cubicBezTo>
                    <a:pt x="31" y="76"/>
                    <a:pt x="34" y="76"/>
                    <a:pt x="37" y="77"/>
                  </a:cubicBezTo>
                  <a:cubicBezTo>
                    <a:pt x="39" y="78"/>
                    <a:pt x="41" y="79"/>
                    <a:pt x="43" y="80"/>
                  </a:cubicBezTo>
                  <a:cubicBezTo>
                    <a:pt x="48" y="74"/>
                    <a:pt x="48" y="74"/>
                    <a:pt x="48" y="74"/>
                  </a:cubicBezTo>
                  <a:cubicBezTo>
                    <a:pt x="47" y="73"/>
                    <a:pt x="45" y="72"/>
                    <a:pt x="44" y="71"/>
                  </a:cubicBezTo>
                  <a:cubicBezTo>
                    <a:pt x="42" y="71"/>
                    <a:pt x="41" y="70"/>
                    <a:pt x="40" y="69"/>
                  </a:cubicBezTo>
                  <a:cubicBezTo>
                    <a:pt x="37" y="68"/>
                    <a:pt x="34" y="68"/>
                    <a:pt x="30" y="68"/>
                  </a:cubicBezTo>
                  <a:cubicBezTo>
                    <a:pt x="24" y="68"/>
                    <a:pt x="20" y="69"/>
                    <a:pt x="17" y="72"/>
                  </a:cubicBezTo>
                  <a:cubicBezTo>
                    <a:pt x="14" y="75"/>
                    <a:pt x="12" y="79"/>
                    <a:pt x="12" y="84"/>
                  </a:cubicBezTo>
                  <a:cubicBezTo>
                    <a:pt x="12" y="88"/>
                    <a:pt x="13" y="92"/>
                    <a:pt x="16" y="94"/>
                  </a:cubicBezTo>
                  <a:cubicBezTo>
                    <a:pt x="18" y="97"/>
                    <a:pt x="22" y="99"/>
                    <a:pt x="27" y="100"/>
                  </a:cubicBezTo>
                  <a:cubicBezTo>
                    <a:pt x="27" y="100"/>
                    <a:pt x="29" y="100"/>
                    <a:pt x="30" y="100"/>
                  </a:cubicBezTo>
                  <a:cubicBezTo>
                    <a:pt x="31" y="100"/>
                    <a:pt x="31" y="100"/>
                    <a:pt x="32" y="100"/>
                  </a:cubicBezTo>
                  <a:cubicBezTo>
                    <a:pt x="32" y="100"/>
                    <a:pt x="33" y="100"/>
                    <a:pt x="34" y="101"/>
                  </a:cubicBezTo>
                  <a:cubicBezTo>
                    <a:pt x="39" y="101"/>
                    <a:pt x="41" y="104"/>
                    <a:pt x="41" y="108"/>
                  </a:cubicBezTo>
                  <a:cubicBezTo>
                    <a:pt x="41" y="111"/>
                    <a:pt x="40" y="112"/>
                    <a:pt x="38" y="114"/>
                  </a:cubicBezTo>
                  <a:cubicBezTo>
                    <a:pt x="37" y="114"/>
                    <a:pt x="36" y="115"/>
                    <a:pt x="35" y="115"/>
                  </a:cubicBezTo>
                  <a:cubicBezTo>
                    <a:pt x="34" y="116"/>
                    <a:pt x="32" y="116"/>
                    <a:pt x="30" y="116"/>
                  </a:cubicBezTo>
                  <a:cubicBezTo>
                    <a:pt x="27" y="116"/>
                    <a:pt x="24" y="115"/>
                    <a:pt x="22" y="114"/>
                  </a:cubicBezTo>
                  <a:cubicBezTo>
                    <a:pt x="20" y="114"/>
                    <a:pt x="19" y="113"/>
                    <a:pt x="18" y="112"/>
                  </a:cubicBezTo>
                  <a:cubicBezTo>
                    <a:pt x="17" y="112"/>
                    <a:pt x="16" y="111"/>
                    <a:pt x="15" y="110"/>
                  </a:cubicBezTo>
                  <a:lnTo>
                    <a:pt x="9" y="116"/>
                  </a:lnTo>
                  <a:close/>
                  <a:moveTo>
                    <a:pt x="68" y="124"/>
                  </a:moveTo>
                  <a:cubicBezTo>
                    <a:pt x="76" y="124"/>
                    <a:pt x="76" y="124"/>
                    <a:pt x="76" y="124"/>
                  </a:cubicBezTo>
                  <a:cubicBezTo>
                    <a:pt x="76" y="76"/>
                    <a:pt x="76" y="76"/>
                    <a:pt x="76" y="76"/>
                  </a:cubicBezTo>
                  <a:cubicBezTo>
                    <a:pt x="91" y="76"/>
                    <a:pt x="91" y="76"/>
                    <a:pt x="91" y="76"/>
                  </a:cubicBezTo>
                  <a:cubicBezTo>
                    <a:pt x="91" y="68"/>
                    <a:pt x="91" y="68"/>
                    <a:pt x="91" y="68"/>
                  </a:cubicBezTo>
                  <a:cubicBezTo>
                    <a:pt x="53" y="68"/>
                    <a:pt x="53" y="68"/>
                    <a:pt x="53" y="68"/>
                  </a:cubicBezTo>
                  <a:cubicBezTo>
                    <a:pt x="53" y="76"/>
                    <a:pt x="53" y="76"/>
                    <a:pt x="53" y="76"/>
                  </a:cubicBezTo>
                  <a:cubicBezTo>
                    <a:pt x="68" y="76"/>
                    <a:pt x="68" y="76"/>
                    <a:pt x="68" y="76"/>
                  </a:cubicBezTo>
                  <a:lnTo>
                    <a:pt x="68" y="124"/>
                  </a:lnTo>
                  <a:close/>
                  <a:moveTo>
                    <a:pt x="95" y="96"/>
                  </a:moveTo>
                  <a:cubicBezTo>
                    <a:pt x="95" y="103"/>
                    <a:pt x="96" y="107"/>
                    <a:pt x="96" y="109"/>
                  </a:cubicBezTo>
                  <a:cubicBezTo>
                    <a:pt x="96" y="111"/>
                    <a:pt x="97" y="113"/>
                    <a:pt x="98" y="114"/>
                  </a:cubicBezTo>
                  <a:cubicBezTo>
                    <a:pt x="99" y="117"/>
                    <a:pt x="101" y="119"/>
                    <a:pt x="104" y="121"/>
                  </a:cubicBezTo>
                  <a:cubicBezTo>
                    <a:pt x="107" y="123"/>
                    <a:pt x="111" y="124"/>
                    <a:pt x="115" y="124"/>
                  </a:cubicBezTo>
                  <a:cubicBezTo>
                    <a:pt x="119" y="124"/>
                    <a:pt x="123" y="123"/>
                    <a:pt x="126" y="121"/>
                  </a:cubicBezTo>
                  <a:cubicBezTo>
                    <a:pt x="129" y="119"/>
                    <a:pt x="131" y="117"/>
                    <a:pt x="133" y="114"/>
                  </a:cubicBezTo>
                  <a:cubicBezTo>
                    <a:pt x="133" y="113"/>
                    <a:pt x="133" y="112"/>
                    <a:pt x="134" y="112"/>
                  </a:cubicBezTo>
                  <a:cubicBezTo>
                    <a:pt x="134" y="111"/>
                    <a:pt x="134" y="111"/>
                    <a:pt x="134" y="110"/>
                  </a:cubicBezTo>
                  <a:cubicBezTo>
                    <a:pt x="134" y="110"/>
                    <a:pt x="134" y="109"/>
                    <a:pt x="134" y="109"/>
                  </a:cubicBezTo>
                  <a:cubicBezTo>
                    <a:pt x="135" y="108"/>
                    <a:pt x="135" y="106"/>
                    <a:pt x="135" y="104"/>
                  </a:cubicBezTo>
                  <a:cubicBezTo>
                    <a:pt x="135" y="101"/>
                    <a:pt x="135" y="99"/>
                    <a:pt x="135" y="96"/>
                  </a:cubicBezTo>
                  <a:cubicBezTo>
                    <a:pt x="135" y="93"/>
                    <a:pt x="135" y="90"/>
                    <a:pt x="135" y="88"/>
                  </a:cubicBezTo>
                  <a:cubicBezTo>
                    <a:pt x="135" y="86"/>
                    <a:pt x="135" y="84"/>
                    <a:pt x="134" y="83"/>
                  </a:cubicBezTo>
                  <a:cubicBezTo>
                    <a:pt x="134" y="83"/>
                    <a:pt x="134" y="82"/>
                    <a:pt x="134" y="82"/>
                  </a:cubicBezTo>
                  <a:cubicBezTo>
                    <a:pt x="134" y="81"/>
                    <a:pt x="134" y="81"/>
                    <a:pt x="134" y="80"/>
                  </a:cubicBezTo>
                  <a:cubicBezTo>
                    <a:pt x="133" y="80"/>
                    <a:pt x="133" y="79"/>
                    <a:pt x="133" y="78"/>
                  </a:cubicBezTo>
                  <a:cubicBezTo>
                    <a:pt x="132" y="77"/>
                    <a:pt x="131" y="75"/>
                    <a:pt x="130" y="74"/>
                  </a:cubicBezTo>
                  <a:cubicBezTo>
                    <a:pt x="129" y="73"/>
                    <a:pt x="128" y="72"/>
                    <a:pt x="126" y="71"/>
                  </a:cubicBezTo>
                  <a:cubicBezTo>
                    <a:pt x="123" y="69"/>
                    <a:pt x="119" y="68"/>
                    <a:pt x="115" y="68"/>
                  </a:cubicBezTo>
                  <a:cubicBezTo>
                    <a:pt x="110" y="68"/>
                    <a:pt x="107" y="69"/>
                    <a:pt x="104" y="71"/>
                  </a:cubicBezTo>
                  <a:cubicBezTo>
                    <a:pt x="101" y="73"/>
                    <a:pt x="99" y="75"/>
                    <a:pt x="98" y="78"/>
                  </a:cubicBezTo>
                  <a:cubicBezTo>
                    <a:pt x="97" y="79"/>
                    <a:pt x="96" y="81"/>
                    <a:pt x="96" y="83"/>
                  </a:cubicBezTo>
                  <a:cubicBezTo>
                    <a:pt x="96" y="85"/>
                    <a:pt x="95" y="89"/>
                    <a:pt x="95" y="96"/>
                  </a:cubicBezTo>
                  <a:close/>
                  <a:moveTo>
                    <a:pt x="104" y="96"/>
                  </a:moveTo>
                  <a:cubicBezTo>
                    <a:pt x="104" y="93"/>
                    <a:pt x="104" y="91"/>
                    <a:pt x="104" y="89"/>
                  </a:cubicBezTo>
                  <a:cubicBezTo>
                    <a:pt x="104" y="87"/>
                    <a:pt x="104" y="86"/>
                    <a:pt x="104" y="85"/>
                  </a:cubicBezTo>
                  <a:cubicBezTo>
                    <a:pt x="105" y="83"/>
                    <a:pt x="105" y="82"/>
                    <a:pt x="107" y="80"/>
                  </a:cubicBezTo>
                  <a:cubicBezTo>
                    <a:pt x="107" y="80"/>
                    <a:pt x="108" y="79"/>
                    <a:pt x="108" y="79"/>
                  </a:cubicBezTo>
                  <a:cubicBezTo>
                    <a:pt x="109" y="78"/>
                    <a:pt x="109" y="78"/>
                    <a:pt x="110" y="78"/>
                  </a:cubicBezTo>
                  <a:cubicBezTo>
                    <a:pt x="111" y="77"/>
                    <a:pt x="113" y="76"/>
                    <a:pt x="115" y="76"/>
                  </a:cubicBezTo>
                  <a:cubicBezTo>
                    <a:pt x="117" y="76"/>
                    <a:pt x="119" y="77"/>
                    <a:pt x="120" y="78"/>
                  </a:cubicBezTo>
                  <a:cubicBezTo>
                    <a:pt x="121" y="78"/>
                    <a:pt x="122" y="78"/>
                    <a:pt x="122" y="79"/>
                  </a:cubicBezTo>
                  <a:cubicBezTo>
                    <a:pt x="123" y="79"/>
                    <a:pt x="123" y="80"/>
                    <a:pt x="124" y="80"/>
                  </a:cubicBezTo>
                  <a:cubicBezTo>
                    <a:pt x="125" y="82"/>
                    <a:pt x="125" y="83"/>
                    <a:pt x="126" y="85"/>
                  </a:cubicBezTo>
                  <a:cubicBezTo>
                    <a:pt x="126" y="86"/>
                    <a:pt x="127" y="90"/>
                    <a:pt x="127" y="96"/>
                  </a:cubicBezTo>
                  <a:cubicBezTo>
                    <a:pt x="127" y="102"/>
                    <a:pt x="126" y="105"/>
                    <a:pt x="126" y="107"/>
                  </a:cubicBezTo>
                  <a:cubicBezTo>
                    <a:pt x="126" y="109"/>
                    <a:pt x="125" y="110"/>
                    <a:pt x="124" y="112"/>
                  </a:cubicBezTo>
                  <a:cubicBezTo>
                    <a:pt x="123" y="112"/>
                    <a:pt x="123" y="113"/>
                    <a:pt x="122" y="113"/>
                  </a:cubicBezTo>
                  <a:cubicBezTo>
                    <a:pt x="122" y="114"/>
                    <a:pt x="121" y="114"/>
                    <a:pt x="120" y="114"/>
                  </a:cubicBezTo>
                  <a:cubicBezTo>
                    <a:pt x="119" y="115"/>
                    <a:pt x="117" y="116"/>
                    <a:pt x="115" y="116"/>
                  </a:cubicBezTo>
                  <a:cubicBezTo>
                    <a:pt x="113" y="116"/>
                    <a:pt x="112" y="115"/>
                    <a:pt x="110" y="114"/>
                  </a:cubicBezTo>
                  <a:cubicBezTo>
                    <a:pt x="109" y="114"/>
                    <a:pt x="107" y="113"/>
                    <a:pt x="107" y="112"/>
                  </a:cubicBezTo>
                  <a:cubicBezTo>
                    <a:pt x="105" y="110"/>
                    <a:pt x="105" y="108"/>
                    <a:pt x="104" y="107"/>
                  </a:cubicBezTo>
                  <a:cubicBezTo>
                    <a:pt x="104" y="106"/>
                    <a:pt x="104" y="105"/>
                    <a:pt x="104" y="103"/>
                  </a:cubicBezTo>
                  <a:cubicBezTo>
                    <a:pt x="104" y="101"/>
                    <a:pt x="104" y="99"/>
                    <a:pt x="104" y="96"/>
                  </a:cubicBezTo>
                  <a:close/>
                  <a:moveTo>
                    <a:pt x="145" y="124"/>
                  </a:moveTo>
                  <a:cubicBezTo>
                    <a:pt x="153" y="124"/>
                    <a:pt x="153" y="124"/>
                    <a:pt x="153" y="124"/>
                  </a:cubicBezTo>
                  <a:cubicBezTo>
                    <a:pt x="153" y="102"/>
                    <a:pt x="153" y="102"/>
                    <a:pt x="153" y="102"/>
                  </a:cubicBezTo>
                  <a:cubicBezTo>
                    <a:pt x="166" y="102"/>
                    <a:pt x="166" y="102"/>
                    <a:pt x="166" y="102"/>
                  </a:cubicBezTo>
                  <a:cubicBezTo>
                    <a:pt x="171" y="102"/>
                    <a:pt x="176" y="100"/>
                    <a:pt x="179" y="97"/>
                  </a:cubicBezTo>
                  <a:cubicBezTo>
                    <a:pt x="182" y="94"/>
                    <a:pt x="183" y="90"/>
                    <a:pt x="183" y="85"/>
                  </a:cubicBezTo>
                  <a:cubicBezTo>
                    <a:pt x="183" y="82"/>
                    <a:pt x="183" y="80"/>
                    <a:pt x="182" y="78"/>
                  </a:cubicBezTo>
                  <a:cubicBezTo>
                    <a:pt x="180" y="75"/>
                    <a:pt x="179" y="73"/>
                    <a:pt x="177" y="72"/>
                  </a:cubicBezTo>
                  <a:cubicBezTo>
                    <a:pt x="175" y="71"/>
                    <a:pt x="173" y="70"/>
                    <a:pt x="171" y="69"/>
                  </a:cubicBezTo>
                  <a:cubicBezTo>
                    <a:pt x="170" y="69"/>
                    <a:pt x="169" y="69"/>
                    <a:pt x="168" y="69"/>
                  </a:cubicBezTo>
                  <a:cubicBezTo>
                    <a:pt x="167" y="68"/>
                    <a:pt x="166" y="68"/>
                    <a:pt x="165" y="68"/>
                  </a:cubicBezTo>
                  <a:cubicBezTo>
                    <a:pt x="145" y="68"/>
                    <a:pt x="145" y="68"/>
                    <a:pt x="145" y="68"/>
                  </a:cubicBezTo>
                  <a:lnTo>
                    <a:pt x="145" y="124"/>
                  </a:lnTo>
                  <a:close/>
                  <a:moveTo>
                    <a:pt x="153" y="76"/>
                  </a:moveTo>
                  <a:cubicBezTo>
                    <a:pt x="165" y="76"/>
                    <a:pt x="165" y="76"/>
                    <a:pt x="165" y="76"/>
                  </a:cubicBezTo>
                  <a:cubicBezTo>
                    <a:pt x="168" y="76"/>
                    <a:pt x="170" y="77"/>
                    <a:pt x="171" y="78"/>
                  </a:cubicBezTo>
                  <a:cubicBezTo>
                    <a:pt x="174" y="79"/>
                    <a:pt x="175" y="82"/>
                    <a:pt x="175" y="85"/>
                  </a:cubicBezTo>
                  <a:cubicBezTo>
                    <a:pt x="175" y="88"/>
                    <a:pt x="174" y="90"/>
                    <a:pt x="173" y="91"/>
                  </a:cubicBezTo>
                  <a:cubicBezTo>
                    <a:pt x="171" y="93"/>
                    <a:pt x="168" y="94"/>
                    <a:pt x="166" y="94"/>
                  </a:cubicBezTo>
                  <a:cubicBezTo>
                    <a:pt x="153" y="94"/>
                    <a:pt x="153" y="94"/>
                    <a:pt x="153" y="94"/>
                  </a:cubicBezTo>
                  <a:lnTo>
                    <a:pt x="153" y="7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43" name="Rectangle 23"/>
          <p:cNvSpPr/>
          <p:nvPr/>
        </p:nvSpPr>
        <p:spPr>
          <a:xfrm>
            <a:off x="2018478" y="3190082"/>
            <a:ext cx="1434637"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2400" b="1" i="0" u="none" strike="noStrike" kern="0" cap="none" spc="0" normalizeH="0" baseline="0" noProof="0" dirty="0">
                <a:ln>
                  <a:noFill/>
                </a:ln>
                <a:solidFill>
                  <a:srgbClr val="FBB040"/>
                </a:solidFill>
                <a:effectLst/>
                <a:uLnTx/>
                <a:uFillTx/>
                <a:latin typeface="Calibri"/>
                <a:ea typeface="+mn-ea"/>
                <a:cs typeface="Arial" panose="020B0604020202020204" pitchFamily="34" charset="0"/>
              </a:rPr>
              <a:t> </a:t>
            </a:r>
            <a:r>
              <a:rPr kumimoji="0" lang="hu-HU" sz="1400" b="1" i="0" u="none" strike="noStrike" kern="0" cap="none" spc="0" normalizeH="0" baseline="0" noProof="0" dirty="0">
                <a:ln>
                  <a:noFill/>
                </a:ln>
                <a:solidFill>
                  <a:srgbClr val="A6A6A6"/>
                </a:solidFill>
                <a:effectLst/>
                <a:uLnTx/>
                <a:uFillTx/>
                <a:latin typeface="Calibri"/>
                <a:ea typeface="+mn-ea"/>
                <a:cs typeface="Arial" panose="020B0604020202020204" pitchFamily="34" charset="0"/>
              </a:rPr>
              <a:t>67% 77% </a:t>
            </a:r>
            <a:r>
              <a:rPr kumimoji="0" lang="hu-HU" sz="2400" b="1" i="0" u="none" strike="noStrike" kern="0" cap="none" spc="0" normalizeH="0" baseline="0" noProof="0" dirty="0">
                <a:ln>
                  <a:noFill/>
                </a:ln>
                <a:solidFill>
                  <a:srgbClr val="FBB040"/>
                </a:solidFill>
                <a:effectLst/>
                <a:uLnTx/>
                <a:uFillTx/>
                <a:latin typeface="Calibri"/>
                <a:ea typeface="+mn-ea"/>
                <a:cs typeface="Arial" panose="020B0604020202020204" pitchFamily="34" charset="0"/>
              </a:rPr>
              <a:t>75</a:t>
            </a:r>
            <a:r>
              <a:rPr kumimoji="0" lang="en-GB" sz="2400" b="1" i="0" u="none" strike="noStrike" kern="0" cap="none" spc="0" normalizeH="0" baseline="0" noProof="0" dirty="0">
                <a:ln>
                  <a:noFill/>
                </a:ln>
                <a:solidFill>
                  <a:srgbClr val="FBB040"/>
                </a:solidFill>
                <a:effectLst/>
                <a:uLnTx/>
                <a:uFillTx/>
                <a:latin typeface="Calibri"/>
                <a:ea typeface="+mn-ea"/>
                <a:cs typeface="Arial" panose="020B0604020202020204" pitchFamily="34" charset="0"/>
              </a:rPr>
              <a:t>%</a:t>
            </a:r>
            <a:endParaRPr kumimoji="0" lang="hu-HU" sz="2400" b="1" i="0" u="none" strike="noStrike" kern="0" cap="none" spc="0" normalizeH="0" baseline="0" noProof="0" dirty="0">
              <a:ln>
                <a:noFill/>
              </a:ln>
              <a:solidFill>
                <a:srgbClr val="FBB040"/>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050" b="0" i="0" u="none" strike="noStrike" kern="0" cap="none" spc="0" normalizeH="0" baseline="0" noProof="0" dirty="0">
                <a:ln>
                  <a:noFill/>
                </a:ln>
                <a:solidFill>
                  <a:srgbClr val="404040"/>
                </a:solidFill>
                <a:effectLst/>
                <a:uLnTx/>
                <a:uFillTx/>
                <a:latin typeface="Calibri"/>
                <a:ea typeface="+mn-ea"/>
                <a:cs typeface="+mn-cs"/>
              </a:rPr>
              <a:t>HA</a:t>
            </a:r>
            <a:r>
              <a:rPr kumimoji="0" lang="en-GB" sz="1050" b="0" i="0" u="none" strike="noStrike" kern="0" cap="none" spc="0" normalizeH="0" baseline="0" noProof="0" dirty="0">
                <a:ln>
                  <a:noFill/>
                </a:ln>
                <a:solidFill>
                  <a:srgbClr val="404040"/>
                </a:solidFill>
                <a:effectLst/>
                <a:uLnTx/>
                <a:uFillTx/>
                <a:latin typeface="Calibri"/>
                <a:ea typeface="+mn-ea"/>
                <a:cs typeface="+mn-cs"/>
              </a:rPr>
              <a:t>VE HEARD OF IT</a:t>
            </a:r>
            <a:endParaRPr kumimoji="0" lang="en-GB" sz="16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2" name="Szövegdoboz 135">
            <a:extLst>
              <a:ext uri="{FF2B5EF4-FFF2-40B4-BE49-F238E27FC236}">
                <a16:creationId xmlns:a16="http://schemas.microsoft.com/office/drawing/2014/main" id="{281CF87C-927E-4EC6-77B0-4BB00BEBC7FA}"/>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T</a:t>
            </a:r>
            <a:r>
              <a:rPr kumimoji="0" lang="en-GB" sz="900" b="0" i="0" u="none" strike="noStrike" kern="0" cap="none" spc="0" normalizeH="0" baseline="0" noProof="0" dirty="0" err="1">
                <a:ln>
                  <a:noFill/>
                </a:ln>
                <a:solidFill>
                  <a:srgbClr val="222223"/>
                </a:solidFill>
                <a:effectLst/>
                <a:uLnTx/>
                <a:uFillTx/>
                <a:latin typeface="Calibri"/>
                <a:ea typeface="+mn-ea"/>
                <a:cs typeface="+mn-cs"/>
              </a:rPr>
              <a:t>otal</a:t>
            </a:r>
            <a:r>
              <a:rPr kumimoji="0" lang="en-GB" sz="900" b="0" i="0" u="none" strike="noStrike" kern="0" cap="none" spc="0" normalizeH="0" baseline="0" noProof="0" dirty="0">
                <a:ln>
                  <a:noFill/>
                </a:ln>
                <a:solidFill>
                  <a:srgbClr val="222223"/>
                </a:solidFill>
                <a:effectLst/>
                <a:uLnTx/>
                <a:uFillTx/>
                <a:latin typeface="Calibri"/>
                <a:ea typeface="+mn-ea"/>
                <a:cs typeface="+mn-cs"/>
              </a:rPr>
              <a:t> sample</a:t>
            </a:r>
            <a:r>
              <a:rPr kumimoji="0" lang="hu-HU" sz="900" b="0" i="0" u="none" strike="noStrike" kern="0" cap="none" spc="0" normalizeH="0" baseline="0" noProof="0" dirty="0">
                <a:ln>
                  <a:noFill/>
                </a:ln>
                <a:solidFill>
                  <a:srgbClr val="222223"/>
                </a:solidFill>
                <a:effectLst/>
                <a:uLnTx/>
                <a:uFillTx/>
                <a:latin typeface="Calibri"/>
                <a:ea typeface="+mn-ea"/>
                <a:cs typeface="+mn-cs"/>
              </a:rPr>
              <a:t>: 2020, 2023: N=1000; 2017: N=1005</a:t>
            </a:r>
          </a:p>
        </p:txBody>
      </p:sp>
      <p:sp>
        <p:nvSpPr>
          <p:cNvPr id="4" name="TextBox 3">
            <a:extLst>
              <a:ext uri="{FF2B5EF4-FFF2-40B4-BE49-F238E27FC236}">
                <a16:creationId xmlns:a16="http://schemas.microsoft.com/office/drawing/2014/main" id="{320E4104-3842-5440-0F9A-88F1707966C5}"/>
              </a:ext>
            </a:extLst>
          </p:cNvPr>
          <p:cNvSpPr txBox="1"/>
          <p:nvPr/>
        </p:nvSpPr>
        <p:spPr>
          <a:xfrm>
            <a:off x="2339752" y="3055606"/>
            <a:ext cx="646692" cy="276999"/>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A6A6A6"/>
                </a:solidFill>
                <a:effectLst/>
                <a:uLnTx/>
                <a:uFillTx/>
                <a:latin typeface="Calibri" pitchFamily="34" charset="0"/>
                <a:ea typeface="+mn-ea"/>
                <a:cs typeface="Arial" pitchFamily="34" charset="0"/>
              </a:rPr>
              <a:t>2020:</a:t>
            </a:r>
            <a:endParaRPr kumimoji="0" lang="en-GB" sz="1200" b="1" i="0" u="sng" strike="noStrike" kern="1200" cap="none" spc="0" normalizeH="0" baseline="0" noProof="0" dirty="0">
              <a:ln>
                <a:noFill/>
              </a:ln>
              <a:solidFill>
                <a:srgbClr val="A6A6A6"/>
              </a:solidFill>
              <a:effectLst/>
              <a:uLnTx/>
              <a:uFillTx/>
              <a:latin typeface="Calibri" pitchFamily="34" charset="0"/>
              <a:ea typeface="+mn-ea"/>
              <a:cs typeface="Arial" pitchFamily="34" charset="0"/>
            </a:endParaRPr>
          </a:p>
        </p:txBody>
      </p:sp>
      <p:sp>
        <p:nvSpPr>
          <p:cNvPr id="5" name="TextBox 4">
            <a:extLst>
              <a:ext uri="{FF2B5EF4-FFF2-40B4-BE49-F238E27FC236}">
                <a16:creationId xmlns:a16="http://schemas.microsoft.com/office/drawing/2014/main" id="{83FBB0FF-AC0E-54C2-BEBE-95ED642143FF}"/>
              </a:ext>
            </a:extLst>
          </p:cNvPr>
          <p:cNvSpPr txBox="1"/>
          <p:nvPr/>
        </p:nvSpPr>
        <p:spPr>
          <a:xfrm>
            <a:off x="1907704" y="3055607"/>
            <a:ext cx="646692" cy="276999"/>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A6A6A6"/>
                </a:solidFill>
                <a:effectLst/>
                <a:uLnTx/>
                <a:uFillTx/>
                <a:latin typeface="Calibri" pitchFamily="34" charset="0"/>
                <a:ea typeface="+mn-ea"/>
                <a:cs typeface="Arial" pitchFamily="34" charset="0"/>
              </a:rPr>
              <a:t>2017:</a:t>
            </a:r>
            <a:endParaRPr kumimoji="0" lang="en-GB" sz="1200" b="1" i="0" u="sng" strike="noStrike" kern="1200" cap="none" spc="0" normalizeH="0" baseline="0" noProof="0" dirty="0">
              <a:ln>
                <a:noFill/>
              </a:ln>
              <a:solidFill>
                <a:srgbClr val="A6A6A6"/>
              </a:solidFill>
              <a:effectLst/>
              <a:uLnTx/>
              <a:uFillTx/>
              <a:latin typeface="Calibri" pitchFamily="34" charset="0"/>
              <a:ea typeface="+mn-ea"/>
              <a:cs typeface="Arial" pitchFamily="34" charset="0"/>
            </a:endParaRPr>
          </a:p>
        </p:txBody>
      </p:sp>
      <p:pic>
        <p:nvPicPr>
          <p:cNvPr id="3" name="Picture 2">
            <a:extLst>
              <a:ext uri="{FF2B5EF4-FFF2-40B4-BE49-F238E27FC236}">
                <a16:creationId xmlns:a16="http://schemas.microsoft.com/office/drawing/2014/main" id="{16C6DF06-AA31-4BF3-3086-22EEC5772A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9E4093F-8594-D502-8EC1-AB99A0B97E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8626281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Use</a:t>
            </a:r>
            <a:r>
              <a:rPr lang="hu-HU" sz="2900" dirty="0"/>
              <a:t> of ad-</a:t>
            </a:r>
            <a:r>
              <a:rPr lang="hu-HU" sz="2900" dirty="0" err="1"/>
              <a:t>blocking</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ad-</a:t>
            </a:r>
            <a:r>
              <a:rPr lang="hu-HU" sz="1000" i="1" dirty="0" err="1">
                <a:solidFill>
                  <a:schemeClr val="bg1">
                    <a:lumMod val="50000"/>
                  </a:schemeClr>
                </a:solidFill>
              </a:rPr>
              <a:t>blocking</a:t>
            </a:r>
            <a:r>
              <a:rPr lang="hu-HU" sz="1000" i="1" dirty="0">
                <a:solidFill>
                  <a:schemeClr val="bg1">
                    <a:lumMod val="50000"/>
                  </a:schemeClr>
                </a:solidFill>
              </a:rPr>
              <a:t> </a:t>
            </a:r>
            <a:r>
              <a:rPr lang="hu-HU" sz="1000" i="1" dirty="0" err="1">
                <a:solidFill>
                  <a:schemeClr val="bg1">
                    <a:lumMod val="50000"/>
                  </a:schemeClr>
                </a:solidFill>
              </a:rPr>
              <a:t>on</a:t>
            </a:r>
            <a:r>
              <a:rPr lang="hu-HU" sz="1000" i="1" dirty="0">
                <a:solidFill>
                  <a:schemeClr val="bg1">
                    <a:lumMod val="50000"/>
                  </a:schemeClr>
                </a:solidFill>
              </a:rPr>
              <a:t> </a:t>
            </a:r>
            <a:r>
              <a:rPr lang="hu-HU" sz="1000" i="1" dirty="0" err="1">
                <a:solidFill>
                  <a:schemeClr val="bg1">
                    <a:lumMod val="50000"/>
                  </a:schemeClr>
                </a:solidFill>
              </a:rPr>
              <a:t>your</a:t>
            </a:r>
            <a:r>
              <a:rPr lang="hu-HU" sz="1000" i="1" dirty="0">
                <a:solidFill>
                  <a:schemeClr val="bg1">
                    <a:lumMod val="50000"/>
                  </a:schemeClr>
                </a:solidFill>
              </a:rPr>
              <a:t> </a:t>
            </a:r>
            <a:r>
              <a:rPr lang="hu-HU" sz="1000" i="1" dirty="0" err="1">
                <a:solidFill>
                  <a:schemeClr val="bg1">
                    <a:lumMod val="50000"/>
                  </a:schemeClr>
                </a:solidFill>
              </a:rPr>
              <a:t>devices</a:t>
            </a:r>
            <a:r>
              <a:rPr lang="hu-HU" sz="1000" i="1" dirty="0">
                <a:solidFill>
                  <a:schemeClr val="bg1">
                    <a:lumMod val="50000"/>
                  </a:schemeClr>
                </a:solidFill>
              </a:rPr>
              <a:t>? </a:t>
            </a:r>
          </a:p>
        </p:txBody>
      </p:sp>
      <p:sp>
        <p:nvSpPr>
          <p:cNvPr id="38"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a:t>
            </a:r>
            <a:r>
              <a:rPr kumimoji="0" lang="en-GB" sz="900" b="0" i="0" u="none" strike="noStrike" kern="0" cap="none" spc="0" normalizeH="0" baseline="0" noProof="0" dirty="0">
                <a:ln>
                  <a:noFill/>
                </a:ln>
                <a:solidFill>
                  <a:srgbClr val="222223"/>
                </a:solidFill>
                <a:effectLst/>
                <a:uLnTx/>
                <a:uFillTx/>
                <a:latin typeface="Calibri"/>
                <a:ea typeface="+mn-ea"/>
                <a:cs typeface="+mn-cs"/>
              </a:rPr>
              <a:t> different on each devices</a:t>
            </a:r>
            <a:r>
              <a:rPr kumimoji="0" lang="hu-HU" sz="900" b="0" i="0" u="none" strike="noStrike" kern="0" cap="none" spc="0" normalizeH="0" baseline="0" noProof="0" dirty="0">
                <a:ln>
                  <a:noFill/>
                </a:ln>
                <a:solidFill>
                  <a:srgbClr val="222223"/>
                </a:solidFill>
                <a:effectLst/>
                <a:uLnTx/>
                <a:uFillTx/>
                <a:latin typeface="Calibri"/>
                <a:ea typeface="+mn-ea"/>
                <a:cs typeface="+mn-cs"/>
              </a:rPr>
              <a:t> | 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a:t>
            </a:r>
            <a:r>
              <a:rPr kumimoji="0" lang="en-GB"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the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ones</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who</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have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heard</a:t>
            </a:r>
            <a:r>
              <a:rPr kumimoji="0" lang="hu-HU" sz="900" b="0" i="0" u="none" strike="noStrike" kern="0" cap="none" spc="0" normalizeH="0" baseline="0" noProof="0" dirty="0">
                <a:ln>
                  <a:noFill/>
                </a:ln>
                <a:solidFill>
                  <a:srgbClr val="222223"/>
                </a:solidFill>
                <a:effectLst/>
                <a:uLnTx/>
                <a:uFillTx/>
                <a:latin typeface="Calibri"/>
                <a:ea typeface="+mn-ea"/>
                <a:cs typeface="+mn-cs"/>
              </a:rPr>
              <a:t> of ad-</a:t>
            </a:r>
            <a:r>
              <a:rPr kumimoji="0" lang="hu-HU" sz="900" b="0" i="0" u="none" strike="noStrike" kern="0" cap="none" spc="0" normalizeH="0" baseline="0" noProof="0" dirty="0" err="1">
                <a:ln>
                  <a:noFill/>
                </a:ln>
                <a:solidFill>
                  <a:srgbClr val="222223"/>
                </a:solidFill>
                <a:effectLst/>
                <a:uLnTx/>
                <a:uFillTx/>
                <a:latin typeface="Calibri"/>
                <a:ea typeface="+mn-ea"/>
                <a:cs typeface="+mn-cs"/>
              </a:rPr>
              <a:t>blocking</a:t>
            </a:r>
            <a:r>
              <a:rPr kumimoji="0" lang="hu-HU" sz="900" b="0" i="0" u="none" strike="noStrike" kern="0" cap="none" spc="0" normalizeH="0" baseline="0" noProof="0" dirty="0">
                <a:ln>
                  <a:noFill/>
                </a:ln>
                <a:solidFill>
                  <a:srgbClr val="222223"/>
                </a:solidFill>
                <a:effectLst/>
                <a:uLnTx/>
                <a:uFillTx/>
                <a:latin typeface="Calibri"/>
                <a:ea typeface="+mn-ea"/>
                <a:cs typeface="+mn-cs"/>
              </a:rPr>
              <a:t> and </a:t>
            </a:r>
            <a:r>
              <a:rPr kumimoji="0" lang="hu-HU" sz="900" b="0" i="0" u="none" strike="noStrike" kern="0" cap="none" spc="0" normalizeH="0" baseline="0" noProof="0" dirty="0" err="1">
                <a:ln>
                  <a:noFill/>
                </a:ln>
                <a:solidFill>
                  <a:srgbClr val="222223"/>
                </a:solidFill>
                <a:effectLst/>
                <a:uLnTx/>
                <a:uFillTx/>
                <a:latin typeface="Calibri"/>
                <a:ea typeface="+mn-ea"/>
                <a:cs typeface="+mn-cs"/>
              </a:rPr>
              <a:t>use</a:t>
            </a:r>
            <a:r>
              <a:rPr kumimoji="0" lang="hu-HU" sz="900" b="0" i="0" u="none" strike="noStrike" kern="0" cap="none" spc="0" normalizeH="0" baseline="0" noProof="0" dirty="0">
                <a:ln>
                  <a:noFill/>
                </a:ln>
                <a:solidFill>
                  <a:srgbClr val="222223"/>
                </a:solidFill>
                <a:effectLst/>
                <a:uLnTx/>
                <a:uFillTx/>
                <a:latin typeface="Calibri"/>
                <a:ea typeface="+mn-ea"/>
                <a:cs typeface="+mn-cs"/>
              </a:rPr>
              <a:t> internet </a:t>
            </a:r>
            <a:r>
              <a:rPr kumimoji="0" lang="hu-HU" sz="900" b="0" i="0" u="none" strike="noStrike" kern="0" cap="none" spc="0" normalizeH="0" baseline="0" noProof="0" dirty="0" err="1">
                <a:ln>
                  <a:noFill/>
                </a:ln>
                <a:solidFill>
                  <a:srgbClr val="222223"/>
                </a:solidFill>
                <a:effectLst/>
                <a:uLnTx/>
                <a:uFillTx/>
                <a:latin typeface="Calibri"/>
                <a:ea typeface="+mn-ea"/>
                <a:cs typeface="+mn-cs"/>
              </a:rPr>
              <a:t>on</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the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device</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graphicFrame>
        <p:nvGraphicFramePr>
          <p:cNvPr id="56" name="Chart 55"/>
          <p:cNvGraphicFramePr/>
          <p:nvPr/>
        </p:nvGraphicFramePr>
        <p:xfrm>
          <a:off x="4111543" y="627534"/>
          <a:ext cx="4680520" cy="3835137"/>
        </p:xfrm>
        <a:graphic>
          <a:graphicData uri="http://schemas.openxmlformats.org/drawingml/2006/chart">
            <c:chart xmlns:c="http://schemas.openxmlformats.org/drawingml/2006/chart" xmlns:r="http://schemas.openxmlformats.org/officeDocument/2006/relationships" r:id="rId2"/>
          </a:graphicData>
        </a:graphic>
      </p:graphicFrame>
      <p:sp>
        <p:nvSpPr>
          <p:cNvPr id="61" name="Szövegdoboz 30"/>
          <p:cNvSpPr txBox="1"/>
          <p:nvPr/>
        </p:nvSpPr>
        <p:spPr>
          <a:xfrm>
            <a:off x="158409" y="1347614"/>
            <a:ext cx="3897786" cy="21390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50" b="0" i="0" u="none" strike="noStrike" kern="0" cap="none" spc="0" normalizeH="0" baseline="0" noProof="0" dirty="0">
                <a:ln>
                  <a:noFill/>
                </a:ln>
                <a:solidFill>
                  <a:srgbClr val="58595B"/>
                </a:solidFill>
                <a:effectLst/>
                <a:uLnTx/>
                <a:uFillTx/>
                <a:latin typeface="Calibri"/>
                <a:ea typeface="+mn-ea"/>
                <a:cs typeface="+mn-cs"/>
              </a:rPr>
              <a:t>There also appears to be stability in the proportion of the age group surveyed who use ad blocking from the perspective of each device, with the exception of the desktop computer.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9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50" b="0" i="0" u="none" strike="noStrike" kern="0" cap="none" spc="0" normalizeH="0" baseline="0" noProof="0" dirty="0">
                <a:ln>
                  <a:noFill/>
                </a:ln>
                <a:solidFill>
                  <a:srgbClr val="58595B"/>
                </a:solidFill>
                <a:effectLst/>
                <a:uLnTx/>
                <a:uFillTx/>
                <a:latin typeface="Calibri"/>
                <a:ea typeface="+mn-ea"/>
                <a:cs typeface="+mn-cs"/>
              </a:rPr>
              <a:t>It remains the case for both desktops and laptops that the majority of people who know them are actively using them, while for the former we see a decrease in the proportion of active users.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9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50" b="0" i="0" u="none" strike="noStrike" kern="0" cap="none" spc="0" normalizeH="0" baseline="0" noProof="0" dirty="0">
                <a:ln>
                  <a:noFill/>
                </a:ln>
                <a:solidFill>
                  <a:srgbClr val="58595B"/>
                </a:solidFill>
                <a:effectLst/>
                <a:uLnTx/>
                <a:uFillTx/>
                <a:latin typeface="Calibri"/>
                <a:ea typeface="+mn-ea"/>
                <a:cs typeface="+mn-cs"/>
              </a:rPr>
              <a:t>74% of young people living alone use an ad-blocker on their desktop computer and 73% of those with a TV subscription, while a very low proportion of women (35%) responded.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9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50" b="0" i="0" u="none" strike="noStrike" kern="0" cap="none" spc="0" normalizeH="0" baseline="0" noProof="0" dirty="0">
                <a:ln>
                  <a:noFill/>
                </a:ln>
                <a:solidFill>
                  <a:srgbClr val="58595B"/>
                </a:solidFill>
                <a:effectLst/>
                <a:uLnTx/>
                <a:uFillTx/>
                <a:latin typeface="Calibri"/>
                <a:ea typeface="+mn-ea"/>
                <a:cs typeface="+mn-cs"/>
              </a:rPr>
              <a:t>In terms of ad-blocking used on a laptop or notebook, there is no outstanding subset.</a:t>
            </a:r>
            <a:endParaRPr kumimoji="0" lang="hu-HU" sz="950" b="0" i="0" u="none" strike="noStrike" kern="0" cap="none" spc="0" normalizeH="0" baseline="0" noProof="0" dirty="0">
              <a:ln>
                <a:noFill/>
              </a:ln>
              <a:solidFill>
                <a:srgbClr val="58595B"/>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144A5FEF-9B4C-4769-8C14-493E7457776C}"/>
              </a:ext>
            </a:extLst>
          </p:cNvPr>
          <p:cNvSpPr/>
          <p:nvPr/>
        </p:nvSpPr>
        <p:spPr>
          <a:xfrm>
            <a:off x="5702503" y="1068298"/>
            <a:ext cx="3123283" cy="32613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0" name="Rectangle 29">
            <a:extLst>
              <a:ext uri="{FF2B5EF4-FFF2-40B4-BE49-F238E27FC236}">
                <a16:creationId xmlns:a16="http://schemas.microsoft.com/office/drawing/2014/main" id="{617FEC11-98D4-4CF8-95F2-F5E65258CB7D}"/>
              </a:ext>
            </a:extLst>
          </p:cNvPr>
          <p:cNvSpPr/>
          <p:nvPr/>
        </p:nvSpPr>
        <p:spPr>
          <a:xfrm>
            <a:off x="5695856" y="1640449"/>
            <a:ext cx="3123283" cy="326137"/>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1" name="Rectangle 30">
            <a:extLst>
              <a:ext uri="{FF2B5EF4-FFF2-40B4-BE49-F238E27FC236}">
                <a16:creationId xmlns:a16="http://schemas.microsoft.com/office/drawing/2014/main" id="{7851DD26-F5F0-4618-93E0-6C37EE30A248}"/>
              </a:ext>
            </a:extLst>
          </p:cNvPr>
          <p:cNvSpPr/>
          <p:nvPr/>
        </p:nvSpPr>
        <p:spPr>
          <a:xfrm>
            <a:off x="5695856" y="2202746"/>
            <a:ext cx="3123283" cy="3470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2" name="Rectangle 31">
            <a:extLst>
              <a:ext uri="{FF2B5EF4-FFF2-40B4-BE49-F238E27FC236}">
                <a16:creationId xmlns:a16="http://schemas.microsoft.com/office/drawing/2014/main" id="{36695CE2-5B74-446A-90C3-BA03CE9553A5}"/>
              </a:ext>
            </a:extLst>
          </p:cNvPr>
          <p:cNvSpPr/>
          <p:nvPr/>
        </p:nvSpPr>
        <p:spPr>
          <a:xfrm>
            <a:off x="5702503" y="2776906"/>
            <a:ext cx="3123283" cy="35630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3" name="Rectangle 32">
            <a:extLst>
              <a:ext uri="{FF2B5EF4-FFF2-40B4-BE49-F238E27FC236}">
                <a16:creationId xmlns:a16="http://schemas.microsoft.com/office/drawing/2014/main" id="{8C7904D0-194A-460C-90DA-B6DD941D90FE}"/>
              </a:ext>
            </a:extLst>
          </p:cNvPr>
          <p:cNvSpPr/>
          <p:nvPr/>
        </p:nvSpPr>
        <p:spPr>
          <a:xfrm>
            <a:off x="5683106" y="3336081"/>
            <a:ext cx="3123283" cy="35630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3" name="Arrow: Down 12">
            <a:extLst>
              <a:ext uri="{FF2B5EF4-FFF2-40B4-BE49-F238E27FC236}">
                <a16:creationId xmlns:a16="http://schemas.microsoft.com/office/drawing/2014/main" id="{AE2A7A87-ACF7-44D2-992B-1968BAC6591C}"/>
              </a:ext>
            </a:extLst>
          </p:cNvPr>
          <p:cNvSpPr/>
          <p:nvPr/>
        </p:nvSpPr>
        <p:spPr>
          <a:xfrm rot="10800000">
            <a:off x="8420829" y="875381"/>
            <a:ext cx="80412" cy="125368"/>
          </a:xfrm>
          <a:prstGeom prst="downArrow">
            <a:avLst/>
          </a:prstGeom>
          <a:solidFill>
            <a:srgbClr val="7CA24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 name="Rectangle 3">
            <a:extLst>
              <a:ext uri="{FF2B5EF4-FFF2-40B4-BE49-F238E27FC236}">
                <a16:creationId xmlns:a16="http://schemas.microsoft.com/office/drawing/2014/main" id="{91281CE3-CD39-A292-A188-BD82EC5C6E75}"/>
              </a:ext>
            </a:extLst>
          </p:cNvPr>
          <p:cNvSpPr/>
          <p:nvPr/>
        </p:nvSpPr>
        <p:spPr>
          <a:xfrm>
            <a:off x="5714095" y="1236909"/>
            <a:ext cx="3123283" cy="15963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5" name="Rectangle 4">
            <a:extLst>
              <a:ext uri="{FF2B5EF4-FFF2-40B4-BE49-F238E27FC236}">
                <a16:creationId xmlns:a16="http://schemas.microsoft.com/office/drawing/2014/main" id="{0B01620B-E628-72E9-7D81-0B8094FA8778}"/>
              </a:ext>
            </a:extLst>
          </p:cNvPr>
          <p:cNvSpPr/>
          <p:nvPr/>
        </p:nvSpPr>
        <p:spPr>
          <a:xfrm>
            <a:off x="5714095" y="1830998"/>
            <a:ext cx="3123283" cy="13558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8" name="Rectangle 7">
            <a:extLst>
              <a:ext uri="{FF2B5EF4-FFF2-40B4-BE49-F238E27FC236}">
                <a16:creationId xmlns:a16="http://schemas.microsoft.com/office/drawing/2014/main" id="{DC992AE2-0169-FC74-D96B-37A0F14796B9}"/>
              </a:ext>
            </a:extLst>
          </p:cNvPr>
          <p:cNvSpPr/>
          <p:nvPr/>
        </p:nvSpPr>
        <p:spPr>
          <a:xfrm>
            <a:off x="5695856" y="2414218"/>
            <a:ext cx="3123283" cy="13558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1" name="Rectangle 10">
            <a:extLst>
              <a:ext uri="{FF2B5EF4-FFF2-40B4-BE49-F238E27FC236}">
                <a16:creationId xmlns:a16="http://schemas.microsoft.com/office/drawing/2014/main" id="{1B702C85-C309-1E52-FC97-2CFB19E3598C}"/>
              </a:ext>
            </a:extLst>
          </p:cNvPr>
          <p:cNvSpPr/>
          <p:nvPr/>
        </p:nvSpPr>
        <p:spPr>
          <a:xfrm>
            <a:off x="5702503" y="2997621"/>
            <a:ext cx="3123283" cy="13558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2" name="Rectangle 11">
            <a:extLst>
              <a:ext uri="{FF2B5EF4-FFF2-40B4-BE49-F238E27FC236}">
                <a16:creationId xmlns:a16="http://schemas.microsoft.com/office/drawing/2014/main" id="{5B0D5CD1-258A-ED8A-F6ED-5E453A032B3D}"/>
              </a:ext>
            </a:extLst>
          </p:cNvPr>
          <p:cNvSpPr/>
          <p:nvPr/>
        </p:nvSpPr>
        <p:spPr>
          <a:xfrm>
            <a:off x="5683106" y="3556796"/>
            <a:ext cx="3123283" cy="13558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6" name="Arrow: Down 5">
            <a:extLst>
              <a:ext uri="{FF2B5EF4-FFF2-40B4-BE49-F238E27FC236}">
                <a16:creationId xmlns:a16="http://schemas.microsoft.com/office/drawing/2014/main" id="{A1FF6833-C935-9042-AF1C-033162808410}"/>
              </a:ext>
            </a:extLst>
          </p:cNvPr>
          <p:cNvSpPr/>
          <p:nvPr/>
        </p:nvSpPr>
        <p:spPr>
          <a:xfrm>
            <a:off x="6660232" y="883178"/>
            <a:ext cx="80412" cy="125368"/>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3" name="Picture 2">
            <a:extLst>
              <a:ext uri="{FF2B5EF4-FFF2-40B4-BE49-F238E27FC236}">
                <a16:creationId xmlns:a16="http://schemas.microsoft.com/office/drawing/2014/main" id="{14C6F0C3-8E9D-CDCE-B3BD-509E69B4AB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FE36698-6D6E-5E5E-B310-3D7F8F94B1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46506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83968" y="1447814"/>
            <a:ext cx="4824536" cy="2247851"/>
          </a:xfrm>
        </p:spPr>
        <p:txBody>
          <a:bodyPr/>
          <a:lstStyle/>
          <a:p>
            <a:r>
              <a:rPr lang="en-GB" dirty="0">
                <a:effectLst>
                  <a:outerShdw blurRad="38100" dist="38100" dir="2700000" algn="tl">
                    <a:srgbClr val="000000">
                      <a:alpha val="43137"/>
                    </a:srgbClr>
                  </a:outerShdw>
                </a:effectLst>
              </a:rPr>
              <a:t>ATTITUDE FOR COMMERCIALS</a:t>
            </a:r>
            <a:endParaRPr lang="hu-HU" dirty="0">
              <a:effectLst>
                <a:outerShdw blurRad="38100" dist="38100" dir="2700000" algn="tl">
                  <a:srgbClr val="000000">
                    <a:alpha val="43137"/>
                  </a:srgbClr>
                </a:outerShdw>
              </a:effectLst>
            </a:endParaRPr>
          </a:p>
          <a:p>
            <a:r>
              <a:rPr lang="en-GB" sz="2000" dirty="0">
                <a:effectLst>
                  <a:outerShdw blurRad="38100" dist="38100" dir="2700000" algn="tl">
                    <a:srgbClr val="000000">
                      <a:alpha val="43137"/>
                    </a:srgbClr>
                  </a:outerShdw>
                </a:effectLst>
              </a:rPr>
              <a:t>Reflecting older generations</a:t>
            </a:r>
            <a:endParaRPr lang="hu-HU" sz="2000" dirty="0">
              <a:effectLst>
                <a:outerShdw blurRad="38100" dist="38100" dir="2700000" algn="tl">
                  <a:srgbClr val="000000">
                    <a:alpha val="43137"/>
                  </a:srgbClr>
                </a:outerShdw>
              </a:effectLst>
            </a:endParaRPr>
          </a:p>
        </p:txBody>
      </p:sp>
      <p:pic>
        <p:nvPicPr>
          <p:cNvPr id="9" name="Picture Placeholder 8"/>
          <p:cNvPicPr>
            <a:picLocks noGrp="1" noChangeAspect="1"/>
          </p:cNvPicPr>
          <p:nvPr>
            <p:ph type="pic" sz="quarter" idx="15"/>
          </p:nvPr>
        </p:nvPicPr>
        <p:blipFill rotWithShape="1">
          <a:blip r:embed="rId2" cstate="email">
            <a:extLst>
              <a:ext uri="{28A0092B-C50C-407E-A947-70E740481C1C}">
                <a14:useLocalDpi xmlns:a14="http://schemas.microsoft.com/office/drawing/2010/main" val="0"/>
              </a:ext>
            </a:extLst>
          </a:blip>
          <a:srcRect/>
          <a:stretch/>
        </p:blipFill>
        <p:spPr/>
      </p:pic>
      <p:pic>
        <p:nvPicPr>
          <p:cNvPr id="3" name="Picture 2">
            <a:extLst>
              <a:ext uri="{FF2B5EF4-FFF2-40B4-BE49-F238E27FC236}">
                <a16:creationId xmlns:a16="http://schemas.microsoft.com/office/drawing/2014/main" id="{C8F62E03-B6F6-86A5-1866-F592CE2A9F2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FF06C9A-958E-B4EB-7A0B-617DF7E340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9962056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övegdoboz 6"/>
          <p:cNvSpPr txBox="1"/>
          <p:nvPr/>
        </p:nvSpPr>
        <p:spPr>
          <a:xfrm rot="18789778">
            <a:off x="7517640" y="551676"/>
            <a:ext cx="281377" cy="461665"/>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a:t>
            </a:r>
          </a:p>
        </p:txBody>
      </p:sp>
      <p:sp>
        <p:nvSpPr>
          <p:cNvPr id="338" name="Title 3"/>
          <p:cNvSpPr>
            <a:spLocks noGrp="1"/>
          </p:cNvSpPr>
          <p:nvPr>
            <p:ph type="title"/>
          </p:nvPr>
        </p:nvSpPr>
        <p:spPr>
          <a:xfrm>
            <a:off x="179984" y="-19088"/>
            <a:ext cx="8680422" cy="469722"/>
          </a:xfrm>
        </p:spPr>
        <p:txBody>
          <a:bodyPr>
            <a:noAutofit/>
          </a:bodyPr>
          <a:lstStyle/>
          <a:p>
            <a:r>
              <a:rPr lang="hu-HU" sz="2900" dirty="0" err="1"/>
              <a:t>Usage</a:t>
            </a:r>
            <a:r>
              <a:rPr lang="hu-HU" sz="2900" dirty="0"/>
              <a:t> of internet </a:t>
            </a:r>
          </a:p>
        </p:txBody>
      </p:sp>
      <p:sp>
        <p:nvSpPr>
          <p:cNvPr id="339" name="Text Placeholder 9"/>
          <p:cNvSpPr>
            <a:spLocks noGrp="1"/>
          </p:cNvSpPr>
          <p:nvPr>
            <p:ph type="body" sz="quarter" idx="4294967295"/>
          </p:nvPr>
        </p:nvSpPr>
        <p:spPr>
          <a:xfrm>
            <a:off x="107504" y="392549"/>
            <a:ext cx="8690248" cy="451009"/>
          </a:xfrm>
          <a:prstGeom prst="rect">
            <a:avLst/>
          </a:prstGeom>
        </p:spPr>
        <p:txBody>
          <a:bodyPr/>
          <a:lstStyle/>
          <a:p>
            <a:pPr marL="0" indent="0">
              <a:spcBef>
                <a:spcPts val="0"/>
              </a:spcBef>
              <a:buNone/>
            </a:pPr>
            <a:r>
              <a:rPr lang="en-US" sz="1000" i="1" dirty="0">
                <a:solidFill>
                  <a:schemeClr val="bg1">
                    <a:lumMod val="50000"/>
                  </a:schemeClr>
                </a:solidFill>
              </a:rPr>
              <a:t>On which of these devices do you use internet in everyday life?</a:t>
            </a:r>
            <a:endParaRPr lang="hu-HU" sz="1000" i="1" dirty="0">
              <a:solidFill>
                <a:schemeClr val="bg1">
                  <a:lumMod val="50000"/>
                </a:schemeClr>
              </a:solidFill>
            </a:endParaRPr>
          </a:p>
        </p:txBody>
      </p:sp>
      <p:sp>
        <p:nvSpPr>
          <p:cNvPr id="91" name="Shape 6"/>
          <p:cNvSpPr/>
          <p:nvPr/>
        </p:nvSpPr>
        <p:spPr>
          <a:xfrm>
            <a:off x="2071273" y="1844813"/>
            <a:ext cx="755957" cy="786157"/>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F28E6A"/>
          </a:solidFill>
          <a:ln w="12700" cap="flat">
            <a:noFill/>
            <a:miter lim="400000"/>
          </a:ln>
          <a:effectLst/>
        </p:spPr>
        <p:txBody>
          <a:bodyPr wrap="square" lIns="0" tIns="0" rIns="0" bIns="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1200" cap="all" spc="0" normalizeH="0" baseline="0" noProof="0" dirty="0">
              <a:ln>
                <a:noFill/>
              </a:ln>
              <a:solidFill>
                <a:srgbClr val="FFFFFF"/>
              </a:solidFill>
              <a:effectLst/>
              <a:uLnTx/>
              <a:uFillTx/>
              <a:latin typeface="Helvetica Neue"/>
              <a:sym typeface="Helvetica Neue"/>
            </a:endParaRPr>
          </a:p>
        </p:txBody>
      </p:sp>
      <p:sp>
        <p:nvSpPr>
          <p:cNvPr id="89" name="Shape 9"/>
          <p:cNvSpPr/>
          <p:nvPr/>
        </p:nvSpPr>
        <p:spPr>
          <a:xfrm>
            <a:off x="805156" y="2042394"/>
            <a:ext cx="1227498" cy="4998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hu-HU" sz="1400" b="0" i="0" u="none" strike="noStrike" kern="1200" cap="none" spc="0" normalizeH="0" baseline="0" noProof="0" dirty="0">
                <a:ln>
                  <a:noFill/>
                </a:ln>
                <a:solidFill>
                  <a:srgbClr val="4D4D4D"/>
                </a:solidFill>
                <a:effectLst/>
                <a:uLnTx/>
                <a:uFillTx/>
                <a:latin typeface="Calibri"/>
                <a:sym typeface="Helvetica Neue Light"/>
              </a:rPr>
              <a:t>Laptop/ notebook</a:t>
            </a:r>
            <a:endParaRPr kumimoji="0" sz="1400" b="0" i="0" u="none" strike="noStrike" kern="1200" cap="none" spc="0" normalizeH="0" baseline="0" noProof="0" dirty="0">
              <a:ln>
                <a:noFill/>
              </a:ln>
              <a:solidFill>
                <a:srgbClr val="4D4D4D"/>
              </a:solidFill>
              <a:effectLst/>
              <a:uLnTx/>
              <a:uFillTx/>
              <a:latin typeface="Calibri"/>
              <a:sym typeface="Helvetica Neue Light"/>
            </a:endParaRPr>
          </a:p>
        </p:txBody>
      </p:sp>
      <p:sp>
        <p:nvSpPr>
          <p:cNvPr id="85" name="Shape 13"/>
          <p:cNvSpPr/>
          <p:nvPr/>
        </p:nvSpPr>
        <p:spPr>
          <a:xfrm>
            <a:off x="719831" y="1038507"/>
            <a:ext cx="1174107" cy="4998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hu-HU" sz="1400" b="0" i="0" u="none" strike="noStrike" kern="1200" cap="none" spc="0" normalizeH="0" baseline="0" noProof="0" dirty="0" err="1">
                <a:ln>
                  <a:noFill/>
                </a:ln>
                <a:solidFill>
                  <a:srgbClr val="BABABA">
                    <a:lumMod val="50000"/>
                  </a:srgbClr>
                </a:solidFill>
                <a:effectLst/>
                <a:uLnTx/>
                <a:uFillTx/>
                <a:latin typeface="Calibri"/>
                <a:sym typeface="Helvetica Neue Light"/>
              </a:rPr>
              <a:t>Mobi</a:t>
            </a:r>
            <a:r>
              <a:rPr kumimoji="0" lang="en-GB" sz="1400" b="0" i="0" u="none" strike="noStrike" kern="1200" cap="none" spc="0" normalizeH="0" baseline="0" noProof="0" dirty="0">
                <a:ln>
                  <a:noFill/>
                </a:ln>
                <a:solidFill>
                  <a:srgbClr val="BABABA">
                    <a:lumMod val="50000"/>
                  </a:srgbClr>
                </a:solidFill>
                <a:effectLst/>
                <a:uLnTx/>
                <a:uFillTx/>
                <a:latin typeface="Calibri"/>
                <a:sym typeface="Helvetica Neue Light"/>
              </a:rPr>
              <a:t>le phone </a:t>
            </a:r>
            <a:r>
              <a:rPr kumimoji="0" lang="hu-HU" sz="1400" b="0" i="0" u="none" strike="noStrike" kern="1200" cap="none" spc="0" normalizeH="0" baseline="0" noProof="0" dirty="0">
                <a:ln>
                  <a:noFill/>
                </a:ln>
                <a:solidFill>
                  <a:srgbClr val="BABABA">
                    <a:lumMod val="50000"/>
                  </a:srgbClr>
                </a:solidFill>
                <a:effectLst/>
                <a:uLnTx/>
                <a:uFillTx/>
                <a:latin typeface="Calibri"/>
                <a:sym typeface="Helvetica Neue Light"/>
              </a:rPr>
              <a:t>/</a:t>
            </a:r>
            <a:br>
              <a:rPr kumimoji="0" lang="hu-HU" sz="1400" b="0" i="0" u="none" strike="noStrike" kern="1200" cap="none" spc="0" normalizeH="0" baseline="0" noProof="0" dirty="0">
                <a:ln>
                  <a:noFill/>
                </a:ln>
                <a:solidFill>
                  <a:srgbClr val="BABABA">
                    <a:lumMod val="50000"/>
                  </a:srgbClr>
                </a:solidFill>
                <a:effectLst/>
                <a:uLnTx/>
                <a:uFillTx/>
                <a:latin typeface="Calibri"/>
                <a:sym typeface="Helvetica Neue Light"/>
              </a:rPr>
            </a:br>
            <a:r>
              <a:rPr kumimoji="0" lang="en-GB" sz="1400" b="0" i="0" u="none" strike="noStrike" kern="1200" cap="none" spc="0" normalizeH="0" baseline="0" noProof="0" dirty="0">
                <a:ln>
                  <a:noFill/>
                </a:ln>
                <a:solidFill>
                  <a:srgbClr val="BABABA">
                    <a:lumMod val="50000"/>
                  </a:srgbClr>
                </a:solidFill>
                <a:effectLst/>
                <a:uLnTx/>
                <a:uFillTx/>
                <a:latin typeface="Calibri"/>
                <a:sym typeface="Helvetica Neue Light"/>
              </a:rPr>
              <a:t>Smartphone</a:t>
            </a:r>
            <a:endParaRPr kumimoji="0" lang="hu-HU" sz="1400" b="0" i="0" u="none" strike="noStrike" kern="1200" cap="none" spc="0" normalizeH="0" baseline="0" noProof="0" dirty="0">
              <a:ln>
                <a:noFill/>
              </a:ln>
              <a:solidFill>
                <a:srgbClr val="BABABA">
                  <a:lumMod val="50000"/>
                </a:srgbClr>
              </a:solidFill>
              <a:effectLst/>
              <a:uLnTx/>
              <a:uFillTx/>
              <a:latin typeface="Calibri"/>
              <a:sym typeface="Helvetica Neue Light"/>
            </a:endParaRPr>
          </a:p>
        </p:txBody>
      </p:sp>
      <p:grpSp>
        <p:nvGrpSpPr>
          <p:cNvPr id="81" name="Group 18"/>
          <p:cNvGrpSpPr/>
          <p:nvPr/>
        </p:nvGrpSpPr>
        <p:grpSpPr>
          <a:xfrm>
            <a:off x="1928940" y="695323"/>
            <a:ext cx="1040623" cy="1056674"/>
            <a:chOff x="1634490" y="-69915"/>
            <a:chExt cx="2540001" cy="2540001"/>
          </a:xfrm>
        </p:grpSpPr>
        <p:sp>
          <p:nvSpPr>
            <p:cNvPr id="82" name="Shape 16"/>
            <p:cNvSpPr/>
            <p:nvPr/>
          </p:nvSpPr>
          <p:spPr>
            <a:xfrm>
              <a:off x="1634490" y="-69915"/>
              <a:ext cx="2540001" cy="254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D6737"/>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90000"/>
                </a:lnSpc>
                <a:spcBef>
                  <a:spcPts val="0"/>
                </a:spcBef>
                <a:spcAft>
                  <a:spcPts val="0"/>
                </a:spcAft>
                <a:buClrTx/>
                <a:buSzTx/>
                <a:buFontTx/>
                <a:buNone/>
                <a:tabLst/>
                <a:defRPr sz="4000">
                  <a:solidFill>
                    <a:srgbClr val="FFFFFF"/>
                  </a:solidFill>
                </a:defRPr>
              </a:pPr>
              <a:endParaRPr kumimoji="0" sz="4000" b="0" i="0" u="none" strike="noStrike" kern="1200" cap="none" spc="0" normalizeH="0" baseline="0" noProof="0">
                <a:ln>
                  <a:noFill/>
                </a:ln>
                <a:solidFill>
                  <a:srgbClr val="FFFFFF"/>
                </a:solidFill>
                <a:effectLst/>
                <a:uLnTx/>
                <a:uFillTx/>
                <a:latin typeface="Calibri"/>
                <a:ea typeface="+mn-ea"/>
                <a:cs typeface="+mn-cs"/>
              </a:endParaRPr>
            </a:p>
          </p:txBody>
        </p:sp>
        <p:sp>
          <p:nvSpPr>
            <p:cNvPr id="83" name="Shape 17"/>
            <p:cNvSpPr/>
            <p:nvPr/>
          </p:nvSpPr>
          <p:spPr>
            <a:xfrm>
              <a:off x="2445073" y="278651"/>
              <a:ext cx="908049" cy="1619936"/>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350" y="4050"/>
                  </a:lnTo>
                  <a:lnTo>
                    <a:pt x="1350" y="17550"/>
                  </a:lnTo>
                  <a:lnTo>
                    <a:pt x="20250" y="17550"/>
                  </a:lnTo>
                  <a:cubicBezTo>
                    <a:pt x="20250" y="17550"/>
                    <a:pt x="20250" y="4050"/>
                    <a:pt x="20250" y="4050"/>
                  </a:cubicBezTo>
                  <a:close/>
                  <a:moveTo>
                    <a:pt x="14175" y="2025"/>
                  </a:moveTo>
                  <a:lnTo>
                    <a:pt x="7425" y="2025"/>
                  </a:lnTo>
                  <a:cubicBezTo>
                    <a:pt x="7052" y="2025"/>
                    <a:pt x="6750" y="2176"/>
                    <a:pt x="6750" y="2363"/>
                  </a:cubicBezTo>
                  <a:cubicBezTo>
                    <a:pt x="6750" y="2549"/>
                    <a:pt x="7052" y="2700"/>
                    <a:pt x="7425" y="2700"/>
                  </a:cubicBezTo>
                  <a:lnTo>
                    <a:pt x="14175" y="2700"/>
                  </a:lnTo>
                  <a:cubicBezTo>
                    <a:pt x="14547" y="2700"/>
                    <a:pt x="14850" y="2549"/>
                    <a:pt x="14850" y="2363"/>
                  </a:cubicBezTo>
                  <a:cubicBezTo>
                    <a:pt x="14850" y="2176"/>
                    <a:pt x="14547"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209" y="21600"/>
                    <a:pt x="0" y="20996"/>
                    <a:pt x="0" y="20250"/>
                  </a:cubicBezTo>
                  <a:lnTo>
                    <a:pt x="0" y="1350"/>
                  </a:lnTo>
                  <a:cubicBezTo>
                    <a:pt x="0" y="604"/>
                    <a:pt x="1209" y="0"/>
                    <a:pt x="2700" y="0"/>
                  </a:cubicBezTo>
                  <a:lnTo>
                    <a:pt x="18900" y="0"/>
                  </a:lnTo>
                  <a:cubicBezTo>
                    <a:pt x="20391" y="0"/>
                    <a:pt x="21600" y="604"/>
                    <a:pt x="21600" y="1350"/>
                  </a:cubicBezTo>
                  <a:lnTo>
                    <a:pt x="21600" y="20250"/>
                  </a:lnTo>
                  <a:cubicBezTo>
                    <a:pt x="21600" y="20996"/>
                    <a:pt x="20391" y="21600"/>
                    <a:pt x="18900" y="21600"/>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78" name="Shape 20"/>
          <p:cNvSpPr/>
          <p:nvPr/>
        </p:nvSpPr>
        <p:spPr>
          <a:xfrm>
            <a:off x="2158685" y="2713016"/>
            <a:ext cx="581133" cy="616442"/>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F5A487"/>
          </a:solidFill>
          <a:ln w="12700" cap="flat">
            <a:noFill/>
            <a:miter lim="400000"/>
          </a:ln>
          <a:effectLst/>
        </p:spPr>
        <p:txBody>
          <a:bodyPr wrap="square" lIns="0" tIns="0" rIns="0" bIns="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1200" cap="all" spc="0" normalizeH="0" baseline="0" noProof="0" dirty="0">
              <a:ln>
                <a:noFill/>
              </a:ln>
              <a:solidFill>
                <a:srgbClr val="FFFFFF"/>
              </a:solidFill>
              <a:effectLst/>
              <a:uLnTx/>
              <a:uFillTx/>
              <a:latin typeface="Helvetica Neue"/>
              <a:sym typeface="Helvetica Neue"/>
            </a:endParaRPr>
          </a:p>
        </p:txBody>
      </p:sp>
      <p:sp>
        <p:nvSpPr>
          <p:cNvPr id="58" name="Shape 44"/>
          <p:cNvSpPr/>
          <p:nvPr/>
        </p:nvSpPr>
        <p:spPr>
          <a:xfrm>
            <a:off x="2169943" y="3443635"/>
            <a:ext cx="558616" cy="575323"/>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B9B9B9"/>
          </a:solidFill>
          <a:ln w="12700" cap="flat">
            <a:noFill/>
            <a:miter lim="400000"/>
          </a:ln>
          <a:effectLst/>
        </p:spPr>
        <p:txBody>
          <a:bodyPr wrap="square" lIns="0" tIns="0" rIns="0" bIns="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1200" cap="all" spc="0" normalizeH="0" baseline="0" noProof="0">
              <a:ln>
                <a:noFill/>
              </a:ln>
              <a:solidFill>
                <a:srgbClr val="FFFFFF"/>
              </a:solidFill>
              <a:effectLst/>
              <a:uLnTx/>
              <a:uFillTx/>
              <a:latin typeface="Helvetica Neue"/>
              <a:sym typeface="Helvetica Neue"/>
            </a:endParaRPr>
          </a:p>
        </p:txBody>
      </p:sp>
      <p:sp>
        <p:nvSpPr>
          <p:cNvPr id="94" name="Freeform 16"/>
          <p:cNvSpPr>
            <a:spLocks noEditPoints="1"/>
          </p:cNvSpPr>
          <p:nvPr/>
        </p:nvSpPr>
        <p:spPr bwMode="auto">
          <a:xfrm>
            <a:off x="2209383" y="2039451"/>
            <a:ext cx="509403" cy="360036"/>
          </a:xfrm>
          <a:custGeom>
            <a:avLst/>
            <a:gdLst/>
            <a:ahLst/>
            <a:cxnLst>
              <a:cxn ang="0">
                <a:pos x="564" y="20"/>
              </a:cxn>
              <a:cxn ang="0">
                <a:pos x="558" y="6"/>
              </a:cxn>
              <a:cxn ang="0">
                <a:pos x="82" y="0"/>
              </a:cxn>
              <a:cxn ang="0">
                <a:pos x="68" y="6"/>
              </a:cxn>
              <a:cxn ang="0">
                <a:pos x="62" y="376"/>
              </a:cxn>
              <a:cxn ang="0">
                <a:pos x="24" y="376"/>
              </a:cxn>
              <a:cxn ang="0">
                <a:pos x="2" y="394"/>
              </a:cxn>
              <a:cxn ang="0">
                <a:pos x="0" y="422"/>
              </a:cxn>
              <a:cxn ang="0">
                <a:pos x="2" y="434"/>
              </a:cxn>
              <a:cxn ang="0">
                <a:pos x="24" y="450"/>
              </a:cxn>
              <a:cxn ang="0">
                <a:pos x="594" y="452"/>
              </a:cxn>
              <a:cxn ang="0">
                <a:pos x="614" y="442"/>
              </a:cxn>
              <a:cxn ang="0">
                <a:pos x="624" y="422"/>
              </a:cxn>
              <a:cxn ang="0">
                <a:pos x="622" y="400"/>
              </a:cxn>
              <a:cxn ang="0">
                <a:pos x="606" y="378"/>
              </a:cxn>
              <a:cxn ang="0">
                <a:pos x="594" y="376"/>
              </a:cxn>
              <a:cxn ang="0">
                <a:pos x="80" y="20"/>
              </a:cxn>
              <a:cxn ang="0">
                <a:pos x="542" y="18"/>
              </a:cxn>
              <a:cxn ang="0">
                <a:pos x="544" y="380"/>
              </a:cxn>
              <a:cxn ang="0">
                <a:pos x="82" y="382"/>
              </a:cxn>
              <a:cxn ang="0">
                <a:pos x="272" y="426"/>
              </a:cxn>
              <a:cxn ang="0">
                <a:pos x="262" y="422"/>
              </a:cxn>
              <a:cxn ang="0">
                <a:pos x="260" y="414"/>
              </a:cxn>
              <a:cxn ang="0">
                <a:pos x="266" y="402"/>
              </a:cxn>
              <a:cxn ang="0">
                <a:pos x="276" y="402"/>
              </a:cxn>
              <a:cxn ang="0">
                <a:pos x="284" y="414"/>
              </a:cxn>
              <a:cxn ang="0">
                <a:pos x="280" y="422"/>
              </a:cxn>
              <a:cxn ang="0">
                <a:pos x="272" y="426"/>
              </a:cxn>
              <a:cxn ang="0">
                <a:pos x="306" y="426"/>
              </a:cxn>
              <a:cxn ang="0">
                <a:pos x="300" y="414"/>
              </a:cxn>
              <a:cxn ang="0">
                <a:pos x="302" y="406"/>
              </a:cxn>
              <a:cxn ang="0">
                <a:pos x="312" y="402"/>
              </a:cxn>
              <a:cxn ang="0">
                <a:pos x="324" y="408"/>
              </a:cxn>
              <a:cxn ang="0">
                <a:pos x="324" y="418"/>
              </a:cxn>
              <a:cxn ang="0">
                <a:pos x="312" y="426"/>
              </a:cxn>
              <a:cxn ang="0">
                <a:pos x="352" y="426"/>
              </a:cxn>
              <a:cxn ang="0">
                <a:pos x="340" y="418"/>
              </a:cxn>
              <a:cxn ang="0">
                <a:pos x="340" y="408"/>
              </a:cxn>
              <a:cxn ang="0">
                <a:pos x="352" y="402"/>
              </a:cxn>
              <a:cxn ang="0">
                <a:pos x="360" y="406"/>
              </a:cxn>
              <a:cxn ang="0">
                <a:pos x="364" y="414"/>
              </a:cxn>
              <a:cxn ang="0">
                <a:pos x="356" y="426"/>
              </a:cxn>
              <a:cxn ang="0">
                <a:pos x="568" y="426"/>
              </a:cxn>
              <a:cxn ang="0">
                <a:pos x="568" y="402"/>
              </a:cxn>
            </a:cxnLst>
            <a:rect l="0" t="0" r="r" b="b"/>
            <a:pathLst>
              <a:path w="624" h="452">
                <a:moveTo>
                  <a:pt x="594" y="376"/>
                </a:moveTo>
                <a:lnTo>
                  <a:pt x="564" y="376"/>
                </a:lnTo>
                <a:lnTo>
                  <a:pt x="564" y="20"/>
                </a:lnTo>
                <a:lnTo>
                  <a:pt x="564" y="20"/>
                </a:lnTo>
                <a:lnTo>
                  <a:pt x="562" y="12"/>
                </a:lnTo>
                <a:lnTo>
                  <a:pt x="558" y="6"/>
                </a:lnTo>
                <a:lnTo>
                  <a:pt x="550" y="2"/>
                </a:lnTo>
                <a:lnTo>
                  <a:pt x="542" y="0"/>
                </a:lnTo>
                <a:lnTo>
                  <a:pt x="82" y="0"/>
                </a:lnTo>
                <a:lnTo>
                  <a:pt x="82" y="0"/>
                </a:lnTo>
                <a:lnTo>
                  <a:pt x="74" y="2"/>
                </a:lnTo>
                <a:lnTo>
                  <a:pt x="68" y="6"/>
                </a:lnTo>
                <a:lnTo>
                  <a:pt x="62" y="12"/>
                </a:lnTo>
                <a:lnTo>
                  <a:pt x="62" y="20"/>
                </a:lnTo>
                <a:lnTo>
                  <a:pt x="62" y="376"/>
                </a:lnTo>
                <a:lnTo>
                  <a:pt x="30" y="376"/>
                </a:lnTo>
                <a:lnTo>
                  <a:pt x="30" y="376"/>
                </a:lnTo>
                <a:lnTo>
                  <a:pt x="24" y="376"/>
                </a:lnTo>
                <a:lnTo>
                  <a:pt x="18" y="378"/>
                </a:lnTo>
                <a:lnTo>
                  <a:pt x="8" y="384"/>
                </a:lnTo>
                <a:lnTo>
                  <a:pt x="2" y="394"/>
                </a:lnTo>
                <a:lnTo>
                  <a:pt x="0" y="400"/>
                </a:lnTo>
                <a:lnTo>
                  <a:pt x="0" y="406"/>
                </a:lnTo>
                <a:lnTo>
                  <a:pt x="0" y="422"/>
                </a:lnTo>
                <a:lnTo>
                  <a:pt x="0" y="422"/>
                </a:lnTo>
                <a:lnTo>
                  <a:pt x="0" y="428"/>
                </a:lnTo>
                <a:lnTo>
                  <a:pt x="2" y="434"/>
                </a:lnTo>
                <a:lnTo>
                  <a:pt x="8" y="442"/>
                </a:lnTo>
                <a:lnTo>
                  <a:pt x="18" y="450"/>
                </a:lnTo>
                <a:lnTo>
                  <a:pt x="24" y="450"/>
                </a:lnTo>
                <a:lnTo>
                  <a:pt x="30" y="452"/>
                </a:lnTo>
                <a:lnTo>
                  <a:pt x="594" y="452"/>
                </a:lnTo>
                <a:lnTo>
                  <a:pt x="594" y="452"/>
                </a:lnTo>
                <a:lnTo>
                  <a:pt x="600" y="450"/>
                </a:lnTo>
                <a:lnTo>
                  <a:pt x="606" y="450"/>
                </a:lnTo>
                <a:lnTo>
                  <a:pt x="614" y="442"/>
                </a:lnTo>
                <a:lnTo>
                  <a:pt x="620" y="434"/>
                </a:lnTo>
                <a:lnTo>
                  <a:pt x="622" y="428"/>
                </a:lnTo>
                <a:lnTo>
                  <a:pt x="624" y="422"/>
                </a:lnTo>
                <a:lnTo>
                  <a:pt x="624" y="406"/>
                </a:lnTo>
                <a:lnTo>
                  <a:pt x="624" y="406"/>
                </a:lnTo>
                <a:lnTo>
                  <a:pt x="622" y="400"/>
                </a:lnTo>
                <a:lnTo>
                  <a:pt x="620" y="394"/>
                </a:lnTo>
                <a:lnTo>
                  <a:pt x="614" y="384"/>
                </a:lnTo>
                <a:lnTo>
                  <a:pt x="606" y="378"/>
                </a:lnTo>
                <a:lnTo>
                  <a:pt x="600" y="376"/>
                </a:lnTo>
                <a:lnTo>
                  <a:pt x="594" y="376"/>
                </a:lnTo>
                <a:lnTo>
                  <a:pt x="594" y="376"/>
                </a:lnTo>
                <a:close/>
                <a:moveTo>
                  <a:pt x="80" y="380"/>
                </a:moveTo>
                <a:lnTo>
                  <a:pt x="80" y="20"/>
                </a:lnTo>
                <a:lnTo>
                  <a:pt x="80" y="20"/>
                </a:lnTo>
                <a:lnTo>
                  <a:pt x="82" y="18"/>
                </a:lnTo>
                <a:lnTo>
                  <a:pt x="542" y="18"/>
                </a:lnTo>
                <a:lnTo>
                  <a:pt x="542" y="18"/>
                </a:lnTo>
                <a:lnTo>
                  <a:pt x="544" y="20"/>
                </a:lnTo>
                <a:lnTo>
                  <a:pt x="544" y="380"/>
                </a:lnTo>
                <a:lnTo>
                  <a:pt x="544" y="380"/>
                </a:lnTo>
                <a:lnTo>
                  <a:pt x="542" y="382"/>
                </a:lnTo>
                <a:lnTo>
                  <a:pt x="82" y="382"/>
                </a:lnTo>
                <a:lnTo>
                  <a:pt x="82" y="382"/>
                </a:lnTo>
                <a:lnTo>
                  <a:pt x="80" y="380"/>
                </a:lnTo>
                <a:lnTo>
                  <a:pt x="80" y="380"/>
                </a:lnTo>
                <a:close/>
                <a:moveTo>
                  <a:pt x="272" y="426"/>
                </a:moveTo>
                <a:lnTo>
                  <a:pt x="272" y="426"/>
                </a:lnTo>
                <a:lnTo>
                  <a:pt x="266" y="426"/>
                </a:lnTo>
                <a:lnTo>
                  <a:pt x="262" y="422"/>
                </a:lnTo>
                <a:lnTo>
                  <a:pt x="260" y="418"/>
                </a:lnTo>
                <a:lnTo>
                  <a:pt x="260" y="414"/>
                </a:lnTo>
                <a:lnTo>
                  <a:pt x="260" y="414"/>
                </a:lnTo>
                <a:lnTo>
                  <a:pt x="260" y="408"/>
                </a:lnTo>
                <a:lnTo>
                  <a:pt x="262" y="406"/>
                </a:lnTo>
                <a:lnTo>
                  <a:pt x="266" y="402"/>
                </a:lnTo>
                <a:lnTo>
                  <a:pt x="272" y="402"/>
                </a:lnTo>
                <a:lnTo>
                  <a:pt x="272" y="402"/>
                </a:lnTo>
                <a:lnTo>
                  <a:pt x="276" y="402"/>
                </a:lnTo>
                <a:lnTo>
                  <a:pt x="280" y="406"/>
                </a:lnTo>
                <a:lnTo>
                  <a:pt x="284" y="408"/>
                </a:lnTo>
                <a:lnTo>
                  <a:pt x="284" y="414"/>
                </a:lnTo>
                <a:lnTo>
                  <a:pt x="284" y="414"/>
                </a:lnTo>
                <a:lnTo>
                  <a:pt x="284" y="418"/>
                </a:lnTo>
                <a:lnTo>
                  <a:pt x="280" y="422"/>
                </a:lnTo>
                <a:lnTo>
                  <a:pt x="276" y="426"/>
                </a:lnTo>
                <a:lnTo>
                  <a:pt x="272" y="426"/>
                </a:lnTo>
                <a:lnTo>
                  <a:pt x="272" y="426"/>
                </a:lnTo>
                <a:close/>
                <a:moveTo>
                  <a:pt x="312" y="426"/>
                </a:moveTo>
                <a:lnTo>
                  <a:pt x="312" y="426"/>
                </a:lnTo>
                <a:lnTo>
                  <a:pt x="306" y="426"/>
                </a:lnTo>
                <a:lnTo>
                  <a:pt x="302" y="422"/>
                </a:lnTo>
                <a:lnTo>
                  <a:pt x="300" y="418"/>
                </a:lnTo>
                <a:lnTo>
                  <a:pt x="300" y="414"/>
                </a:lnTo>
                <a:lnTo>
                  <a:pt x="300" y="414"/>
                </a:lnTo>
                <a:lnTo>
                  <a:pt x="300" y="408"/>
                </a:lnTo>
                <a:lnTo>
                  <a:pt x="302" y="406"/>
                </a:lnTo>
                <a:lnTo>
                  <a:pt x="306" y="402"/>
                </a:lnTo>
                <a:lnTo>
                  <a:pt x="312" y="402"/>
                </a:lnTo>
                <a:lnTo>
                  <a:pt x="312" y="402"/>
                </a:lnTo>
                <a:lnTo>
                  <a:pt x="316" y="402"/>
                </a:lnTo>
                <a:lnTo>
                  <a:pt x="320" y="406"/>
                </a:lnTo>
                <a:lnTo>
                  <a:pt x="324" y="408"/>
                </a:lnTo>
                <a:lnTo>
                  <a:pt x="324" y="414"/>
                </a:lnTo>
                <a:lnTo>
                  <a:pt x="324" y="414"/>
                </a:lnTo>
                <a:lnTo>
                  <a:pt x="324" y="418"/>
                </a:lnTo>
                <a:lnTo>
                  <a:pt x="320" y="422"/>
                </a:lnTo>
                <a:lnTo>
                  <a:pt x="316" y="426"/>
                </a:lnTo>
                <a:lnTo>
                  <a:pt x="312" y="426"/>
                </a:lnTo>
                <a:lnTo>
                  <a:pt x="312" y="426"/>
                </a:lnTo>
                <a:close/>
                <a:moveTo>
                  <a:pt x="352" y="426"/>
                </a:moveTo>
                <a:lnTo>
                  <a:pt x="352" y="426"/>
                </a:lnTo>
                <a:lnTo>
                  <a:pt x="348" y="426"/>
                </a:lnTo>
                <a:lnTo>
                  <a:pt x="344" y="422"/>
                </a:lnTo>
                <a:lnTo>
                  <a:pt x="340" y="418"/>
                </a:lnTo>
                <a:lnTo>
                  <a:pt x="340" y="414"/>
                </a:lnTo>
                <a:lnTo>
                  <a:pt x="340" y="414"/>
                </a:lnTo>
                <a:lnTo>
                  <a:pt x="340" y="408"/>
                </a:lnTo>
                <a:lnTo>
                  <a:pt x="344" y="406"/>
                </a:lnTo>
                <a:lnTo>
                  <a:pt x="348" y="402"/>
                </a:lnTo>
                <a:lnTo>
                  <a:pt x="352" y="402"/>
                </a:lnTo>
                <a:lnTo>
                  <a:pt x="352" y="402"/>
                </a:lnTo>
                <a:lnTo>
                  <a:pt x="356" y="402"/>
                </a:lnTo>
                <a:lnTo>
                  <a:pt x="360" y="406"/>
                </a:lnTo>
                <a:lnTo>
                  <a:pt x="364" y="408"/>
                </a:lnTo>
                <a:lnTo>
                  <a:pt x="364" y="414"/>
                </a:lnTo>
                <a:lnTo>
                  <a:pt x="364" y="414"/>
                </a:lnTo>
                <a:lnTo>
                  <a:pt x="364" y="418"/>
                </a:lnTo>
                <a:lnTo>
                  <a:pt x="360" y="422"/>
                </a:lnTo>
                <a:lnTo>
                  <a:pt x="356" y="426"/>
                </a:lnTo>
                <a:lnTo>
                  <a:pt x="352" y="426"/>
                </a:lnTo>
                <a:lnTo>
                  <a:pt x="352" y="426"/>
                </a:lnTo>
                <a:close/>
                <a:moveTo>
                  <a:pt x="568" y="426"/>
                </a:moveTo>
                <a:lnTo>
                  <a:pt x="446" y="426"/>
                </a:lnTo>
                <a:lnTo>
                  <a:pt x="446" y="402"/>
                </a:lnTo>
                <a:lnTo>
                  <a:pt x="568" y="402"/>
                </a:lnTo>
                <a:lnTo>
                  <a:pt x="568" y="4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5" name="Freeform 11"/>
          <p:cNvSpPr>
            <a:spLocks noChangeAspect="1" noEditPoints="1"/>
          </p:cNvSpPr>
          <p:nvPr/>
        </p:nvSpPr>
        <p:spPr bwMode="auto">
          <a:xfrm>
            <a:off x="2240267" y="3581928"/>
            <a:ext cx="417969" cy="298736"/>
          </a:xfrm>
          <a:custGeom>
            <a:avLst/>
            <a:gdLst/>
            <a:ahLst/>
            <a:cxnLst>
              <a:cxn ang="0">
                <a:pos x="268" y="0"/>
              </a:cxn>
              <a:cxn ang="0">
                <a:pos x="189" y="0"/>
              </a:cxn>
              <a:cxn ang="0">
                <a:pos x="187" y="2"/>
              </a:cxn>
              <a:cxn ang="0">
                <a:pos x="187" y="17"/>
              </a:cxn>
              <a:cxn ang="0">
                <a:pos x="221" y="17"/>
              </a:cxn>
              <a:cxn ang="0">
                <a:pos x="221" y="174"/>
              </a:cxn>
              <a:cxn ang="0">
                <a:pos x="187" y="174"/>
              </a:cxn>
              <a:cxn ang="0">
                <a:pos x="187" y="191"/>
              </a:cxn>
              <a:cxn ang="0">
                <a:pos x="189" y="193"/>
              </a:cxn>
              <a:cxn ang="0">
                <a:pos x="268" y="193"/>
              </a:cxn>
              <a:cxn ang="0">
                <a:pos x="270" y="191"/>
              </a:cxn>
              <a:cxn ang="0">
                <a:pos x="270" y="2"/>
              </a:cxn>
              <a:cxn ang="0">
                <a:pos x="268" y="0"/>
              </a:cxn>
              <a:cxn ang="0">
                <a:pos x="0" y="24"/>
              </a:cxn>
              <a:cxn ang="0">
                <a:pos x="215" y="24"/>
              </a:cxn>
              <a:cxn ang="0">
                <a:pos x="215" y="168"/>
              </a:cxn>
              <a:cxn ang="0">
                <a:pos x="0" y="168"/>
              </a:cxn>
              <a:cxn ang="0">
                <a:pos x="0" y="24"/>
              </a:cxn>
              <a:cxn ang="0">
                <a:pos x="16" y="38"/>
              </a:cxn>
              <a:cxn ang="0">
                <a:pos x="199" y="38"/>
              </a:cxn>
              <a:cxn ang="0">
                <a:pos x="199" y="146"/>
              </a:cxn>
              <a:cxn ang="0">
                <a:pos x="16" y="146"/>
              </a:cxn>
              <a:cxn ang="0">
                <a:pos x="16" y="38"/>
              </a:cxn>
              <a:cxn ang="0">
                <a:pos x="53" y="193"/>
              </a:cxn>
              <a:cxn ang="0">
                <a:pos x="58" y="184"/>
              </a:cxn>
              <a:cxn ang="0">
                <a:pos x="69" y="184"/>
              </a:cxn>
              <a:cxn ang="0">
                <a:pos x="73" y="174"/>
              </a:cxn>
              <a:cxn ang="0">
                <a:pos x="142" y="174"/>
              </a:cxn>
              <a:cxn ang="0">
                <a:pos x="146" y="184"/>
              </a:cxn>
              <a:cxn ang="0">
                <a:pos x="157" y="184"/>
              </a:cxn>
              <a:cxn ang="0">
                <a:pos x="162" y="193"/>
              </a:cxn>
              <a:cxn ang="0">
                <a:pos x="53" y="193"/>
              </a:cxn>
              <a:cxn ang="0">
                <a:pos x="99" y="153"/>
              </a:cxn>
              <a:cxn ang="0">
                <a:pos x="116" y="153"/>
              </a:cxn>
              <a:cxn ang="0">
                <a:pos x="116" y="159"/>
              </a:cxn>
              <a:cxn ang="0">
                <a:pos x="99" y="159"/>
              </a:cxn>
              <a:cxn ang="0">
                <a:pos x="99" y="153"/>
              </a:cxn>
              <a:cxn ang="0">
                <a:pos x="243" y="174"/>
              </a:cxn>
              <a:cxn ang="0">
                <a:pos x="258" y="174"/>
              </a:cxn>
              <a:cxn ang="0">
                <a:pos x="259" y="176"/>
              </a:cxn>
              <a:cxn ang="0">
                <a:pos x="259" y="182"/>
              </a:cxn>
              <a:cxn ang="0">
                <a:pos x="258" y="183"/>
              </a:cxn>
              <a:cxn ang="0">
                <a:pos x="243" y="183"/>
              </a:cxn>
              <a:cxn ang="0">
                <a:pos x="241" y="182"/>
              </a:cxn>
              <a:cxn ang="0">
                <a:pos x="241" y="176"/>
              </a:cxn>
              <a:cxn ang="0">
                <a:pos x="243" y="174"/>
              </a:cxn>
            </a:cxnLst>
            <a:rect l="0" t="0" r="r" b="b"/>
            <a:pathLst>
              <a:path w="270" h="193">
                <a:moveTo>
                  <a:pt x="268" y="0"/>
                </a:moveTo>
                <a:cubicBezTo>
                  <a:pt x="189" y="0"/>
                  <a:pt x="189" y="0"/>
                  <a:pt x="189" y="0"/>
                </a:cubicBezTo>
                <a:cubicBezTo>
                  <a:pt x="188" y="0"/>
                  <a:pt x="187" y="1"/>
                  <a:pt x="187" y="2"/>
                </a:cubicBezTo>
                <a:cubicBezTo>
                  <a:pt x="187" y="17"/>
                  <a:pt x="187" y="17"/>
                  <a:pt x="187" y="17"/>
                </a:cubicBezTo>
                <a:cubicBezTo>
                  <a:pt x="221" y="17"/>
                  <a:pt x="221" y="17"/>
                  <a:pt x="221" y="17"/>
                </a:cubicBezTo>
                <a:cubicBezTo>
                  <a:pt x="221" y="174"/>
                  <a:pt x="221" y="174"/>
                  <a:pt x="221" y="174"/>
                </a:cubicBezTo>
                <a:cubicBezTo>
                  <a:pt x="187" y="174"/>
                  <a:pt x="187" y="174"/>
                  <a:pt x="187" y="174"/>
                </a:cubicBezTo>
                <a:cubicBezTo>
                  <a:pt x="187" y="191"/>
                  <a:pt x="187" y="191"/>
                  <a:pt x="187" y="191"/>
                </a:cubicBezTo>
                <a:cubicBezTo>
                  <a:pt x="187" y="192"/>
                  <a:pt x="188" y="193"/>
                  <a:pt x="189" y="193"/>
                </a:cubicBezTo>
                <a:cubicBezTo>
                  <a:pt x="268" y="193"/>
                  <a:pt x="268" y="193"/>
                  <a:pt x="268" y="193"/>
                </a:cubicBezTo>
                <a:cubicBezTo>
                  <a:pt x="269" y="193"/>
                  <a:pt x="270" y="192"/>
                  <a:pt x="270" y="191"/>
                </a:cubicBezTo>
                <a:cubicBezTo>
                  <a:pt x="270" y="2"/>
                  <a:pt x="270" y="2"/>
                  <a:pt x="270" y="2"/>
                </a:cubicBezTo>
                <a:cubicBezTo>
                  <a:pt x="270" y="1"/>
                  <a:pt x="269" y="0"/>
                  <a:pt x="268" y="0"/>
                </a:cubicBezTo>
                <a:close/>
                <a:moveTo>
                  <a:pt x="0" y="24"/>
                </a:moveTo>
                <a:cubicBezTo>
                  <a:pt x="215" y="24"/>
                  <a:pt x="215" y="24"/>
                  <a:pt x="215" y="24"/>
                </a:cubicBezTo>
                <a:cubicBezTo>
                  <a:pt x="215" y="168"/>
                  <a:pt x="215" y="168"/>
                  <a:pt x="215" y="168"/>
                </a:cubicBezTo>
                <a:cubicBezTo>
                  <a:pt x="0" y="168"/>
                  <a:pt x="0" y="168"/>
                  <a:pt x="0" y="168"/>
                </a:cubicBezTo>
                <a:cubicBezTo>
                  <a:pt x="0" y="24"/>
                  <a:pt x="0" y="24"/>
                  <a:pt x="0" y="24"/>
                </a:cubicBezTo>
                <a:close/>
                <a:moveTo>
                  <a:pt x="16" y="38"/>
                </a:moveTo>
                <a:cubicBezTo>
                  <a:pt x="199" y="38"/>
                  <a:pt x="199" y="38"/>
                  <a:pt x="199" y="38"/>
                </a:cubicBezTo>
                <a:cubicBezTo>
                  <a:pt x="199" y="146"/>
                  <a:pt x="199" y="146"/>
                  <a:pt x="199" y="146"/>
                </a:cubicBezTo>
                <a:cubicBezTo>
                  <a:pt x="16" y="146"/>
                  <a:pt x="16" y="146"/>
                  <a:pt x="16" y="146"/>
                </a:cubicBezTo>
                <a:cubicBezTo>
                  <a:pt x="16" y="38"/>
                  <a:pt x="16" y="38"/>
                  <a:pt x="16" y="38"/>
                </a:cubicBezTo>
                <a:close/>
                <a:moveTo>
                  <a:pt x="53" y="193"/>
                </a:moveTo>
                <a:cubicBezTo>
                  <a:pt x="58" y="184"/>
                  <a:pt x="58" y="184"/>
                  <a:pt x="58" y="184"/>
                </a:cubicBezTo>
                <a:cubicBezTo>
                  <a:pt x="69" y="184"/>
                  <a:pt x="69" y="184"/>
                  <a:pt x="69" y="184"/>
                </a:cubicBezTo>
                <a:cubicBezTo>
                  <a:pt x="73" y="174"/>
                  <a:pt x="73" y="174"/>
                  <a:pt x="73" y="174"/>
                </a:cubicBezTo>
                <a:cubicBezTo>
                  <a:pt x="142" y="174"/>
                  <a:pt x="142" y="174"/>
                  <a:pt x="142" y="174"/>
                </a:cubicBezTo>
                <a:cubicBezTo>
                  <a:pt x="146" y="184"/>
                  <a:pt x="146" y="184"/>
                  <a:pt x="146" y="184"/>
                </a:cubicBezTo>
                <a:cubicBezTo>
                  <a:pt x="157" y="184"/>
                  <a:pt x="157" y="184"/>
                  <a:pt x="157" y="184"/>
                </a:cubicBezTo>
                <a:cubicBezTo>
                  <a:pt x="162" y="193"/>
                  <a:pt x="162" y="193"/>
                  <a:pt x="162" y="193"/>
                </a:cubicBezTo>
                <a:cubicBezTo>
                  <a:pt x="53" y="193"/>
                  <a:pt x="53" y="193"/>
                  <a:pt x="53" y="193"/>
                </a:cubicBezTo>
                <a:close/>
                <a:moveTo>
                  <a:pt x="99" y="153"/>
                </a:moveTo>
                <a:cubicBezTo>
                  <a:pt x="116" y="153"/>
                  <a:pt x="116" y="153"/>
                  <a:pt x="116" y="153"/>
                </a:cubicBezTo>
                <a:cubicBezTo>
                  <a:pt x="116" y="159"/>
                  <a:pt x="116" y="159"/>
                  <a:pt x="116" y="159"/>
                </a:cubicBezTo>
                <a:cubicBezTo>
                  <a:pt x="99" y="159"/>
                  <a:pt x="99" y="159"/>
                  <a:pt x="99" y="159"/>
                </a:cubicBezTo>
                <a:cubicBezTo>
                  <a:pt x="99" y="153"/>
                  <a:pt x="99" y="153"/>
                  <a:pt x="99" y="153"/>
                </a:cubicBezTo>
                <a:close/>
                <a:moveTo>
                  <a:pt x="243" y="174"/>
                </a:moveTo>
                <a:cubicBezTo>
                  <a:pt x="258" y="174"/>
                  <a:pt x="258" y="174"/>
                  <a:pt x="258" y="174"/>
                </a:cubicBezTo>
                <a:cubicBezTo>
                  <a:pt x="259" y="174"/>
                  <a:pt x="259" y="175"/>
                  <a:pt x="259" y="176"/>
                </a:cubicBezTo>
                <a:cubicBezTo>
                  <a:pt x="259" y="182"/>
                  <a:pt x="259" y="182"/>
                  <a:pt x="259" y="182"/>
                </a:cubicBezTo>
                <a:cubicBezTo>
                  <a:pt x="259" y="183"/>
                  <a:pt x="259" y="183"/>
                  <a:pt x="258" y="183"/>
                </a:cubicBezTo>
                <a:cubicBezTo>
                  <a:pt x="243" y="183"/>
                  <a:pt x="243" y="183"/>
                  <a:pt x="243" y="183"/>
                </a:cubicBezTo>
                <a:cubicBezTo>
                  <a:pt x="242" y="183"/>
                  <a:pt x="241" y="183"/>
                  <a:pt x="241" y="182"/>
                </a:cubicBezTo>
                <a:cubicBezTo>
                  <a:pt x="241" y="176"/>
                  <a:pt x="241" y="176"/>
                  <a:pt x="241" y="176"/>
                </a:cubicBezTo>
                <a:cubicBezTo>
                  <a:pt x="241" y="175"/>
                  <a:pt x="242" y="174"/>
                  <a:pt x="243" y="17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A017B655-8EFA-47E4-89BF-002F91C98EA5}"/>
              </a:ext>
            </a:extLst>
          </p:cNvPr>
          <p:cNvGrpSpPr/>
          <p:nvPr/>
        </p:nvGrpSpPr>
        <p:grpSpPr>
          <a:xfrm>
            <a:off x="2169943" y="4115326"/>
            <a:ext cx="558616" cy="575323"/>
            <a:chOff x="213374" y="2799111"/>
            <a:chExt cx="677177" cy="623916"/>
          </a:xfrm>
        </p:grpSpPr>
        <p:sp>
          <p:nvSpPr>
            <p:cNvPr id="64" name="Shape 37"/>
            <p:cNvSpPr/>
            <p:nvPr/>
          </p:nvSpPr>
          <p:spPr>
            <a:xfrm>
              <a:off x="213374" y="2799111"/>
              <a:ext cx="677177" cy="623916"/>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CFCFCF"/>
            </a:solidFill>
            <a:ln w="12700" cap="flat">
              <a:noFill/>
              <a:miter lim="400000"/>
            </a:ln>
            <a:effectLst/>
          </p:spPr>
          <p:txBody>
            <a:bodyPr wrap="square" lIns="0" tIns="0" rIns="0" bIns="0" numCol="1" anchor="ctr">
              <a:noAutofit/>
            </a:bodyPr>
            <a:lstStyle/>
            <a:p>
              <a:pPr marL="0" marR="0" lvl="0" indent="0" algn="l" defTabSz="584200" rtl="0" eaLnBrk="1" fontAlgn="auto" latinLnBrk="0" hangingPunct="1">
                <a:lnSpc>
                  <a:spcPct val="100000"/>
                </a:lnSpc>
                <a:spcBef>
                  <a:spcPts val="0"/>
                </a:spcBef>
                <a:spcAft>
                  <a:spcPts val="0"/>
                </a:spcAft>
                <a:buClrTx/>
                <a:buSzTx/>
                <a:buFontTx/>
                <a:buNone/>
                <a:tabLst/>
                <a:defRPr sz="1500" cap="all">
                  <a:solidFill>
                    <a:srgbClr val="FFFFFF"/>
                  </a:solidFill>
                  <a:latin typeface="Helvetica Neue"/>
                  <a:ea typeface="Helvetica Neue"/>
                  <a:cs typeface="Helvetica Neue"/>
                  <a:sym typeface="Helvetica Neue"/>
                </a:defRPr>
              </a:pPr>
              <a:endParaRPr kumimoji="0" sz="1500" b="0" i="0" u="none" strike="noStrike" kern="1200" cap="all" spc="0" normalizeH="0" baseline="0" noProof="0" dirty="0">
                <a:ln>
                  <a:noFill/>
                </a:ln>
                <a:solidFill>
                  <a:srgbClr val="FFFFFF"/>
                </a:solidFill>
                <a:effectLst/>
                <a:uLnTx/>
                <a:uFillTx/>
                <a:latin typeface="Helvetica Neue"/>
                <a:sym typeface="Helvetica Neue"/>
              </a:endParaRPr>
            </a:p>
          </p:txBody>
        </p:sp>
        <p:sp>
          <p:nvSpPr>
            <p:cNvPr id="96" name="Freeform 257"/>
            <p:cNvSpPr>
              <a:spLocks noChangeAspect="1" noEditPoints="1"/>
            </p:cNvSpPr>
            <p:nvPr/>
          </p:nvSpPr>
          <p:spPr bwMode="auto">
            <a:xfrm>
              <a:off x="321538" y="2951999"/>
              <a:ext cx="483386" cy="301848"/>
            </a:xfrm>
            <a:custGeom>
              <a:avLst/>
              <a:gdLst/>
              <a:ahLst/>
              <a:cxnLst>
                <a:cxn ang="0">
                  <a:pos x="669" y="0"/>
                </a:cxn>
                <a:cxn ang="0">
                  <a:pos x="726" y="397"/>
                </a:cxn>
                <a:cxn ang="0">
                  <a:pos x="57" y="454"/>
                </a:cxn>
                <a:cxn ang="0">
                  <a:pos x="0" y="57"/>
                </a:cxn>
                <a:cxn ang="0">
                  <a:pos x="73" y="55"/>
                </a:cxn>
                <a:cxn ang="0">
                  <a:pos x="67" y="394"/>
                </a:cxn>
                <a:cxn ang="0">
                  <a:pos x="657" y="400"/>
                </a:cxn>
                <a:cxn ang="0">
                  <a:pos x="663" y="60"/>
                </a:cxn>
                <a:cxn ang="0">
                  <a:pos x="73" y="55"/>
                </a:cxn>
                <a:cxn ang="0">
                  <a:pos x="21" y="106"/>
                </a:cxn>
                <a:cxn ang="0">
                  <a:pos x="33" y="106"/>
                </a:cxn>
                <a:cxn ang="0">
                  <a:pos x="27" y="125"/>
                </a:cxn>
                <a:cxn ang="0">
                  <a:pos x="27" y="130"/>
                </a:cxn>
                <a:cxn ang="0">
                  <a:pos x="27" y="125"/>
                </a:cxn>
                <a:cxn ang="0">
                  <a:pos x="685" y="119"/>
                </a:cxn>
                <a:cxn ang="0">
                  <a:pos x="688" y="140"/>
                </a:cxn>
                <a:cxn ang="0">
                  <a:pos x="699" y="137"/>
                </a:cxn>
                <a:cxn ang="0">
                  <a:pos x="696" y="116"/>
                </a:cxn>
                <a:cxn ang="0">
                  <a:pos x="688" y="182"/>
                </a:cxn>
                <a:cxn ang="0">
                  <a:pos x="685" y="204"/>
                </a:cxn>
                <a:cxn ang="0">
                  <a:pos x="696" y="207"/>
                </a:cxn>
                <a:cxn ang="0">
                  <a:pos x="699" y="185"/>
                </a:cxn>
                <a:cxn ang="0">
                  <a:pos x="688" y="182"/>
                </a:cxn>
                <a:cxn ang="0">
                  <a:pos x="685" y="252"/>
                </a:cxn>
                <a:cxn ang="0">
                  <a:pos x="688" y="274"/>
                </a:cxn>
                <a:cxn ang="0">
                  <a:pos x="699" y="271"/>
                </a:cxn>
                <a:cxn ang="0">
                  <a:pos x="696" y="249"/>
                </a:cxn>
                <a:cxn ang="0">
                  <a:pos x="688" y="316"/>
                </a:cxn>
                <a:cxn ang="0">
                  <a:pos x="685" y="338"/>
                </a:cxn>
                <a:cxn ang="0">
                  <a:pos x="696" y="340"/>
                </a:cxn>
                <a:cxn ang="0">
                  <a:pos x="699" y="319"/>
                </a:cxn>
                <a:cxn ang="0">
                  <a:pos x="688" y="316"/>
                </a:cxn>
              </a:cxnLst>
              <a:rect l="0" t="0" r="r" b="b"/>
              <a:pathLst>
                <a:path w="726" h="454">
                  <a:moveTo>
                    <a:pt x="57" y="0"/>
                  </a:moveTo>
                  <a:cubicBezTo>
                    <a:pt x="669" y="0"/>
                    <a:pt x="669" y="0"/>
                    <a:pt x="669" y="0"/>
                  </a:cubicBezTo>
                  <a:cubicBezTo>
                    <a:pt x="701" y="0"/>
                    <a:pt x="726" y="25"/>
                    <a:pt x="726" y="57"/>
                  </a:cubicBezTo>
                  <a:cubicBezTo>
                    <a:pt x="726" y="397"/>
                    <a:pt x="726" y="397"/>
                    <a:pt x="726" y="397"/>
                  </a:cubicBezTo>
                  <a:cubicBezTo>
                    <a:pt x="726" y="429"/>
                    <a:pt x="701" y="454"/>
                    <a:pt x="669" y="454"/>
                  </a:cubicBezTo>
                  <a:cubicBezTo>
                    <a:pt x="57" y="454"/>
                    <a:pt x="57" y="454"/>
                    <a:pt x="57" y="454"/>
                  </a:cubicBezTo>
                  <a:cubicBezTo>
                    <a:pt x="26" y="454"/>
                    <a:pt x="0" y="429"/>
                    <a:pt x="0" y="397"/>
                  </a:cubicBezTo>
                  <a:cubicBezTo>
                    <a:pt x="0" y="57"/>
                    <a:pt x="0" y="57"/>
                    <a:pt x="0" y="57"/>
                  </a:cubicBezTo>
                  <a:cubicBezTo>
                    <a:pt x="0" y="25"/>
                    <a:pt x="26" y="0"/>
                    <a:pt x="57" y="0"/>
                  </a:cubicBezTo>
                  <a:close/>
                  <a:moveTo>
                    <a:pt x="73" y="55"/>
                  </a:moveTo>
                  <a:cubicBezTo>
                    <a:pt x="70" y="55"/>
                    <a:pt x="67" y="57"/>
                    <a:pt x="67" y="60"/>
                  </a:cubicBezTo>
                  <a:cubicBezTo>
                    <a:pt x="67" y="394"/>
                    <a:pt x="67" y="394"/>
                    <a:pt x="67" y="394"/>
                  </a:cubicBezTo>
                  <a:cubicBezTo>
                    <a:pt x="67" y="398"/>
                    <a:pt x="70" y="400"/>
                    <a:pt x="73" y="400"/>
                  </a:cubicBezTo>
                  <a:cubicBezTo>
                    <a:pt x="657" y="400"/>
                    <a:pt x="657" y="400"/>
                    <a:pt x="657" y="400"/>
                  </a:cubicBezTo>
                  <a:cubicBezTo>
                    <a:pt x="660" y="400"/>
                    <a:pt x="663" y="398"/>
                    <a:pt x="663" y="394"/>
                  </a:cubicBezTo>
                  <a:cubicBezTo>
                    <a:pt x="663" y="60"/>
                    <a:pt x="663" y="60"/>
                    <a:pt x="663" y="60"/>
                  </a:cubicBezTo>
                  <a:cubicBezTo>
                    <a:pt x="663" y="57"/>
                    <a:pt x="660" y="55"/>
                    <a:pt x="657" y="55"/>
                  </a:cubicBezTo>
                  <a:cubicBezTo>
                    <a:pt x="73" y="55"/>
                    <a:pt x="73" y="55"/>
                    <a:pt x="73" y="55"/>
                  </a:cubicBezTo>
                  <a:close/>
                  <a:moveTo>
                    <a:pt x="27" y="100"/>
                  </a:moveTo>
                  <a:cubicBezTo>
                    <a:pt x="23" y="100"/>
                    <a:pt x="21" y="103"/>
                    <a:pt x="21" y="106"/>
                  </a:cubicBezTo>
                  <a:cubicBezTo>
                    <a:pt x="21" y="109"/>
                    <a:pt x="23" y="112"/>
                    <a:pt x="27" y="112"/>
                  </a:cubicBezTo>
                  <a:cubicBezTo>
                    <a:pt x="30" y="112"/>
                    <a:pt x="33" y="109"/>
                    <a:pt x="33" y="106"/>
                  </a:cubicBezTo>
                  <a:cubicBezTo>
                    <a:pt x="33" y="103"/>
                    <a:pt x="30" y="100"/>
                    <a:pt x="27" y="100"/>
                  </a:cubicBezTo>
                  <a:close/>
                  <a:moveTo>
                    <a:pt x="27" y="125"/>
                  </a:moveTo>
                  <a:cubicBezTo>
                    <a:pt x="26" y="125"/>
                    <a:pt x="24" y="126"/>
                    <a:pt x="24" y="127"/>
                  </a:cubicBezTo>
                  <a:cubicBezTo>
                    <a:pt x="24" y="129"/>
                    <a:pt x="26" y="130"/>
                    <a:pt x="27" y="130"/>
                  </a:cubicBezTo>
                  <a:cubicBezTo>
                    <a:pt x="28" y="130"/>
                    <a:pt x="29" y="129"/>
                    <a:pt x="29" y="127"/>
                  </a:cubicBezTo>
                  <a:cubicBezTo>
                    <a:pt x="29" y="126"/>
                    <a:pt x="28" y="125"/>
                    <a:pt x="27" y="125"/>
                  </a:cubicBezTo>
                  <a:close/>
                  <a:moveTo>
                    <a:pt x="688" y="116"/>
                  </a:moveTo>
                  <a:cubicBezTo>
                    <a:pt x="686" y="116"/>
                    <a:pt x="685" y="116"/>
                    <a:pt x="685" y="119"/>
                  </a:cubicBezTo>
                  <a:cubicBezTo>
                    <a:pt x="685" y="137"/>
                    <a:pt x="685" y="137"/>
                    <a:pt x="685" y="137"/>
                  </a:cubicBezTo>
                  <a:cubicBezTo>
                    <a:pt x="685" y="139"/>
                    <a:pt x="686" y="140"/>
                    <a:pt x="688" y="140"/>
                  </a:cubicBezTo>
                  <a:cubicBezTo>
                    <a:pt x="696" y="140"/>
                    <a:pt x="696" y="140"/>
                    <a:pt x="696" y="140"/>
                  </a:cubicBezTo>
                  <a:cubicBezTo>
                    <a:pt x="697" y="140"/>
                    <a:pt x="699" y="139"/>
                    <a:pt x="699" y="137"/>
                  </a:cubicBezTo>
                  <a:cubicBezTo>
                    <a:pt x="699" y="119"/>
                    <a:pt x="699" y="119"/>
                    <a:pt x="699" y="119"/>
                  </a:cubicBezTo>
                  <a:cubicBezTo>
                    <a:pt x="699" y="116"/>
                    <a:pt x="697" y="116"/>
                    <a:pt x="696" y="116"/>
                  </a:cubicBezTo>
                  <a:cubicBezTo>
                    <a:pt x="688" y="116"/>
                    <a:pt x="688" y="116"/>
                    <a:pt x="688" y="116"/>
                  </a:cubicBezTo>
                  <a:close/>
                  <a:moveTo>
                    <a:pt x="688" y="182"/>
                  </a:moveTo>
                  <a:cubicBezTo>
                    <a:pt x="686" y="182"/>
                    <a:pt x="685" y="184"/>
                    <a:pt x="685" y="185"/>
                  </a:cubicBezTo>
                  <a:cubicBezTo>
                    <a:pt x="685" y="204"/>
                    <a:pt x="685" y="204"/>
                    <a:pt x="685" y="204"/>
                  </a:cubicBezTo>
                  <a:cubicBezTo>
                    <a:pt x="685" y="205"/>
                    <a:pt x="686" y="207"/>
                    <a:pt x="688" y="207"/>
                  </a:cubicBezTo>
                  <a:cubicBezTo>
                    <a:pt x="696" y="207"/>
                    <a:pt x="696" y="207"/>
                    <a:pt x="696" y="207"/>
                  </a:cubicBezTo>
                  <a:cubicBezTo>
                    <a:pt x="697" y="207"/>
                    <a:pt x="699" y="205"/>
                    <a:pt x="699" y="204"/>
                  </a:cubicBezTo>
                  <a:cubicBezTo>
                    <a:pt x="699" y="185"/>
                    <a:pt x="699" y="185"/>
                    <a:pt x="699" y="185"/>
                  </a:cubicBezTo>
                  <a:cubicBezTo>
                    <a:pt x="699" y="184"/>
                    <a:pt x="697" y="182"/>
                    <a:pt x="696" y="182"/>
                  </a:cubicBezTo>
                  <a:cubicBezTo>
                    <a:pt x="688" y="182"/>
                    <a:pt x="688" y="182"/>
                    <a:pt x="688" y="182"/>
                  </a:cubicBezTo>
                  <a:close/>
                  <a:moveTo>
                    <a:pt x="688" y="249"/>
                  </a:moveTo>
                  <a:cubicBezTo>
                    <a:pt x="686" y="249"/>
                    <a:pt x="685" y="251"/>
                    <a:pt x="685" y="252"/>
                  </a:cubicBezTo>
                  <a:cubicBezTo>
                    <a:pt x="685" y="271"/>
                    <a:pt x="685" y="271"/>
                    <a:pt x="685" y="271"/>
                  </a:cubicBezTo>
                  <a:cubicBezTo>
                    <a:pt x="685" y="272"/>
                    <a:pt x="686" y="274"/>
                    <a:pt x="688" y="274"/>
                  </a:cubicBezTo>
                  <a:cubicBezTo>
                    <a:pt x="696" y="274"/>
                    <a:pt x="696" y="274"/>
                    <a:pt x="696" y="274"/>
                  </a:cubicBezTo>
                  <a:cubicBezTo>
                    <a:pt x="697" y="274"/>
                    <a:pt x="699" y="272"/>
                    <a:pt x="699" y="271"/>
                  </a:cubicBezTo>
                  <a:cubicBezTo>
                    <a:pt x="699" y="252"/>
                    <a:pt x="699" y="252"/>
                    <a:pt x="699" y="252"/>
                  </a:cubicBezTo>
                  <a:cubicBezTo>
                    <a:pt x="699" y="251"/>
                    <a:pt x="697" y="249"/>
                    <a:pt x="696" y="249"/>
                  </a:cubicBezTo>
                  <a:cubicBezTo>
                    <a:pt x="688" y="249"/>
                    <a:pt x="688" y="249"/>
                    <a:pt x="688" y="249"/>
                  </a:cubicBezTo>
                  <a:close/>
                  <a:moveTo>
                    <a:pt x="688" y="316"/>
                  </a:moveTo>
                  <a:cubicBezTo>
                    <a:pt x="686" y="316"/>
                    <a:pt x="685" y="317"/>
                    <a:pt x="685" y="319"/>
                  </a:cubicBezTo>
                  <a:cubicBezTo>
                    <a:pt x="685" y="338"/>
                    <a:pt x="685" y="338"/>
                    <a:pt x="685" y="338"/>
                  </a:cubicBezTo>
                  <a:cubicBezTo>
                    <a:pt x="685" y="340"/>
                    <a:pt x="686" y="340"/>
                    <a:pt x="688" y="340"/>
                  </a:cubicBezTo>
                  <a:cubicBezTo>
                    <a:pt x="696" y="340"/>
                    <a:pt x="696" y="340"/>
                    <a:pt x="696" y="340"/>
                  </a:cubicBezTo>
                  <a:cubicBezTo>
                    <a:pt x="697" y="340"/>
                    <a:pt x="699" y="340"/>
                    <a:pt x="699" y="338"/>
                  </a:cubicBezTo>
                  <a:cubicBezTo>
                    <a:pt x="699" y="319"/>
                    <a:pt x="699" y="319"/>
                    <a:pt x="699" y="319"/>
                  </a:cubicBezTo>
                  <a:cubicBezTo>
                    <a:pt x="699" y="317"/>
                    <a:pt x="697" y="316"/>
                    <a:pt x="696" y="316"/>
                  </a:cubicBezTo>
                  <a:cubicBezTo>
                    <a:pt x="688" y="316"/>
                    <a:pt x="688" y="316"/>
                    <a:pt x="688" y="31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97" name="Group 360"/>
          <p:cNvGrpSpPr>
            <a:grpSpLocks noChangeAspect="1"/>
          </p:cNvGrpSpPr>
          <p:nvPr/>
        </p:nvGrpSpPr>
        <p:grpSpPr>
          <a:xfrm>
            <a:off x="2238113" y="2885440"/>
            <a:ext cx="422276" cy="331850"/>
            <a:chOff x="7969250" y="2316163"/>
            <a:chExt cx="763588" cy="600075"/>
          </a:xfrm>
          <a:solidFill>
            <a:schemeClr val="bg1"/>
          </a:solidFill>
        </p:grpSpPr>
        <p:sp>
          <p:nvSpPr>
            <p:cNvPr id="98" name="Oval 53"/>
            <p:cNvSpPr>
              <a:spLocks noChangeArrowheads="1"/>
            </p:cNvSpPr>
            <p:nvPr/>
          </p:nvSpPr>
          <p:spPr bwMode="auto">
            <a:xfrm>
              <a:off x="8115300" y="2881313"/>
              <a:ext cx="484188" cy="349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99" name="Freeform 54"/>
            <p:cNvSpPr>
              <a:spLocks/>
            </p:cNvSpPr>
            <p:nvPr/>
          </p:nvSpPr>
          <p:spPr bwMode="auto">
            <a:xfrm>
              <a:off x="7969250" y="2316163"/>
              <a:ext cx="763588" cy="487363"/>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00" name="Rectangle 55"/>
            <p:cNvSpPr>
              <a:spLocks noChangeArrowheads="1"/>
            </p:cNvSpPr>
            <p:nvPr/>
          </p:nvSpPr>
          <p:spPr bwMode="auto">
            <a:xfrm>
              <a:off x="8020050" y="2355850"/>
              <a:ext cx="660400" cy="368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1" name="Freeform 56"/>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2" name="Rectangle 57"/>
            <p:cNvSpPr>
              <a:spLocks noChangeArrowheads="1"/>
            </p:cNvSpPr>
            <p:nvPr/>
          </p:nvSpPr>
          <p:spPr bwMode="auto">
            <a:xfrm>
              <a:off x="8004175" y="2355850"/>
              <a:ext cx="693738" cy="371475"/>
            </a:xfrm>
            <a:prstGeom prst="rect">
              <a:avLst/>
            </a:prstGeom>
            <a:solidFill>
              <a:srgbClr val="F5A487"/>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3" name="Freeform 58"/>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4" name="Freeform 59"/>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5" name="Rectangle 60"/>
            <p:cNvSpPr>
              <a:spLocks noChangeArrowheads="1"/>
            </p:cNvSpPr>
            <p:nvPr/>
          </p:nvSpPr>
          <p:spPr bwMode="auto">
            <a:xfrm>
              <a:off x="8572500" y="2757488"/>
              <a:ext cx="41275"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6" name="Freeform 61"/>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107" name="Shape 9"/>
          <p:cNvSpPr/>
          <p:nvPr/>
        </p:nvSpPr>
        <p:spPr>
          <a:xfrm>
            <a:off x="761413" y="3449584"/>
            <a:ext cx="1059954" cy="241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en-GB" sz="1400" b="0" i="0" u="none" strike="noStrike" kern="1200" cap="none" spc="0" normalizeH="0" baseline="0" noProof="0" dirty="0">
                <a:ln>
                  <a:noFill/>
                </a:ln>
                <a:solidFill>
                  <a:srgbClr val="4D4D4D"/>
                </a:solidFill>
                <a:effectLst/>
                <a:uLnTx/>
                <a:uFillTx/>
                <a:latin typeface="Calibri"/>
                <a:sym typeface="Helvetica Neue Light"/>
              </a:rPr>
              <a:t>Desktop PC</a:t>
            </a:r>
            <a:endParaRPr kumimoji="0" sz="1400" b="0" i="0" u="none" strike="noStrike" kern="1200" cap="none" spc="0" normalizeH="0" baseline="0" noProof="0" dirty="0">
              <a:ln>
                <a:noFill/>
              </a:ln>
              <a:solidFill>
                <a:srgbClr val="4D4D4D"/>
              </a:solidFill>
              <a:effectLst/>
              <a:uLnTx/>
              <a:uFillTx/>
              <a:latin typeface="Calibri"/>
              <a:sym typeface="Helvetica Neue Light"/>
            </a:endParaRPr>
          </a:p>
        </p:txBody>
      </p:sp>
      <p:sp>
        <p:nvSpPr>
          <p:cNvPr id="108" name="Shape 13"/>
          <p:cNvSpPr/>
          <p:nvPr/>
        </p:nvSpPr>
        <p:spPr>
          <a:xfrm>
            <a:off x="855076" y="4269464"/>
            <a:ext cx="1177578" cy="241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hu-HU" sz="1400" b="0" i="0" u="none" strike="noStrike" kern="1200" cap="none" spc="0" normalizeH="0" baseline="0" noProof="0" dirty="0">
                <a:ln>
                  <a:noFill/>
                </a:ln>
                <a:solidFill>
                  <a:srgbClr val="4D4D4D"/>
                </a:solidFill>
                <a:effectLst/>
                <a:uLnTx/>
                <a:uFillTx/>
                <a:latin typeface="Calibri"/>
                <a:sym typeface="Helvetica Neue Light"/>
              </a:rPr>
              <a:t>Tablet</a:t>
            </a:r>
          </a:p>
        </p:txBody>
      </p:sp>
      <p:sp>
        <p:nvSpPr>
          <p:cNvPr id="109" name="Shape 13"/>
          <p:cNvSpPr/>
          <p:nvPr/>
        </p:nvSpPr>
        <p:spPr>
          <a:xfrm>
            <a:off x="722122" y="2883019"/>
            <a:ext cx="1177578" cy="2412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marL="0" marR="0" lvl="0" indent="0" algn="l" defTabSz="584200" rtl="0" eaLnBrk="1" fontAlgn="auto" latinLnBrk="0" hangingPunct="1">
              <a:lnSpc>
                <a:spcPct val="120000"/>
              </a:lnSpc>
              <a:spcBef>
                <a:spcPts val="1000"/>
              </a:spcBef>
              <a:spcAft>
                <a:spcPts val="0"/>
              </a:spcAft>
              <a:buClrTx/>
              <a:buSzTx/>
              <a:buFontTx/>
              <a:buNone/>
              <a:tabLst/>
              <a:defRPr sz="1800">
                <a:solidFill>
                  <a:srgbClr val="000000"/>
                </a:solidFill>
              </a:defRPr>
            </a:pPr>
            <a:r>
              <a:rPr kumimoji="0" lang="hu-HU" sz="1400" b="0" i="0" u="none" strike="noStrike" kern="1200" cap="none" spc="0" normalizeH="0" baseline="0" noProof="0" dirty="0">
                <a:ln>
                  <a:noFill/>
                </a:ln>
                <a:solidFill>
                  <a:srgbClr val="4D4D4D"/>
                </a:solidFill>
                <a:effectLst/>
                <a:uLnTx/>
                <a:uFillTx/>
                <a:latin typeface="Calibri"/>
                <a:sym typeface="Helvetica Neue Light"/>
              </a:rPr>
              <a:t>TV/</a:t>
            </a:r>
            <a:r>
              <a:rPr kumimoji="0" lang="en-GB" sz="1400" b="0" i="0" u="none" strike="noStrike" kern="1200" cap="none" spc="0" normalizeH="0" baseline="0" noProof="0" dirty="0">
                <a:ln>
                  <a:noFill/>
                </a:ln>
                <a:solidFill>
                  <a:srgbClr val="000000"/>
                </a:solidFill>
                <a:effectLst/>
                <a:uLnTx/>
                <a:uFillTx/>
                <a:latin typeface="Calibri"/>
                <a:sym typeface="Helvetica Neue Light"/>
              </a:rPr>
              <a:t> Smart</a:t>
            </a:r>
            <a:r>
              <a:rPr kumimoji="0" lang="hu-HU" sz="1400" b="0" i="0" u="none" strike="noStrike" kern="1200" cap="none" spc="0" normalizeH="0" baseline="0" noProof="0" dirty="0">
                <a:ln>
                  <a:noFill/>
                </a:ln>
                <a:solidFill>
                  <a:srgbClr val="4D4D4D"/>
                </a:solidFill>
                <a:effectLst/>
                <a:uLnTx/>
                <a:uFillTx/>
                <a:latin typeface="Calibri"/>
                <a:sym typeface="Helvetica Neue Light"/>
              </a:rPr>
              <a:t> TV</a:t>
            </a:r>
          </a:p>
        </p:txBody>
      </p:sp>
      <p:sp>
        <p:nvSpPr>
          <p:cNvPr id="2" name="Szövegdoboz 1"/>
          <p:cNvSpPr txBox="1"/>
          <p:nvPr/>
        </p:nvSpPr>
        <p:spPr>
          <a:xfrm>
            <a:off x="3276330" y="2047965"/>
            <a:ext cx="1466476" cy="461665"/>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4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53%</a:t>
            </a:r>
          </a:p>
        </p:txBody>
      </p:sp>
      <p:sp>
        <p:nvSpPr>
          <p:cNvPr id="117" name="Szövegdoboz 116"/>
          <p:cNvSpPr txBox="1"/>
          <p:nvPr/>
        </p:nvSpPr>
        <p:spPr>
          <a:xfrm>
            <a:off x="3254501" y="3514826"/>
            <a:ext cx="1466476" cy="369332"/>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26%</a:t>
            </a:r>
          </a:p>
        </p:txBody>
      </p:sp>
      <p:sp>
        <p:nvSpPr>
          <p:cNvPr id="118" name="Szövegdoboz 117"/>
          <p:cNvSpPr txBox="1"/>
          <p:nvPr/>
        </p:nvSpPr>
        <p:spPr>
          <a:xfrm>
            <a:off x="3250386" y="1030475"/>
            <a:ext cx="1466476" cy="523220"/>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8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87%</a:t>
            </a:r>
          </a:p>
        </p:txBody>
      </p:sp>
      <p:sp>
        <p:nvSpPr>
          <p:cNvPr id="119" name="Szövegdoboz 118"/>
          <p:cNvSpPr txBox="1"/>
          <p:nvPr/>
        </p:nvSpPr>
        <p:spPr>
          <a:xfrm>
            <a:off x="3271994" y="2875017"/>
            <a:ext cx="1466476" cy="369332"/>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35%</a:t>
            </a:r>
          </a:p>
        </p:txBody>
      </p:sp>
      <p:sp>
        <p:nvSpPr>
          <p:cNvPr id="120" name="Szövegdoboz 119"/>
          <p:cNvSpPr txBox="1"/>
          <p:nvPr/>
        </p:nvSpPr>
        <p:spPr>
          <a:xfrm>
            <a:off x="3254501" y="4207734"/>
            <a:ext cx="1466476" cy="369332"/>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16%</a:t>
            </a:r>
          </a:p>
        </p:txBody>
      </p:sp>
      <p:sp>
        <p:nvSpPr>
          <p:cNvPr id="46" name="Szövegdoboz 26"/>
          <p:cNvSpPr txBox="1"/>
          <p:nvPr/>
        </p:nvSpPr>
        <p:spPr>
          <a:xfrm>
            <a:off x="6363916" y="1514042"/>
            <a:ext cx="2384387" cy="2000548"/>
          </a:xfrm>
          <a:prstGeom prst="rect">
            <a:avLst/>
          </a:prstGeom>
        </p:spPr>
        <p:txBody>
          <a:bodyPr vert="horz" wrap="square" lIns="0" tIns="0" rIns="0" bIns="0" rtlCol="0">
            <a:spAutoFit/>
          </a:bodyPr>
          <a:lstStyle/>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58595B"/>
                </a:solidFill>
                <a:effectLst/>
                <a:uLnTx/>
                <a:uFillTx/>
                <a:latin typeface="Calibri"/>
                <a:ea typeface="+mn-ea"/>
                <a:cs typeface="+mn-cs"/>
              </a:rPr>
              <a:t>The attitudes of the study cohort and the two older age groups towards each device are likely to differ because of differences in the proportion of people who use them for internet use.</a:t>
            </a:r>
          </a:p>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58595B"/>
                </a:solidFill>
                <a:effectLst/>
                <a:uLnTx/>
                <a:uFillTx/>
                <a:latin typeface="Calibri"/>
                <a:ea typeface="+mn-ea"/>
                <a:cs typeface="+mn-cs"/>
              </a:rPr>
              <a:t>Among the age group 36-59, laptops/notebooks and smart TVs also play a smaller role in internet use, while desktop computers are used more often.</a:t>
            </a:r>
          </a:p>
          <a:p>
            <a:pPr marL="4763"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58595B"/>
                </a:solidFill>
                <a:effectLst/>
                <a:uLnTx/>
                <a:uFillTx/>
                <a:latin typeface="Calibri"/>
                <a:ea typeface="+mn-ea"/>
                <a:cs typeface="+mn-cs"/>
              </a:rPr>
              <a:t>For the over-60s, the smartphone plays a smaller role along with the </a:t>
            </a:r>
            <a:r>
              <a:rPr kumimoji="0" lang="en-GB" sz="1000" b="0" i="0" u="none" strike="noStrike" kern="0" cap="none" spc="0" normalizeH="0" baseline="0" noProof="0" dirty="0" err="1">
                <a:ln>
                  <a:noFill/>
                </a:ln>
                <a:solidFill>
                  <a:srgbClr val="58595B"/>
                </a:solidFill>
                <a:effectLst/>
                <a:uLnTx/>
                <a:uFillTx/>
                <a:latin typeface="Calibri"/>
                <a:ea typeface="+mn-ea"/>
                <a:cs typeface="+mn-cs"/>
              </a:rPr>
              <a:t>smartTV</a:t>
            </a:r>
            <a:r>
              <a:rPr kumimoji="0" lang="en-GB" sz="1000" b="0" i="0" u="none" strike="noStrike" kern="0" cap="none" spc="0" normalizeH="0" baseline="0" noProof="0" dirty="0">
                <a:ln>
                  <a:noFill/>
                </a:ln>
                <a:solidFill>
                  <a:srgbClr val="58595B"/>
                </a:solidFill>
                <a:effectLst/>
                <a:uLnTx/>
                <a:uFillTx/>
                <a:latin typeface="Calibri"/>
                <a:ea typeface="+mn-ea"/>
                <a:cs typeface="+mn-cs"/>
              </a:rPr>
              <a:t> and the desktop computer is also more popular, almost like</a:t>
            </a:r>
            <a:r>
              <a:rPr lang="en-GB" sz="1000" kern="0" dirty="0">
                <a:solidFill>
                  <a:srgbClr val="58595B"/>
                </a:solidFill>
                <a:latin typeface="Calibri"/>
              </a:rPr>
              <a:t> </a:t>
            </a:r>
            <a:r>
              <a:rPr kumimoji="0" lang="en-GB" sz="1000" b="0" i="0" u="none" strike="noStrike" kern="0" cap="none" spc="0" normalizeH="0" baseline="0" noProof="0" dirty="0">
                <a:ln>
                  <a:noFill/>
                </a:ln>
                <a:solidFill>
                  <a:srgbClr val="58595B"/>
                </a:solidFill>
                <a:effectLst/>
                <a:uLnTx/>
                <a:uFillTx/>
                <a:latin typeface="Calibri"/>
                <a:ea typeface="+mn-ea"/>
                <a:cs typeface="+mn-cs"/>
              </a:rPr>
              <a:t>the smartphone.</a:t>
            </a:r>
            <a:endParaRPr kumimoji="0" lang="hu-HU" sz="1000" b="0" i="0" u="none" strike="noStrike" kern="0" cap="none" spc="0" normalizeH="0" baseline="0" noProof="0" dirty="0">
              <a:ln>
                <a:noFill/>
              </a:ln>
              <a:solidFill>
                <a:srgbClr val="58595B"/>
              </a:solidFill>
              <a:effectLst/>
              <a:uLnTx/>
              <a:uFillTx/>
              <a:latin typeface="Calibri"/>
              <a:ea typeface="+mn-ea"/>
              <a:cs typeface="+mn-cs"/>
            </a:endParaRPr>
          </a:p>
        </p:txBody>
      </p:sp>
      <p:sp>
        <p:nvSpPr>
          <p:cNvPr id="8" name="TextBox 7">
            <a:extLst>
              <a:ext uri="{FF2B5EF4-FFF2-40B4-BE49-F238E27FC236}">
                <a16:creationId xmlns:a16="http://schemas.microsoft.com/office/drawing/2014/main" id="{293022C6-81CF-4837-8C39-25CAAD56B219}"/>
              </a:ext>
            </a:extLst>
          </p:cNvPr>
          <p:cNvSpPr txBox="1"/>
          <p:nvPr/>
        </p:nvSpPr>
        <p:spPr>
          <a:xfrm>
            <a:off x="4820202" y="2150735"/>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57</a:t>
            </a: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53" name="TextBox 52">
            <a:extLst>
              <a:ext uri="{FF2B5EF4-FFF2-40B4-BE49-F238E27FC236}">
                <a16:creationId xmlns:a16="http://schemas.microsoft.com/office/drawing/2014/main" id="{35BF154F-16EB-4C2F-A351-44FAC086CAE0}"/>
              </a:ext>
            </a:extLst>
          </p:cNvPr>
          <p:cNvSpPr txBox="1"/>
          <p:nvPr/>
        </p:nvSpPr>
        <p:spPr>
          <a:xfrm>
            <a:off x="4237458" y="1152366"/>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8B8B8B"/>
                </a:solidFill>
                <a:effectLst/>
                <a:uLnTx/>
                <a:uFillTx/>
                <a:latin typeface="Calibri" pitchFamily="34" charset="0"/>
                <a:ea typeface="+mn-ea"/>
                <a:cs typeface="Arial" pitchFamily="34" charset="0"/>
              </a:rPr>
              <a:t>87</a:t>
            </a:r>
            <a:r>
              <a:rPr kumimoji="0" lang="hu-HU" sz="1200" b="1" i="0" u="none" strike="noStrike" kern="1200" cap="none" spc="0" normalizeH="0" baseline="0" noProof="0" dirty="0">
                <a:ln>
                  <a:noFill/>
                </a:ln>
                <a:solidFill>
                  <a:srgbClr val="8B8B8B"/>
                </a:solidFill>
                <a:effectLst/>
                <a:uLnTx/>
                <a:uFillTx/>
                <a:latin typeface="Calibri" pitchFamily="34" charset="0"/>
                <a:ea typeface="+mn-ea"/>
                <a:cs typeface="Arial" pitchFamily="34" charset="0"/>
              </a:rPr>
              <a:t>%</a:t>
            </a:r>
            <a:endParaRPr kumimoji="0" lang="en-GB" sz="1200" b="1" i="0" u="none" strike="noStrike" kern="1200" cap="none" spc="0" normalizeH="0" baseline="0" noProof="0" dirty="0">
              <a:ln>
                <a:noFill/>
              </a:ln>
              <a:solidFill>
                <a:srgbClr val="8B8B8B"/>
              </a:solidFill>
              <a:effectLst/>
              <a:uLnTx/>
              <a:uFillTx/>
              <a:latin typeface="Calibri" pitchFamily="34" charset="0"/>
              <a:ea typeface="+mn-ea"/>
              <a:cs typeface="Arial" pitchFamily="34" charset="0"/>
            </a:endParaRPr>
          </a:p>
        </p:txBody>
      </p:sp>
      <p:sp>
        <p:nvSpPr>
          <p:cNvPr id="59" name="Arrow: Down 58">
            <a:extLst>
              <a:ext uri="{FF2B5EF4-FFF2-40B4-BE49-F238E27FC236}">
                <a16:creationId xmlns:a16="http://schemas.microsoft.com/office/drawing/2014/main" id="{2748D772-9C64-4486-B774-FC83890BECA0}"/>
              </a:ext>
            </a:extLst>
          </p:cNvPr>
          <p:cNvSpPr/>
          <p:nvPr/>
        </p:nvSpPr>
        <p:spPr>
          <a:xfrm>
            <a:off x="4630912" y="2968236"/>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61" name="Arrow: Down 60">
            <a:extLst>
              <a:ext uri="{FF2B5EF4-FFF2-40B4-BE49-F238E27FC236}">
                <a16:creationId xmlns:a16="http://schemas.microsoft.com/office/drawing/2014/main" id="{6A0AD7D6-A6A7-4A35-AE2F-092FFDEAE5F9}"/>
              </a:ext>
            </a:extLst>
          </p:cNvPr>
          <p:cNvSpPr/>
          <p:nvPr/>
        </p:nvSpPr>
        <p:spPr>
          <a:xfrm rot="10800000">
            <a:off x="4615812" y="3608013"/>
            <a:ext cx="139717" cy="201070"/>
          </a:xfrm>
          <a:prstGeom prst="downArrow">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5" name="TextBox 4">
            <a:extLst>
              <a:ext uri="{FF2B5EF4-FFF2-40B4-BE49-F238E27FC236}">
                <a16:creationId xmlns:a16="http://schemas.microsoft.com/office/drawing/2014/main" id="{6D6A9FF0-AEF4-A02B-1497-81579E1B69EB}"/>
              </a:ext>
            </a:extLst>
          </p:cNvPr>
          <p:cNvSpPr txBox="1"/>
          <p:nvPr/>
        </p:nvSpPr>
        <p:spPr>
          <a:xfrm>
            <a:off x="4237458" y="2150735"/>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42</a:t>
            </a: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6" name="TextBox 5">
            <a:extLst>
              <a:ext uri="{FF2B5EF4-FFF2-40B4-BE49-F238E27FC236}">
                <a16:creationId xmlns:a16="http://schemas.microsoft.com/office/drawing/2014/main" id="{3E518DB3-73B8-269B-3FD0-2DF30CC7E564}"/>
              </a:ext>
            </a:extLst>
          </p:cNvPr>
          <p:cNvSpPr txBox="1"/>
          <p:nvPr/>
        </p:nvSpPr>
        <p:spPr>
          <a:xfrm>
            <a:off x="4820202" y="1145136"/>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72</a:t>
            </a: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 name="TextBox 3">
            <a:extLst>
              <a:ext uri="{FF2B5EF4-FFF2-40B4-BE49-F238E27FC236}">
                <a16:creationId xmlns:a16="http://schemas.microsoft.com/office/drawing/2014/main" id="{3600DF81-23F1-11BA-0371-D020369CBF94}"/>
              </a:ext>
            </a:extLst>
          </p:cNvPr>
          <p:cNvSpPr txBox="1"/>
          <p:nvPr/>
        </p:nvSpPr>
        <p:spPr>
          <a:xfrm>
            <a:off x="4172140" y="775353"/>
            <a:ext cx="621154"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36-59:</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3" name="TextBox 12">
            <a:extLst>
              <a:ext uri="{FF2B5EF4-FFF2-40B4-BE49-F238E27FC236}">
                <a16:creationId xmlns:a16="http://schemas.microsoft.com/office/drawing/2014/main" id="{804C4B3D-31F7-FF57-DF42-9D0799F882C8}"/>
              </a:ext>
            </a:extLst>
          </p:cNvPr>
          <p:cNvSpPr txBox="1"/>
          <p:nvPr/>
        </p:nvSpPr>
        <p:spPr>
          <a:xfrm>
            <a:off x="4820202" y="782583"/>
            <a:ext cx="615894"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60+:</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22" name="Szövegdoboz 135">
            <a:extLst>
              <a:ext uri="{FF2B5EF4-FFF2-40B4-BE49-F238E27FC236}">
                <a16:creationId xmlns:a16="http://schemas.microsoft.com/office/drawing/2014/main" id="{4A8433A7-FE0A-A7F6-900F-69B0729755F8}"/>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T</a:t>
            </a:r>
            <a:r>
              <a:rPr kumimoji="0" lang="en-GB" sz="900" b="0" i="0" u="none" strike="noStrike" kern="0" cap="none" spc="0" normalizeH="0" baseline="0" noProof="0" dirty="0" err="1">
                <a:ln>
                  <a:noFill/>
                </a:ln>
                <a:solidFill>
                  <a:srgbClr val="222223"/>
                </a:solidFill>
                <a:effectLst/>
                <a:uLnTx/>
                <a:uFillTx/>
                <a:latin typeface="Calibri"/>
                <a:ea typeface="+mn-ea"/>
                <a:cs typeface="+mn-cs"/>
              </a:rPr>
              <a:t>otal</a:t>
            </a:r>
            <a:r>
              <a:rPr kumimoji="0" lang="en-GB" sz="900" b="0" i="0" u="none" strike="noStrike" kern="0" cap="none" spc="0" normalizeH="0" baseline="0" noProof="0" dirty="0">
                <a:ln>
                  <a:noFill/>
                </a:ln>
                <a:solidFill>
                  <a:srgbClr val="222223"/>
                </a:solidFill>
                <a:effectLst/>
                <a:uLnTx/>
                <a:uFillTx/>
                <a:latin typeface="Calibri"/>
                <a:ea typeface="+mn-ea"/>
                <a:cs typeface="+mn-cs"/>
              </a:rPr>
              <a:t> sample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Cohort</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sample</a:t>
            </a:r>
            <a:r>
              <a:rPr kumimoji="0" lang="hu-HU" sz="900" b="0" i="0" u="none" strike="noStrike" kern="0" cap="none" spc="0" normalizeH="0" baseline="0" noProof="0" dirty="0">
                <a:ln>
                  <a:noFill/>
                </a:ln>
                <a:solidFill>
                  <a:srgbClr val="222223"/>
                </a:solidFill>
                <a:effectLst/>
                <a:uLnTx/>
                <a:uFillTx/>
                <a:latin typeface="Calibri"/>
                <a:ea typeface="+mn-ea"/>
                <a:cs typeface="+mn-cs"/>
              </a:rPr>
              <a:t> n=</a:t>
            </a:r>
            <a:r>
              <a:rPr kumimoji="0" lang="en-GB" sz="900" b="0" i="0" u="none" strike="noStrike" kern="0" cap="none" spc="0" normalizeH="0" baseline="0" noProof="0" dirty="0">
                <a:ln>
                  <a:noFill/>
                </a:ln>
                <a:solidFill>
                  <a:srgbClr val="222223"/>
                </a:solidFill>
                <a:effectLst/>
                <a:uLnTx/>
                <a:uFillTx/>
                <a:latin typeface="Calibri"/>
                <a:ea typeface="+mn-ea"/>
                <a:cs typeface="+mn-cs"/>
              </a:rPr>
              <a:t>1000</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age group </a:t>
            </a:r>
            <a:r>
              <a:rPr kumimoji="0" lang="hu-HU" sz="900" b="0" i="0" u="none" strike="noStrike" kern="0" cap="none" spc="0" normalizeH="0" baseline="0" noProof="0" dirty="0">
                <a:ln>
                  <a:noFill/>
                </a:ln>
                <a:solidFill>
                  <a:srgbClr val="222223"/>
                </a:solidFill>
                <a:effectLst/>
                <a:uLnTx/>
                <a:uFillTx/>
                <a:latin typeface="Calibri"/>
                <a:ea typeface="+mn-ea"/>
                <a:cs typeface="+mn-cs"/>
              </a:rPr>
              <a:t>36-59 n=409, </a:t>
            </a:r>
            <a:r>
              <a:rPr kumimoji="0" lang="en-GB" sz="900" b="0" i="0" u="none" strike="noStrike" kern="0" cap="none" spc="0" normalizeH="0" baseline="0" noProof="0" dirty="0">
                <a:ln>
                  <a:noFill/>
                </a:ln>
                <a:solidFill>
                  <a:srgbClr val="222223"/>
                </a:solidFill>
                <a:effectLst/>
                <a:uLnTx/>
                <a:uFillTx/>
                <a:latin typeface="Calibri"/>
                <a:ea typeface="+mn-ea"/>
                <a:cs typeface="+mn-cs"/>
              </a:rPr>
              <a:t>age group </a:t>
            </a:r>
            <a:r>
              <a:rPr kumimoji="0" lang="hu-HU" sz="900" b="0" i="0" u="none" strike="noStrike" kern="0" cap="none" spc="0" normalizeH="0" baseline="0" noProof="0" dirty="0">
                <a:ln>
                  <a:noFill/>
                </a:ln>
                <a:solidFill>
                  <a:srgbClr val="222223"/>
                </a:solidFill>
                <a:effectLst/>
                <a:uLnTx/>
                <a:uFillTx/>
                <a:latin typeface="Calibri"/>
                <a:ea typeface="+mn-ea"/>
                <a:cs typeface="+mn-cs"/>
              </a:rPr>
              <a:t>60+ n=281</a:t>
            </a:r>
          </a:p>
        </p:txBody>
      </p:sp>
      <p:sp>
        <p:nvSpPr>
          <p:cNvPr id="23" name="Arrow: Down 22">
            <a:extLst>
              <a:ext uri="{FF2B5EF4-FFF2-40B4-BE49-F238E27FC236}">
                <a16:creationId xmlns:a16="http://schemas.microsoft.com/office/drawing/2014/main" id="{0E806736-D0C8-F1C8-6F1A-B5680ED3215A}"/>
              </a:ext>
            </a:extLst>
          </p:cNvPr>
          <p:cNvSpPr/>
          <p:nvPr/>
        </p:nvSpPr>
        <p:spPr>
          <a:xfrm>
            <a:off x="4630912" y="2191708"/>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4" name="Arrow: Down 23">
            <a:extLst>
              <a:ext uri="{FF2B5EF4-FFF2-40B4-BE49-F238E27FC236}">
                <a16:creationId xmlns:a16="http://schemas.microsoft.com/office/drawing/2014/main" id="{6F89B178-ABD8-E0AC-C625-478471C52585}"/>
              </a:ext>
            </a:extLst>
          </p:cNvPr>
          <p:cNvSpPr/>
          <p:nvPr/>
        </p:nvSpPr>
        <p:spPr>
          <a:xfrm>
            <a:off x="5231800" y="1190461"/>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5" name="Arrow: Down 24">
            <a:extLst>
              <a:ext uri="{FF2B5EF4-FFF2-40B4-BE49-F238E27FC236}">
                <a16:creationId xmlns:a16="http://schemas.microsoft.com/office/drawing/2014/main" id="{8FD5D384-63E9-81E2-4040-E9699CC300E2}"/>
              </a:ext>
            </a:extLst>
          </p:cNvPr>
          <p:cNvSpPr/>
          <p:nvPr/>
        </p:nvSpPr>
        <p:spPr>
          <a:xfrm>
            <a:off x="5227549" y="2979127"/>
            <a:ext cx="127015" cy="201070"/>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2" name="TextBox 11">
            <a:extLst>
              <a:ext uri="{FF2B5EF4-FFF2-40B4-BE49-F238E27FC236}">
                <a16:creationId xmlns:a16="http://schemas.microsoft.com/office/drawing/2014/main" id="{93B0ED6C-8D2F-5206-D10D-7D5D178FD981}"/>
              </a:ext>
            </a:extLst>
          </p:cNvPr>
          <p:cNvSpPr txBox="1"/>
          <p:nvPr/>
        </p:nvSpPr>
        <p:spPr>
          <a:xfrm>
            <a:off x="8426208" y="0"/>
            <a:ext cx="814442" cy="43088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1" i="0" u="none" strike="noStrike" kern="1200" cap="none" spc="0" normalizeH="0" baseline="0" noProof="0" dirty="0" err="1">
                <a:ln>
                  <a:noFill/>
                </a:ln>
                <a:solidFill>
                  <a:srgbClr val="008E94"/>
                </a:solidFill>
                <a:effectLst/>
                <a:uLnTx/>
                <a:uFillTx/>
                <a:latin typeface="Calibri" pitchFamily="34" charset="0"/>
                <a:ea typeface="+mn-ea"/>
                <a:cs typeface="Arial" pitchFamily="34" charset="0"/>
              </a:rPr>
              <a:t>Omnibus</a:t>
            </a:r>
            <a:endParaRPr kumimoji="0" lang="hu-HU"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data</a:t>
            </a:r>
            <a:endParaRPr kumimoji="0" lang="hu-HU"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sp>
        <p:nvSpPr>
          <p:cNvPr id="14" name="TextBox 13">
            <a:extLst>
              <a:ext uri="{FF2B5EF4-FFF2-40B4-BE49-F238E27FC236}">
                <a16:creationId xmlns:a16="http://schemas.microsoft.com/office/drawing/2014/main" id="{FCC96A55-A69F-AFC1-DB67-A22A02825D36}"/>
              </a:ext>
            </a:extLst>
          </p:cNvPr>
          <p:cNvSpPr txBox="1"/>
          <p:nvPr/>
        </p:nvSpPr>
        <p:spPr>
          <a:xfrm>
            <a:off x="8175434" y="-186650"/>
            <a:ext cx="256807" cy="83099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a:t>
            </a:r>
            <a:endParaRPr kumimoji="0" lang="hu-HU" sz="48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sp>
        <p:nvSpPr>
          <p:cNvPr id="15" name="TextBox 14">
            <a:extLst>
              <a:ext uri="{FF2B5EF4-FFF2-40B4-BE49-F238E27FC236}">
                <a16:creationId xmlns:a16="http://schemas.microsoft.com/office/drawing/2014/main" id="{0B51C40A-F55E-4187-1BF2-254CF4DAD0B9}"/>
              </a:ext>
            </a:extLst>
          </p:cNvPr>
          <p:cNvSpPr txBox="1"/>
          <p:nvPr/>
        </p:nvSpPr>
        <p:spPr>
          <a:xfrm>
            <a:off x="4820202" y="2922504"/>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a:t>
            </a: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6" name="TextBox 15">
            <a:extLst>
              <a:ext uri="{FF2B5EF4-FFF2-40B4-BE49-F238E27FC236}">
                <a16:creationId xmlns:a16="http://schemas.microsoft.com/office/drawing/2014/main" id="{B46F5C12-822C-CE5A-9894-566BDCA66FCD}"/>
              </a:ext>
            </a:extLst>
          </p:cNvPr>
          <p:cNvSpPr txBox="1"/>
          <p:nvPr/>
        </p:nvSpPr>
        <p:spPr>
          <a:xfrm>
            <a:off x="4237458" y="2922504"/>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19</a:t>
            </a: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7" name="TextBox 16">
            <a:extLst>
              <a:ext uri="{FF2B5EF4-FFF2-40B4-BE49-F238E27FC236}">
                <a16:creationId xmlns:a16="http://schemas.microsoft.com/office/drawing/2014/main" id="{F334A487-5895-06E2-B2A5-FCD3FC16AA5A}"/>
              </a:ext>
            </a:extLst>
          </p:cNvPr>
          <p:cNvSpPr txBox="1"/>
          <p:nvPr/>
        </p:nvSpPr>
        <p:spPr>
          <a:xfrm>
            <a:off x="4820202" y="3567182"/>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64%</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8" name="TextBox 17">
            <a:extLst>
              <a:ext uri="{FF2B5EF4-FFF2-40B4-BE49-F238E27FC236}">
                <a16:creationId xmlns:a16="http://schemas.microsoft.com/office/drawing/2014/main" id="{15C35210-C35E-8062-A405-B3FE562054E1}"/>
              </a:ext>
            </a:extLst>
          </p:cNvPr>
          <p:cNvSpPr txBox="1"/>
          <p:nvPr/>
        </p:nvSpPr>
        <p:spPr>
          <a:xfrm>
            <a:off x="4237458" y="3567182"/>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58%</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9" name="TextBox 18">
            <a:extLst>
              <a:ext uri="{FF2B5EF4-FFF2-40B4-BE49-F238E27FC236}">
                <a16:creationId xmlns:a16="http://schemas.microsoft.com/office/drawing/2014/main" id="{B5964750-370C-A4C0-257D-34752C4EC724}"/>
              </a:ext>
            </a:extLst>
          </p:cNvPr>
          <p:cNvSpPr txBox="1"/>
          <p:nvPr/>
        </p:nvSpPr>
        <p:spPr>
          <a:xfrm>
            <a:off x="4820202" y="4261310"/>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64%</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20" name="TextBox 19">
            <a:extLst>
              <a:ext uri="{FF2B5EF4-FFF2-40B4-BE49-F238E27FC236}">
                <a16:creationId xmlns:a16="http://schemas.microsoft.com/office/drawing/2014/main" id="{090D0C09-94C4-3693-2FA2-96FE8FA466B5}"/>
              </a:ext>
            </a:extLst>
          </p:cNvPr>
          <p:cNvSpPr txBox="1"/>
          <p:nvPr/>
        </p:nvSpPr>
        <p:spPr>
          <a:xfrm>
            <a:off x="4237458" y="4261310"/>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58%</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21" name="Arrow: Down 20">
            <a:extLst>
              <a:ext uri="{FF2B5EF4-FFF2-40B4-BE49-F238E27FC236}">
                <a16:creationId xmlns:a16="http://schemas.microsoft.com/office/drawing/2014/main" id="{47586D17-785D-5DC9-DF2A-95C3CBA6F77B}"/>
              </a:ext>
            </a:extLst>
          </p:cNvPr>
          <p:cNvSpPr/>
          <p:nvPr/>
        </p:nvSpPr>
        <p:spPr>
          <a:xfrm rot="10800000">
            <a:off x="5221197" y="3608014"/>
            <a:ext cx="139717" cy="201070"/>
          </a:xfrm>
          <a:prstGeom prst="downArrow">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3" name="Picture 2">
            <a:extLst>
              <a:ext uri="{FF2B5EF4-FFF2-40B4-BE49-F238E27FC236}">
                <a16:creationId xmlns:a16="http://schemas.microsoft.com/office/drawing/2014/main" id="{72969951-6735-2F20-443B-81A497C974E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7F3E470B-0FB8-6CA7-87C0-4C92D83F42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5536082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Accept</a:t>
            </a:r>
            <a:r>
              <a:rPr lang="hu-HU" sz="2900" dirty="0"/>
              <a:t> </a:t>
            </a:r>
            <a:r>
              <a:rPr lang="hu-HU" sz="2900" dirty="0" err="1"/>
              <a:t>rate</a:t>
            </a:r>
            <a:r>
              <a:rPr lang="hu-HU" sz="2900" dirty="0"/>
              <a:t> of </a:t>
            </a:r>
            <a:r>
              <a:rPr lang="hu-HU" sz="2900" dirty="0" err="1"/>
              <a:t>advertisements</a:t>
            </a:r>
            <a:r>
              <a:rPr lang="hu-HU" sz="2900" dirty="0"/>
              <a:t> </a:t>
            </a:r>
            <a:r>
              <a:rPr lang="hu-HU" sz="2900" dirty="0" err="1"/>
              <a:t>by</a:t>
            </a:r>
            <a:r>
              <a:rPr lang="hu-HU" sz="2900" dirty="0"/>
              <a:t> </a:t>
            </a:r>
            <a:r>
              <a:rPr lang="hu-HU" sz="2900" dirty="0" err="1"/>
              <a:t>devices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On</a:t>
            </a:r>
            <a:r>
              <a:rPr lang="hu-HU" sz="1000" i="1" dirty="0">
                <a:solidFill>
                  <a:schemeClr val="bg1">
                    <a:lumMod val="50000"/>
                  </a:schemeClr>
                </a:solidFill>
              </a:rPr>
              <a:t>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device</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find</a:t>
            </a:r>
            <a:r>
              <a:rPr lang="hu-HU" sz="1000" i="1" dirty="0">
                <a:solidFill>
                  <a:schemeClr val="bg1">
                    <a:lumMod val="50000"/>
                  </a:schemeClr>
                </a:solidFill>
              </a:rPr>
              <a:t> </a:t>
            </a:r>
            <a:r>
              <a:rPr lang="hu-HU" sz="1000" i="1" dirty="0" err="1">
                <a:solidFill>
                  <a:schemeClr val="bg1">
                    <a:lumMod val="50000"/>
                  </a:schemeClr>
                </a:solidFill>
              </a:rPr>
              <a:t>advertisements</a:t>
            </a:r>
            <a:r>
              <a:rPr lang="hu-HU" sz="1000" i="1" dirty="0">
                <a:solidFill>
                  <a:schemeClr val="bg1">
                    <a:lumMod val="50000"/>
                  </a:schemeClr>
                </a:solidFill>
              </a:rPr>
              <a:t> </a:t>
            </a:r>
            <a:r>
              <a:rPr lang="hu-HU" sz="1000" i="1" dirty="0" err="1">
                <a:solidFill>
                  <a:schemeClr val="bg1">
                    <a:lumMod val="50000"/>
                  </a:schemeClr>
                </a:solidFill>
              </a:rPr>
              <a:t>are</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most </a:t>
            </a:r>
            <a:r>
              <a:rPr lang="hu-HU" sz="1000" i="1" dirty="0" err="1">
                <a:solidFill>
                  <a:schemeClr val="bg1">
                    <a:lumMod val="50000"/>
                  </a:schemeClr>
                </a:solidFill>
              </a:rPr>
              <a:t>acceptable</a:t>
            </a:r>
            <a:r>
              <a:rPr lang="hu-HU" sz="1000" i="1" dirty="0">
                <a:solidFill>
                  <a:schemeClr val="bg1">
                    <a:lumMod val="50000"/>
                  </a:schemeClr>
                </a:solidFill>
              </a:rPr>
              <a:t>?</a:t>
            </a:r>
          </a:p>
          <a:p>
            <a:pPr marL="0" indent="0">
              <a:spcBef>
                <a:spcPts val="0"/>
              </a:spcBef>
              <a:buNone/>
            </a:pPr>
            <a:r>
              <a:rPr lang="hu-HU" sz="1000" i="1" dirty="0" err="1">
                <a:solidFill>
                  <a:schemeClr val="bg1">
                    <a:lumMod val="50000"/>
                  </a:schemeClr>
                </a:solidFill>
              </a:rPr>
              <a:t>Please</a:t>
            </a:r>
            <a:r>
              <a:rPr lang="hu-HU" sz="1000" i="1" dirty="0">
                <a:solidFill>
                  <a:schemeClr val="bg1">
                    <a:lumMod val="50000"/>
                  </a:schemeClr>
                </a:solidFill>
              </a:rPr>
              <a:t> </a:t>
            </a:r>
            <a:r>
              <a:rPr lang="hu-HU" sz="1000" i="1" dirty="0" err="1">
                <a:solidFill>
                  <a:schemeClr val="bg1">
                    <a:lumMod val="50000"/>
                  </a:schemeClr>
                </a:solidFill>
              </a:rPr>
              <a:t>prioritize</a:t>
            </a:r>
            <a:r>
              <a:rPr lang="hu-HU" sz="1000" i="1" dirty="0">
                <a:solidFill>
                  <a:schemeClr val="bg1">
                    <a:lumMod val="50000"/>
                  </a:schemeClr>
                </a:solidFill>
              </a:rPr>
              <a:t> </a:t>
            </a:r>
            <a:r>
              <a:rPr lang="hu-HU" sz="1000" i="1" dirty="0" err="1">
                <a:solidFill>
                  <a:schemeClr val="bg1">
                    <a:lumMod val="50000"/>
                  </a:schemeClr>
                </a:solidFill>
              </a:rPr>
              <a:t>devices</a:t>
            </a:r>
            <a:r>
              <a:rPr lang="hu-HU" sz="1000" i="1" dirty="0">
                <a:solidFill>
                  <a:schemeClr val="bg1">
                    <a:lumMod val="50000"/>
                  </a:schemeClr>
                </a:solidFill>
              </a:rPr>
              <a:t> </a:t>
            </a:r>
            <a:r>
              <a:rPr lang="hu-HU" sz="1000" i="1" dirty="0" err="1">
                <a:solidFill>
                  <a:schemeClr val="bg1">
                    <a:lumMod val="50000"/>
                  </a:schemeClr>
                </a:solidFill>
              </a:rPr>
              <a:t>by</a:t>
            </a:r>
            <a:r>
              <a:rPr lang="hu-HU" sz="1000" i="1" dirty="0">
                <a:solidFill>
                  <a:schemeClr val="bg1">
                    <a:lumMod val="50000"/>
                  </a:schemeClr>
                </a:solidFill>
              </a:rPr>
              <a:t> </a:t>
            </a:r>
            <a:r>
              <a:rPr lang="hu-HU" sz="1000" i="1" dirty="0" err="1">
                <a:solidFill>
                  <a:schemeClr val="bg1">
                    <a:lumMod val="50000"/>
                  </a:schemeClr>
                </a:solidFill>
              </a:rPr>
              <a:t>accep</a:t>
            </a:r>
            <a:r>
              <a:rPr lang="en-GB" sz="1000" i="1" dirty="0">
                <a:solidFill>
                  <a:schemeClr val="bg1">
                    <a:lumMod val="50000"/>
                  </a:schemeClr>
                </a:solidFill>
              </a:rPr>
              <a:t>t</a:t>
            </a:r>
            <a:r>
              <a:rPr lang="hu-HU" sz="1000" i="1" dirty="0" err="1">
                <a:solidFill>
                  <a:schemeClr val="bg1">
                    <a:lumMod val="50000"/>
                  </a:schemeClr>
                </a:solidFill>
              </a:rPr>
              <a:t>ance</a:t>
            </a:r>
            <a:r>
              <a:rPr lang="hu-HU" sz="1000" i="1" dirty="0">
                <a:solidFill>
                  <a:schemeClr val="bg1">
                    <a:lumMod val="50000"/>
                  </a:schemeClr>
                </a:solidFill>
              </a:rPr>
              <a:t>. </a:t>
            </a:r>
            <a:r>
              <a:rPr lang="hu-HU" sz="1000" i="1" dirty="0" err="1">
                <a:solidFill>
                  <a:schemeClr val="bg1">
                    <a:lumMod val="50000"/>
                  </a:schemeClr>
                </a:solidFill>
              </a:rPr>
              <a:t>Put</a:t>
            </a:r>
            <a:r>
              <a:rPr lang="hu-HU" sz="1000" i="1" dirty="0">
                <a:solidFill>
                  <a:schemeClr val="bg1">
                    <a:lumMod val="50000"/>
                  </a:schemeClr>
                </a:solidFill>
              </a:rPr>
              <a:t> </a:t>
            </a:r>
            <a:r>
              <a:rPr lang="hu-HU" sz="1000" i="1" dirty="0" err="1">
                <a:solidFill>
                  <a:schemeClr val="bg1">
                    <a:lumMod val="50000"/>
                  </a:schemeClr>
                </a:solidFill>
              </a:rPr>
              <a:t>first</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device</a:t>
            </a:r>
            <a:r>
              <a:rPr lang="hu-HU" sz="1000" i="1" dirty="0">
                <a:solidFill>
                  <a:schemeClr val="bg1">
                    <a:lumMod val="50000"/>
                  </a:schemeClr>
                </a:solidFill>
              </a:rPr>
              <a:t> </a:t>
            </a:r>
            <a:r>
              <a:rPr lang="hu-HU" sz="1000" i="1" dirty="0" err="1">
                <a:solidFill>
                  <a:schemeClr val="bg1">
                    <a:lumMod val="50000"/>
                  </a:schemeClr>
                </a:solidFill>
              </a:rPr>
              <a:t>on</a:t>
            </a:r>
            <a:r>
              <a:rPr lang="hu-HU" sz="1000" i="1" dirty="0">
                <a:solidFill>
                  <a:schemeClr val="bg1">
                    <a:lumMod val="50000"/>
                  </a:schemeClr>
                </a:solidFill>
              </a:rPr>
              <a:t>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accept</a:t>
            </a:r>
            <a:r>
              <a:rPr lang="hu-HU" sz="1000" i="1" dirty="0">
                <a:solidFill>
                  <a:schemeClr val="bg1">
                    <a:lumMod val="50000"/>
                  </a:schemeClr>
                </a:solidFill>
              </a:rPr>
              <a:t> </a:t>
            </a:r>
            <a:r>
              <a:rPr lang="hu-HU" sz="1000" i="1" dirty="0" err="1">
                <a:solidFill>
                  <a:schemeClr val="bg1">
                    <a:lumMod val="50000"/>
                  </a:schemeClr>
                </a:solidFill>
              </a:rPr>
              <a:t>advertisement</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most, and last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device</a:t>
            </a:r>
            <a:r>
              <a:rPr lang="hu-HU" sz="1000" i="1" dirty="0">
                <a:solidFill>
                  <a:schemeClr val="bg1">
                    <a:lumMod val="50000"/>
                  </a:schemeClr>
                </a:solidFill>
              </a:rPr>
              <a:t> </a:t>
            </a:r>
            <a:r>
              <a:rPr lang="hu-HU" sz="1000" i="1" dirty="0" err="1">
                <a:solidFill>
                  <a:schemeClr val="bg1">
                    <a:lumMod val="50000"/>
                  </a:schemeClr>
                </a:solidFill>
              </a:rPr>
              <a:t>on</a:t>
            </a:r>
            <a:r>
              <a:rPr lang="hu-HU" sz="1000" i="1" dirty="0">
                <a:solidFill>
                  <a:schemeClr val="bg1">
                    <a:lumMod val="50000"/>
                  </a:schemeClr>
                </a:solidFill>
              </a:rPr>
              <a:t> </a:t>
            </a:r>
            <a:r>
              <a:rPr lang="hu-HU" sz="1000" i="1" dirty="0" err="1">
                <a:solidFill>
                  <a:schemeClr val="bg1">
                    <a:lumMod val="50000"/>
                  </a:schemeClr>
                </a:solidFill>
              </a:rPr>
              <a:t>which</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can</a:t>
            </a:r>
            <a:r>
              <a:rPr lang="hu-HU" sz="1000" i="1" dirty="0">
                <a:solidFill>
                  <a:schemeClr val="bg1">
                    <a:lumMod val="50000"/>
                  </a:schemeClr>
                </a:solidFill>
              </a:rPr>
              <a:t> </a:t>
            </a:r>
            <a:r>
              <a:rPr lang="hu-HU" sz="1000" i="1" dirty="0" err="1">
                <a:solidFill>
                  <a:schemeClr val="bg1">
                    <a:lumMod val="50000"/>
                  </a:schemeClr>
                </a:solidFill>
              </a:rPr>
              <a:t>accept</a:t>
            </a:r>
            <a:r>
              <a:rPr lang="hu-HU" sz="1000" i="1" dirty="0">
                <a:solidFill>
                  <a:schemeClr val="bg1">
                    <a:lumMod val="50000"/>
                  </a:schemeClr>
                </a:solidFill>
              </a:rPr>
              <a:t> </a:t>
            </a:r>
            <a:r>
              <a:rPr lang="hu-HU" sz="1000" i="1" dirty="0" err="1">
                <a:solidFill>
                  <a:schemeClr val="bg1">
                    <a:lumMod val="50000"/>
                  </a:schemeClr>
                </a:solidFill>
              </a:rPr>
              <a:t>commercials</a:t>
            </a:r>
            <a:r>
              <a:rPr lang="hu-HU" sz="1000" i="1" dirty="0">
                <a:solidFill>
                  <a:schemeClr val="bg1">
                    <a:lumMod val="50000"/>
                  </a:schemeClr>
                </a:solidFill>
              </a:rPr>
              <a:t> </a:t>
            </a:r>
            <a:r>
              <a:rPr lang="hu-HU" sz="1000" i="1" dirty="0" err="1">
                <a:solidFill>
                  <a:schemeClr val="bg1">
                    <a:lumMod val="50000"/>
                  </a:schemeClr>
                </a:solidFill>
              </a:rPr>
              <a:t>the</a:t>
            </a:r>
            <a:r>
              <a:rPr lang="hu-HU" sz="1000" i="1" dirty="0">
                <a:solidFill>
                  <a:schemeClr val="bg1">
                    <a:lumMod val="50000"/>
                  </a:schemeClr>
                </a:solidFill>
              </a:rPr>
              <a:t> </a:t>
            </a:r>
            <a:r>
              <a:rPr lang="hu-HU" sz="1000" i="1" dirty="0" err="1">
                <a:solidFill>
                  <a:schemeClr val="bg1">
                    <a:lumMod val="50000"/>
                  </a:schemeClr>
                </a:solidFill>
              </a:rPr>
              <a:t>least</a:t>
            </a:r>
            <a:r>
              <a:rPr lang="en-GB" sz="1000" i="1" dirty="0">
                <a:solidFill>
                  <a:schemeClr val="bg1">
                    <a:lumMod val="50000"/>
                  </a:schemeClr>
                </a:solidFill>
              </a:rPr>
              <a:t>!</a:t>
            </a:r>
            <a:endParaRPr lang="hu-HU" sz="1000" i="1" dirty="0">
              <a:solidFill>
                <a:schemeClr val="bg1">
                  <a:lumMod val="50000"/>
                </a:schemeClr>
              </a:solidFill>
            </a:endParaRPr>
          </a:p>
        </p:txBody>
      </p:sp>
      <p:sp>
        <p:nvSpPr>
          <p:cNvPr id="38"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a:t>
            </a:r>
            <a:r>
              <a:rPr kumimoji="0" lang="en-GB" sz="900" b="0" i="0" u="none" strike="noStrike" kern="0" cap="none" spc="0" normalizeH="0" baseline="0" noProof="0" dirty="0">
                <a:ln>
                  <a:noFill/>
                </a:ln>
                <a:solidFill>
                  <a:srgbClr val="222223"/>
                </a:solidFill>
                <a:effectLst/>
                <a:uLnTx/>
                <a:uFillTx/>
                <a:latin typeface="Calibri"/>
                <a:ea typeface="+mn-ea"/>
                <a:cs typeface="+mn-cs"/>
              </a:rPr>
              <a:t>different for each device</a:t>
            </a:r>
            <a:r>
              <a:rPr kumimoji="0" lang="hu-HU" sz="900" b="0" i="0" u="none" strike="noStrike" kern="0" cap="none" spc="0" normalizeH="0" baseline="0" noProof="0" dirty="0">
                <a:ln>
                  <a:noFill/>
                </a:ln>
                <a:solidFill>
                  <a:srgbClr val="222223"/>
                </a:solidFill>
                <a:effectLst/>
                <a:uLnTx/>
                <a:uFillTx/>
                <a:latin typeface="Calibri"/>
                <a:ea typeface="+mn-ea"/>
                <a:cs typeface="+mn-cs"/>
              </a:rPr>
              <a:t> | 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the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ones</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watching</a:t>
            </a:r>
            <a:r>
              <a:rPr kumimoji="0" lang="hu-HU" sz="900" b="0" i="0" u="none" strike="noStrike" kern="0" cap="none" spc="0" normalizeH="0" baseline="0" noProof="0" dirty="0">
                <a:ln>
                  <a:noFill/>
                </a:ln>
                <a:solidFill>
                  <a:srgbClr val="222223"/>
                </a:solidFill>
                <a:effectLst/>
                <a:uLnTx/>
                <a:uFillTx/>
                <a:latin typeface="Calibri"/>
                <a:ea typeface="+mn-ea"/>
                <a:cs typeface="+mn-cs"/>
              </a:rPr>
              <a:t> video </a:t>
            </a:r>
            <a:r>
              <a:rPr kumimoji="0" lang="hu-HU" sz="900" b="0" i="0" u="none" strike="noStrike" kern="0" cap="none" spc="0" normalizeH="0" baseline="0" noProof="0" dirty="0" err="1">
                <a:ln>
                  <a:noFill/>
                </a:ln>
                <a:solidFill>
                  <a:srgbClr val="222223"/>
                </a:solidFill>
                <a:effectLst/>
                <a:uLnTx/>
                <a:uFillTx/>
                <a:latin typeface="Calibri"/>
                <a:ea typeface="+mn-ea"/>
                <a:cs typeface="+mn-cs"/>
              </a:rPr>
              <a:t>content</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on</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these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devices</a:t>
            </a:r>
            <a:r>
              <a:rPr kumimoji="0" lang="hu-HU" sz="900" b="0" i="0" u="none" strike="noStrike" kern="0" cap="none" spc="0" normalizeH="0" baseline="0" noProof="0" dirty="0">
                <a:ln>
                  <a:noFill/>
                </a:ln>
                <a:solidFill>
                  <a:srgbClr val="222223"/>
                </a:solidFill>
                <a:effectLst/>
                <a:uLnTx/>
                <a:uFillTx/>
                <a:latin typeface="Calibri"/>
                <a:ea typeface="+mn-ea"/>
                <a:cs typeface="+mn-cs"/>
              </a:rPr>
              <a:t> and </a:t>
            </a:r>
            <a:r>
              <a:rPr kumimoji="0" lang="hu-HU" sz="900" b="0" i="0" u="none" strike="noStrike" kern="0" cap="none" spc="0" normalizeH="0" baseline="0" noProof="0" dirty="0" err="1">
                <a:ln>
                  <a:noFill/>
                </a:ln>
                <a:solidFill>
                  <a:srgbClr val="222223"/>
                </a:solidFill>
                <a:effectLst/>
                <a:uLnTx/>
                <a:uFillTx/>
                <a:latin typeface="Calibri"/>
                <a:ea typeface="+mn-ea"/>
                <a:cs typeface="+mn-cs"/>
              </a:rPr>
              <a:t>marked</a:t>
            </a:r>
            <a:r>
              <a:rPr kumimoji="0" lang="hu-HU" sz="900" b="0" i="0" u="none" strike="noStrike" kern="0" cap="none" spc="0" normalizeH="0" baseline="0" noProof="0" dirty="0">
                <a:ln>
                  <a:noFill/>
                </a:ln>
                <a:solidFill>
                  <a:srgbClr val="222223"/>
                </a:solidFill>
                <a:effectLst/>
                <a:uLnTx/>
                <a:uFillTx/>
                <a:latin typeface="Calibri"/>
                <a:ea typeface="+mn-ea"/>
                <a:cs typeface="+mn-cs"/>
              </a:rPr>
              <a:t> more </a:t>
            </a:r>
            <a:r>
              <a:rPr kumimoji="0" lang="hu-HU" sz="900" b="0" i="0" u="none" strike="noStrike" kern="0" cap="none" spc="0" normalizeH="0" baseline="0" noProof="0" dirty="0" err="1">
                <a:ln>
                  <a:noFill/>
                </a:ln>
                <a:solidFill>
                  <a:srgbClr val="222223"/>
                </a:solidFill>
                <a:effectLst/>
                <a:uLnTx/>
                <a:uFillTx/>
                <a:latin typeface="Calibri"/>
                <a:ea typeface="+mn-ea"/>
                <a:cs typeface="+mn-cs"/>
              </a:rPr>
              <a:t>devices</a:t>
            </a:r>
            <a:r>
              <a:rPr kumimoji="0" lang="hu-HU" sz="900" b="0" i="0" u="none" strike="noStrike" kern="0" cap="none" spc="0" normalizeH="0" baseline="0" noProof="0" dirty="0">
                <a:ln>
                  <a:noFill/>
                </a:ln>
                <a:solidFill>
                  <a:srgbClr val="222223"/>
                </a:solidFill>
                <a:effectLst/>
                <a:uLnTx/>
                <a:uFillTx/>
                <a:latin typeface="Calibri"/>
                <a:ea typeface="+mn-ea"/>
                <a:cs typeface="+mn-cs"/>
              </a:rPr>
              <a:t> </a:t>
            </a:r>
          </a:p>
        </p:txBody>
      </p:sp>
      <p:sp>
        <p:nvSpPr>
          <p:cNvPr id="7" name="TextBox 19"/>
          <p:cNvSpPr txBox="1"/>
          <p:nvPr/>
        </p:nvSpPr>
        <p:spPr>
          <a:xfrm>
            <a:off x="395536" y="2427734"/>
            <a:ext cx="2536300" cy="338554"/>
          </a:xfrm>
          <a:prstGeom prst="rect">
            <a:avLst/>
          </a:prstGeom>
          <a:noFill/>
        </p:spPr>
        <p:txBody>
          <a:bodyPr wrap="square" lIns="0" tIns="0" rIns="0" bIns="0" rtlCol="0">
            <a:spAutoFit/>
          </a:bodyPr>
          <a:lstStyle/>
          <a:p>
            <a:pPr marL="0" marR="0" lvl="0" indent="0" algn="l" defTabSz="924282"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58585A"/>
                </a:solidFill>
                <a:effectLst/>
                <a:uLnTx/>
                <a:uFillTx/>
                <a:latin typeface="Calibri"/>
                <a:ea typeface="+mn-ea"/>
                <a:cs typeface="+mn-cs"/>
              </a:rPr>
              <a:t>DESKTOP PC</a:t>
            </a:r>
            <a:r>
              <a:rPr kumimoji="0" lang="hu-HU" sz="1100" b="0" i="0" u="none" strike="noStrike" kern="0" cap="none" spc="0" normalizeH="0" baseline="0" noProof="0" dirty="0">
                <a:ln>
                  <a:noFill/>
                </a:ln>
                <a:solidFill>
                  <a:srgbClr val="58585A"/>
                </a:solidFill>
                <a:effectLst/>
                <a:uLnTx/>
                <a:uFillTx/>
                <a:latin typeface="Calibri"/>
                <a:ea typeface="+mn-ea"/>
                <a:cs typeface="+mn-cs"/>
              </a:rPr>
              <a:t>/</a:t>
            </a:r>
            <a:br>
              <a:rPr kumimoji="0" lang="hu-HU" sz="1100" b="0" i="0" u="none" strike="noStrike" kern="0" cap="none" spc="0" normalizeH="0" baseline="0" noProof="0" dirty="0">
                <a:ln>
                  <a:noFill/>
                </a:ln>
                <a:solidFill>
                  <a:srgbClr val="58585A"/>
                </a:solidFill>
                <a:effectLst/>
                <a:uLnTx/>
                <a:uFillTx/>
                <a:latin typeface="Calibri"/>
                <a:ea typeface="+mn-ea"/>
                <a:cs typeface="+mn-cs"/>
              </a:rPr>
            </a:br>
            <a:r>
              <a:rPr kumimoji="0" lang="hu-HU" sz="1100" b="0" i="0" u="none" strike="noStrike" kern="0" cap="none" spc="0" normalizeH="0" baseline="0" noProof="0" dirty="0">
                <a:ln>
                  <a:noFill/>
                </a:ln>
                <a:solidFill>
                  <a:srgbClr val="58585A"/>
                </a:solidFill>
                <a:effectLst/>
                <a:uLnTx/>
                <a:uFillTx/>
                <a:latin typeface="Calibri"/>
                <a:ea typeface="+mn-ea"/>
                <a:cs typeface="+mn-cs"/>
              </a:rPr>
              <a:t>LAPTOP/NOTEBOOK</a:t>
            </a:r>
            <a:endParaRPr kumimoji="0" lang="en-US" sz="1100" b="0" i="0" u="none" strike="noStrike" kern="0" cap="none" spc="0" normalizeH="0" baseline="0" noProof="0" dirty="0">
              <a:ln>
                <a:noFill/>
              </a:ln>
              <a:solidFill>
                <a:srgbClr val="58585A"/>
              </a:solidFill>
              <a:effectLst/>
              <a:uLnTx/>
              <a:uFillTx/>
              <a:latin typeface="Calibri"/>
              <a:ea typeface="+mn-ea"/>
              <a:cs typeface="+mn-cs"/>
            </a:endParaRPr>
          </a:p>
        </p:txBody>
      </p:sp>
      <p:sp>
        <p:nvSpPr>
          <p:cNvPr id="55" name="TextBox 19"/>
          <p:cNvSpPr txBox="1"/>
          <p:nvPr/>
        </p:nvSpPr>
        <p:spPr>
          <a:xfrm>
            <a:off x="2489268" y="1203598"/>
            <a:ext cx="1309796" cy="369332"/>
          </a:xfrm>
          <a:prstGeom prst="rect">
            <a:avLst/>
          </a:prstGeom>
          <a:noFill/>
        </p:spPr>
        <p:txBody>
          <a:bodyPr wrap="square" lIns="0" tIns="0" rIns="0" bIns="0" rtlCol="0">
            <a:spAutoFit/>
          </a:bodyPr>
          <a:lstStyle/>
          <a:p>
            <a:pPr marL="0" marR="0" lvl="0" indent="0" algn="ctr" defTabSz="924282"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58585A"/>
                </a:solidFill>
                <a:effectLst/>
                <a:uLnTx/>
                <a:uFillTx/>
                <a:latin typeface="Calibri"/>
                <a:ea typeface="+mn-ea"/>
                <a:cs typeface="+mn-cs"/>
              </a:rPr>
              <a:t>AVERAGE PLACEMENT</a:t>
            </a:r>
            <a:endParaRPr kumimoji="0" lang="en-US" sz="1200" b="0" i="0" u="none" strike="noStrike" kern="0" cap="none" spc="0" normalizeH="0" baseline="0" noProof="0" dirty="0">
              <a:ln>
                <a:noFill/>
              </a:ln>
              <a:solidFill>
                <a:srgbClr val="58585A"/>
              </a:solidFill>
              <a:effectLst/>
              <a:uLnTx/>
              <a:uFillTx/>
              <a:latin typeface="Calibri"/>
              <a:ea typeface="+mn-ea"/>
              <a:cs typeface="+mn-cs"/>
            </a:endParaRPr>
          </a:p>
        </p:txBody>
      </p:sp>
      <p:sp>
        <p:nvSpPr>
          <p:cNvPr id="56" name="TextBox 19"/>
          <p:cNvSpPr txBox="1"/>
          <p:nvPr/>
        </p:nvSpPr>
        <p:spPr>
          <a:xfrm>
            <a:off x="467544" y="1779662"/>
            <a:ext cx="1309796" cy="169277"/>
          </a:xfrm>
          <a:prstGeom prst="rect">
            <a:avLst/>
          </a:prstGeom>
          <a:noFill/>
        </p:spPr>
        <p:txBody>
          <a:bodyPr wrap="square" lIns="0" tIns="0" rIns="0" bIns="0" rtlCol="0">
            <a:spAutoFit/>
          </a:bodyPr>
          <a:lstStyle/>
          <a:p>
            <a:pPr marL="0" marR="0" lvl="0" indent="0" algn="l" defTabSz="924282" rtl="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rgbClr val="58585A"/>
                </a:solidFill>
                <a:effectLst/>
                <a:uLnTx/>
                <a:uFillTx/>
                <a:latin typeface="Calibri"/>
                <a:ea typeface="+mn-ea"/>
                <a:cs typeface="+mn-cs"/>
              </a:rPr>
              <a:t>TV/</a:t>
            </a:r>
            <a:r>
              <a:rPr kumimoji="0" lang="en-GB" sz="1100" b="0" i="0" u="none" strike="noStrike" kern="0" cap="none" spc="0" normalizeH="0" baseline="0" noProof="0" dirty="0">
                <a:ln>
                  <a:noFill/>
                </a:ln>
                <a:solidFill>
                  <a:srgbClr val="58585A"/>
                </a:solidFill>
                <a:effectLst/>
                <a:uLnTx/>
                <a:uFillTx/>
                <a:latin typeface="Calibri"/>
                <a:ea typeface="+mn-ea"/>
                <a:cs typeface="+mn-cs"/>
              </a:rPr>
              <a:t>SMART</a:t>
            </a:r>
            <a:r>
              <a:rPr kumimoji="0" lang="hu-HU" sz="1100" b="0" i="0" u="none" strike="noStrike" kern="0" cap="none" spc="0" normalizeH="0" baseline="0" noProof="0" dirty="0">
                <a:ln>
                  <a:noFill/>
                </a:ln>
                <a:solidFill>
                  <a:srgbClr val="58585A"/>
                </a:solidFill>
                <a:effectLst/>
                <a:uLnTx/>
                <a:uFillTx/>
                <a:latin typeface="Calibri"/>
                <a:ea typeface="+mn-ea"/>
                <a:cs typeface="+mn-cs"/>
              </a:rPr>
              <a:t> TV</a:t>
            </a:r>
            <a:endParaRPr kumimoji="0" lang="en-US" sz="1100" b="0" i="0" u="none" strike="noStrike" kern="0" cap="none" spc="0" normalizeH="0" baseline="0" noProof="0" dirty="0">
              <a:ln>
                <a:noFill/>
              </a:ln>
              <a:solidFill>
                <a:srgbClr val="58585A"/>
              </a:solidFill>
              <a:effectLst/>
              <a:uLnTx/>
              <a:uFillTx/>
              <a:latin typeface="Calibri"/>
              <a:ea typeface="+mn-ea"/>
              <a:cs typeface="+mn-cs"/>
            </a:endParaRPr>
          </a:p>
        </p:txBody>
      </p:sp>
      <p:grpSp>
        <p:nvGrpSpPr>
          <p:cNvPr id="3" name="Group 2"/>
          <p:cNvGrpSpPr/>
          <p:nvPr/>
        </p:nvGrpSpPr>
        <p:grpSpPr>
          <a:xfrm>
            <a:off x="2283303" y="1811034"/>
            <a:ext cx="1737663" cy="251010"/>
            <a:chOff x="2834337" y="1882796"/>
            <a:chExt cx="1737663" cy="251010"/>
          </a:xfrm>
        </p:grpSpPr>
        <p:sp>
          <p:nvSpPr>
            <p:cNvPr id="8" name="Shape 50"/>
            <p:cNvSpPr/>
            <p:nvPr/>
          </p:nvSpPr>
          <p:spPr>
            <a:xfrm>
              <a:off x="2834337" y="1885500"/>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1" name="Shape 50"/>
            <p:cNvSpPr/>
            <p:nvPr/>
          </p:nvSpPr>
          <p:spPr>
            <a:xfrm>
              <a:off x="3416639" y="1884007"/>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4" name="Shape 50"/>
            <p:cNvSpPr/>
            <p:nvPr/>
          </p:nvSpPr>
          <p:spPr>
            <a:xfrm>
              <a:off x="3995936" y="1882796"/>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13" name="Shape 57"/>
          <p:cNvSpPr/>
          <p:nvPr/>
        </p:nvSpPr>
        <p:spPr>
          <a:xfrm>
            <a:off x="2313014" y="1692409"/>
            <a:ext cx="431802" cy="431802"/>
          </a:xfrm>
          <a:prstGeom prst="ellipse">
            <a:avLst/>
          </a:prstGeom>
          <a:solidFill>
            <a:schemeClr val="accent2"/>
          </a:solidFill>
          <a:ln w="63500" cap="flat">
            <a:solidFill>
              <a:srgbClr val="FFFFFF"/>
            </a:solidFill>
            <a:prstDash val="solid"/>
            <a:miter lim="400000"/>
          </a:ln>
          <a:effectLst>
            <a:outerShdw blurRad="63500" dist="25400" dir="5400000" rotWithShape="0">
              <a:srgbClr val="000000">
                <a:alpha val="30007"/>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defTabSz="1460500">
              <a:lnSpc>
                <a:spcPct val="70000"/>
              </a:lnSpc>
              <a:defRPr sz="1500" b="1">
                <a:solidFill>
                  <a:srgbClr val="FFFFFF"/>
                </a:solidFill>
                <a:latin typeface="Helvetica Neue"/>
                <a:ea typeface="Helvetica Neue"/>
                <a:cs typeface="Helvetica Neue"/>
                <a:sym typeface="Helvetica Neue"/>
              </a:defRPr>
            </a:lvl1pPr>
          </a:lstStyle>
          <a:p>
            <a:pPr marL="0" marR="0" lvl="0" indent="0" algn="ctr" defTabSz="1460500" rtl="0" eaLnBrk="1" fontAlgn="auto" latinLnBrk="0" hangingPunct="0">
              <a:lnSpc>
                <a:spcPct val="70000"/>
              </a:lnSpc>
              <a:spcBef>
                <a:spcPts val="0"/>
              </a:spcBef>
              <a:spcAft>
                <a:spcPts val="0"/>
              </a:spcAft>
              <a:buClrTx/>
              <a:buSzTx/>
              <a:buFontTx/>
              <a:buNone/>
              <a:tabLst/>
              <a:defRPr/>
            </a:pPr>
            <a:endParaRPr kumimoji="0" sz="1500" b="1" i="0" u="none" strike="noStrike" kern="0" cap="none" spc="0" normalizeH="0" baseline="0" noProof="0" dirty="0">
              <a:ln>
                <a:noFill/>
              </a:ln>
              <a:solidFill>
                <a:srgbClr val="FFFFFF"/>
              </a:solidFill>
              <a:effectLst/>
              <a:uLnTx/>
              <a:uFillTx/>
              <a:latin typeface="Helvetica Neue"/>
              <a:sym typeface="Helvetica Neue"/>
            </a:endParaRPr>
          </a:p>
        </p:txBody>
      </p:sp>
      <p:sp>
        <p:nvSpPr>
          <p:cNvPr id="14" name="TextBox 13"/>
          <p:cNvSpPr txBox="1"/>
          <p:nvPr/>
        </p:nvSpPr>
        <p:spPr>
          <a:xfrm>
            <a:off x="2267744" y="1750528"/>
            <a:ext cx="648072"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a:t>
            </a:r>
            <a:r>
              <a:rPr kumimoji="0" lang="en-GB"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29</a:t>
            </a:r>
            <a:endParaRPr kumimoji="0" lang="hu-HU"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grpSp>
        <p:nvGrpSpPr>
          <p:cNvPr id="66" name="Group 65"/>
          <p:cNvGrpSpPr/>
          <p:nvPr/>
        </p:nvGrpSpPr>
        <p:grpSpPr>
          <a:xfrm>
            <a:off x="2283303" y="2495721"/>
            <a:ext cx="1737663" cy="251010"/>
            <a:chOff x="2834337" y="1882796"/>
            <a:chExt cx="1737663" cy="251010"/>
          </a:xfrm>
        </p:grpSpPr>
        <p:sp>
          <p:nvSpPr>
            <p:cNvPr id="67" name="Shape 50"/>
            <p:cNvSpPr/>
            <p:nvPr/>
          </p:nvSpPr>
          <p:spPr>
            <a:xfrm>
              <a:off x="2834337" y="1885500"/>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8" name="Shape 50"/>
            <p:cNvSpPr/>
            <p:nvPr/>
          </p:nvSpPr>
          <p:spPr>
            <a:xfrm>
              <a:off x="3416639" y="1884007"/>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69" name="Shape 50"/>
            <p:cNvSpPr/>
            <p:nvPr/>
          </p:nvSpPr>
          <p:spPr>
            <a:xfrm>
              <a:off x="3995936" y="1882796"/>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70" name="Shape 57"/>
          <p:cNvSpPr/>
          <p:nvPr/>
        </p:nvSpPr>
        <p:spPr>
          <a:xfrm>
            <a:off x="2385022" y="2377096"/>
            <a:ext cx="431802" cy="431802"/>
          </a:xfrm>
          <a:prstGeom prst="ellipse">
            <a:avLst/>
          </a:prstGeom>
          <a:solidFill>
            <a:schemeClr val="accent2"/>
          </a:solidFill>
          <a:ln w="63500" cap="flat">
            <a:solidFill>
              <a:srgbClr val="FFFFFF"/>
            </a:solidFill>
            <a:prstDash val="solid"/>
            <a:miter lim="400000"/>
          </a:ln>
          <a:effectLst>
            <a:outerShdw blurRad="63500" dist="25400" dir="5400000" rotWithShape="0">
              <a:srgbClr val="000000">
                <a:alpha val="30007"/>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defTabSz="1460500">
              <a:lnSpc>
                <a:spcPct val="70000"/>
              </a:lnSpc>
              <a:defRPr sz="1500" b="1">
                <a:solidFill>
                  <a:srgbClr val="FFFFFF"/>
                </a:solidFill>
                <a:latin typeface="Helvetica Neue"/>
                <a:ea typeface="Helvetica Neue"/>
                <a:cs typeface="Helvetica Neue"/>
                <a:sym typeface="Helvetica Neue"/>
              </a:defRPr>
            </a:lvl1pPr>
          </a:lstStyle>
          <a:p>
            <a:pPr marL="0" marR="0" lvl="0" indent="0" algn="ctr" defTabSz="1460500" rtl="0" eaLnBrk="1" fontAlgn="auto" latinLnBrk="0" hangingPunct="0">
              <a:lnSpc>
                <a:spcPct val="70000"/>
              </a:lnSpc>
              <a:spcBef>
                <a:spcPts val="0"/>
              </a:spcBef>
              <a:spcAft>
                <a:spcPts val="0"/>
              </a:spcAft>
              <a:buClrTx/>
              <a:buSzTx/>
              <a:buFontTx/>
              <a:buNone/>
              <a:tabLst/>
              <a:defRPr/>
            </a:pPr>
            <a:endParaRPr kumimoji="0" sz="1500" b="1" i="0" u="none" strike="noStrike" kern="0" cap="none" spc="0" normalizeH="0" baseline="0" noProof="0" dirty="0">
              <a:ln>
                <a:noFill/>
              </a:ln>
              <a:solidFill>
                <a:srgbClr val="FFFFFF"/>
              </a:solidFill>
              <a:effectLst/>
              <a:uLnTx/>
              <a:uFillTx/>
              <a:latin typeface="Helvetica Neue"/>
              <a:sym typeface="Helvetica Neue"/>
            </a:endParaRPr>
          </a:p>
        </p:txBody>
      </p:sp>
      <p:sp>
        <p:nvSpPr>
          <p:cNvPr id="71" name="TextBox 70"/>
          <p:cNvSpPr txBox="1"/>
          <p:nvPr/>
        </p:nvSpPr>
        <p:spPr>
          <a:xfrm>
            <a:off x="2339752" y="2435215"/>
            <a:ext cx="648072"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1,5</a:t>
            </a:r>
            <a:r>
              <a:rPr kumimoji="0" lang="en-GB"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a:t>
            </a:r>
            <a:endParaRPr kumimoji="0" lang="hu-HU"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72" name="TextBox 19"/>
          <p:cNvSpPr txBox="1"/>
          <p:nvPr/>
        </p:nvSpPr>
        <p:spPr>
          <a:xfrm>
            <a:off x="395536" y="3250646"/>
            <a:ext cx="1381804" cy="169277"/>
          </a:xfrm>
          <a:prstGeom prst="rect">
            <a:avLst/>
          </a:prstGeom>
          <a:noFill/>
        </p:spPr>
        <p:txBody>
          <a:bodyPr wrap="square" lIns="0" tIns="0" rIns="0" bIns="0" rtlCol="0">
            <a:spAutoFit/>
          </a:bodyPr>
          <a:lstStyle/>
          <a:p>
            <a:pPr marL="0" marR="0" lvl="0" indent="0" algn="l" defTabSz="924282" rtl="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rgbClr val="58585A"/>
                </a:solidFill>
                <a:effectLst/>
                <a:uLnTx/>
                <a:uFillTx/>
                <a:latin typeface="Calibri"/>
                <a:ea typeface="+mn-ea"/>
                <a:cs typeface="+mn-cs"/>
              </a:rPr>
              <a:t>MOBIL</a:t>
            </a:r>
            <a:r>
              <a:rPr kumimoji="0" lang="en-GB" sz="1100" b="0" i="0" u="none" strike="noStrike" kern="0" cap="none" spc="0" normalizeH="0" baseline="0" noProof="0" dirty="0">
                <a:ln>
                  <a:noFill/>
                </a:ln>
                <a:solidFill>
                  <a:srgbClr val="58585A"/>
                </a:solidFill>
                <a:effectLst/>
                <a:uLnTx/>
                <a:uFillTx/>
                <a:latin typeface="Calibri"/>
                <a:ea typeface="+mn-ea"/>
                <a:cs typeface="+mn-cs"/>
              </a:rPr>
              <a:t>E</a:t>
            </a:r>
            <a:r>
              <a:rPr kumimoji="0" lang="hu-HU" sz="1100" b="0" i="0" u="none" strike="noStrike" kern="0" cap="none" spc="0" normalizeH="0" baseline="0" noProof="0" dirty="0">
                <a:ln>
                  <a:noFill/>
                </a:ln>
                <a:solidFill>
                  <a:srgbClr val="58585A"/>
                </a:solidFill>
                <a:effectLst/>
                <a:uLnTx/>
                <a:uFillTx/>
                <a:latin typeface="Calibri"/>
                <a:ea typeface="+mn-ea"/>
                <a:cs typeface="+mn-cs"/>
              </a:rPr>
              <a:t>/</a:t>
            </a:r>
            <a:r>
              <a:rPr kumimoji="0" lang="en-GB" sz="1100" b="0" i="0" u="none" strike="noStrike" kern="0" cap="none" spc="0" normalizeH="0" baseline="0" noProof="0" dirty="0">
                <a:ln>
                  <a:noFill/>
                </a:ln>
                <a:solidFill>
                  <a:srgbClr val="58585A"/>
                </a:solidFill>
                <a:effectLst/>
                <a:uLnTx/>
                <a:uFillTx/>
                <a:latin typeface="Calibri"/>
                <a:ea typeface="+mn-ea"/>
                <a:cs typeface="+mn-cs"/>
              </a:rPr>
              <a:t>SMARTPHONE</a:t>
            </a:r>
            <a:endParaRPr kumimoji="0" lang="en-US" sz="1100" b="0" i="0" u="none" strike="noStrike" kern="0" cap="none" spc="0" normalizeH="0" baseline="0" noProof="0" dirty="0">
              <a:ln>
                <a:noFill/>
              </a:ln>
              <a:solidFill>
                <a:srgbClr val="58585A"/>
              </a:solidFill>
              <a:effectLst/>
              <a:uLnTx/>
              <a:uFillTx/>
              <a:latin typeface="Calibri"/>
              <a:ea typeface="+mn-ea"/>
              <a:cs typeface="+mn-cs"/>
            </a:endParaRPr>
          </a:p>
        </p:txBody>
      </p:sp>
      <p:grpSp>
        <p:nvGrpSpPr>
          <p:cNvPr id="73" name="Group 72"/>
          <p:cNvGrpSpPr/>
          <p:nvPr/>
        </p:nvGrpSpPr>
        <p:grpSpPr>
          <a:xfrm>
            <a:off x="2283303" y="3195250"/>
            <a:ext cx="1737663" cy="251010"/>
            <a:chOff x="2834337" y="1882796"/>
            <a:chExt cx="1737663" cy="251010"/>
          </a:xfrm>
        </p:grpSpPr>
        <p:sp>
          <p:nvSpPr>
            <p:cNvPr id="74" name="Shape 50"/>
            <p:cNvSpPr/>
            <p:nvPr/>
          </p:nvSpPr>
          <p:spPr>
            <a:xfrm>
              <a:off x="2834337" y="1885500"/>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5" name="Shape 50"/>
            <p:cNvSpPr/>
            <p:nvPr/>
          </p:nvSpPr>
          <p:spPr>
            <a:xfrm>
              <a:off x="3416639" y="1884007"/>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76" name="Shape 50"/>
            <p:cNvSpPr/>
            <p:nvPr/>
          </p:nvSpPr>
          <p:spPr>
            <a:xfrm>
              <a:off x="3995936" y="1882796"/>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77" name="Shape 57"/>
          <p:cNvSpPr/>
          <p:nvPr/>
        </p:nvSpPr>
        <p:spPr>
          <a:xfrm>
            <a:off x="2457030" y="3076625"/>
            <a:ext cx="431802" cy="431802"/>
          </a:xfrm>
          <a:prstGeom prst="ellipse">
            <a:avLst/>
          </a:prstGeom>
          <a:solidFill>
            <a:schemeClr val="accent2"/>
          </a:solidFill>
          <a:ln w="63500" cap="flat">
            <a:solidFill>
              <a:srgbClr val="FFFFFF"/>
            </a:solidFill>
            <a:prstDash val="solid"/>
            <a:miter lim="400000"/>
          </a:ln>
          <a:effectLst>
            <a:outerShdw blurRad="63500" dist="25400" dir="5400000" rotWithShape="0">
              <a:srgbClr val="000000">
                <a:alpha val="30007"/>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defTabSz="1460500">
              <a:lnSpc>
                <a:spcPct val="70000"/>
              </a:lnSpc>
              <a:defRPr sz="1500" b="1">
                <a:solidFill>
                  <a:srgbClr val="FFFFFF"/>
                </a:solidFill>
                <a:latin typeface="Helvetica Neue"/>
                <a:ea typeface="Helvetica Neue"/>
                <a:cs typeface="Helvetica Neue"/>
                <a:sym typeface="Helvetica Neue"/>
              </a:defRPr>
            </a:lvl1pPr>
          </a:lstStyle>
          <a:p>
            <a:pPr marL="0" marR="0" lvl="0" indent="0" algn="ctr" defTabSz="1460500" rtl="0" eaLnBrk="1" fontAlgn="auto" latinLnBrk="0" hangingPunct="0">
              <a:lnSpc>
                <a:spcPct val="70000"/>
              </a:lnSpc>
              <a:spcBef>
                <a:spcPts val="0"/>
              </a:spcBef>
              <a:spcAft>
                <a:spcPts val="0"/>
              </a:spcAft>
              <a:buClrTx/>
              <a:buSzTx/>
              <a:buFontTx/>
              <a:buNone/>
              <a:tabLst/>
              <a:defRPr/>
            </a:pPr>
            <a:endParaRPr kumimoji="0" sz="1500" b="1" i="0" u="none" strike="noStrike" kern="0" cap="none" spc="0" normalizeH="0" baseline="0" noProof="0" dirty="0">
              <a:ln>
                <a:noFill/>
              </a:ln>
              <a:solidFill>
                <a:srgbClr val="FFFFFF"/>
              </a:solidFill>
              <a:effectLst/>
              <a:uLnTx/>
              <a:uFillTx/>
              <a:latin typeface="Helvetica Neue"/>
              <a:sym typeface="Helvetica Neue"/>
            </a:endParaRPr>
          </a:p>
        </p:txBody>
      </p:sp>
      <p:sp>
        <p:nvSpPr>
          <p:cNvPr id="78" name="TextBox 77"/>
          <p:cNvSpPr txBox="1"/>
          <p:nvPr/>
        </p:nvSpPr>
        <p:spPr>
          <a:xfrm>
            <a:off x="2411760" y="3134744"/>
            <a:ext cx="648072"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1,6</a:t>
            </a:r>
            <a:r>
              <a:rPr kumimoji="0" lang="en-GB"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a:t>
            </a:r>
            <a:endParaRPr kumimoji="0" lang="hu-HU"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endParaRPr>
          </a:p>
        </p:txBody>
      </p:sp>
      <p:sp>
        <p:nvSpPr>
          <p:cNvPr id="79" name="TextBox 19"/>
          <p:cNvSpPr txBox="1"/>
          <p:nvPr/>
        </p:nvSpPr>
        <p:spPr>
          <a:xfrm>
            <a:off x="395536" y="3970153"/>
            <a:ext cx="1309796" cy="169277"/>
          </a:xfrm>
          <a:prstGeom prst="rect">
            <a:avLst/>
          </a:prstGeom>
          <a:noFill/>
        </p:spPr>
        <p:txBody>
          <a:bodyPr wrap="square" lIns="0" tIns="0" rIns="0" bIns="0" rtlCol="0">
            <a:spAutoFit/>
          </a:bodyPr>
          <a:lstStyle/>
          <a:p>
            <a:pPr marL="0" marR="0" lvl="0" indent="0" algn="l" defTabSz="924282" rtl="0" eaLnBrk="1" fontAlgn="auto" latinLnBrk="0" hangingPunct="1">
              <a:lnSpc>
                <a:spcPct val="100000"/>
              </a:lnSpc>
              <a:spcBef>
                <a:spcPts val="0"/>
              </a:spcBef>
              <a:spcAft>
                <a:spcPts val="0"/>
              </a:spcAft>
              <a:buClrTx/>
              <a:buSzTx/>
              <a:buFontTx/>
              <a:buNone/>
              <a:tabLst/>
              <a:defRPr/>
            </a:pPr>
            <a:r>
              <a:rPr kumimoji="0" lang="hu-HU" sz="1100" b="0" i="0" u="none" strike="noStrike" kern="0" cap="none" spc="0" normalizeH="0" baseline="0" noProof="0" dirty="0">
                <a:ln>
                  <a:noFill/>
                </a:ln>
                <a:solidFill>
                  <a:srgbClr val="58585A"/>
                </a:solidFill>
                <a:effectLst/>
                <a:uLnTx/>
                <a:uFillTx/>
                <a:latin typeface="Calibri"/>
                <a:ea typeface="+mn-ea"/>
                <a:cs typeface="+mn-cs"/>
              </a:rPr>
              <a:t>TABLET</a:t>
            </a:r>
            <a:endParaRPr kumimoji="0" lang="en-US" sz="1100" b="0" i="0" u="none" strike="noStrike" kern="0" cap="none" spc="0" normalizeH="0" baseline="0" noProof="0" dirty="0">
              <a:ln>
                <a:noFill/>
              </a:ln>
              <a:solidFill>
                <a:srgbClr val="58585A"/>
              </a:solidFill>
              <a:effectLst/>
              <a:uLnTx/>
              <a:uFillTx/>
              <a:latin typeface="Calibri"/>
              <a:ea typeface="+mn-ea"/>
              <a:cs typeface="+mn-cs"/>
            </a:endParaRPr>
          </a:p>
        </p:txBody>
      </p:sp>
      <p:grpSp>
        <p:nvGrpSpPr>
          <p:cNvPr id="80" name="Group 79"/>
          <p:cNvGrpSpPr/>
          <p:nvPr/>
        </p:nvGrpSpPr>
        <p:grpSpPr>
          <a:xfrm>
            <a:off x="2283303" y="3914757"/>
            <a:ext cx="1737663" cy="251010"/>
            <a:chOff x="2834337" y="1882796"/>
            <a:chExt cx="1737663" cy="251010"/>
          </a:xfrm>
        </p:grpSpPr>
        <p:sp>
          <p:nvSpPr>
            <p:cNvPr id="81" name="Shape 50"/>
            <p:cNvSpPr/>
            <p:nvPr/>
          </p:nvSpPr>
          <p:spPr>
            <a:xfrm>
              <a:off x="2834337" y="1885500"/>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82" name="Shape 50"/>
            <p:cNvSpPr/>
            <p:nvPr/>
          </p:nvSpPr>
          <p:spPr>
            <a:xfrm>
              <a:off x="3416639" y="1884007"/>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sp>
          <p:nvSpPr>
            <p:cNvPr id="83" name="Shape 50"/>
            <p:cNvSpPr/>
            <p:nvPr/>
          </p:nvSpPr>
          <p:spPr>
            <a:xfrm>
              <a:off x="3995936" y="1882796"/>
              <a:ext cx="576064" cy="248306"/>
            </a:xfrm>
            <a:prstGeom prst="rect">
              <a:avLst/>
            </a:prstGeom>
            <a:solidFill>
              <a:schemeClr val="accent2"/>
            </a:solidFill>
            <a:ln w="9525" cap="flat">
              <a:solidFill>
                <a:srgbClr val="FFFFFF"/>
              </a:solidFill>
              <a:prstDash val="solid"/>
              <a:miter lim="400000"/>
            </a:ln>
            <a:effectLst/>
          </p:spPr>
          <p:txBody>
            <a:bodyPr wrap="square" lIns="38100" tIns="38100" rIns="38100" bIns="381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ea typeface="Gill Sans"/>
                <a:cs typeface="Gill Sans"/>
                <a:sym typeface="Gill Sans"/>
              </a:endParaRPr>
            </a:p>
          </p:txBody>
        </p:sp>
      </p:grpSp>
      <p:sp>
        <p:nvSpPr>
          <p:cNvPr id="84" name="Shape 57"/>
          <p:cNvSpPr/>
          <p:nvPr/>
        </p:nvSpPr>
        <p:spPr>
          <a:xfrm>
            <a:off x="2601046" y="3795886"/>
            <a:ext cx="431802" cy="431802"/>
          </a:xfrm>
          <a:prstGeom prst="ellipse">
            <a:avLst/>
          </a:prstGeom>
          <a:solidFill>
            <a:schemeClr val="accent2"/>
          </a:solidFill>
          <a:ln w="63500" cap="flat">
            <a:solidFill>
              <a:srgbClr val="FFFFFF"/>
            </a:solidFill>
            <a:prstDash val="solid"/>
            <a:miter lim="400000"/>
          </a:ln>
          <a:effectLst>
            <a:outerShdw blurRad="63500" dist="25400" dir="5400000" rotWithShape="0">
              <a:srgbClr val="000000">
                <a:alpha val="30007"/>
              </a:srgbClr>
            </a:outerShdw>
          </a:effectLst>
          <a:extLst>
            <a:ext uri="{C572A759-6A51-4108-AA02-DFA0A04FC94B}">
              <ma14:wrappingTextBoxFlag xmlns:ma14="http://schemas.microsoft.com/office/mac/drawingml/2011/main" xmlns="" val="1"/>
            </a:ext>
          </a:extLst>
        </p:spPr>
        <p:txBody>
          <a:bodyPr wrap="square" lIns="38100" tIns="38100" rIns="38100" bIns="38100" numCol="1" anchor="ctr">
            <a:noAutofit/>
          </a:bodyPr>
          <a:lstStyle>
            <a:lvl1pPr defTabSz="1460500">
              <a:lnSpc>
                <a:spcPct val="70000"/>
              </a:lnSpc>
              <a:defRPr sz="1500" b="1">
                <a:solidFill>
                  <a:srgbClr val="FFFFFF"/>
                </a:solidFill>
                <a:latin typeface="Helvetica Neue"/>
                <a:ea typeface="Helvetica Neue"/>
                <a:cs typeface="Helvetica Neue"/>
                <a:sym typeface="Helvetica Neue"/>
              </a:defRPr>
            </a:lvl1pPr>
          </a:lstStyle>
          <a:p>
            <a:pPr marL="0" marR="0" lvl="0" indent="0" algn="ctr" defTabSz="1460500" rtl="0" eaLnBrk="1" fontAlgn="auto" latinLnBrk="0" hangingPunct="0">
              <a:lnSpc>
                <a:spcPct val="70000"/>
              </a:lnSpc>
              <a:spcBef>
                <a:spcPts val="0"/>
              </a:spcBef>
              <a:spcAft>
                <a:spcPts val="0"/>
              </a:spcAft>
              <a:buClrTx/>
              <a:buSzTx/>
              <a:buFontTx/>
              <a:buNone/>
              <a:tabLst/>
              <a:defRPr/>
            </a:pPr>
            <a:endParaRPr kumimoji="0" sz="1500" b="1" i="0" u="none" strike="noStrike" kern="0" cap="none" spc="0" normalizeH="0" baseline="0" noProof="0" dirty="0">
              <a:ln>
                <a:noFill/>
              </a:ln>
              <a:solidFill>
                <a:srgbClr val="FFFFFF"/>
              </a:solidFill>
              <a:effectLst/>
              <a:uLnTx/>
              <a:uFillTx/>
              <a:latin typeface="Helvetica Neue"/>
              <a:sym typeface="Helvetica Neue"/>
            </a:endParaRPr>
          </a:p>
        </p:txBody>
      </p:sp>
      <p:sp>
        <p:nvSpPr>
          <p:cNvPr id="85" name="TextBox 84"/>
          <p:cNvSpPr txBox="1"/>
          <p:nvPr/>
        </p:nvSpPr>
        <p:spPr>
          <a:xfrm>
            <a:off x="2555776" y="3854005"/>
            <a:ext cx="648072"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a:t>
            </a:r>
            <a:r>
              <a:rPr kumimoji="0" lang="en-GB"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a:t>
            </a:r>
            <a:r>
              <a:rPr kumimoji="0" lang="hu-HU" sz="1400" b="0"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7</a:t>
            </a:r>
          </a:p>
        </p:txBody>
      </p:sp>
      <p:sp>
        <p:nvSpPr>
          <p:cNvPr id="89" name="Szövegdoboz 30"/>
          <p:cNvSpPr txBox="1"/>
          <p:nvPr/>
        </p:nvSpPr>
        <p:spPr>
          <a:xfrm>
            <a:off x="6373710" y="1385523"/>
            <a:ext cx="2321748" cy="21929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For 36–59-year-olds, TV and desktop/laptop advertising are equally acceptable - in contrast to the clear TV preference of the cohort surveyed. This is followed, also with lower tolerance, by mobile advertising, then tablet.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Those aged 60+ clearly prefer computer/laptop ads to TV ads, while mobile ads are even less popular compared to 21–35-year-olds. Tablets are in a similar place in their case.</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EB701A58-9A94-438B-B598-C38E5AD963E2}"/>
              </a:ext>
            </a:extLst>
          </p:cNvPr>
          <p:cNvSpPr txBox="1"/>
          <p:nvPr/>
        </p:nvSpPr>
        <p:spPr>
          <a:xfrm>
            <a:off x="4309475" y="1109959"/>
            <a:ext cx="664980"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36-59:</a:t>
            </a:r>
            <a:endParaRPr kumimoji="0" lang="en-GB" sz="14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39" name="TextBox 38">
            <a:extLst>
              <a:ext uri="{FF2B5EF4-FFF2-40B4-BE49-F238E27FC236}">
                <a16:creationId xmlns:a16="http://schemas.microsoft.com/office/drawing/2014/main" id="{8E2AD5E6-4695-4296-B394-8AD7B39DA68B}"/>
              </a:ext>
            </a:extLst>
          </p:cNvPr>
          <p:cNvSpPr txBox="1"/>
          <p:nvPr/>
        </p:nvSpPr>
        <p:spPr>
          <a:xfrm>
            <a:off x="4355976" y="2438767"/>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1,55</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0" name="TextBox 39">
            <a:extLst>
              <a:ext uri="{FF2B5EF4-FFF2-40B4-BE49-F238E27FC236}">
                <a16:creationId xmlns:a16="http://schemas.microsoft.com/office/drawing/2014/main" id="{393097CB-C449-48E6-BE84-4FB98D4CC19A}"/>
              </a:ext>
            </a:extLst>
          </p:cNvPr>
          <p:cNvSpPr txBox="1"/>
          <p:nvPr/>
        </p:nvSpPr>
        <p:spPr>
          <a:xfrm>
            <a:off x="4355976" y="1779662"/>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1,56</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1" name="TextBox 40">
            <a:extLst>
              <a:ext uri="{FF2B5EF4-FFF2-40B4-BE49-F238E27FC236}">
                <a16:creationId xmlns:a16="http://schemas.microsoft.com/office/drawing/2014/main" id="{6AB9C46E-D34E-4336-9A5B-D7D21EFCC7C7}"/>
              </a:ext>
            </a:extLst>
          </p:cNvPr>
          <p:cNvSpPr txBox="1"/>
          <p:nvPr/>
        </p:nvSpPr>
        <p:spPr>
          <a:xfrm>
            <a:off x="4329016" y="3181394"/>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1,88</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2" name="TextBox 41">
            <a:extLst>
              <a:ext uri="{FF2B5EF4-FFF2-40B4-BE49-F238E27FC236}">
                <a16:creationId xmlns:a16="http://schemas.microsoft.com/office/drawing/2014/main" id="{D418905B-931D-4190-A65C-10FE119CFD85}"/>
              </a:ext>
            </a:extLst>
          </p:cNvPr>
          <p:cNvSpPr txBox="1"/>
          <p:nvPr/>
        </p:nvSpPr>
        <p:spPr>
          <a:xfrm>
            <a:off x="4339065" y="3877641"/>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2,13</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 name="TextBox 3">
            <a:extLst>
              <a:ext uri="{FF2B5EF4-FFF2-40B4-BE49-F238E27FC236}">
                <a16:creationId xmlns:a16="http://schemas.microsoft.com/office/drawing/2014/main" id="{45755001-2253-5F7A-72C6-C0C2B16EB1BF}"/>
              </a:ext>
            </a:extLst>
          </p:cNvPr>
          <p:cNvSpPr txBox="1"/>
          <p:nvPr/>
        </p:nvSpPr>
        <p:spPr>
          <a:xfrm>
            <a:off x="4876940" y="1109960"/>
            <a:ext cx="609880" cy="30777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4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60+:</a:t>
            </a:r>
            <a:endParaRPr kumimoji="0" lang="en-GB" sz="14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5" name="TextBox 4">
            <a:extLst>
              <a:ext uri="{FF2B5EF4-FFF2-40B4-BE49-F238E27FC236}">
                <a16:creationId xmlns:a16="http://schemas.microsoft.com/office/drawing/2014/main" id="{20010740-972D-9E98-7E66-19883A256E9F}"/>
              </a:ext>
            </a:extLst>
          </p:cNvPr>
          <p:cNvSpPr txBox="1"/>
          <p:nvPr/>
        </p:nvSpPr>
        <p:spPr>
          <a:xfrm>
            <a:off x="4843124" y="2438767"/>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1,44</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6" name="TextBox 5">
            <a:extLst>
              <a:ext uri="{FF2B5EF4-FFF2-40B4-BE49-F238E27FC236}">
                <a16:creationId xmlns:a16="http://schemas.microsoft.com/office/drawing/2014/main" id="{99986CA4-21DE-351E-A1C1-5D5A8EFF9412}"/>
              </a:ext>
            </a:extLst>
          </p:cNvPr>
          <p:cNvSpPr txBox="1"/>
          <p:nvPr/>
        </p:nvSpPr>
        <p:spPr>
          <a:xfrm>
            <a:off x="4843124" y="1779662"/>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1,54</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9" name="TextBox 8">
            <a:extLst>
              <a:ext uri="{FF2B5EF4-FFF2-40B4-BE49-F238E27FC236}">
                <a16:creationId xmlns:a16="http://schemas.microsoft.com/office/drawing/2014/main" id="{7A941B14-6B7A-04DF-F49D-5DCD24D5258B}"/>
              </a:ext>
            </a:extLst>
          </p:cNvPr>
          <p:cNvSpPr txBox="1"/>
          <p:nvPr/>
        </p:nvSpPr>
        <p:spPr>
          <a:xfrm>
            <a:off x="4816164" y="3181394"/>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2,07</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0" name="TextBox 9">
            <a:extLst>
              <a:ext uri="{FF2B5EF4-FFF2-40B4-BE49-F238E27FC236}">
                <a16:creationId xmlns:a16="http://schemas.microsoft.com/office/drawing/2014/main" id="{F8C53805-43A9-1289-8F6C-7BAB6270D1E3}"/>
              </a:ext>
            </a:extLst>
          </p:cNvPr>
          <p:cNvSpPr txBox="1"/>
          <p:nvPr/>
        </p:nvSpPr>
        <p:spPr>
          <a:xfrm>
            <a:off x="4826213" y="3877641"/>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2,13</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7" name="TextBox 16">
            <a:extLst>
              <a:ext uri="{FF2B5EF4-FFF2-40B4-BE49-F238E27FC236}">
                <a16:creationId xmlns:a16="http://schemas.microsoft.com/office/drawing/2014/main" id="{938C01DE-50DC-06EC-E7C5-1FD4BCE8661F}"/>
              </a:ext>
            </a:extLst>
          </p:cNvPr>
          <p:cNvSpPr txBox="1"/>
          <p:nvPr/>
        </p:nvSpPr>
        <p:spPr>
          <a:xfrm>
            <a:off x="8426208" y="0"/>
            <a:ext cx="814442" cy="43088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1" i="0" u="none" strike="noStrike" kern="1200" cap="none" spc="0" normalizeH="0" baseline="0" noProof="0" dirty="0" err="1">
                <a:ln>
                  <a:noFill/>
                </a:ln>
                <a:solidFill>
                  <a:srgbClr val="008E94"/>
                </a:solidFill>
                <a:effectLst/>
                <a:uLnTx/>
                <a:uFillTx/>
                <a:latin typeface="Calibri" pitchFamily="34" charset="0"/>
                <a:ea typeface="+mn-ea"/>
                <a:cs typeface="Arial" pitchFamily="34" charset="0"/>
              </a:rPr>
              <a:t>Omnibus</a:t>
            </a:r>
            <a:endParaRPr kumimoji="0" lang="hu-HU"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data</a:t>
            </a:r>
            <a:endParaRPr kumimoji="0" lang="hu-HU"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sp>
        <p:nvSpPr>
          <p:cNvPr id="18" name="TextBox 17">
            <a:extLst>
              <a:ext uri="{FF2B5EF4-FFF2-40B4-BE49-F238E27FC236}">
                <a16:creationId xmlns:a16="http://schemas.microsoft.com/office/drawing/2014/main" id="{9095256D-C6FB-6AE9-F45C-75ED4CF69C69}"/>
              </a:ext>
            </a:extLst>
          </p:cNvPr>
          <p:cNvSpPr txBox="1"/>
          <p:nvPr/>
        </p:nvSpPr>
        <p:spPr>
          <a:xfrm>
            <a:off x="8175434" y="-186650"/>
            <a:ext cx="256807" cy="83099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a:t>
            </a:r>
            <a:endParaRPr kumimoji="0" lang="hu-HU" sz="48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sp>
        <p:nvSpPr>
          <p:cNvPr id="11" name="Arrow: Down 10">
            <a:extLst>
              <a:ext uri="{FF2B5EF4-FFF2-40B4-BE49-F238E27FC236}">
                <a16:creationId xmlns:a16="http://schemas.microsoft.com/office/drawing/2014/main" id="{DEF9800B-DE2E-4480-21B0-9B146EAB6675}"/>
              </a:ext>
            </a:extLst>
          </p:cNvPr>
          <p:cNvSpPr/>
          <p:nvPr/>
        </p:nvSpPr>
        <p:spPr>
          <a:xfrm rot="10800000">
            <a:off x="5220072" y="3218536"/>
            <a:ext cx="72008" cy="184905"/>
          </a:xfrm>
          <a:prstGeom prst="downArrow">
            <a:avLst>
              <a:gd name="adj1" fmla="val 50000"/>
              <a:gd name="adj2" fmla="val 76455"/>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9" name="Arrow: Down 18">
            <a:extLst>
              <a:ext uri="{FF2B5EF4-FFF2-40B4-BE49-F238E27FC236}">
                <a16:creationId xmlns:a16="http://schemas.microsoft.com/office/drawing/2014/main" id="{29CFA792-3936-E114-662F-4677B11B0AA0}"/>
              </a:ext>
            </a:extLst>
          </p:cNvPr>
          <p:cNvSpPr/>
          <p:nvPr/>
        </p:nvSpPr>
        <p:spPr>
          <a:xfrm rot="10800000">
            <a:off x="4732114" y="3207470"/>
            <a:ext cx="72008" cy="184905"/>
          </a:xfrm>
          <a:prstGeom prst="downArrow">
            <a:avLst>
              <a:gd name="adj1" fmla="val 50000"/>
              <a:gd name="adj2" fmla="val 80865"/>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0" name="Arrow: Down 19">
            <a:extLst>
              <a:ext uri="{FF2B5EF4-FFF2-40B4-BE49-F238E27FC236}">
                <a16:creationId xmlns:a16="http://schemas.microsoft.com/office/drawing/2014/main" id="{0C5A6273-5E75-52F8-D656-5D2E3B0F86F1}"/>
              </a:ext>
            </a:extLst>
          </p:cNvPr>
          <p:cNvSpPr/>
          <p:nvPr/>
        </p:nvSpPr>
        <p:spPr>
          <a:xfrm rot="10800000">
            <a:off x="5242163" y="1835581"/>
            <a:ext cx="72008" cy="184905"/>
          </a:xfrm>
          <a:prstGeom prst="downArrow">
            <a:avLst>
              <a:gd name="adj1" fmla="val 50000"/>
              <a:gd name="adj2" fmla="val 78661"/>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1" name="Arrow: Down 20">
            <a:extLst>
              <a:ext uri="{FF2B5EF4-FFF2-40B4-BE49-F238E27FC236}">
                <a16:creationId xmlns:a16="http://schemas.microsoft.com/office/drawing/2014/main" id="{B421041C-3563-6E83-217C-5CD93211DAEC}"/>
              </a:ext>
            </a:extLst>
          </p:cNvPr>
          <p:cNvSpPr/>
          <p:nvPr/>
        </p:nvSpPr>
        <p:spPr>
          <a:xfrm rot="10800000">
            <a:off x="4754205" y="1824515"/>
            <a:ext cx="72008" cy="184905"/>
          </a:xfrm>
          <a:prstGeom prst="downArrow">
            <a:avLst>
              <a:gd name="adj1" fmla="val 50000"/>
              <a:gd name="adj2" fmla="val 80865"/>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2" name="Picture 2">
            <a:extLst>
              <a:ext uri="{FF2B5EF4-FFF2-40B4-BE49-F238E27FC236}">
                <a16:creationId xmlns:a16="http://schemas.microsoft.com/office/drawing/2014/main" id="{9EB60A67-B7EB-9DF8-3BD0-76964152819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BD4CF59-A1B8-0B78-82C9-04C35A4F79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4675164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Advertisements</a:t>
            </a:r>
            <a:r>
              <a:rPr lang="hu-HU" sz="2900" dirty="0"/>
              <a:t> </a:t>
            </a:r>
            <a:r>
              <a:rPr lang="hu-HU" sz="2900" dirty="0" err="1"/>
              <a:t>acceptance</a:t>
            </a:r>
            <a:r>
              <a:rPr lang="hu-HU" sz="2900" dirty="0"/>
              <a:t> </a:t>
            </a:r>
            <a:r>
              <a:rPr lang="hu-HU" sz="2900" dirty="0" err="1"/>
              <a:t>by</a:t>
            </a:r>
            <a:r>
              <a:rPr lang="hu-HU" sz="2900" dirty="0"/>
              <a:t> </a:t>
            </a:r>
            <a:r>
              <a:rPr lang="hu-HU" sz="2900" dirty="0" err="1"/>
              <a:t>platforms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a:solidFill>
                  <a:schemeClr val="bg1">
                    <a:lumMod val="50000"/>
                  </a:schemeClr>
                </a:solidFill>
              </a:rPr>
              <a:t>W</a:t>
            </a:r>
            <a:r>
              <a:rPr lang="en-US" sz="1000" i="1" dirty="0">
                <a:solidFill>
                  <a:schemeClr val="bg1">
                    <a:lumMod val="50000"/>
                  </a:schemeClr>
                </a:solidFill>
              </a:rPr>
              <a:t>hen do you find commercials more acceptable if </a:t>
            </a:r>
            <a:r>
              <a:rPr lang="hu-HU" sz="1000" i="1" dirty="0" err="1">
                <a:solidFill>
                  <a:schemeClr val="bg1">
                    <a:lumMod val="50000"/>
                  </a:schemeClr>
                </a:solidFill>
              </a:rPr>
              <a:t>they</a:t>
            </a:r>
            <a:r>
              <a:rPr lang="hu-HU" sz="1000" i="1" dirty="0">
                <a:solidFill>
                  <a:schemeClr val="bg1">
                    <a:lumMod val="50000"/>
                  </a:schemeClr>
                </a:solidFill>
              </a:rPr>
              <a:t> </a:t>
            </a:r>
            <a:r>
              <a:rPr lang="hu-HU" sz="1000" i="1" dirty="0" err="1">
                <a:solidFill>
                  <a:schemeClr val="bg1">
                    <a:lumMod val="50000"/>
                  </a:schemeClr>
                </a:solidFill>
              </a:rPr>
              <a:t>appear</a:t>
            </a:r>
            <a:r>
              <a:rPr lang="hu-HU" sz="1000" i="1" dirty="0">
                <a:solidFill>
                  <a:schemeClr val="bg1">
                    <a:lumMod val="50000"/>
                  </a:schemeClr>
                </a:solidFill>
              </a:rPr>
              <a:t> </a:t>
            </a:r>
            <a:r>
              <a:rPr lang="en-US" sz="1000" i="1" dirty="0">
                <a:solidFill>
                  <a:schemeClr val="bg1">
                    <a:lumMod val="50000"/>
                  </a:schemeClr>
                </a:solidFill>
              </a:rPr>
              <a:t>on TV or on the internet?</a:t>
            </a:r>
            <a:endParaRPr lang="hu-HU" sz="1000" i="1" dirty="0">
              <a:solidFill>
                <a:schemeClr val="bg1">
                  <a:lumMod val="50000"/>
                </a:schemeClr>
              </a:solidFill>
            </a:endParaRPr>
          </a:p>
        </p:txBody>
      </p:sp>
      <p:sp>
        <p:nvSpPr>
          <p:cNvPr id="38"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the ones watching TV and using internet</a:t>
            </a:r>
            <a:r>
              <a:rPr kumimoji="0" lang="hu-HU" sz="900" b="0" i="0" u="none" strike="noStrike" kern="0" cap="none" spc="0" normalizeH="0" baseline="0" noProof="0" dirty="0">
                <a:ln>
                  <a:noFill/>
                </a:ln>
                <a:solidFill>
                  <a:srgbClr val="222223"/>
                </a:solidFill>
                <a:effectLst/>
                <a:uLnTx/>
                <a:uFillTx/>
                <a:latin typeface="Calibri"/>
                <a:ea typeface="+mn-ea"/>
                <a:cs typeface="+mn-cs"/>
              </a:rPr>
              <a:t>|</a:t>
            </a:r>
            <a:r>
              <a:rPr kumimoji="0" lang="hu-HU" sz="900" b="1"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a:ln>
                  <a:noFill/>
                </a:ln>
                <a:solidFill>
                  <a:srgbClr val="222223"/>
                </a:solidFill>
                <a:effectLst/>
                <a:uLnTx/>
                <a:uFillTx/>
                <a:latin typeface="Calibri"/>
                <a:ea typeface="+mn-ea"/>
                <a:cs typeface="+mn-cs"/>
              </a:rPr>
              <a:t>2017: n=919; 2020: n=890</a:t>
            </a:r>
            <a:r>
              <a:rPr kumimoji="0" lang="en-GB" sz="900" b="0" i="0" u="none" strike="noStrike" kern="0" cap="none" spc="0" normalizeH="0" baseline="0" noProof="0" dirty="0">
                <a:ln>
                  <a:noFill/>
                </a:ln>
                <a:solidFill>
                  <a:srgbClr val="222223"/>
                </a:solidFill>
                <a:effectLst/>
                <a:uLnTx/>
                <a:uFillTx/>
                <a:latin typeface="Calibri"/>
                <a:ea typeface="+mn-ea"/>
                <a:cs typeface="+mn-cs"/>
              </a:rPr>
              <a:t>; 2023 n=837</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age group </a:t>
            </a:r>
            <a:r>
              <a:rPr kumimoji="0" lang="hu-HU" sz="900" b="0" i="0" u="none" strike="noStrike" kern="0" cap="none" spc="0" normalizeH="0" baseline="0" noProof="0" dirty="0">
                <a:ln>
                  <a:noFill/>
                </a:ln>
                <a:solidFill>
                  <a:srgbClr val="222223"/>
                </a:solidFill>
                <a:effectLst/>
                <a:uLnTx/>
                <a:uFillTx/>
                <a:latin typeface="Calibri"/>
                <a:ea typeface="+mn-ea"/>
                <a:cs typeface="+mn-cs"/>
              </a:rPr>
              <a:t>36-59 n=366, </a:t>
            </a:r>
            <a:r>
              <a:rPr kumimoji="0" lang="en-GB" sz="900" b="0" i="0" u="none" strike="noStrike" kern="0" cap="none" spc="0" normalizeH="0" baseline="0" noProof="0" dirty="0">
                <a:ln>
                  <a:noFill/>
                </a:ln>
                <a:solidFill>
                  <a:srgbClr val="222223"/>
                </a:solidFill>
                <a:effectLst/>
                <a:uLnTx/>
                <a:uFillTx/>
                <a:latin typeface="Calibri"/>
                <a:ea typeface="+mn-ea"/>
                <a:cs typeface="+mn-cs"/>
              </a:rPr>
              <a:t>age group </a:t>
            </a:r>
            <a:r>
              <a:rPr kumimoji="0" lang="hu-HU" sz="900" b="0" i="0" u="none" strike="noStrike" kern="0" cap="none" spc="0" normalizeH="0" baseline="0" noProof="0" dirty="0">
                <a:ln>
                  <a:noFill/>
                </a:ln>
                <a:solidFill>
                  <a:srgbClr val="222223"/>
                </a:solidFill>
                <a:effectLst/>
                <a:uLnTx/>
                <a:uFillTx/>
                <a:latin typeface="Calibri"/>
                <a:ea typeface="+mn-ea"/>
                <a:cs typeface="+mn-cs"/>
              </a:rPr>
              <a:t>60+ n=268 </a:t>
            </a:r>
          </a:p>
        </p:txBody>
      </p:sp>
      <p:sp>
        <p:nvSpPr>
          <p:cNvPr id="96" name="Szövegdoboz 30"/>
          <p:cNvSpPr txBox="1"/>
          <p:nvPr/>
        </p:nvSpPr>
        <p:spPr>
          <a:xfrm>
            <a:off x="509142" y="4083482"/>
            <a:ext cx="8125716" cy="4154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Comparing TV and the online world alone, the picture is broadly similar between the cohort and the 36-59 age group, while the 60+ age group is less tolerant of online advertising, as they use the internet less.</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graphicFrame>
        <p:nvGraphicFramePr>
          <p:cNvPr id="3" name="Chart 2">
            <a:extLst>
              <a:ext uri="{FF2B5EF4-FFF2-40B4-BE49-F238E27FC236}">
                <a16:creationId xmlns:a16="http://schemas.microsoft.com/office/drawing/2014/main" id="{F6F69020-A94E-4526-133F-473987AA0CCE}"/>
              </a:ext>
            </a:extLst>
          </p:cNvPr>
          <p:cNvGraphicFramePr>
            <a:graphicFrameLocks noChangeAspect="1"/>
          </p:cNvGraphicFramePr>
          <p:nvPr/>
        </p:nvGraphicFramePr>
        <p:xfrm>
          <a:off x="4813340" y="1275606"/>
          <a:ext cx="1774884" cy="17583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426AC8C4-8659-3ECE-D444-C1F6971F4308}"/>
              </a:ext>
            </a:extLst>
          </p:cNvPr>
          <p:cNvGraphicFramePr>
            <a:graphicFrameLocks noChangeAspect="1"/>
          </p:cNvGraphicFramePr>
          <p:nvPr/>
        </p:nvGraphicFramePr>
        <p:xfrm>
          <a:off x="2531407" y="1275606"/>
          <a:ext cx="1774884" cy="1758386"/>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3">
            <a:extLst>
              <a:ext uri="{FF2B5EF4-FFF2-40B4-BE49-F238E27FC236}">
                <a16:creationId xmlns:a16="http://schemas.microsoft.com/office/drawing/2014/main" id="{4DB8630B-DED5-7379-8B37-C0B8E842D1EA}"/>
              </a:ext>
            </a:extLst>
          </p:cNvPr>
          <p:cNvSpPr/>
          <p:nvPr/>
        </p:nvSpPr>
        <p:spPr>
          <a:xfrm>
            <a:off x="3089075" y="2991765"/>
            <a:ext cx="661390" cy="393040"/>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2400" b="1" i="0" u="none" strike="noStrike" kern="0" cap="none" spc="0" normalizeH="0" baseline="0" noProof="0" dirty="0">
                <a:ln>
                  <a:noFill/>
                </a:ln>
                <a:solidFill>
                  <a:srgbClr val="00B7C0"/>
                </a:solidFill>
                <a:effectLst/>
                <a:uLnTx/>
                <a:uFillTx/>
                <a:latin typeface="Calibri"/>
                <a:ea typeface="+mn-ea"/>
                <a:cs typeface="Arial" panose="020B0604020202020204" pitchFamily="34" charset="0"/>
              </a:rPr>
              <a:t>77</a:t>
            </a:r>
            <a:r>
              <a:rPr kumimoji="0" lang="en-GB" sz="2400" b="1" i="0" u="none" strike="noStrike" kern="0" cap="none" spc="0" normalizeH="0" baseline="0" noProof="0" dirty="0">
                <a:ln>
                  <a:noFill/>
                </a:ln>
                <a:solidFill>
                  <a:srgbClr val="00B7C0"/>
                </a:solidFill>
                <a:effectLst/>
                <a:uLnTx/>
                <a:uFillTx/>
                <a:latin typeface="Calibri"/>
                <a:ea typeface="+mn-ea"/>
                <a:cs typeface="Arial" panose="020B0604020202020204" pitchFamily="34" charset="0"/>
              </a:rPr>
              <a:t>%</a:t>
            </a:r>
            <a:endParaRPr kumimoji="0" lang="hu-HU" sz="2400" b="1" i="0" u="none" strike="noStrike" kern="0" cap="none" spc="0" normalizeH="0" baseline="0" noProof="0" dirty="0">
              <a:ln>
                <a:noFill/>
              </a:ln>
              <a:solidFill>
                <a:srgbClr val="00B7C0"/>
              </a:solidFill>
              <a:effectLst/>
              <a:uLnTx/>
              <a:uFillTx/>
              <a:latin typeface="Calibri"/>
              <a:ea typeface="+mn-ea"/>
              <a:cs typeface="Arial" panose="020B0604020202020204" pitchFamily="34" charset="0"/>
            </a:endParaRPr>
          </a:p>
        </p:txBody>
      </p:sp>
      <p:sp>
        <p:nvSpPr>
          <p:cNvPr id="14" name="Rectangle 23">
            <a:extLst>
              <a:ext uri="{FF2B5EF4-FFF2-40B4-BE49-F238E27FC236}">
                <a16:creationId xmlns:a16="http://schemas.microsoft.com/office/drawing/2014/main" id="{9DE3D65C-A9F2-1593-91F5-4EEB512D55CD}"/>
              </a:ext>
            </a:extLst>
          </p:cNvPr>
          <p:cNvSpPr/>
          <p:nvPr/>
        </p:nvSpPr>
        <p:spPr>
          <a:xfrm>
            <a:off x="3087534" y="2776673"/>
            <a:ext cx="661390" cy="106076"/>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100" b="0" i="0" u="none" strike="noStrike" kern="0" cap="none" spc="0" normalizeH="0" baseline="0" noProof="0" dirty="0">
                <a:ln>
                  <a:noFill/>
                </a:ln>
                <a:solidFill>
                  <a:srgbClr val="404040"/>
                </a:solidFill>
                <a:effectLst/>
                <a:uLnTx/>
                <a:uFillTx/>
                <a:latin typeface="Calibri"/>
                <a:ea typeface="+mn-ea"/>
                <a:cs typeface="+mn-cs"/>
              </a:rPr>
              <a:t>TV</a:t>
            </a:r>
          </a:p>
        </p:txBody>
      </p:sp>
      <p:sp>
        <p:nvSpPr>
          <p:cNvPr id="15" name="Rectangle 23">
            <a:extLst>
              <a:ext uri="{FF2B5EF4-FFF2-40B4-BE49-F238E27FC236}">
                <a16:creationId xmlns:a16="http://schemas.microsoft.com/office/drawing/2014/main" id="{DA16EAA3-A315-380A-F8B6-72359D096C96}"/>
              </a:ext>
            </a:extLst>
          </p:cNvPr>
          <p:cNvSpPr/>
          <p:nvPr/>
        </p:nvSpPr>
        <p:spPr>
          <a:xfrm>
            <a:off x="5366580" y="2781589"/>
            <a:ext cx="661390" cy="106076"/>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100" b="0" i="0" u="none" strike="noStrike" kern="0" cap="none" spc="0" normalizeH="0" baseline="0" noProof="0" dirty="0">
                <a:ln>
                  <a:noFill/>
                </a:ln>
                <a:solidFill>
                  <a:srgbClr val="404040"/>
                </a:solidFill>
                <a:effectLst/>
                <a:uLnTx/>
                <a:uFillTx/>
                <a:latin typeface="Calibri"/>
                <a:ea typeface="+mn-ea"/>
                <a:cs typeface="+mn-cs"/>
              </a:rPr>
              <a:t>ONLINE</a:t>
            </a:r>
          </a:p>
          <a:p>
            <a:pPr marL="0" marR="0" lvl="0" indent="0" algn="ctr" defTabSz="924259" rtl="0" eaLnBrk="1" fontAlgn="auto" latinLnBrk="0" hangingPunct="1">
              <a:lnSpc>
                <a:spcPct val="90000"/>
              </a:lnSpc>
              <a:spcBef>
                <a:spcPts val="0"/>
              </a:spcBef>
              <a:spcAft>
                <a:spcPts val="0"/>
              </a:spcAft>
              <a:buClrTx/>
              <a:buSzTx/>
              <a:buFontTx/>
              <a:buNone/>
              <a:tabLst/>
              <a:defRPr/>
            </a:pPr>
            <a:endParaRPr kumimoji="0" lang="en-GB" sz="18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6" name="TextBox 15">
            <a:extLst>
              <a:ext uri="{FF2B5EF4-FFF2-40B4-BE49-F238E27FC236}">
                <a16:creationId xmlns:a16="http://schemas.microsoft.com/office/drawing/2014/main" id="{B2382AC5-978D-9EAD-7DF4-36AF126A6673}"/>
              </a:ext>
            </a:extLst>
          </p:cNvPr>
          <p:cNvSpPr txBox="1"/>
          <p:nvPr/>
        </p:nvSpPr>
        <p:spPr>
          <a:xfrm>
            <a:off x="4393074" y="1787530"/>
            <a:ext cx="578336" cy="461665"/>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400" b="0" i="0" u="none" strike="noStrike" kern="1200" cap="none" spc="0" normalizeH="0" baseline="0" noProof="0" dirty="0">
                <a:ln>
                  <a:noFill/>
                </a:ln>
                <a:solidFill>
                  <a:srgbClr val="404040"/>
                </a:solidFill>
                <a:effectLst/>
                <a:uLnTx/>
                <a:uFillTx/>
                <a:latin typeface="Calibri" pitchFamily="34" charset="0"/>
                <a:ea typeface="+mn-ea"/>
                <a:cs typeface="Arial" pitchFamily="34" charset="0"/>
              </a:rPr>
              <a:t>VS</a:t>
            </a:r>
          </a:p>
        </p:txBody>
      </p:sp>
      <p:sp>
        <p:nvSpPr>
          <p:cNvPr id="17" name="Rectangle 23">
            <a:extLst>
              <a:ext uri="{FF2B5EF4-FFF2-40B4-BE49-F238E27FC236}">
                <a16:creationId xmlns:a16="http://schemas.microsoft.com/office/drawing/2014/main" id="{B26E7A4C-BF11-735F-9095-01166EDD80BF}"/>
              </a:ext>
            </a:extLst>
          </p:cNvPr>
          <p:cNvSpPr/>
          <p:nvPr/>
        </p:nvSpPr>
        <p:spPr>
          <a:xfrm>
            <a:off x="5404971" y="2991764"/>
            <a:ext cx="661390" cy="393040"/>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24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23</a:t>
            </a:r>
            <a:r>
              <a:rPr kumimoji="0" lang="en-GB" sz="24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rPr>
              <a:t>%</a:t>
            </a:r>
            <a:endParaRPr kumimoji="0" lang="hu-HU" sz="2400" b="1" i="0" u="none" strike="noStrike" kern="0" cap="none" spc="0" normalizeH="0" baseline="0" noProof="0" dirty="0">
              <a:ln>
                <a:noFill/>
              </a:ln>
              <a:solidFill>
                <a:srgbClr val="A1C46B"/>
              </a:solidFill>
              <a:effectLst/>
              <a:uLnTx/>
              <a:uFillTx/>
              <a:latin typeface="Calibri"/>
              <a:ea typeface="+mn-ea"/>
              <a:cs typeface="Arial" panose="020B0604020202020204" pitchFamily="34" charset="0"/>
            </a:endParaRPr>
          </a:p>
        </p:txBody>
      </p:sp>
      <p:grpSp>
        <p:nvGrpSpPr>
          <p:cNvPr id="18" name="Group 462">
            <a:extLst>
              <a:ext uri="{FF2B5EF4-FFF2-40B4-BE49-F238E27FC236}">
                <a16:creationId xmlns:a16="http://schemas.microsoft.com/office/drawing/2014/main" id="{0EA50C22-813F-12D4-C326-F8A6B16C76F0}"/>
              </a:ext>
            </a:extLst>
          </p:cNvPr>
          <p:cNvGrpSpPr/>
          <p:nvPr/>
        </p:nvGrpSpPr>
        <p:grpSpPr>
          <a:xfrm>
            <a:off x="5396577" y="1820174"/>
            <a:ext cx="603050" cy="286438"/>
            <a:chOff x="3472954" y="5154017"/>
            <a:chExt cx="793751" cy="327025"/>
          </a:xfrm>
          <a:solidFill>
            <a:schemeClr val="bg2"/>
          </a:solidFill>
        </p:grpSpPr>
        <p:sp>
          <p:nvSpPr>
            <p:cNvPr id="19" name="Freeform 468">
              <a:extLst>
                <a:ext uri="{FF2B5EF4-FFF2-40B4-BE49-F238E27FC236}">
                  <a16:creationId xmlns:a16="http://schemas.microsoft.com/office/drawing/2014/main" id="{5584AA2F-380B-5FDF-15A7-5F10337EF03E}"/>
                </a:ext>
              </a:extLst>
            </p:cNvPr>
            <p:cNvSpPr>
              <a:spLocks/>
            </p:cNvSpPr>
            <p:nvPr/>
          </p:nvSpPr>
          <p:spPr bwMode="auto">
            <a:xfrm>
              <a:off x="4046042" y="5273080"/>
              <a:ext cx="31750" cy="85725"/>
            </a:xfrm>
            <a:custGeom>
              <a:avLst/>
              <a:gdLst/>
              <a:ahLst/>
              <a:cxnLst>
                <a:cxn ang="0">
                  <a:pos x="8" y="0"/>
                </a:cxn>
                <a:cxn ang="0">
                  <a:pos x="0" y="8"/>
                </a:cxn>
                <a:cxn ang="0">
                  <a:pos x="15" y="44"/>
                </a:cxn>
                <a:cxn ang="0">
                  <a:pos x="0" y="79"/>
                </a:cxn>
                <a:cxn ang="0">
                  <a:pos x="8" y="87"/>
                </a:cxn>
                <a:cxn ang="0">
                  <a:pos x="8" y="0"/>
                </a:cxn>
              </a:cxnLst>
              <a:rect l="0" t="0" r="r" b="b"/>
              <a:pathLst>
                <a:path w="32" h="87">
                  <a:moveTo>
                    <a:pt x="8" y="0"/>
                  </a:moveTo>
                  <a:cubicBezTo>
                    <a:pt x="0" y="8"/>
                    <a:pt x="0" y="8"/>
                    <a:pt x="0" y="8"/>
                  </a:cubicBezTo>
                  <a:cubicBezTo>
                    <a:pt x="10" y="18"/>
                    <a:pt x="15" y="31"/>
                    <a:pt x="15" y="44"/>
                  </a:cubicBezTo>
                  <a:cubicBezTo>
                    <a:pt x="15" y="57"/>
                    <a:pt x="10" y="69"/>
                    <a:pt x="0" y="79"/>
                  </a:cubicBezTo>
                  <a:cubicBezTo>
                    <a:pt x="8" y="87"/>
                    <a:pt x="8" y="87"/>
                    <a:pt x="8" y="87"/>
                  </a:cubicBezTo>
                  <a:cubicBezTo>
                    <a:pt x="32" y="63"/>
                    <a:pt x="32" y="24"/>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0" name="Freeform 469">
              <a:extLst>
                <a:ext uri="{FF2B5EF4-FFF2-40B4-BE49-F238E27FC236}">
                  <a16:creationId xmlns:a16="http://schemas.microsoft.com/office/drawing/2014/main" id="{6B9EBDC4-F349-67FE-909D-59F50884DB50}"/>
                </a:ext>
              </a:extLst>
            </p:cNvPr>
            <p:cNvSpPr>
              <a:spLocks/>
            </p:cNvSpPr>
            <p:nvPr/>
          </p:nvSpPr>
          <p:spPr bwMode="auto">
            <a:xfrm>
              <a:off x="4066679" y="5252442"/>
              <a:ext cx="44450" cy="130175"/>
            </a:xfrm>
            <a:custGeom>
              <a:avLst/>
              <a:gdLst/>
              <a:ahLst/>
              <a:cxnLst>
                <a:cxn ang="0">
                  <a:pos x="10" y="2"/>
                </a:cxn>
                <a:cxn ang="0">
                  <a:pos x="8" y="0"/>
                </a:cxn>
                <a:cxn ang="0">
                  <a:pos x="0" y="8"/>
                </a:cxn>
                <a:cxn ang="0">
                  <a:pos x="2" y="10"/>
                </a:cxn>
                <a:cxn ang="0">
                  <a:pos x="25" y="67"/>
                </a:cxn>
                <a:cxn ang="0">
                  <a:pos x="2" y="123"/>
                </a:cxn>
                <a:cxn ang="0">
                  <a:pos x="10" y="131"/>
                </a:cxn>
                <a:cxn ang="0">
                  <a:pos x="10" y="2"/>
                </a:cxn>
              </a:cxnLst>
              <a:rect l="0" t="0" r="r" b="b"/>
              <a:pathLst>
                <a:path w="45" h="131">
                  <a:moveTo>
                    <a:pt x="10" y="2"/>
                  </a:moveTo>
                  <a:cubicBezTo>
                    <a:pt x="9" y="2"/>
                    <a:pt x="8" y="1"/>
                    <a:pt x="8" y="0"/>
                  </a:cubicBezTo>
                  <a:cubicBezTo>
                    <a:pt x="0" y="8"/>
                    <a:pt x="0" y="8"/>
                    <a:pt x="0" y="8"/>
                  </a:cubicBezTo>
                  <a:cubicBezTo>
                    <a:pt x="0" y="9"/>
                    <a:pt x="1" y="9"/>
                    <a:pt x="2" y="10"/>
                  </a:cubicBezTo>
                  <a:cubicBezTo>
                    <a:pt x="17" y="26"/>
                    <a:pt x="25" y="46"/>
                    <a:pt x="25" y="67"/>
                  </a:cubicBezTo>
                  <a:cubicBezTo>
                    <a:pt x="25" y="87"/>
                    <a:pt x="17" y="107"/>
                    <a:pt x="2" y="123"/>
                  </a:cubicBezTo>
                  <a:cubicBezTo>
                    <a:pt x="10" y="131"/>
                    <a:pt x="10" y="131"/>
                    <a:pt x="10" y="131"/>
                  </a:cubicBezTo>
                  <a:cubicBezTo>
                    <a:pt x="45" y="95"/>
                    <a:pt x="45" y="38"/>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1" name="Freeform 470">
              <a:extLst>
                <a:ext uri="{FF2B5EF4-FFF2-40B4-BE49-F238E27FC236}">
                  <a16:creationId xmlns:a16="http://schemas.microsoft.com/office/drawing/2014/main" id="{C59A5E94-7709-B53E-0419-EA3FD05155A7}"/>
                </a:ext>
              </a:extLst>
            </p:cNvPr>
            <p:cNvSpPr>
              <a:spLocks/>
            </p:cNvSpPr>
            <p:nvPr/>
          </p:nvSpPr>
          <p:spPr bwMode="auto">
            <a:xfrm>
              <a:off x="4085729" y="5234980"/>
              <a:ext cx="55563" cy="165100"/>
            </a:xfrm>
            <a:custGeom>
              <a:avLst/>
              <a:gdLst/>
              <a:ahLst/>
              <a:cxnLst>
                <a:cxn ang="0">
                  <a:pos x="10" y="2"/>
                </a:cxn>
                <a:cxn ang="0">
                  <a:pos x="8" y="0"/>
                </a:cxn>
                <a:cxn ang="0">
                  <a:pos x="0" y="8"/>
                </a:cxn>
                <a:cxn ang="0">
                  <a:pos x="2" y="10"/>
                </a:cxn>
                <a:cxn ang="0">
                  <a:pos x="34" y="86"/>
                </a:cxn>
                <a:cxn ang="0">
                  <a:pos x="2" y="161"/>
                </a:cxn>
                <a:cxn ang="0">
                  <a:pos x="10" y="169"/>
                </a:cxn>
                <a:cxn ang="0">
                  <a:pos x="10" y="2"/>
                </a:cxn>
              </a:cxnLst>
              <a:rect l="0" t="0" r="r" b="b"/>
              <a:pathLst>
                <a:path w="56" h="169">
                  <a:moveTo>
                    <a:pt x="10" y="2"/>
                  </a:moveTo>
                  <a:cubicBezTo>
                    <a:pt x="9" y="1"/>
                    <a:pt x="9" y="1"/>
                    <a:pt x="8" y="0"/>
                  </a:cubicBezTo>
                  <a:cubicBezTo>
                    <a:pt x="0" y="8"/>
                    <a:pt x="0" y="8"/>
                    <a:pt x="0" y="8"/>
                  </a:cubicBezTo>
                  <a:cubicBezTo>
                    <a:pt x="1" y="8"/>
                    <a:pt x="2" y="9"/>
                    <a:pt x="2" y="10"/>
                  </a:cubicBezTo>
                  <a:cubicBezTo>
                    <a:pt x="23" y="31"/>
                    <a:pt x="34" y="58"/>
                    <a:pt x="34" y="86"/>
                  </a:cubicBezTo>
                  <a:cubicBezTo>
                    <a:pt x="34" y="113"/>
                    <a:pt x="23" y="141"/>
                    <a:pt x="2" y="161"/>
                  </a:cubicBezTo>
                  <a:cubicBezTo>
                    <a:pt x="10" y="169"/>
                    <a:pt x="10" y="169"/>
                    <a:pt x="10" y="169"/>
                  </a:cubicBezTo>
                  <a:cubicBezTo>
                    <a:pt x="56" y="123"/>
                    <a:pt x="56" y="48"/>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2" name="Freeform 471">
              <a:extLst>
                <a:ext uri="{FF2B5EF4-FFF2-40B4-BE49-F238E27FC236}">
                  <a16:creationId xmlns:a16="http://schemas.microsoft.com/office/drawing/2014/main" id="{9D2885C9-1AC5-3540-CFBE-03A4FD79BFA5}"/>
                </a:ext>
              </a:extLst>
            </p:cNvPr>
            <p:cNvSpPr>
              <a:spLocks/>
            </p:cNvSpPr>
            <p:nvPr/>
          </p:nvSpPr>
          <p:spPr bwMode="auto">
            <a:xfrm>
              <a:off x="4106367" y="5212755"/>
              <a:ext cx="68263" cy="209550"/>
            </a:xfrm>
            <a:custGeom>
              <a:avLst/>
              <a:gdLst/>
              <a:ahLst/>
              <a:cxnLst>
                <a:cxn ang="0">
                  <a:pos x="10" y="2"/>
                </a:cxn>
                <a:cxn ang="0">
                  <a:pos x="8" y="0"/>
                </a:cxn>
                <a:cxn ang="0">
                  <a:pos x="0" y="8"/>
                </a:cxn>
                <a:cxn ang="0">
                  <a:pos x="2" y="10"/>
                </a:cxn>
                <a:cxn ang="0">
                  <a:pos x="42" y="108"/>
                </a:cxn>
                <a:cxn ang="0">
                  <a:pos x="2" y="205"/>
                </a:cxn>
                <a:cxn ang="0">
                  <a:pos x="10" y="213"/>
                </a:cxn>
                <a:cxn ang="0">
                  <a:pos x="10" y="2"/>
                </a:cxn>
              </a:cxnLst>
              <a:rect l="0" t="0" r="r" b="b"/>
              <a:pathLst>
                <a:path w="68" h="213">
                  <a:moveTo>
                    <a:pt x="10" y="2"/>
                  </a:moveTo>
                  <a:cubicBezTo>
                    <a:pt x="9" y="2"/>
                    <a:pt x="8" y="1"/>
                    <a:pt x="8" y="0"/>
                  </a:cubicBezTo>
                  <a:cubicBezTo>
                    <a:pt x="0" y="8"/>
                    <a:pt x="0" y="8"/>
                    <a:pt x="0" y="8"/>
                  </a:cubicBezTo>
                  <a:cubicBezTo>
                    <a:pt x="0" y="9"/>
                    <a:pt x="1" y="9"/>
                    <a:pt x="2" y="10"/>
                  </a:cubicBezTo>
                  <a:cubicBezTo>
                    <a:pt x="29" y="37"/>
                    <a:pt x="42" y="72"/>
                    <a:pt x="42" y="108"/>
                  </a:cubicBezTo>
                  <a:cubicBezTo>
                    <a:pt x="42" y="143"/>
                    <a:pt x="29" y="178"/>
                    <a:pt x="2" y="205"/>
                  </a:cubicBezTo>
                  <a:cubicBezTo>
                    <a:pt x="10" y="213"/>
                    <a:pt x="10" y="213"/>
                    <a:pt x="10" y="213"/>
                  </a:cubicBezTo>
                  <a:cubicBezTo>
                    <a:pt x="68" y="155"/>
                    <a:pt x="68" y="60"/>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3" name="Freeform 472">
              <a:extLst>
                <a:ext uri="{FF2B5EF4-FFF2-40B4-BE49-F238E27FC236}">
                  <a16:creationId xmlns:a16="http://schemas.microsoft.com/office/drawing/2014/main" id="{C122B3AE-1C18-78E9-4224-360D73501FEA}"/>
                </a:ext>
              </a:extLst>
            </p:cNvPr>
            <p:cNvSpPr>
              <a:spLocks/>
            </p:cNvSpPr>
            <p:nvPr/>
          </p:nvSpPr>
          <p:spPr bwMode="auto">
            <a:xfrm>
              <a:off x="4125417" y="5193705"/>
              <a:ext cx="77788" cy="247650"/>
            </a:xfrm>
            <a:custGeom>
              <a:avLst/>
              <a:gdLst/>
              <a:ahLst/>
              <a:cxnLst>
                <a:cxn ang="0">
                  <a:pos x="10" y="2"/>
                </a:cxn>
                <a:cxn ang="0">
                  <a:pos x="8" y="0"/>
                </a:cxn>
                <a:cxn ang="0">
                  <a:pos x="0" y="8"/>
                </a:cxn>
                <a:cxn ang="0">
                  <a:pos x="2" y="10"/>
                </a:cxn>
                <a:cxn ang="0">
                  <a:pos x="51" y="127"/>
                </a:cxn>
                <a:cxn ang="0">
                  <a:pos x="2" y="244"/>
                </a:cxn>
                <a:cxn ang="0">
                  <a:pos x="10" y="251"/>
                </a:cxn>
                <a:cxn ang="0">
                  <a:pos x="10" y="2"/>
                </a:cxn>
              </a:cxnLst>
              <a:rect l="0" t="0" r="r" b="b"/>
              <a:pathLst>
                <a:path w="79" h="251">
                  <a:moveTo>
                    <a:pt x="10" y="2"/>
                  </a:moveTo>
                  <a:cubicBezTo>
                    <a:pt x="9" y="1"/>
                    <a:pt x="9" y="1"/>
                    <a:pt x="8" y="0"/>
                  </a:cubicBezTo>
                  <a:cubicBezTo>
                    <a:pt x="0" y="8"/>
                    <a:pt x="0" y="8"/>
                    <a:pt x="0" y="8"/>
                  </a:cubicBezTo>
                  <a:cubicBezTo>
                    <a:pt x="1" y="8"/>
                    <a:pt x="2" y="9"/>
                    <a:pt x="2" y="10"/>
                  </a:cubicBezTo>
                  <a:cubicBezTo>
                    <a:pt x="35" y="42"/>
                    <a:pt x="51" y="84"/>
                    <a:pt x="51" y="127"/>
                  </a:cubicBezTo>
                  <a:cubicBezTo>
                    <a:pt x="51" y="169"/>
                    <a:pt x="35" y="211"/>
                    <a:pt x="2" y="244"/>
                  </a:cubicBezTo>
                  <a:cubicBezTo>
                    <a:pt x="10" y="251"/>
                    <a:pt x="10" y="251"/>
                    <a:pt x="10" y="251"/>
                  </a:cubicBezTo>
                  <a:cubicBezTo>
                    <a:pt x="79" y="182"/>
                    <a:pt x="79" y="71"/>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4" name="Freeform 473">
              <a:extLst>
                <a:ext uri="{FF2B5EF4-FFF2-40B4-BE49-F238E27FC236}">
                  <a16:creationId xmlns:a16="http://schemas.microsoft.com/office/drawing/2014/main" id="{4E883E48-107B-10C7-6D20-56B10F994C3A}"/>
                </a:ext>
              </a:extLst>
            </p:cNvPr>
            <p:cNvSpPr>
              <a:spLocks/>
            </p:cNvSpPr>
            <p:nvPr/>
          </p:nvSpPr>
          <p:spPr bwMode="auto">
            <a:xfrm>
              <a:off x="4147642" y="5173067"/>
              <a:ext cx="88900" cy="288925"/>
            </a:xfrm>
            <a:custGeom>
              <a:avLst/>
              <a:gdLst/>
              <a:ahLst/>
              <a:cxnLst>
                <a:cxn ang="0">
                  <a:pos x="10" y="2"/>
                </a:cxn>
                <a:cxn ang="0">
                  <a:pos x="8" y="0"/>
                </a:cxn>
                <a:cxn ang="0">
                  <a:pos x="0" y="8"/>
                </a:cxn>
                <a:cxn ang="0">
                  <a:pos x="2" y="10"/>
                </a:cxn>
                <a:cxn ang="0">
                  <a:pos x="59" y="149"/>
                </a:cxn>
                <a:cxn ang="0">
                  <a:pos x="2" y="287"/>
                </a:cxn>
                <a:cxn ang="0">
                  <a:pos x="10" y="295"/>
                </a:cxn>
                <a:cxn ang="0">
                  <a:pos x="10" y="2"/>
                </a:cxn>
              </a:cxnLst>
              <a:rect l="0" t="0" r="r" b="b"/>
              <a:pathLst>
                <a:path w="91" h="295">
                  <a:moveTo>
                    <a:pt x="10" y="2"/>
                  </a:moveTo>
                  <a:cubicBezTo>
                    <a:pt x="9" y="2"/>
                    <a:pt x="8" y="1"/>
                    <a:pt x="8" y="0"/>
                  </a:cubicBezTo>
                  <a:cubicBezTo>
                    <a:pt x="0" y="8"/>
                    <a:pt x="0" y="8"/>
                    <a:pt x="0" y="8"/>
                  </a:cubicBezTo>
                  <a:cubicBezTo>
                    <a:pt x="1" y="9"/>
                    <a:pt x="1" y="9"/>
                    <a:pt x="2" y="10"/>
                  </a:cubicBezTo>
                  <a:cubicBezTo>
                    <a:pt x="40" y="48"/>
                    <a:pt x="59" y="98"/>
                    <a:pt x="59" y="149"/>
                  </a:cubicBezTo>
                  <a:cubicBezTo>
                    <a:pt x="59" y="199"/>
                    <a:pt x="40" y="249"/>
                    <a:pt x="2" y="287"/>
                  </a:cubicBezTo>
                  <a:cubicBezTo>
                    <a:pt x="10" y="295"/>
                    <a:pt x="10" y="295"/>
                    <a:pt x="10" y="295"/>
                  </a:cubicBezTo>
                  <a:cubicBezTo>
                    <a:pt x="91" y="214"/>
                    <a:pt x="90" y="83"/>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5" name="Freeform 474">
              <a:extLst>
                <a:ext uri="{FF2B5EF4-FFF2-40B4-BE49-F238E27FC236}">
                  <a16:creationId xmlns:a16="http://schemas.microsoft.com/office/drawing/2014/main" id="{BCAA2134-5568-7D00-E8D1-3AC21508CEF1}"/>
                </a:ext>
              </a:extLst>
            </p:cNvPr>
            <p:cNvSpPr>
              <a:spLocks/>
            </p:cNvSpPr>
            <p:nvPr/>
          </p:nvSpPr>
          <p:spPr bwMode="auto">
            <a:xfrm>
              <a:off x="4166692" y="5154017"/>
              <a:ext cx="100013" cy="327025"/>
            </a:xfrm>
            <a:custGeom>
              <a:avLst/>
              <a:gdLst/>
              <a:ahLst/>
              <a:cxnLst>
                <a:cxn ang="0">
                  <a:pos x="10" y="2"/>
                </a:cxn>
                <a:cxn ang="0">
                  <a:pos x="8" y="0"/>
                </a:cxn>
                <a:cxn ang="0">
                  <a:pos x="0" y="8"/>
                </a:cxn>
                <a:cxn ang="0">
                  <a:pos x="2" y="10"/>
                </a:cxn>
                <a:cxn ang="0">
                  <a:pos x="68" y="168"/>
                </a:cxn>
                <a:cxn ang="0">
                  <a:pos x="2" y="326"/>
                </a:cxn>
                <a:cxn ang="0">
                  <a:pos x="10" y="333"/>
                </a:cxn>
                <a:cxn ang="0">
                  <a:pos x="10" y="2"/>
                </a:cxn>
              </a:cxnLst>
              <a:rect l="0" t="0" r="r" b="b"/>
              <a:pathLst>
                <a:path w="102" h="333">
                  <a:moveTo>
                    <a:pt x="10" y="2"/>
                  </a:moveTo>
                  <a:cubicBezTo>
                    <a:pt x="9" y="1"/>
                    <a:pt x="9" y="0"/>
                    <a:pt x="8" y="0"/>
                  </a:cubicBezTo>
                  <a:cubicBezTo>
                    <a:pt x="0" y="8"/>
                    <a:pt x="0" y="8"/>
                    <a:pt x="0" y="8"/>
                  </a:cubicBezTo>
                  <a:cubicBezTo>
                    <a:pt x="1" y="8"/>
                    <a:pt x="2" y="9"/>
                    <a:pt x="2" y="10"/>
                  </a:cubicBezTo>
                  <a:cubicBezTo>
                    <a:pt x="46" y="53"/>
                    <a:pt x="68" y="110"/>
                    <a:pt x="68" y="168"/>
                  </a:cubicBezTo>
                  <a:cubicBezTo>
                    <a:pt x="68" y="225"/>
                    <a:pt x="46" y="282"/>
                    <a:pt x="2" y="326"/>
                  </a:cubicBezTo>
                  <a:cubicBezTo>
                    <a:pt x="10" y="333"/>
                    <a:pt x="10" y="333"/>
                    <a:pt x="10" y="333"/>
                  </a:cubicBezTo>
                  <a:cubicBezTo>
                    <a:pt x="102" y="242"/>
                    <a:pt x="102" y="93"/>
                    <a:pt x="1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6" name="Freeform 475">
              <a:extLst>
                <a:ext uri="{FF2B5EF4-FFF2-40B4-BE49-F238E27FC236}">
                  <a16:creationId xmlns:a16="http://schemas.microsoft.com/office/drawing/2014/main" id="{9E9EACBB-BDD2-6FB4-4FB4-BBA3B10FE98E}"/>
                </a:ext>
              </a:extLst>
            </p:cNvPr>
            <p:cNvSpPr>
              <a:spLocks/>
            </p:cNvSpPr>
            <p:nvPr/>
          </p:nvSpPr>
          <p:spPr bwMode="auto">
            <a:xfrm>
              <a:off x="3661867" y="5273080"/>
              <a:ext cx="31750" cy="85725"/>
            </a:xfrm>
            <a:custGeom>
              <a:avLst/>
              <a:gdLst/>
              <a:ahLst/>
              <a:cxnLst>
                <a:cxn ang="0">
                  <a:pos x="24" y="0"/>
                </a:cxn>
                <a:cxn ang="0">
                  <a:pos x="32" y="8"/>
                </a:cxn>
                <a:cxn ang="0">
                  <a:pos x="17" y="44"/>
                </a:cxn>
                <a:cxn ang="0">
                  <a:pos x="32" y="79"/>
                </a:cxn>
                <a:cxn ang="0">
                  <a:pos x="24" y="87"/>
                </a:cxn>
                <a:cxn ang="0">
                  <a:pos x="24" y="0"/>
                </a:cxn>
              </a:cxnLst>
              <a:rect l="0" t="0" r="r" b="b"/>
              <a:pathLst>
                <a:path w="32" h="87">
                  <a:moveTo>
                    <a:pt x="24" y="0"/>
                  </a:moveTo>
                  <a:cubicBezTo>
                    <a:pt x="32" y="8"/>
                    <a:pt x="32" y="8"/>
                    <a:pt x="32" y="8"/>
                  </a:cubicBezTo>
                  <a:cubicBezTo>
                    <a:pt x="22" y="18"/>
                    <a:pt x="17" y="31"/>
                    <a:pt x="17" y="44"/>
                  </a:cubicBezTo>
                  <a:cubicBezTo>
                    <a:pt x="17" y="57"/>
                    <a:pt x="22" y="69"/>
                    <a:pt x="32" y="79"/>
                  </a:cubicBezTo>
                  <a:cubicBezTo>
                    <a:pt x="24" y="87"/>
                    <a:pt x="24" y="87"/>
                    <a:pt x="24" y="87"/>
                  </a:cubicBezTo>
                  <a:cubicBezTo>
                    <a:pt x="0" y="63"/>
                    <a:pt x="0" y="24"/>
                    <a:pt x="2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7" name="Freeform 476">
              <a:extLst>
                <a:ext uri="{FF2B5EF4-FFF2-40B4-BE49-F238E27FC236}">
                  <a16:creationId xmlns:a16="http://schemas.microsoft.com/office/drawing/2014/main" id="{8506F077-53ED-15B7-722F-322ABB28DBEA}"/>
                </a:ext>
              </a:extLst>
            </p:cNvPr>
            <p:cNvSpPr>
              <a:spLocks/>
            </p:cNvSpPr>
            <p:nvPr/>
          </p:nvSpPr>
          <p:spPr bwMode="auto">
            <a:xfrm>
              <a:off x="3628529" y="5252442"/>
              <a:ext cx="44450" cy="130175"/>
            </a:xfrm>
            <a:custGeom>
              <a:avLst/>
              <a:gdLst/>
              <a:ahLst/>
              <a:cxnLst>
                <a:cxn ang="0">
                  <a:pos x="35" y="2"/>
                </a:cxn>
                <a:cxn ang="0">
                  <a:pos x="37" y="0"/>
                </a:cxn>
                <a:cxn ang="0">
                  <a:pos x="45" y="8"/>
                </a:cxn>
                <a:cxn ang="0">
                  <a:pos x="43" y="10"/>
                </a:cxn>
                <a:cxn ang="0">
                  <a:pos x="20" y="67"/>
                </a:cxn>
                <a:cxn ang="0">
                  <a:pos x="43" y="123"/>
                </a:cxn>
                <a:cxn ang="0">
                  <a:pos x="35" y="131"/>
                </a:cxn>
                <a:cxn ang="0">
                  <a:pos x="35" y="2"/>
                </a:cxn>
              </a:cxnLst>
              <a:rect l="0" t="0" r="r" b="b"/>
              <a:pathLst>
                <a:path w="45" h="131">
                  <a:moveTo>
                    <a:pt x="35" y="2"/>
                  </a:moveTo>
                  <a:cubicBezTo>
                    <a:pt x="36" y="2"/>
                    <a:pt x="37" y="1"/>
                    <a:pt x="37" y="0"/>
                  </a:cubicBezTo>
                  <a:cubicBezTo>
                    <a:pt x="45" y="8"/>
                    <a:pt x="45" y="8"/>
                    <a:pt x="45" y="8"/>
                  </a:cubicBezTo>
                  <a:cubicBezTo>
                    <a:pt x="44" y="9"/>
                    <a:pt x="44" y="9"/>
                    <a:pt x="43" y="10"/>
                  </a:cubicBezTo>
                  <a:cubicBezTo>
                    <a:pt x="28" y="26"/>
                    <a:pt x="20" y="46"/>
                    <a:pt x="20" y="67"/>
                  </a:cubicBezTo>
                  <a:cubicBezTo>
                    <a:pt x="20" y="87"/>
                    <a:pt x="27" y="107"/>
                    <a:pt x="43" y="123"/>
                  </a:cubicBezTo>
                  <a:cubicBezTo>
                    <a:pt x="35" y="131"/>
                    <a:pt x="35" y="131"/>
                    <a:pt x="35" y="131"/>
                  </a:cubicBezTo>
                  <a:cubicBezTo>
                    <a:pt x="0" y="95"/>
                    <a:pt x="0" y="38"/>
                    <a:pt x="35"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8" name="Freeform 477">
              <a:extLst>
                <a:ext uri="{FF2B5EF4-FFF2-40B4-BE49-F238E27FC236}">
                  <a16:creationId xmlns:a16="http://schemas.microsoft.com/office/drawing/2014/main" id="{3E52383D-F066-6782-2345-A0F5D000A2AF}"/>
                </a:ext>
              </a:extLst>
            </p:cNvPr>
            <p:cNvSpPr>
              <a:spLocks/>
            </p:cNvSpPr>
            <p:nvPr/>
          </p:nvSpPr>
          <p:spPr bwMode="auto">
            <a:xfrm>
              <a:off x="3598367" y="5234980"/>
              <a:ext cx="55563" cy="165100"/>
            </a:xfrm>
            <a:custGeom>
              <a:avLst/>
              <a:gdLst/>
              <a:ahLst/>
              <a:cxnLst>
                <a:cxn ang="0">
                  <a:pos x="46" y="2"/>
                </a:cxn>
                <a:cxn ang="0">
                  <a:pos x="48" y="0"/>
                </a:cxn>
                <a:cxn ang="0">
                  <a:pos x="56" y="8"/>
                </a:cxn>
                <a:cxn ang="0">
                  <a:pos x="54" y="10"/>
                </a:cxn>
                <a:cxn ang="0">
                  <a:pos x="22" y="86"/>
                </a:cxn>
                <a:cxn ang="0">
                  <a:pos x="54" y="161"/>
                </a:cxn>
                <a:cxn ang="0">
                  <a:pos x="46" y="169"/>
                </a:cxn>
                <a:cxn ang="0">
                  <a:pos x="46" y="2"/>
                </a:cxn>
              </a:cxnLst>
              <a:rect l="0" t="0" r="r" b="b"/>
              <a:pathLst>
                <a:path w="56" h="169">
                  <a:moveTo>
                    <a:pt x="46" y="2"/>
                  </a:moveTo>
                  <a:cubicBezTo>
                    <a:pt x="47" y="1"/>
                    <a:pt x="47" y="1"/>
                    <a:pt x="48" y="0"/>
                  </a:cubicBezTo>
                  <a:cubicBezTo>
                    <a:pt x="56" y="8"/>
                    <a:pt x="56" y="8"/>
                    <a:pt x="56" y="8"/>
                  </a:cubicBezTo>
                  <a:cubicBezTo>
                    <a:pt x="55" y="8"/>
                    <a:pt x="54" y="9"/>
                    <a:pt x="54" y="10"/>
                  </a:cubicBezTo>
                  <a:cubicBezTo>
                    <a:pt x="33" y="31"/>
                    <a:pt x="22" y="58"/>
                    <a:pt x="22" y="86"/>
                  </a:cubicBezTo>
                  <a:cubicBezTo>
                    <a:pt x="22" y="113"/>
                    <a:pt x="33" y="141"/>
                    <a:pt x="54" y="161"/>
                  </a:cubicBezTo>
                  <a:cubicBezTo>
                    <a:pt x="46" y="169"/>
                    <a:pt x="46" y="169"/>
                    <a:pt x="46" y="169"/>
                  </a:cubicBezTo>
                  <a:cubicBezTo>
                    <a:pt x="0" y="123"/>
                    <a:pt x="0" y="48"/>
                    <a:pt x="46"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29" name="Freeform 478">
              <a:extLst>
                <a:ext uri="{FF2B5EF4-FFF2-40B4-BE49-F238E27FC236}">
                  <a16:creationId xmlns:a16="http://schemas.microsoft.com/office/drawing/2014/main" id="{8F26C516-215D-A7D7-E765-59484C4C986B}"/>
                </a:ext>
              </a:extLst>
            </p:cNvPr>
            <p:cNvSpPr>
              <a:spLocks/>
            </p:cNvSpPr>
            <p:nvPr/>
          </p:nvSpPr>
          <p:spPr bwMode="auto">
            <a:xfrm>
              <a:off x="3565029" y="5212755"/>
              <a:ext cx="66675" cy="209550"/>
            </a:xfrm>
            <a:custGeom>
              <a:avLst/>
              <a:gdLst/>
              <a:ahLst/>
              <a:cxnLst>
                <a:cxn ang="0">
                  <a:pos x="58" y="2"/>
                </a:cxn>
                <a:cxn ang="0">
                  <a:pos x="60" y="0"/>
                </a:cxn>
                <a:cxn ang="0">
                  <a:pos x="68" y="8"/>
                </a:cxn>
                <a:cxn ang="0">
                  <a:pos x="66" y="10"/>
                </a:cxn>
                <a:cxn ang="0">
                  <a:pos x="26" y="108"/>
                </a:cxn>
                <a:cxn ang="0">
                  <a:pos x="66" y="205"/>
                </a:cxn>
                <a:cxn ang="0">
                  <a:pos x="58" y="213"/>
                </a:cxn>
                <a:cxn ang="0">
                  <a:pos x="58" y="2"/>
                </a:cxn>
              </a:cxnLst>
              <a:rect l="0" t="0" r="r" b="b"/>
              <a:pathLst>
                <a:path w="68" h="213">
                  <a:moveTo>
                    <a:pt x="58" y="2"/>
                  </a:moveTo>
                  <a:cubicBezTo>
                    <a:pt x="59" y="2"/>
                    <a:pt x="60" y="1"/>
                    <a:pt x="60" y="0"/>
                  </a:cubicBezTo>
                  <a:cubicBezTo>
                    <a:pt x="68" y="8"/>
                    <a:pt x="68" y="8"/>
                    <a:pt x="68" y="8"/>
                  </a:cubicBezTo>
                  <a:cubicBezTo>
                    <a:pt x="67" y="9"/>
                    <a:pt x="67" y="9"/>
                    <a:pt x="66" y="10"/>
                  </a:cubicBezTo>
                  <a:cubicBezTo>
                    <a:pt x="39" y="37"/>
                    <a:pt x="26" y="72"/>
                    <a:pt x="26" y="108"/>
                  </a:cubicBezTo>
                  <a:cubicBezTo>
                    <a:pt x="26" y="143"/>
                    <a:pt x="39" y="178"/>
                    <a:pt x="66" y="205"/>
                  </a:cubicBezTo>
                  <a:cubicBezTo>
                    <a:pt x="58" y="213"/>
                    <a:pt x="58" y="213"/>
                    <a:pt x="58" y="213"/>
                  </a:cubicBezTo>
                  <a:cubicBezTo>
                    <a:pt x="0" y="155"/>
                    <a:pt x="0" y="60"/>
                    <a:pt x="58"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0" name="Freeform 479">
              <a:extLst>
                <a:ext uri="{FF2B5EF4-FFF2-40B4-BE49-F238E27FC236}">
                  <a16:creationId xmlns:a16="http://schemas.microsoft.com/office/drawing/2014/main" id="{7435C670-4E26-8329-0700-9AB3A76B3485}"/>
                </a:ext>
              </a:extLst>
            </p:cNvPr>
            <p:cNvSpPr>
              <a:spLocks/>
            </p:cNvSpPr>
            <p:nvPr/>
          </p:nvSpPr>
          <p:spPr bwMode="auto">
            <a:xfrm>
              <a:off x="3534867" y="5193705"/>
              <a:ext cx="77788" cy="247650"/>
            </a:xfrm>
            <a:custGeom>
              <a:avLst/>
              <a:gdLst/>
              <a:ahLst/>
              <a:cxnLst>
                <a:cxn ang="0">
                  <a:pos x="69" y="2"/>
                </a:cxn>
                <a:cxn ang="0">
                  <a:pos x="71" y="0"/>
                </a:cxn>
                <a:cxn ang="0">
                  <a:pos x="79" y="8"/>
                </a:cxn>
                <a:cxn ang="0">
                  <a:pos x="77" y="10"/>
                </a:cxn>
                <a:cxn ang="0">
                  <a:pos x="28" y="127"/>
                </a:cxn>
                <a:cxn ang="0">
                  <a:pos x="77" y="244"/>
                </a:cxn>
                <a:cxn ang="0">
                  <a:pos x="69" y="251"/>
                </a:cxn>
                <a:cxn ang="0">
                  <a:pos x="69" y="2"/>
                </a:cxn>
              </a:cxnLst>
              <a:rect l="0" t="0" r="r" b="b"/>
              <a:pathLst>
                <a:path w="79" h="251">
                  <a:moveTo>
                    <a:pt x="69" y="2"/>
                  </a:moveTo>
                  <a:cubicBezTo>
                    <a:pt x="70" y="1"/>
                    <a:pt x="70" y="1"/>
                    <a:pt x="71" y="0"/>
                  </a:cubicBezTo>
                  <a:cubicBezTo>
                    <a:pt x="79" y="8"/>
                    <a:pt x="79" y="8"/>
                    <a:pt x="79" y="8"/>
                  </a:cubicBezTo>
                  <a:cubicBezTo>
                    <a:pt x="78" y="8"/>
                    <a:pt x="77" y="9"/>
                    <a:pt x="77" y="10"/>
                  </a:cubicBezTo>
                  <a:cubicBezTo>
                    <a:pt x="44" y="42"/>
                    <a:pt x="28" y="84"/>
                    <a:pt x="28" y="127"/>
                  </a:cubicBezTo>
                  <a:cubicBezTo>
                    <a:pt x="28" y="169"/>
                    <a:pt x="44" y="211"/>
                    <a:pt x="77" y="244"/>
                  </a:cubicBezTo>
                  <a:cubicBezTo>
                    <a:pt x="69" y="251"/>
                    <a:pt x="69" y="251"/>
                    <a:pt x="69" y="251"/>
                  </a:cubicBezTo>
                  <a:cubicBezTo>
                    <a:pt x="0" y="182"/>
                    <a:pt x="0" y="71"/>
                    <a:pt x="69"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1" name="Freeform 480">
              <a:extLst>
                <a:ext uri="{FF2B5EF4-FFF2-40B4-BE49-F238E27FC236}">
                  <a16:creationId xmlns:a16="http://schemas.microsoft.com/office/drawing/2014/main" id="{6CEBDC07-3179-45A5-066E-7A882E8C36C7}"/>
                </a:ext>
              </a:extLst>
            </p:cNvPr>
            <p:cNvSpPr>
              <a:spLocks/>
            </p:cNvSpPr>
            <p:nvPr/>
          </p:nvSpPr>
          <p:spPr bwMode="auto">
            <a:xfrm>
              <a:off x="3501529" y="5173067"/>
              <a:ext cx="90488" cy="288925"/>
            </a:xfrm>
            <a:custGeom>
              <a:avLst/>
              <a:gdLst/>
              <a:ahLst/>
              <a:cxnLst>
                <a:cxn ang="0">
                  <a:pos x="81" y="2"/>
                </a:cxn>
                <a:cxn ang="0">
                  <a:pos x="83" y="0"/>
                </a:cxn>
                <a:cxn ang="0">
                  <a:pos x="91" y="8"/>
                </a:cxn>
                <a:cxn ang="0">
                  <a:pos x="89" y="10"/>
                </a:cxn>
                <a:cxn ang="0">
                  <a:pos x="32" y="149"/>
                </a:cxn>
                <a:cxn ang="0">
                  <a:pos x="89" y="287"/>
                </a:cxn>
                <a:cxn ang="0">
                  <a:pos x="81" y="295"/>
                </a:cxn>
                <a:cxn ang="0">
                  <a:pos x="81" y="2"/>
                </a:cxn>
              </a:cxnLst>
              <a:rect l="0" t="0" r="r" b="b"/>
              <a:pathLst>
                <a:path w="91" h="295">
                  <a:moveTo>
                    <a:pt x="81" y="2"/>
                  </a:moveTo>
                  <a:cubicBezTo>
                    <a:pt x="82" y="2"/>
                    <a:pt x="83" y="1"/>
                    <a:pt x="83" y="0"/>
                  </a:cubicBezTo>
                  <a:cubicBezTo>
                    <a:pt x="91" y="8"/>
                    <a:pt x="91" y="8"/>
                    <a:pt x="91" y="8"/>
                  </a:cubicBezTo>
                  <a:cubicBezTo>
                    <a:pt x="90" y="9"/>
                    <a:pt x="90" y="9"/>
                    <a:pt x="89" y="10"/>
                  </a:cubicBezTo>
                  <a:cubicBezTo>
                    <a:pt x="51" y="48"/>
                    <a:pt x="32" y="98"/>
                    <a:pt x="32" y="149"/>
                  </a:cubicBezTo>
                  <a:cubicBezTo>
                    <a:pt x="32" y="199"/>
                    <a:pt x="51" y="249"/>
                    <a:pt x="89" y="287"/>
                  </a:cubicBezTo>
                  <a:cubicBezTo>
                    <a:pt x="81" y="295"/>
                    <a:pt x="81" y="295"/>
                    <a:pt x="81" y="295"/>
                  </a:cubicBezTo>
                  <a:cubicBezTo>
                    <a:pt x="0" y="214"/>
                    <a:pt x="0" y="83"/>
                    <a:pt x="8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2" name="Freeform 481">
              <a:extLst>
                <a:ext uri="{FF2B5EF4-FFF2-40B4-BE49-F238E27FC236}">
                  <a16:creationId xmlns:a16="http://schemas.microsoft.com/office/drawing/2014/main" id="{2D0AF286-B9FB-CE12-F05A-A4540CBA724B}"/>
                </a:ext>
              </a:extLst>
            </p:cNvPr>
            <p:cNvSpPr>
              <a:spLocks/>
            </p:cNvSpPr>
            <p:nvPr/>
          </p:nvSpPr>
          <p:spPr bwMode="auto">
            <a:xfrm>
              <a:off x="3472954" y="5154017"/>
              <a:ext cx="100013" cy="327025"/>
            </a:xfrm>
            <a:custGeom>
              <a:avLst/>
              <a:gdLst/>
              <a:ahLst/>
              <a:cxnLst>
                <a:cxn ang="0">
                  <a:pos x="92" y="2"/>
                </a:cxn>
                <a:cxn ang="0">
                  <a:pos x="94" y="0"/>
                </a:cxn>
                <a:cxn ang="0">
                  <a:pos x="102" y="8"/>
                </a:cxn>
                <a:cxn ang="0">
                  <a:pos x="100" y="10"/>
                </a:cxn>
                <a:cxn ang="0">
                  <a:pos x="34" y="168"/>
                </a:cxn>
                <a:cxn ang="0">
                  <a:pos x="99" y="326"/>
                </a:cxn>
                <a:cxn ang="0">
                  <a:pos x="92" y="333"/>
                </a:cxn>
                <a:cxn ang="0">
                  <a:pos x="92" y="2"/>
                </a:cxn>
              </a:cxnLst>
              <a:rect l="0" t="0" r="r" b="b"/>
              <a:pathLst>
                <a:path w="102" h="333">
                  <a:moveTo>
                    <a:pt x="92" y="2"/>
                  </a:moveTo>
                  <a:cubicBezTo>
                    <a:pt x="92" y="1"/>
                    <a:pt x="93" y="0"/>
                    <a:pt x="94" y="0"/>
                  </a:cubicBezTo>
                  <a:cubicBezTo>
                    <a:pt x="102" y="8"/>
                    <a:pt x="102" y="8"/>
                    <a:pt x="102" y="8"/>
                  </a:cubicBezTo>
                  <a:cubicBezTo>
                    <a:pt x="101" y="8"/>
                    <a:pt x="100" y="9"/>
                    <a:pt x="100" y="10"/>
                  </a:cubicBezTo>
                  <a:cubicBezTo>
                    <a:pt x="56" y="53"/>
                    <a:pt x="34" y="110"/>
                    <a:pt x="34" y="168"/>
                  </a:cubicBezTo>
                  <a:cubicBezTo>
                    <a:pt x="34" y="225"/>
                    <a:pt x="56" y="282"/>
                    <a:pt x="99" y="326"/>
                  </a:cubicBezTo>
                  <a:cubicBezTo>
                    <a:pt x="92" y="333"/>
                    <a:pt x="92" y="333"/>
                    <a:pt x="92" y="333"/>
                  </a:cubicBezTo>
                  <a:cubicBezTo>
                    <a:pt x="0" y="242"/>
                    <a:pt x="0" y="93"/>
                    <a:pt x="9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33" name="Freeform 482">
              <a:extLst>
                <a:ext uri="{FF2B5EF4-FFF2-40B4-BE49-F238E27FC236}">
                  <a16:creationId xmlns:a16="http://schemas.microsoft.com/office/drawing/2014/main" id="{A5219768-D3BC-D82F-AFF4-6427B29684D7}"/>
                </a:ext>
              </a:extLst>
            </p:cNvPr>
            <p:cNvSpPr>
              <a:spLocks noEditPoints="1"/>
            </p:cNvSpPr>
            <p:nvPr/>
          </p:nvSpPr>
          <p:spPr bwMode="auto">
            <a:xfrm>
              <a:off x="3707904" y="5157192"/>
              <a:ext cx="322263" cy="320675"/>
            </a:xfrm>
            <a:custGeom>
              <a:avLst/>
              <a:gdLst/>
              <a:ahLst/>
              <a:cxnLst>
                <a:cxn ang="0">
                  <a:pos x="297" y="258"/>
                </a:cxn>
                <a:cxn ang="0">
                  <a:pos x="298" y="70"/>
                </a:cxn>
                <a:cxn ang="0">
                  <a:pos x="0" y="164"/>
                </a:cxn>
                <a:cxn ang="0">
                  <a:pos x="296" y="260"/>
                </a:cxn>
                <a:cxn ang="0">
                  <a:pos x="313" y="152"/>
                </a:cxn>
                <a:cxn ang="0">
                  <a:pos x="274" y="153"/>
                </a:cxn>
                <a:cxn ang="0">
                  <a:pos x="292" y="86"/>
                </a:cxn>
                <a:cxn ang="0">
                  <a:pos x="201" y="91"/>
                </a:cxn>
                <a:cxn ang="0">
                  <a:pos x="250" y="89"/>
                </a:cxn>
                <a:cxn ang="0">
                  <a:pos x="205" y="157"/>
                </a:cxn>
                <a:cxn ang="0">
                  <a:pos x="249" y="241"/>
                </a:cxn>
                <a:cxn ang="0">
                  <a:pos x="201" y="239"/>
                </a:cxn>
                <a:cxn ang="0">
                  <a:pos x="262" y="173"/>
                </a:cxn>
                <a:cxn ang="0">
                  <a:pos x="255" y="70"/>
                </a:cxn>
                <a:cxn ang="0">
                  <a:pos x="217" y="20"/>
                </a:cxn>
                <a:cxn ang="0">
                  <a:pos x="238" y="64"/>
                </a:cxn>
                <a:cxn ang="0">
                  <a:pos x="198" y="66"/>
                </a:cxn>
                <a:cxn ang="0">
                  <a:pos x="192" y="18"/>
                </a:cxn>
                <a:cxn ang="0">
                  <a:pos x="141" y="90"/>
                </a:cxn>
                <a:cxn ang="0">
                  <a:pos x="191" y="90"/>
                </a:cxn>
                <a:cxn ang="0">
                  <a:pos x="136" y="157"/>
                </a:cxn>
                <a:cxn ang="0">
                  <a:pos x="191" y="240"/>
                </a:cxn>
                <a:cxn ang="0">
                  <a:pos x="141" y="240"/>
                </a:cxn>
                <a:cxn ang="0">
                  <a:pos x="195" y="173"/>
                </a:cxn>
                <a:cxn ang="0">
                  <a:pos x="167" y="14"/>
                </a:cxn>
                <a:cxn ang="0">
                  <a:pos x="186" y="58"/>
                </a:cxn>
                <a:cxn ang="0">
                  <a:pos x="143" y="70"/>
                </a:cxn>
                <a:cxn ang="0">
                  <a:pos x="161" y="15"/>
                </a:cxn>
                <a:cxn ang="0">
                  <a:pos x="149" y="15"/>
                </a:cxn>
                <a:cxn ang="0">
                  <a:pos x="134" y="70"/>
                </a:cxn>
                <a:cxn ang="0">
                  <a:pos x="139" y="20"/>
                </a:cxn>
                <a:cxn ang="0">
                  <a:pos x="131" y="239"/>
                </a:cxn>
                <a:cxn ang="0">
                  <a:pos x="87" y="241"/>
                </a:cxn>
                <a:cxn ang="0">
                  <a:pos x="127" y="173"/>
                </a:cxn>
                <a:cxn ang="0">
                  <a:pos x="86" y="89"/>
                </a:cxn>
                <a:cxn ang="0">
                  <a:pos x="131" y="91"/>
                </a:cxn>
                <a:cxn ang="0">
                  <a:pos x="74" y="157"/>
                </a:cxn>
                <a:cxn ang="0">
                  <a:pos x="82" y="67"/>
                </a:cxn>
                <a:cxn ang="0">
                  <a:pos x="125" y="17"/>
                </a:cxn>
                <a:cxn ang="0">
                  <a:pos x="36" y="86"/>
                </a:cxn>
                <a:cxn ang="0">
                  <a:pos x="62" y="153"/>
                </a:cxn>
                <a:cxn ang="0">
                  <a:pos x="14" y="152"/>
                </a:cxn>
                <a:cxn ang="0">
                  <a:pos x="15" y="178"/>
                </a:cxn>
                <a:cxn ang="0">
                  <a:pos x="62" y="177"/>
                </a:cxn>
                <a:cxn ang="0">
                  <a:pos x="37" y="243"/>
                </a:cxn>
                <a:cxn ang="0">
                  <a:pos x="49" y="260"/>
                </a:cxn>
                <a:cxn ang="0">
                  <a:pos x="125" y="311"/>
                </a:cxn>
                <a:cxn ang="0">
                  <a:pos x="95" y="260"/>
                </a:cxn>
                <a:cxn ang="0">
                  <a:pos x="145" y="302"/>
                </a:cxn>
                <a:cxn ang="0">
                  <a:pos x="170" y="313"/>
                </a:cxn>
                <a:cxn ang="0">
                  <a:pos x="162" y="313"/>
                </a:cxn>
                <a:cxn ang="0">
                  <a:pos x="145" y="265"/>
                </a:cxn>
                <a:cxn ang="0">
                  <a:pos x="187" y="265"/>
                </a:cxn>
                <a:cxn ang="0">
                  <a:pos x="170" y="313"/>
                </a:cxn>
                <a:cxn ang="0">
                  <a:pos x="186" y="304"/>
                </a:cxn>
                <a:cxn ang="0">
                  <a:pos x="240" y="260"/>
                </a:cxn>
                <a:cxn ang="0">
                  <a:pos x="218" y="305"/>
                </a:cxn>
                <a:cxn ang="0">
                  <a:pos x="279" y="260"/>
                </a:cxn>
                <a:cxn ang="0">
                  <a:pos x="261" y="243"/>
                </a:cxn>
                <a:cxn ang="0">
                  <a:pos x="274" y="173"/>
                </a:cxn>
                <a:cxn ang="0">
                  <a:pos x="292" y="241"/>
                </a:cxn>
              </a:cxnLst>
              <a:rect l="0" t="0" r="r" b="b"/>
              <a:pathLst>
                <a:path w="327" h="327">
                  <a:moveTo>
                    <a:pt x="296" y="260"/>
                  </a:moveTo>
                  <a:cubicBezTo>
                    <a:pt x="297" y="260"/>
                    <a:pt x="297" y="260"/>
                    <a:pt x="297" y="260"/>
                  </a:cubicBezTo>
                  <a:cubicBezTo>
                    <a:pt x="297" y="258"/>
                    <a:pt x="297" y="258"/>
                    <a:pt x="297" y="258"/>
                  </a:cubicBezTo>
                  <a:cubicBezTo>
                    <a:pt x="298" y="257"/>
                    <a:pt x="298" y="257"/>
                    <a:pt x="298" y="257"/>
                  </a:cubicBezTo>
                  <a:cubicBezTo>
                    <a:pt x="317" y="230"/>
                    <a:pt x="327" y="197"/>
                    <a:pt x="327" y="164"/>
                  </a:cubicBezTo>
                  <a:cubicBezTo>
                    <a:pt x="327" y="130"/>
                    <a:pt x="317" y="98"/>
                    <a:pt x="298" y="70"/>
                  </a:cubicBezTo>
                  <a:cubicBezTo>
                    <a:pt x="296" y="68"/>
                    <a:pt x="296" y="68"/>
                    <a:pt x="296" y="68"/>
                  </a:cubicBezTo>
                  <a:cubicBezTo>
                    <a:pt x="266" y="25"/>
                    <a:pt x="216" y="0"/>
                    <a:pt x="164" y="0"/>
                  </a:cubicBezTo>
                  <a:cubicBezTo>
                    <a:pt x="73" y="0"/>
                    <a:pt x="0" y="73"/>
                    <a:pt x="0" y="164"/>
                  </a:cubicBezTo>
                  <a:cubicBezTo>
                    <a:pt x="0" y="254"/>
                    <a:pt x="73" y="327"/>
                    <a:pt x="164" y="327"/>
                  </a:cubicBezTo>
                  <a:cubicBezTo>
                    <a:pt x="216" y="327"/>
                    <a:pt x="263" y="303"/>
                    <a:pt x="295" y="261"/>
                  </a:cubicBezTo>
                  <a:lnTo>
                    <a:pt x="296" y="260"/>
                  </a:lnTo>
                  <a:close/>
                  <a:moveTo>
                    <a:pt x="292" y="86"/>
                  </a:moveTo>
                  <a:cubicBezTo>
                    <a:pt x="293" y="88"/>
                    <a:pt x="293" y="88"/>
                    <a:pt x="293" y="88"/>
                  </a:cubicBezTo>
                  <a:cubicBezTo>
                    <a:pt x="304" y="108"/>
                    <a:pt x="311" y="130"/>
                    <a:pt x="313" y="152"/>
                  </a:cubicBezTo>
                  <a:cubicBezTo>
                    <a:pt x="313" y="157"/>
                    <a:pt x="313" y="157"/>
                    <a:pt x="313" y="157"/>
                  </a:cubicBezTo>
                  <a:cubicBezTo>
                    <a:pt x="274" y="157"/>
                    <a:pt x="274" y="157"/>
                    <a:pt x="274" y="157"/>
                  </a:cubicBezTo>
                  <a:cubicBezTo>
                    <a:pt x="274" y="153"/>
                    <a:pt x="274" y="153"/>
                    <a:pt x="274" y="153"/>
                  </a:cubicBezTo>
                  <a:cubicBezTo>
                    <a:pt x="273" y="131"/>
                    <a:pt x="269" y="111"/>
                    <a:pt x="263" y="92"/>
                  </a:cubicBezTo>
                  <a:cubicBezTo>
                    <a:pt x="261" y="86"/>
                    <a:pt x="261" y="86"/>
                    <a:pt x="261" y="86"/>
                  </a:cubicBezTo>
                  <a:lnTo>
                    <a:pt x="292" y="86"/>
                  </a:lnTo>
                  <a:close/>
                  <a:moveTo>
                    <a:pt x="205" y="157"/>
                  </a:moveTo>
                  <a:cubicBezTo>
                    <a:pt x="205" y="153"/>
                    <a:pt x="205" y="153"/>
                    <a:pt x="205" y="153"/>
                  </a:cubicBezTo>
                  <a:cubicBezTo>
                    <a:pt x="205" y="138"/>
                    <a:pt x="204" y="115"/>
                    <a:pt x="201" y="91"/>
                  </a:cubicBezTo>
                  <a:cubicBezTo>
                    <a:pt x="201" y="86"/>
                    <a:pt x="201" y="86"/>
                    <a:pt x="201" y="86"/>
                  </a:cubicBezTo>
                  <a:cubicBezTo>
                    <a:pt x="249" y="86"/>
                    <a:pt x="249" y="86"/>
                    <a:pt x="249" y="86"/>
                  </a:cubicBezTo>
                  <a:cubicBezTo>
                    <a:pt x="250" y="89"/>
                    <a:pt x="250" y="89"/>
                    <a:pt x="250" y="89"/>
                  </a:cubicBezTo>
                  <a:cubicBezTo>
                    <a:pt x="257" y="109"/>
                    <a:pt x="261" y="130"/>
                    <a:pt x="262" y="152"/>
                  </a:cubicBezTo>
                  <a:cubicBezTo>
                    <a:pt x="262" y="157"/>
                    <a:pt x="262" y="157"/>
                    <a:pt x="262" y="157"/>
                  </a:cubicBezTo>
                  <a:lnTo>
                    <a:pt x="205" y="157"/>
                  </a:lnTo>
                  <a:close/>
                  <a:moveTo>
                    <a:pt x="262" y="173"/>
                  </a:moveTo>
                  <a:cubicBezTo>
                    <a:pt x="262" y="178"/>
                    <a:pt x="262" y="178"/>
                    <a:pt x="262" y="178"/>
                  </a:cubicBezTo>
                  <a:cubicBezTo>
                    <a:pt x="260" y="200"/>
                    <a:pt x="256" y="221"/>
                    <a:pt x="249" y="241"/>
                  </a:cubicBezTo>
                  <a:cubicBezTo>
                    <a:pt x="248" y="243"/>
                    <a:pt x="248" y="243"/>
                    <a:pt x="248" y="243"/>
                  </a:cubicBezTo>
                  <a:cubicBezTo>
                    <a:pt x="200" y="243"/>
                    <a:pt x="200" y="243"/>
                    <a:pt x="200" y="243"/>
                  </a:cubicBezTo>
                  <a:cubicBezTo>
                    <a:pt x="201" y="239"/>
                    <a:pt x="201" y="239"/>
                    <a:pt x="201" y="239"/>
                  </a:cubicBezTo>
                  <a:cubicBezTo>
                    <a:pt x="204" y="215"/>
                    <a:pt x="205" y="192"/>
                    <a:pt x="205" y="177"/>
                  </a:cubicBezTo>
                  <a:cubicBezTo>
                    <a:pt x="205" y="173"/>
                    <a:pt x="205" y="173"/>
                    <a:pt x="205" y="173"/>
                  </a:cubicBezTo>
                  <a:lnTo>
                    <a:pt x="262" y="173"/>
                  </a:lnTo>
                  <a:close/>
                  <a:moveTo>
                    <a:pt x="274" y="63"/>
                  </a:moveTo>
                  <a:cubicBezTo>
                    <a:pt x="281" y="70"/>
                    <a:pt x="281" y="70"/>
                    <a:pt x="281" y="70"/>
                  </a:cubicBezTo>
                  <a:cubicBezTo>
                    <a:pt x="255" y="70"/>
                    <a:pt x="255" y="70"/>
                    <a:pt x="255" y="70"/>
                  </a:cubicBezTo>
                  <a:cubicBezTo>
                    <a:pt x="254" y="67"/>
                    <a:pt x="254" y="67"/>
                    <a:pt x="254" y="67"/>
                  </a:cubicBezTo>
                  <a:cubicBezTo>
                    <a:pt x="251" y="61"/>
                    <a:pt x="247" y="55"/>
                    <a:pt x="244" y="50"/>
                  </a:cubicBezTo>
                  <a:cubicBezTo>
                    <a:pt x="237" y="38"/>
                    <a:pt x="219" y="22"/>
                    <a:pt x="217" y="20"/>
                  </a:cubicBezTo>
                  <a:cubicBezTo>
                    <a:pt x="217" y="20"/>
                    <a:pt x="247" y="33"/>
                    <a:pt x="274" y="63"/>
                  </a:cubicBezTo>
                  <a:close/>
                  <a:moveTo>
                    <a:pt x="192" y="18"/>
                  </a:moveTo>
                  <a:cubicBezTo>
                    <a:pt x="210" y="25"/>
                    <a:pt x="226" y="41"/>
                    <a:pt x="238" y="64"/>
                  </a:cubicBezTo>
                  <a:cubicBezTo>
                    <a:pt x="242" y="70"/>
                    <a:pt x="242" y="70"/>
                    <a:pt x="242" y="70"/>
                  </a:cubicBezTo>
                  <a:cubicBezTo>
                    <a:pt x="198" y="70"/>
                    <a:pt x="198" y="70"/>
                    <a:pt x="198" y="70"/>
                  </a:cubicBezTo>
                  <a:cubicBezTo>
                    <a:pt x="198" y="66"/>
                    <a:pt x="198" y="66"/>
                    <a:pt x="198" y="66"/>
                  </a:cubicBezTo>
                  <a:cubicBezTo>
                    <a:pt x="195" y="48"/>
                    <a:pt x="191" y="34"/>
                    <a:pt x="186" y="23"/>
                  </a:cubicBezTo>
                  <a:cubicBezTo>
                    <a:pt x="182" y="14"/>
                    <a:pt x="182" y="14"/>
                    <a:pt x="182" y="14"/>
                  </a:cubicBezTo>
                  <a:lnTo>
                    <a:pt x="192" y="18"/>
                  </a:lnTo>
                  <a:close/>
                  <a:moveTo>
                    <a:pt x="136" y="157"/>
                  </a:moveTo>
                  <a:cubicBezTo>
                    <a:pt x="137" y="153"/>
                    <a:pt x="137" y="153"/>
                    <a:pt x="137" y="153"/>
                  </a:cubicBezTo>
                  <a:cubicBezTo>
                    <a:pt x="137" y="130"/>
                    <a:pt x="138" y="109"/>
                    <a:pt x="141" y="90"/>
                  </a:cubicBezTo>
                  <a:cubicBezTo>
                    <a:pt x="141" y="86"/>
                    <a:pt x="141" y="86"/>
                    <a:pt x="141" y="86"/>
                  </a:cubicBezTo>
                  <a:cubicBezTo>
                    <a:pt x="191" y="86"/>
                    <a:pt x="191" y="86"/>
                    <a:pt x="191" y="86"/>
                  </a:cubicBezTo>
                  <a:cubicBezTo>
                    <a:pt x="191" y="90"/>
                    <a:pt x="191" y="90"/>
                    <a:pt x="191" y="90"/>
                  </a:cubicBezTo>
                  <a:cubicBezTo>
                    <a:pt x="194" y="109"/>
                    <a:pt x="195" y="130"/>
                    <a:pt x="195" y="153"/>
                  </a:cubicBezTo>
                  <a:cubicBezTo>
                    <a:pt x="195" y="157"/>
                    <a:pt x="195" y="157"/>
                    <a:pt x="195" y="157"/>
                  </a:cubicBezTo>
                  <a:lnTo>
                    <a:pt x="136" y="157"/>
                  </a:lnTo>
                  <a:close/>
                  <a:moveTo>
                    <a:pt x="195" y="173"/>
                  </a:moveTo>
                  <a:cubicBezTo>
                    <a:pt x="195" y="177"/>
                    <a:pt x="195" y="177"/>
                    <a:pt x="195" y="177"/>
                  </a:cubicBezTo>
                  <a:cubicBezTo>
                    <a:pt x="195" y="200"/>
                    <a:pt x="193" y="220"/>
                    <a:pt x="191" y="240"/>
                  </a:cubicBezTo>
                  <a:cubicBezTo>
                    <a:pt x="191" y="243"/>
                    <a:pt x="191" y="243"/>
                    <a:pt x="191" y="243"/>
                  </a:cubicBezTo>
                  <a:cubicBezTo>
                    <a:pt x="141" y="243"/>
                    <a:pt x="141" y="243"/>
                    <a:pt x="141" y="243"/>
                  </a:cubicBezTo>
                  <a:cubicBezTo>
                    <a:pt x="141" y="240"/>
                    <a:pt x="141" y="240"/>
                    <a:pt x="141" y="240"/>
                  </a:cubicBezTo>
                  <a:cubicBezTo>
                    <a:pt x="138" y="220"/>
                    <a:pt x="137" y="200"/>
                    <a:pt x="137" y="177"/>
                  </a:cubicBezTo>
                  <a:cubicBezTo>
                    <a:pt x="136" y="173"/>
                    <a:pt x="136" y="173"/>
                    <a:pt x="136" y="173"/>
                  </a:cubicBezTo>
                  <a:lnTo>
                    <a:pt x="195" y="173"/>
                  </a:lnTo>
                  <a:close/>
                  <a:moveTo>
                    <a:pt x="162" y="14"/>
                  </a:moveTo>
                  <a:cubicBezTo>
                    <a:pt x="164" y="14"/>
                    <a:pt x="164" y="14"/>
                    <a:pt x="164" y="14"/>
                  </a:cubicBezTo>
                  <a:cubicBezTo>
                    <a:pt x="165" y="14"/>
                    <a:pt x="166" y="14"/>
                    <a:pt x="167" y="14"/>
                  </a:cubicBezTo>
                  <a:cubicBezTo>
                    <a:pt x="170" y="14"/>
                    <a:pt x="170" y="14"/>
                    <a:pt x="170" y="14"/>
                  </a:cubicBezTo>
                  <a:cubicBezTo>
                    <a:pt x="171" y="16"/>
                    <a:pt x="171" y="16"/>
                    <a:pt x="171" y="16"/>
                  </a:cubicBezTo>
                  <a:cubicBezTo>
                    <a:pt x="175" y="20"/>
                    <a:pt x="181" y="31"/>
                    <a:pt x="186" y="58"/>
                  </a:cubicBezTo>
                  <a:cubicBezTo>
                    <a:pt x="187" y="60"/>
                    <a:pt x="187" y="63"/>
                    <a:pt x="188" y="65"/>
                  </a:cubicBezTo>
                  <a:cubicBezTo>
                    <a:pt x="189" y="70"/>
                    <a:pt x="189" y="70"/>
                    <a:pt x="189" y="70"/>
                  </a:cubicBezTo>
                  <a:cubicBezTo>
                    <a:pt x="143" y="70"/>
                    <a:pt x="143" y="70"/>
                    <a:pt x="143" y="70"/>
                  </a:cubicBezTo>
                  <a:cubicBezTo>
                    <a:pt x="144" y="65"/>
                    <a:pt x="144" y="65"/>
                    <a:pt x="144" y="65"/>
                  </a:cubicBezTo>
                  <a:cubicBezTo>
                    <a:pt x="145" y="63"/>
                    <a:pt x="145" y="60"/>
                    <a:pt x="146" y="58"/>
                  </a:cubicBezTo>
                  <a:cubicBezTo>
                    <a:pt x="151" y="30"/>
                    <a:pt x="157" y="20"/>
                    <a:pt x="161" y="15"/>
                  </a:cubicBezTo>
                  <a:lnTo>
                    <a:pt x="162" y="14"/>
                  </a:lnTo>
                  <a:close/>
                  <a:moveTo>
                    <a:pt x="139" y="20"/>
                  </a:moveTo>
                  <a:cubicBezTo>
                    <a:pt x="149" y="15"/>
                    <a:pt x="149" y="15"/>
                    <a:pt x="149" y="15"/>
                  </a:cubicBezTo>
                  <a:cubicBezTo>
                    <a:pt x="145" y="25"/>
                    <a:pt x="145" y="25"/>
                    <a:pt x="145" y="25"/>
                  </a:cubicBezTo>
                  <a:cubicBezTo>
                    <a:pt x="141" y="36"/>
                    <a:pt x="137" y="50"/>
                    <a:pt x="134" y="66"/>
                  </a:cubicBezTo>
                  <a:cubicBezTo>
                    <a:pt x="134" y="70"/>
                    <a:pt x="134" y="70"/>
                    <a:pt x="134" y="70"/>
                  </a:cubicBezTo>
                  <a:cubicBezTo>
                    <a:pt x="94" y="70"/>
                    <a:pt x="94" y="70"/>
                    <a:pt x="94" y="70"/>
                  </a:cubicBezTo>
                  <a:cubicBezTo>
                    <a:pt x="97" y="64"/>
                    <a:pt x="97" y="64"/>
                    <a:pt x="97" y="64"/>
                  </a:cubicBezTo>
                  <a:cubicBezTo>
                    <a:pt x="109" y="43"/>
                    <a:pt x="123" y="28"/>
                    <a:pt x="139" y="20"/>
                  </a:cubicBezTo>
                  <a:close/>
                  <a:moveTo>
                    <a:pt x="127" y="173"/>
                  </a:moveTo>
                  <a:cubicBezTo>
                    <a:pt x="127" y="177"/>
                    <a:pt x="127" y="177"/>
                    <a:pt x="127" y="177"/>
                  </a:cubicBezTo>
                  <a:cubicBezTo>
                    <a:pt x="127" y="192"/>
                    <a:pt x="128" y="215"/>
                    <a:pt x="131" y="239"/>
                  </a:cubicBezTo>
                  <a:cubicBezTo>
                    <a:pt x="131" y="243"/>
                    <a:pt x="131" y="243"/>
                    <a:pt x="131" y="243"/>
                  </a:cubicBezTo>
                  <a:cubicBezTo>
                    <a:pt x="88" y="243"/>
                    <a:pt x="88" y="243"/>
                    <a:pt x="88" y="243"/>
                  </a:cubicBezTo>
                  <a:cubicBezTo>
                    <a:pt x="87" y="241"/>
                    <a:pt x="87" y="241"/>
                    <a:pt x="87" y="241"/>
                  </a:cubicBezTo>
                  <a:cubicBezTo>
                    <a:pt x="80" y="221"/>
                    <a:pt x="75" y="200"/>
                    <a:pt x="74" y="178"/>
                  </a:cubicBezTo>
                  <a:cubicBezTo>
                    <a:pt x="74" y="173"/>
                    <a:pt x="74" y="173"/>
                    <a:pt x="74" y="173"/>
                  </a:cubicBezTo>
                  <a:lnTo>
                    <a:pt x="127" y="173"/>
                  </a:lnTo>
                  <a:close/>
                  <a:moveTo>
                    <a:pt x="74" y="157"/>
                  </a:moveTo>
                  <a:cubicBezTo>
                    <a:pt x="74" y="152"/>
                    <a:pt x="74" y="152"/>
                    <a:pt x="74" y="152"/>
                  </a:cubicBezTo>
                  <a:cubicBezTo>
                    <a:pt x="75" y="130"/>
                    <a:pt x="79" y="109"/>
                    <a:pt x="86" y="89"/>
                  </a:cubicBezTo>
                  <a:cubicBezTo>
                    <a:pt x="87" y="86"/>
                    <a:pt x="87" y="86"/>
                    <a:pt x="87" y="86"/>
                  </a:cubicBezTo>
                  <a:cubicBezTo>
                    <a:pt x="131" y="86"/>
                    <a:pt x="131" y="86"/>
                    <a:pt x="131" y="86"/>
                  </a:cubicBezTo>
                  <a:cubicBezTo>
                    <a:pt x="131" y="91"/>
                    <a:pt x="131" y="91"/>
                    <a:pt x="131" y="91"/>
                  </a:cubicBezTo>
                  <a:cubicBezTo>
                    <a:pt x="128" y="115"/>
                    <a:pt x="127" y="138"/>
                    <a:pt x="127" y="153"/>
                  </a:cubicBezTo>
                  <a:cubicBezTo>
                    <a:pt x="127" y="157"/>
                    <a:pt x="127" y="157"/>
                    <a:pt x="127" y="157"/>
                  </a:cubicBezTo>
                  <a:lnTo>
                    <a:pt x="74" y="157"/>
                  </a:lnTo>
                  <a:close/>
                  <a:moveTo>
                    <a:pt x="125" y="17"/>
                  </a:moveTo>
                  <a:cubicBezTo>
                    <a:pt x="119" y="22"/>
                    <a:pt x="107" y="28"/>
                    <a:pt x="92" y="50"/>
                  </a:cubicBezTo>
                  <a:cubicBezTo>
                    <a:pt x="88" y="55"/>
                    <a:pt x="85" y="61"/>
                    <a:pt x="82" y="67"/>
                  </a:cubicBezTo>
                  <a:cubicBezTo>
                    <a:pt x="81" y="70"/>
                    <a:pt x="81" y="70"/>
                    <a:pt x="81" y="70"/>
                  </a:cubicBezTo>
                  <a:cubicBezTo>
                    <a:pt x="47" y="70"/>
                    <a:pt x="47" y="70"/>
                    <a:pt x="47" y="70"/>
                  </a:cubicBezTo>
                  <a:cubicBezTo>
                    <a:pt x="80" y="29"/>
                    <a:pt x="125" y="17"/>
                    <a:pt x="125" y="17"/>
                  </a:cubicBezTo>
                  <a:close/>
                  <a:moveTo>
                    <a:pt x="14" y="152"/>
                  </a:moveTo>
                  <a:cubicBezTo>
                    <a:pt x="16" y="130"/>
                    <a:pt x="23" y="108"/>
                    <a:pt x="34" y="88"/>
                  </a:cubicBezTo>
                  <a:cubicBezTo>
                    <a:pt x="36" y="86"/>
                    <a:pt x="36" y="86"/>
                    <a:pt x="36" y="86"/>
                  </a:cubicBezTo>
                  <a:cubicBezTo>
                    <a:pt x="74" y="86"/>
                    <a:pt x="74" y="86"/>
                    <a:pt x="74" y="86"/>
                  </a:cubicBezTo>
                  <a:cubicBezTo>
                    <a:pt x="72" y="92"/>
                    <a:pt x="72" y="92"/>
                    <a:pt x="72" y="92"/>
                  </a:cubicBezTo>
                  <a:cubicBezTo>
                    <a:pt x="66" y="111"/>
                    <a:pt x="63" y="131"/>
                    <a:pt x="62" y="153"/>
                  </a:cubicBezTo>
                  <a:cubicBezTo>
                    <a:pt x="62" y="157"/>
                    <a:pt x="62" y="157"/>
                    <a:pt x="62" y="157"/>
                  </a:cubicBezTo>
                  <a:cubicBezTo>
                    <a:pt x="14" y="157"/>
                    <a:pt x="14" y="157"/>
                    <a:pt x="14" y="157"/>
                  </a:cubicBezTo>
                  <a:lnTo>
                    <a:pt x="14" y="152"/>
                  </a:lnTo>
                  <a:close/>
                  <a:moveTo>
                    <a:pt x="37" y="243"/>
                  </a:moveTo>
                  <a:cubicBezTo>
                    <a:pt x="36" y="241"/>
                    <a:pt x="36" y="241"/>
                    <a:pt x="36" y="241"/>
                  </a:cubicBezTo>
                  <a:cubicBezTo>
                    <a:pt x="24" y="222"/>
                    <a:pt x="17" y="200"/>
                    <a:pt x="15" y="178"/>
                  </a:cubicBezTo>
                  <a:cubicBezTo>
                    <a:pt x="14" y="173"/>
                    <a:pt x="14" y="173"/>
                    <a:pt x="14" y="173"/>
                  </a:cubicBezTo>
                  <a:cubicBezTo>
                    <a:pt x="62" y="173"/>
                    <a:pt x="62" y="173"/>
                    <a:pt x="62" y="173"/>
                  </a:cubicBezTo>
                  <a:cubicBezTo>
                    <a:pt x="62" y="177"/>
                    <a:pt x="62" y="177"/>
                    <a:pt x="62" y="177"/>
                  </a:cubicBezTo>
                  <a:cubicBezTo>
                    <a:pt x="63" y="199"/>
                    <a:pt x="67" y="219"/>
                    <a:pt x="73" y="238"/>
                  </a:cubicBezTo>
                  <a:cubicBezTo>
                    <a:pt x="75" y="243"/>
                    <a:pt x="75" y="243"/>
                    <a:pt x="75" y="243"/>
                  </a:cubicBezTo>
                  <a:lnTo>
                    <a:pt x="37" y="243"/>
                  </a:lnTo>
                  <a:close/>
                  <a:moveTo>
                    <a:pt x="125" y="311"/>
                  </a:moveTo>
                  <a:cubicBezTo>
                    <a:pt x="92" y="301"/>
                    <a:pt x="67" y="279"/>
                    <a:pt x="55" y="267"/>
                  </a:cubicBezTo>
                  <a:cubicBezTo>
                    <a:pt x="49" y="260"/>
                    <a:pt x="49" y="260"/>
                    <a:pt x="49" y="260"/>
                  </a:cubicBezTo>
                  <a:cubicBezTo>
                    <a:pt x="82" y="260"/>
                    <a:pt x="82" y="260"/>
                    <a:pt x="82" y="260"/>
                  </a:cubicBezTo>
                  <a:cubicBezTo>
                    <a:pt x="83" y="262"/>
                    <a:pt x="83" y="262"/>
                    <a:pt x="83" y="262"/>
                  </a:cubicBezTo>
                  <a:cubicBezTo>
                    <a:pt x="97" y="292"/>
                    <a:pt x="125" y="311"/>
                    <a:pt x="125" y="311"/>
                  </a:cubicBezTo>
                  <a:close/>
                  <a:moveTo>
                    <a:pt x="139" y="307"/>
                  </a:moveTo>
                  <a:cubicBezTo>
                    <a:pt x="124" y="299"/>
                    <a:pt x="110" y="285"/>
                    <a:pt x="99" y="266"/>
                  </a:cubicBezTo>
                  <a:cubicBezTo>
                    <a:pt x="95" y="260"/>
                    <a:pt x="95" y="260"/>
                    <a:pt x="95" y="260"/>
                  </a:cubicBezTo>
                  <a:cubicBezTo>
                    <a:pt x="134" y="260"/>
                    <a:pt x="134" y="260"/>
                    <a:pt x="134" y="260"/>
                  </a:cubicBezTo>
                  <a:cubicBezTo>
                    <a:pt x="134" y="263"/>
                    <a:pt x="134" y="263"/>
                    <a:pt x="134" y="263"/>
                  </a:cubicBezTo>
                  <a:cubicBezTo>
                    <a:pt x="137" y="279"/>
                    <a:pt x="141" y="292"/>
                    <a:pt x="145" y="302"/>
                  </a:cubicBezTo>
                  <a:cubicBezTo>
                    <a:pt x="149" y="312"/>
                    <a:pt x="149" y="312"/>
                    <a:pt x="149" y="312"/>
                  </a:cubicBezTo>
                  <a:lnTo>
                    <a:pt x="139" y="307"/>
                  </a:lnTo>
                  <a:close/>
                  <a:moveTo>
                    <a:pt x="170" y="313"/>
                  </a:moveTo>
                  <a:cubicBezTo>
                    <a:pt x="167" y="313"/>
                    <a:pt x="167" y="313"/>
                    <a:pt x="167" y="313"/>
                  </a:cubicBezTo>
                  <a:cubicBezTo>
                    <a:pt x="166" y="313"/>
                    <a:pt x="165" y="313"/>
                    <a:pt x="164" y="313"/>
                  </a:cubicBezTo>
                  <a:cubicBezTo>
                    <a:pt x="162" y="313"/>
                    <a:pt x="162" y="313"/>
                    <a:pt x="162" y="313"/>
                  </a:cubicBezTo>
                  <a:cubicBezTo>
                    <a:pt x="161" y="312"/>
                    <a:pt x="161" y="312"/>
                    <a:pt x="161" y="312"/>
                  </a:cubicBezTo>
                  <a:cubicBezTo>
                    <a:pt x="157" y="308"/>
                    <a:pt x="151" y="297"/>
                    <a:pt x="146" y="269"/>
                  </a:cubicBezTo>
                  <a:cubicBezTo>
                    <a:pt x="145" y="268"/>
                    <a:pt x="145" y="266"/>
                    <a:pt x="145" y="265"/>
                  </a:cubicBezTo>
                  <a:cubicBezTo>
                    <a:pt x="144" y="260"/>
                    <a:pt x="144" y="260"/>
                    <a:pt x="144" y="260"/>
                  </a:cubicBezTo>
                  <a:cubicBezTo>
                    <a:pt x="188" y="260"/>
                    <a:pt x="188" y="260"/>
                    <a:pt x="188" y="260"/>
                  </a:cubicBezTo>
                  <a:cubicBezTo>
                    <a:pt x="187" y="265"/>
                    <a:pt x="187" y="265"/>
                    <a:pt x="187" y="265"/>
                  </a:cubicBezTo>
                  <a:cubicBezTo>
                    <a:pt x="187" y="266"/>
                    <a:pt x="187" y="268"/>
                    <a:pt x="186" y="269"/>
                  </a:cubicBezTo>
                  <a:cubicBezTo>
                    <a:pt x="181" y="297"/>
                    <a:pt x="175" y="307"/>
                    <a:pt x="171" y="312"/>
                  </a:cubicBezTo>
                  <a:lnTo>
                    <a:pt x="170" y="313"/>
                  </a:lnTo>
                  <a:close/>
                  <a:moveTo>
                    <a:pt x="192" y="309"/>
                  </a:moveTo>
                  <a:cubicBezTo>
                    <a:pt x="182" y="313"/>
                    <a:pt x="182" y="313"/>
                    <a:pt x="182" y="313"/>
                  </a:cubicBezTo>
                  <a:cubicBezTo>
                    <a:pt x="186" y="304"/>
                    <a:pt x="186" y="304"/>
                    <a:pt x="186" y="304"/>
                  </a:cubicBezTo>
                  <a:cubicBezTo>
                    <a:pt x="191" y="294"/>
                    <a:pt x="194" y="280"/>
                    <a:pt x="197" y="263"/>
                  </a:cubicBezTo>
                  <a:cubicBezTo>
                    <a:pt x="198" y="260"/>
                    <a:pt x="198" y="260"/>
                    <a:pt x="198" y="260"/>
                  </a:cubicBezTo>
                  <a:cubicBezTo>
                    <a:pt x="240" y="260"/>
                    <a:pt x="240" y="260"/>
                    <a:pt x="240" y="260"/>
                  </a:cubicBezTo>
                  <a:cubicBezTo>
                    <a:pt x="237" y="266"/>
                    <a:pt x="237" y="266"/>
                    <a:pt x="237" y="266"/>
                  </a:cubicBezTo>
                  <a:cubicBezTo>
                    <a:pt x="225" y="287"/>
                    <a:pt x="209" y="302"/>
                    <a:pt x="192" y="309"/>
                  </a:cubicBezTo>
                  <a:close/>
                  <a:moveTo>
                    <a:pt x="218" y="305"/>
                  </a:moveTo>
                  <a:cubicBezTo>
                    <a:pt x="220" y="304"/>
                    <a:pt x="245" y="285"/>
                    <a:pt x="252" y="262"/>
                  </a:cubicBezTo>
                  <a:cubicBezTo>
                    <a:pt x="254" y="260"/>
                    <a:pt x="254" y="260"/>
                    <a:pt x="254" y="260"/>
                  </a:cubicBezTo>
                  <a:cubicBezTo>
                    <a:pt x="279" y="260"/>
                    <a:pt x="279" y="260"/>
                    <a:pt x="279" y="260"/>
                  </a:cubicBezTo>
                  <a:cubicBezTo>
                    <a:pt x="254" y="295"/>
                    <a:pt x="218" y="305"/>
                    <a:pt x="218" y="305"/>
                  </a:cubicBezTo>
                  <a:close/>
                  <a:moveTo>
                    <a:pt x="290" y="243"/>
                  </a:moveTo>
                  <a:cubicBezTo>
                    <a:pt x="261" y="243"/>
                    <a:pt x="261" y="243"/>
                    <a:pt x="261" y="243"/>
                  </a:cubicBezTo>
                  <a:cubicBezTo>
                    <a:pt x="262" y="238"/>
                    <a:pt x="262" y="238"/>
                    <a:pt x="262" y="238"/>
                  </a:cubicBezTo>
                  <a:cubicBezTo>
                    <a:pt x="269" y="219"/>
                    <a:pt x="273" y="199"/>
                    <a:pt x="274" y="177"/>
                  </a:cubicBezTo>
                  <a:cubicBezTo>
                    <a:pt x="274" y="173"/>
                    <a:pt x="274" y="173"/>
                    <a:pt x="274" y="173"/>
                  </a:cubicBezTo>
                  <a:cubicBezTo>
                    <a:pt x="313" y="173"/>
                    <a:pt x="313" y="173"/>
                    <a:pt x="313" y="173"/>
                  </a:cubicBezTo>
                  <a:cubicBezTo>
                    <a:pt x="313" y="178"/>
                    <a:pt x="313" y="178"/>
                    <a:pt x="313" y="178"/>
                  </a:cubicBezTo>
                  <a:cubicBezTo>
                    <a:pt x="310" y="200"/>
                    <a:pt x="303" y="222"/>
                    <a:pt x="292" y="241"/>
                  </a:cubicBezTo>
                  <a:lnTo>
                    <a:pt x="290" y="2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40" name="Group 360">
            <a:extLst>
              <a:ext uri="{FF2B5EF4-FFF2-40B4-BE49-F238E27FC236}">
                <a16:creationId xmlns:a16="http://schemas.microsoft.com/office/drawing/2014/main" id="{2B373F1F-C00C-F780-E1C1-60F64F234B83}"/>
              </a:ext>
            </a:extLst>
          </p:cNvPr>
          <p:cNvGrpSpPr>
            <a:grpSpLocks noChangeAspect="1"/>
          </p:cNvGrpSpPr>
          <p:nvPr/>
        </p:nvGrpSpPr>
        <p:grpSpPr>
          <a:xfrm>
            <a:off x="3168078" y="1801105"/>
            <a:ext cx="501542" cy="394142"/>
            <a:chOff x="7969250" y="2316163"/>
            <a:chExt cx="763588" cy="600075"/>
          </a:xfrm>
          <a:solidFill>
            <a:schemeClr val="bg2"/>
          </a:solidFill>
        </p:grpSpPr>
        <p:sp>
          <p:nvSpPr>
            <p:cNvPr id="43" name="Oval 53">
              <a:extLst>
                <a:ext uri="{FF2B5EF4-FFF2-40B4-BE49-F238E27FC236}">
                  <a16:creationId xmlns:a16="http://schemas.microsoft.com/office/drawing/2014/main" id="{88E65377-33D6-118C-A7FC-3A79716FAADE}"/>
                </a:ext>
              </a:extLst>
            </p:cNvPr>
            <p:cNvSpPr>
              <a:spLocks noChangeArrowheads="1"/>
            </p:cNvSpPr>
            <p:nvPr/>
          </p:nvSpPr>
          <p:spPr bwMode="auto">
            <a:xfrm>
              <a:off x="8115300" y="2881313"/>
              <a:ext cx="484188" cy="349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45" name="Freeform 54">
              <a:extLst>
                <a:ext uri="{FF2B5EF4-FFF2-40B4-BE49-F238E27FC236}">
                  <a16:creationId xmlns:a16="http://schemas.microsoft.com/office/drawing/2014/main" id="{9C1CCB81-50A4-A59F-0155-0BBC6EDF7405}"/>
                </a:ext>
              </a:extLst>
            </p:cNvPr>
            <p:cNvSpPr>
              <a:spLocks/>
            </p:cNvSpPr>
            <p:nvPr/>
          </p:nvSpPr>
          <p:spPr bwMode="auto">
            <a:xfrm>
              <a:off x="7969250" y="2316163"/>
              <a:ext cx="763588" cy="487362"/>
            </a:xfrm>
            <a:custGeom>
              <a:avLst/>
              <a:gdLst/>
              <a:ahLst/>
              <a:cxnLst>
                <a:cxn ang="0">
                  <a:pos x="528" y="304"/>
                </a:cxn>
                <a:cxn ang="0">
                  <a:pos x="495" y="337"/>
                </a:cxn>
                <a:cxn ang="0">
                  <a:pos x="33" y="337"/>
                </a:cxn>
                <a:cxn ang="0">
                  <a:pos x="0" y="304"/>
                </a:cxn>
                <a:cxn ang="0">
                  <a:pos x="0" y="33"/>
                </a:cxn>
                <a:cxn ang="0">
                  <a:pos x="33" y="0"/>
                </a:cxn>
                <a:cxn ang="0">
                  <a:pos x="495" y="0"/>
                </a:cxn>
                <a:cxn ang="0">
                  <a:pos x="528" y="33"/>
                </a:cxn>
                <a:cxn ang="0">
                  <a:pos x="528" y="304"/>
                </a:cxn>
              </a:cxnLst>
              <a:rect l="0" t="0" r="r" b="b"/>
              <a:pathLst>
                <a:path w="528" h="337">
                  <a:moveTo>
                    <a:pt x="528" y="304"/>
                  </a:moveTo>
                  <a:cubicBezTo>
                    <a:pt x="528" y="323"/>
                    <a:pt x="513" y="337"/>
                    <a:pt x="495" y="337"/>
                  </a:cubicBezTo>
                  <a:cubicBezTo>
                    <a:pt x="33" y="337"/>
                    <a:pt x="33" y="337"/>
                    <a:pt x="33" y="337"/>
                  </a:cubicBezTo>
                  <a:cubicBezTo>
                    <a:pt x="14" y="337"/>
                    <a:pt x="0" y="323"/>
                    <a:pt x="0" y="304"/>
                  </a:cubicBezTo>
                  <a:cubicBezTo>
                    <a:pt x="0" y="33"/>
                    <a:pt x="0" y="33"/>
                    <a:pt x="0" y="33"/>
                  </a:cubicBezTo>
                  <a:cubicBezTo>
                    <a:pt x="0" y="14"/>
                    <a:pt x="14" y="0"/>
                    <a:pt x="33" y="0"/>
                  </a:cubicBezTo>
                  <a:cubicBezTo>
                    <a:pt x="495" y="0"/>
                    <a:pt x="495" y="0"/>
                    <a:pt x="495" y="0"/>
                  </a:cubicBezTo>
                  <a:cubicBezTo>
                    <a:pt x="513" y="0"/>
                    <a:pt x="528" y="14"/>
                    <a:pt x="528" y="33"/>
                  </a:cubicBezTo>
                  <a:lnTo>
                    <a:pt x="528" y="3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55" name="Rectangle 55">
              <a:extLst>
                <a:ext uri="{FF2B5EF4-FFF2-40B4-BE49-F238E27FC236}">
                  <a16:creationId xmlns:a16="http://schemas.microsoft.com/office/drawing/2014/main" id="{DE3C0725-6586-BD8E-EB76-38A1EF45C999}"/>
                </a:ext>
              </a:extLst>
            </p:cNvPr>
            <p:cNvSpPr>
              <a:spLocks noChangeArrowheads="1"/>
            </p:cNvSpPr>
            <p:nvPr/>
          </p:nvSpPr>
          <p:spPr bwMode="auto">
            <a:xfrm>
              <a:off x="8020050" y="2355850"/>
              <a:ext cx="660400" cy="368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56" name="Freeform 56">
              <a:extLst>
                <a:ext uri="{FF2B5EF4-FFF2-40B4-BE49-F238E27FC236}">
                  <a16:creationId xmlns:a16="http://schemas.microsoft.com/office/drawing/2014/main" id="{FDFA6D86-7D40-C937-35A9-80B30CBDA216}"/>
                </a:ext>
              </a:extLst>
            </p:cNvPr>
            <p:cNvSpPr>
              <a:spLocks/>
            </p:cNvSpPr>
            <p:nvPr/>
          </p:nvSpPr>
          <p:spPr bwMode="auto">
            <a:xfrm>
              <a:off x="8034338" y="2403475"/>
              <a:ext cx="590550" cy="306388"/>
            </a:xfrm>
            <a:custGeom>
              <a:avLst/>
              <a:gdLst/>
              <a:ahLst/>
              <a:cxnLst>
                <a:cxn ang="0">
                  <a:pos x="0" y="193"/>
                </a:cxn>
                <a:cxn ang="0">
                  <a:pos x="372" y="193"/>
                </a:cxn>
                <a:cxn ang="0">
                  <a:pos x="0" y="0"/>
                </a:cxn>
                <a:cxn ang="0">
                  <a:pos x="0" y="193"/>
                </a:cxn>
              </a:cxnLst>
              <a:rect l="0" t="0" r="r" b="b"/>
              <a:pathLst>
                <a:path w="372" h="193">
                  <a:moveTo>
                    <a:pt x="0" y="193"/>
                  </a:moveTo>
                  <a:lnTo>
                    <a:pt x="372" y="193"/>
                  </a:lnTo>
                  <a:lnTo>
                    <a:pt x="0" y="0"/>
                  </a:lnTo>
                  <a:lnTo>
                    <a:pt x="0"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1" name="Rectangle 57">
              <a:extLst>
                <a:ext uri="{FF2B5EF4-FFF2-40B4-BE49-F238E27FC236}">
                  <a16:creationId xmlns:a16="http://schemas.microsoft.com/office/drawing/2014/main" id="{B45F5B11-DEF1-02CB-2155-433887AF0EAF}"/>
                </a:ext>
              </a:extLst>
            </p:cNvPr>
            <p:cNvSpPr>
              <a:spLocks noChangeArrowheads="1"/>
            </p:cNvSpPr>
            <p:nvPr/>
          </p:nvSpPr>
          <p:spPr bwMode="auto">
            <a:xfrm>
              <a:off x="8004175" y="2355850"/>
              <a:ext cx="693738" cy="371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4" name="Freeform 58">
              <a:extLst>
                <a:ext uri="{FF2B5EF4-FFF2-40B4-BE49-F238E27FC236}">
                  <a16:creationId xmlns:a16="http://schemas.microsoft.com/office/drawing/2014/main" id="{EAAD4DE5-AA51-B225-BEE3-72577F3CC1E5}"/>
                </a:ext>
              </a:extLst>
            </p:cNvPr>
            <p:cNvSpPr>
              <a:spLocks/>
            </p:cNvSpPr>
            <p:nvPr/>
          </p:nvSpPr>
          <p:spPr bwMode="auto">
            <a:xfrm>
              <a:off x="8218488" y="2822575"/>
              <a:ext cx="279400" cy="66675"/>
            </a:xfrm>
            <a:custGeom>
              <a:avLst/>
              <a:gdLst/>
              <a:ahLst/>
              <a:cxnLst>
                <a:cxn ang="0">
                  <a:pos x="176" y="0"/>
                </a:cxn>
                <a:cxn ang="0">
                  <a:pos x="0" y="0"/>
                </a:cxn>
                <a:cxn ang="0">
                  <a:pos x="30" y="42"/>
                </a:cxn>
                <a:cxn ang="0">
                  <a:pos x="147" y="42"/>
                </a:cxn>
                <a:cxn ang="0">
                  <a:pos x="176" y="0"/>
                </a:cxn>
              </a:cxnLst>
              <a:rect l="0" t="0" r="r" b="b"/>
              <a:pathLst>
                <a:path w="176" h="42">
                  <a:moveTo>
                    <a:pt x="176" y="0"/>
                  </a:moveTo>
                  <a:lnTo>
                    <a:pt x="0" y="0"/>
                  </a:lnTo>
                  <a:lnTo>
                    <a:pt x="30" y="42"/>
                  </a:lnTo>
                  <a:lnTo>
                    <a:pt x="147" y="42"/>
                  </a:lnTo>
                  <a:lnTo>
                    <a:pt x="17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6" name="Freeform 59">
              <a:extLst>
                <a:ext uri="{FF2B5EF4-FFF2-40B4-BE49-F238E27FC236}">
                  <a16:creationId xmlns:a16="http://schemas.microsoft.com/office/drawing/2014/main" id="{8DEAFC57-0C2A-6BFF-F273-7ABCFE0FB1EF}"/>
                </a:ext>
              </a:extLst>
            </p:cNvPr>
            <p:cNvSpPr>
              <a:spLocks/>
            </p:cNvSpPr>
            <p:nvPr/>
          </p:nvSpPr>
          <p:spPr bwMode="auto">
            <a:xfrm>
              <a:off x="8529638" y="2757488"/>
              <a:ext cx="31750" cy="20638"/>
            </a:xfrm>
            <a:custGeom>
              <a:avLst/>
              <a:gdLst/>
              <a:ahLst/>
              <a:cxnLst>
                <a:cxn ang="0">
                  <a:pos x="22" y="0"/>
                </a:cxn>
                <a:cxn ang="0">
                  <a:pos x="7" y="0"/>
                </a:cxn>
                <a:cxn ang="0">
                  <a:pos x="0" y="7"/>
                </a:cxn>
                <a:cxn ang="0">
                  <a:pos x="7" y="14"/>
                </a:cxn>
                <a:cxn ang="0">
                  <a:pos x="22" y="14"/>
                </a:cxn>
                <a:cxn ang="0">
                  <a:pos x="22" y="0"/>
                </a:cxn>
              </a:cxnLst>
              <a:rect l="0" t="0" r="r" b="b"/>
              <a:pathLst>
                <a:path w="22" h="14">
                  <a:moveTo>
                    <a:pt x="22" y="0"/>
                  </a:moveTo>
                  <a:cubicBezTo>
                    <a:pt x="7" y="0"/>
                    <a:pt x="7" y="0"/>
                    <a:pt x="7" y="0"/>
                  </a:cubicBezTo>
                  <a:cubicBezTo>
                    <a:pt x="3" y="0"/>
                    <a:pt x="0" y="3"/>
                    <a:pt x="0" y="7"/>
                  </a:cubicBezTo>
                  <a:cubicBezTo>
                    <a:pt x="0" y="11"/>
                    <a:pt x="3" y="14"/>
                    <a:pt x="7" y="14"/>
                  </a:cubicBezTo>
                  <a:cubicBezTo>
                    <a:pt x="22" y="14"/>
                    <a:pt x="22" y="14"/>
                    <a:pt x="22" y="14"/>
                  </a:cubicBez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7" name="Rectangle 60">
              <a:extLst>
                <a:ext uri="{FF2B5EF4-FFF2-40B4-BE49-F238E27FC236}">
                  <a16:creationId xmlns:a16="http://schemas.microsoft.com/office/drawing/2014/main" id="{BD449BFD-1FE0-530C-4302-C02664CF8124}"/>
                </a:ext>
              </a:extLst>
            </p:cNvPr>
            <p:cNvSpPr>
              <a:spLocks noChangeArrowheads="1"/>
            </p:cNvSpPr>
            <p:nvPr/>
          </p:nvSpPr>
          <p:spPr bwMode="auto">
            <a:xfrm>
              <a:off x="8572500" y="2757488"/>
              <a:ext cx="41275" cy="206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68" name="Freeform 61">
              <a:extLst>
                <a:ext uri="{FF2B5EF4-FFF2-40B4-BE49-F238E27FC236}">
                  <a16:creationId xmlns:a16="http://schemas.microsoft.com/office/drawing/2014/main" id="{67E6A9F0-3C52-E089-3DC7-384D6B70D056}"/>
                </a:ext>
              </a:extLst>
            </p:cNvPr>
            <p:cNvSpPr>
              <a:spLocks/>
            </p:cNvSpPr>
            <p:nvPr/>
          </p:nvSpPr>
          <p:spPr bwMode="auto">
            <a:xfrm>
              <a:off x="8629650" y="2757488"/>
              <a:ext cx="39688" cy="20638"/>
            </a:xfrm>
            <a:custGeom>
              <a:avLst/>
              <a:gdLst/>
              <a:ahLst/>
              <a:cxnLst>
                <a:cxn ang="0">
                  <a:pos x="20" y="0"/>
                </a:cxn>
                <a:cxn ang="0">
                  <a:pos x="0" y="0"/>
                </a:cxn>
                <a:cxn ang="0">
                  <a:pos x="0" y="14"/>
                </a:cxn>
                <a:cxn ang="0">
                  <a:pos x="20" y="14"/>
                </a:cxn>
                <a:cxn ang="0">
                  <a:pos x="27" y="7"/>
                </a:cxn>
                <a:cxn ang="0">
                  <a:pos x="20" y="0"/>
                </a:cxn>
              </a:cxnLst>
              <a:rect l="0" t="0" r="r" b="b"/>
              <a:pathLst>
                <a:path w="27" h="14">
                  <a:moveTo>
                    <a:pt x="20" y="0"/>
                  </a:moveTo>
                  <a:cubicBezTo>
                    <a:pt x="0" y="0"/>
                    <a:pt x="0" y="0"/>
                    <a:pt x="0" y="0"/>
                  </a:cubicBezTo>
                  <a:cubicBezTo>
                    <a:pt x="0" y="14"/>
                    <a:pt x="0" y="14"/>
                    <a:pt x="0" y="14"/>
                  </a:cubicBezTo>
                  <a:cubicBezTo>
                    <a:pt x="20" y="14"/>
                    <a:pt x="20" y="14"/>
                    <a:pt x="20" y="14"/>
                  </a:cubicBezTo>
                  <a:cubicBezTo>
                    <a:pt x="24" y="14"/>
                    <a:pt x="27" y="11"/>
                    <a:pt x="27" y="7"/>
                  </a:cubicBezTo>
                  <a:cubicBezTo>
                    <a:pt x="27" y="3"/>
                    <a:pt x="24" y="0"/>
                    <a:pt x="2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69" name="Rectangle 23">
            <a:extLst>
              <a:ext uri="{FF2B5EF4-FFF2-40B4-BE49-F238E27FC236}">
                <a16:creationId xmlns:a16="http://schemas.microsoft.com/office/drawing/2014/main" id="{30A44F48-9F52-E810-DFA2-FC8F422B5905}"/>
              </a:ext>
            </a:extLst>
          </p:cNvPr>
          <p:cNvSpPr/>
          <p:nvPr/>
        </p:nvSpPr>
        <p:spPr>
          <a:xfrm>
            <a:off x="3087534" y="3364821"/>
            <a:ext cx="661390" cy="206064"/>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77</a:t>
            </a:r>
            <a:r>
              <a:rPr kumimoji="0" lang="en-GB"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endParaRPr>
          </a:p>
        </p:txBody>
      </p:sp>
      <p:sp>
        <p:nvSpPr>
          <p:cNvPr id="70" name="Rectangle 23">
            <a:extLst>
              <a:ext uri="{FF2B5EF4-FFF2-40B4-BE49-F238E27FC236}">
                <a16:creationId xmlns:a16="http://schemas.microsoft.com/office/drawing/2014/main" id="{1FDF69E7-2FD1-3A36-99C4-766498057078}"/>
              </a:ext>
            </a:extLst>
          </p:cNvPr>
          <p:cNvSpPr/>
          <p:nvPr/>
        </p:nvSpPr>
        <p:spPr>
          <a:xfrm>
            <a:off x="5406930" y="3364615"/>
            <a:ext cx="661390" cy="206476"/>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23</a:t>
            </a:r>
            <a:r>
              <a:rPr kumimoji="0" lang="en-GB"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endParaRPr>
          </a:p>
        </p:txBody>
      </p:sp>
      <p:sp>
        <p:nvSpPr>
          <p:cNvPr id="71" name="Rectangle 23">
            <a:extLst>
              <a:ext uri="{FF2B5EF4-FFF2-40B4-BE49-F238E27FC236}">
                <a16:creationId xmlns:a16="http://schemas.microsoft.com/office/drawing/2014/main" id="{672BCEDA-44B3-20EC-320A-1CFF5BE7477A}"/>
              </a:ext>
            </a:extLst>
          </p:cNvPr>
          <p:cNvSpPr/>
          <p:nvPr/>
        </p:nvSpPr>
        <p:spPr>
          <a:xfrm>
            <a:off x="3087534" y="3664171"/>
            <a:ext cx="661390" cy="206064"/>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63</a:t>
            </a:r>
            <a:r>
              <a:rPr kumimoji="0" lang="en-GB"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endParaRPr>
          </a:p>
        </p:txBody>
      </p:sp>
      <p:sp>
        <p:nvSpPr>
          <p:cNvPr id="72" name="Rectangle 23">
            <a:extLst>
              <a:ext uri="{FF2B5EF4-FFF2-40B4-BE49-F238E27FC236}">
                <a16:creationId xmlns:a16="http://schemas.microsoft.com/office/drawing/2014/main" id="{3D24DD66-1F33-9442-3442-7F3B8F5F3E6C}"/>
              </a:ext>
            </a:extLst>
          </p:cNvPr>
          <p:cNvSpPr/>
          <p:nvPr/>
        </p:nvSpPr>
        <p:spPr>
          <a:xfrm>
            <a:off x="5406930" y="3664171"/>
            <a:ext cx="661390" cy="206064"/>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37</a:t>
            </a:r>
            <a:r>
              <a:rPr kumimoji="0" lang="en-GB"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rPr>
              <a:t>%</a:t>
            </a:r>
            <a:endParaRPr kumimoji="0" lang="hu-HU" sz="1800" b="1" i="0" u="none" strike="noStrike" kern="0" cap="none" spc="0" normalizeH="0" baseline="0" noProof="0" dirty="0">
              <a:ln>
                <a:noFill/>
              </a:ln>
              <a:solidFill>
                <a:srgbClr val="FFFFFF">
                  <a:lumMod val="65000"/>
                </a:srgbClr>
              </a:solidFill>
              <a:effectLst/>
              <a:uLnTx/>
              <a:uFillTx/>
              <a:latin typeface="Calibri"/>
              <a:ea typeface="+mn-ea"/>
              <a:cs typeface="Arial" panose="020B0604020202020204" pitchFamily="34" charset="0"/>
            </a:endParaRPr>
          </a:p>
        </p:txBody>
      </p:sp>
      <p:sp>
        <p:nvSpPr>
          <p:cNvPr id="73" name="TextBox 72">
            <a:extLst>
              <a:ext uri="{FF2B5EF4-FFF2-40B4-BE49-F238E27FC236}">
                <a16:creationId xmlns:a16="http://schemas.microsoft.com/office/drawing/2014/main" id="{B271D614-6629-9851-027A-3A3BAAEE189A}"/>
              </a:ext>
            </a:extLst>
          </p:cNvPr>
          <p:cNvSpPr txBox="1"/>
          <p:nvPr/>
        </p:nvSpPr>
        <p:spPr>
          <a:xfrm>
            <a:off x="2113933" y="3298576"/>
            <a:ext cx="842903"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sng" strike="noStrike" kern="1200" cap="none" spc="0" normalizeH="0" baseline="0" noProof="0" dirty="0">
                <a:ln>
                  <a:noFill/>
                </a:ln>
                <a:solidFill>
                  <a:srgbClr val="A6A6A6"/>
                </a:solidFill>
                <a:effectLst/>
                <a:uLnTx/>
                <a:uFillTx/>
                <a:latin typeface="Calibri" pitchFamily="34" charset="0"/>
                <a:ea typeface="+mn-ea"/>
                <a:cs typeface="Arial" pitchFamily="34" charset="0"/>
              </a:rPr>
              <a:t>36-59:</a:t>
            </a:r>
            <a:endParaRPr kumimoji="0" lang="en-GB" sz="1600" b="1" i="0" u="sng" strike="noStrike" kern="1200" cap="none" spc="0" normalizeH="0" baseline="0" noProof="0" dirty="0">
              <a:ln>
                <a:noFill/>
              </a:ln>
              <a:solidFill>
                <a:srgbClr val="A6A6A6"/>
              </a:solidFill>
              <a:effectLst/>
              <a:uLnTx/>
              <a:uFillTx/>
              <a:latin typeface="Calibri" pitchFamily="34" charset="0"/>
              <a:ea typeface="+mn-ea"/>
              <a:cs typeface="Arial" pitchFamily="34" charset="0"/>
            </a:endParaRPr>
          </a:p>
        </p:txBody>
      </p:sp>
      <p:sp>
        <p:nvSpPr>
          <p:cNvPr id="74" name="TextBox 73">
            <a:extLst>
              <a:ext uri="{FF2B5EF4-FFF2-40B4-BE49-F238E27FC236}">
                <a16:creationId xmlns:a16="http://schemas.microsoft.com/office/drawing/2014/main" id="{A73525E5-246A-1213-4DDF-A7381D0DE96C}"/>
              </a:ext>
            </a:extLst>
          </p:cNvPr>
          <p:cNvSpPr txBox="1"/>
          <p:nvPr/>
        </p:nvSpPr>
        <p:spPr>
          <a:xfrm>
            <a:off x="2104839" y="3597926"/>
            <a:ext cx="792088" cy="338554"/>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600" b="1" i="0" u="sng" strike="noStrike" kern="1200" cap="none" spc="0" normalizeH="0" baseline="0" noProof="0" dirty="0">
                <a:ln>
                  <a:noFill/>
                </a:ln>
                <a:solidFill>
                  <a:srgbClr val="A6A6A6"/>
                </a:solidFill>
                <a:effectLst/>
                <a:uLnTx/>
                <a:uFillTx/>
                <a:latin typeface="Calibri" pitchFamily="34" charset="0"/>
                <a:ea typeface="+mn-ea"/>
                <a:cs typeface="Arial" pitchFamily="34" charset="0"/>
              </a:rPr>
              <a:t>60+:</a:t>
            </a:r>
            <a:endParaRPr kumimoji="0" lang="en-GB" sz="1600" b="1" i="0" u="sng" strike="noStrike" kern="1200" cap="none" spc="0" normalizeH="0" baseline="0" noProof="0" dirty="0">
              <a:ln>
                <a:noFill/>
              </a:ln>
              <a:solidFill>
                <a:srgbClr val="A6A6A6"/>
              </a:solidFill>
              <a:effectLst/>
              <a:uLnTx/>
              <a:uFillTx/>
              <a:latin typeface="Calibri" pitchFamily="34" charset="0"/>
              <a:ea typeface="+mn-ea"/>
              <a:cs typeface="Arial" pitchFamily="34" charset="0"/>
            </a:endParaRPr>
          </a:p>
        </p:txBody>
      </p:sp>
      <p:sp>
        <p:nvSpPr>
          <p:cNvPr id="75" name="Arrow: Down 74">
            <a:extLst>
              <a:ext uri="{FF2B5EF4-FFF2-40B4-BE49-F238E27FC236}">
                <a16:creationId xmlns:a16="http://schemas.microsoft.com/office/drawing/2014/main" id="{5C60A9F4-B448-F424-EE9C-50708D961136}"/>
              </a:ext>
            </a:extLst>
          </p:cNvPr>
          <p:cNvSpPr/>
          <p:nvPr/>
        </p:nvSpPr>
        <p:spPr>
          <a:xfrm>
            <a:off x="3708718" y="3718093"/>
            <a:ext cx="80412" cy="125368"/>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76" name="Arrow: Down 75">
            <a:extLst>
              <a:ext uri="{FF2B5EF4-FFF2-40B4-BE49-F238E27FC236}">
                <a16:creationId xmlns:a16="http://schemas.microsoft.com/office/drawing/2014/main" id="{8FF65BD0-6AAF-C535-D834-D42CE6A0617F}"/>
              </a:ext>
            </a:extLst>
          </p:cNvPr>
          <p:cNvSpPr/>
          <p:nvPr/>
        </p:nvSpPr>
        <p:spPr>
          <a:xfrm rot="10800000">
            <a:off x="6011271" y="3718093"/>
            <a:ext cx="80412" cy="125368"/>
          </a:xfrm>
          <a:prstGeom prst="downArrow">
            <a:avLst/>
          </a:prstGeom>
          <a:solidFill>
            <a:srgbClr val="7CA24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 name="TextBox 1">
            <a:extLst>
              <a:ext uri="{FF2B5EF4-FFF2-40B4-BE49-F238E27FC236}">
                <a16:creationId xmlns:a16="http://schemas.microsoft.com/office/drawing/2014/main" id="{0D1B6497-9221-B21A-D7E6-EA5E39827ABB}"/>
              </a:ext>
            </a:extLst>
          </p:cNvPr>
          <p:cNvSpPr txBox="1"/>
          <p:nvPr/>
        </p:nvSpPr>
        <p:spPr>
          <a:xfrm>
            <a:off x="8426208" y="0"/>
            <a:ext cx="814442" cy="43088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1" i="0" u="none" strike="noStrike" kern="1200" cap="none" spc="0" normalizeH="0" baseline="0" noProof="0" dirty="0" err="1">
                <a:ln>
                  <a:noFill/>
                </a:ln>
                <a:solidFill>
                  <a:srgbClr val="008E94"/>
                </a:solidFill>
                <a:effectLst/>
                <a:uLnTx/>
                <a:uFillTx/>
                <a:latin typeface="Calibri" pitchFamily="34" charset="0"/>
                <a:ea typeface="+mn-ea"/>
                <a:cs typeface="Arial" pitchFamily="34" charset="0"/>
              </a:rPr>
              <a:t>Omnibus</a:t>
            </a:r>
            <a:endParaRPr kumimoji="0" lang="hu-HU"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data</a:t>
            </a:r>
            <a:endParaRPr kumimoji="0" lang="hu-HU"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sp>
        <p:nvSpPr>
          <p:cNvPr id="4" name="TextBox 3">
            <a:extLst>
              <a:ext uri="{FF2B5EF4-FFF2-40B4-BE49-F238E27FC236}">
                <a16:creationId xmlns:a16="http://schemas.microsoft.com/office/drawing/2014/main" id="{0F199693-CFD5-AD5E-03CB-89CC446C3850}"/>
              </a:ext>
            </a:extLst>
          </p:cNvPr>
          <p:cNvSpPr txBox="1"/>
          <p:nvPr/>
        </p:nvSpPr>
        <p:spPr>
          <a:xfrm>
            <a:off x="8175434" y="-186650"/>
            <a:ext cx="256807" cy="83099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a:t>
            </a:r>
            <a:endParaRPr kumimoji="0" lang="hu-HU" sz="48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pic>
        <p:nvPicPr>
          <p:cNvPr id="5" name="Picture 2">
            <a:extLst>
              <a:ext uri="{FF2B5EF4-FFF2-40B4-BE49-F238E27FC236}">
                <a16:creationId xmlns:a16="http://schemas.microsoft.com/office/drawing/2014/main" id="{6D437D4F-5BC9-B47B-4A2E-D3240AB7FD2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BBCDB4D-F92D-2101-807B-741E266196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23922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zövegdoboz 35"/>
          <p:cNvSpPr txBox="1"/>
          <p:nvPr/>
        </p:nvSpPr>
        <p:spPr>
          <a:xfrm>
            <a:off x="809101" y="538049"/>
            <a:ext cx="2148411" cy="276999"/>
          </a:xfrm>
          <a:prstGeom prst="rect">
            <a:avLst/>
          </a:prstGeom>
          <a:noFill/>
        </p:spPr>
        <p:txBody>
          <a:bodyPr wrap="square" rtlCol="0">
            <a:spAutoFit/>
          </a:bodyPr>
          <a:lstStyle/>
          <a:p>
            <a:pPr marL="0" lvl="1" algn="ctr" defTabSz="914400">
              <a:defRPr/>
            </a:pPr>
            <a:r>
              <a:rPr lang="hu-HU" sz="1200" kern="0" dirty="0">
                <a:solidFill>
                  <a:srgbClr val="58595B"/>
                </a:solidFill>
              </a:rPr>
              <a:t>SIZE OF HOUSEHOLD</a:t>
            </a:r>
          </a:p>
        </p:txBody>
      </p:sp>
      <p:sp>
        <p:nvSpPr>
          <p:cNvPr id="164" name="Szövegdoboz 35"/>
          <p:cNvSpPr txBox="1"/>
          <p:nvPr/>
        </p:nvSpPr>
        <p:spPr>
          <a:xfrm>
            <a:off x="381060" y="2966934"/>
            <a:ext cx="3027354" cy="276999"/>
          </a:xfrm>
          <a:prstGeom prst="rect">
            <a:avLst/>
          </a:prstGeom>
          <a:noFill/>
        </p:spPr>
        <p:txBody>
          <a:bodyPr wrap="square" rtlCol="0">
            <a:spAutoFit/>
          </a:bodyPr>
          <a:lstStyle/>
          <a:p>
            <a:pPr marL="0" lvl="1" algn="ctr" defTabSz="914400">
              <a:defRPr/>
            </a:pPr>
            <a:r>
              <a:rPr lang="hu-HU" sz="1200" kern="0" dirty="0">
                <a:solidFill>
                  <a:srgbClr val="58595B"/>
                </a:solidFill>
              </a:rPr>
              <a:t>0-14 YEAR OLD CHILD IN THE HOUSEHOLD</a:t>
            </a:r>
          </a:p>
        </p:txBody>
      </p:sp>
      <p:graphicFrame>
        <p:nvGraphicFramePr>
          <p:cNvPr id="165" name="Chart 4"/>
          <p:cNvGraphicFramePr>
            <a:graphicFrameLocks noChangeAspect="1"/>
          </p:cNvGraphicFramePr>
          <p:nvPr/>
        </p:nvGraphicFramePr>
        <p:xfrm>
          <a:off x="983750" y="3147814"/>
          <a:ext cx="1643196" cy="1627921"/>
        </p:xfrm>
        <a:graphic>
          <a:graphicData uri="http://schemas.openxmlformats.org/drawingml/2006/chart">
            <c:chart xmlns:c="http://schemas.openxmlformats.org/drawingml/2006/chart" xmlns:r="http://schemas.openxmlformats.org/officeDocument/2006/relationships" r:id="rId3"/>
          </a:graphicData>
        </a:graphic>
      </p:graphicFrame>
      <p:sp>
        <p:nvSpPr>
          <p:cNvPr id="170" name="Title 3"/>
          <p:cNvSpPr>
            <a:spLocks noGrp="1"/>
          </p:cNvSpPr>
          <p:nvPr>
            <p:ph type="title"/>
          </p:nvPr>
        </p:nvSpPr>
        <p:spPr>
          <a:xfrm>
            <a:off x="179984" y="-19088"/>
            <a:ext cx="8680422" cy="469722"/>
          </a:xfrm>
        </p:spPr>
        <p:txBody>
          <a:bodyPr>
            <a:noAutofit/>
          </a:bodyPr>
          <a:lstStyle/>
          <a:p>
            <a:r>
              <a:rPr lang="hu-HU" sz="2900" dirty="0" err="1"/>
              <a:t>Demogr</a:t>
            </a:r>
            <a:r>
              <a:rPr lang="en-GB" sz="2900" dirty="0" err="1"/>
              <a:t>aphics</a:t>
            </a:r>
            <a:endParaRPr lang="hu-HU" sz="2900" dirty="0"/>
          </a:p>
        </p:txBody>
      </p:sp>
      <p:sp>
        <p:nvSpPr>
          <p:cNvPr id="171" name="Szövegdoboz 35"/>
          <p:cNvSpPr txBox="1"/>
          <p:nvPr/>
        </p:nvSpPr>
        <p:spPr>
          <a:xfrm>
            <a:off x="5640930" y="532833"/>
            <a:ext cx="1844591" cy="276999"/>
          </a:xfrm>
          <a:prstGeom prst="rect">
            <a:avLst/>
          </a:prstGeom>
          <a:noFill/>
        </p:spPr>
        <p:txBody>
          <a:bodyPr wrap="square" rtlCol="0">
            <a:spAutoFit/>
          </a:bodyPr>
          <a:lstStyle/>
          <a:p>
            <a:pPr marL="0" lvl="1" algn="ctr" defTabSz="914400">
              <a:defRPr/>
            </a:pPr>
            <a:r>
              <a:rPr lang="hu-HU" sz="1200" kern="0" dirty="0">
                <a:solidFill>
                  <a:srgbClr val="58595B"/>
                </a:solidFill>
              </a:rPr>
              <a:t>TYPE OF HOUSEHOLD</a:t>
            </a:r>
          </a:p>
        </p:txBody>
      </p:sp>
      <p:sp>
        <p:nvSpPr>
          <p:cNvPr id="172" name="Szövegdoboz 81"/>
          <p:cNvSpPr txBox="1"/>
          <p:nvPr/>
        </p:nvSpPr>
        <p:spPr>
          <a:xfrm>
            <a:off x="1052063" y="3607465"/>
            <a:ext cx="1601443"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2000" b="1" kern="0" dirty="0">
                <a:solidFill>
                  <a:schemeClr val="accent4"/>
                </a:solidFill>
              </a:rPr>
              <a:t>43%</a:t>
            </a:r>
            <a:endParaRPr kumimoji="0" lang="hu-HU" sz="2000" b="1" i="0" u="none" strike="noStrike" kern="0" cap="none" spc="0" normalizeH="0" baseline="0" noProof="0" dirty="0">
              <a:ln>
                <a:noFill/>
              </a:ln>
              <a:solidFill>
                <a:schemeClr val="accent4"/>
              </a:solidFill>
              <a:effectLst/>
              <a:uLnTx/>
              <a:uFillTx/>
            </a:endParaRPr>
          </a:p>
        </p:txBody>
      </p:sp>
      <p:cxnSp>
        <p:nvCxnSpPr>
          <p:cNvPr id="84" name="Straight Connector 64"/>
          <p:cNvCxnSpPr/>
          <p:nvPr/>
        </p:nvCxnSpPr>
        <p:spPr>
          <a:xfrm>
            <a:off x="488791" y="2928695"/>
            <a:ext cx="7964795"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85" name="Szövegdoboz 35"/>
          <p:cNvSpPr txBox="1"/>
          <p:nvPr/>
        </p:nvSpPr>
        <p:spPr>
          <a:xfrm>
            <a:off x="4818548" y="2950708"/>
            <a:ext cx="3235370" cy="276999"/>
          </a:xfrm>
          <a:prstGeom prst="rect">
            <a:avLst/>
          </a:prstGeom>
          <a:noFill/>
        </p:spPr>
        <p:txBody>
          <a:bodyPr wrap="square" rtlCol="0">
            <a:spAutoFit/>
          </a:bodyPr>
          <a:lstStyle/>
          <a:p>
            <a:pPr marL="0" lvl="1" algn="ctr" defTabSz="914400">
              <a:defRPr/>
            </a:pPr>
            <a:r>
              <a:rPr lang="hu-HU" sz="1200" kern="0" dirty="0">
                <a:solidFill>
                  <a:srgbClr val="58595B"/>
                </a:solidFill>
              </a:rPr>
              <a:t>0-14 YEAR OLD CHILD IN THE HOUSEHOLD</a:t>
            </a:r>
            <a:r>
              <a:rPr lang="en-GB" sz="1200" kern="0" dirty="0">
                <a:solidFill>
                  <a:srgbClr val="58595B"/>
                </a:solidFill>
              </a:rPr>
              <a:t>…</a:t>
            </a:r>
            <a:endParaRPr lang="hu-HU" sz="1200" kern="0" dirty="0">
              <a:solidFill>
                <a:srgbClr val="58595B"/>
              </a:solidFill>
            </a:endParaRPr>
          </a:p>
        </p:txBody>
      </p:sp>
      <p:sp>
        <p:nvSpPr>
          <p:cNvPr id="176" name="Freeform 85"/>
          <p:cNvSpPr>
            <a:spLocks noEditPoints="1"/>
          </p:cNvSpPr>
          <p:nvPr/>
        </p:nvSpPr>
        <p:spPr bwMode="auto">
          <a:xfrm>
            <a:off x="4362639" y="3239051"/>
            <a:ext cx="742989" cy="743518"/>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1"/>
                  <a:pt x="0" y="297"/>
                </a:cubicBezTo>
                <a:cubicBezTo>
                  <a:pt x="0" y="134"/>
                  <a:pt x="133" y="0"/>
                  <a:pt x="297" y="0"/>
                </a:cubicBezTo>
                <a:cubicBezTo>
                  <a:pt x="460" y="0"/>
                  <a:pt x="594" y="134"/>
                  <a:pt x="594" y="297"/>
                </a:cubicBezTo>
                <a:cubicBezTo>
                  <a:pt x="594" y="461"/>
                  <a:pt x="460" y="594"/>
                  <a:pt x="297" y="594"/>
                </a:cubicBezTo>
                <a:close/>
                <a:moveTo>
                  <a:pt x="297" y="40"/>
                </a:moveTo>
                <a:cubicBezTo>
                  <a:pt x="155" y="40"/>
                  <a:pt x="40" y="156"/>
                  <a:pt x="40" y="297"/>
                </a:cubicBezTo>
                <a:cubicBezTo>
                  <a:pt x="40" y="439"/>
                  <a:pt x="155" y="554"/>
                  <a:pt x="297" y="554"/>
                </a:cubicBezTo>
                <a:cubicBezTo>
                  <a:pt x="438" y="554"/>
                  <a:pt x="554" y="439"/>
                  <a:pt x="554" y="297"/>
                </a:cubicBezTo>
                <a:cubicBezTo>
                  <a:pt x="554" y="156"/>
                  <a:pt x="438" y="40"/>
                  <a:pt x="297" y="40"/>
                </a:cubicBezTo>
                <a:close/>
              </a:path>
            </a:pathLst>
          </a:custGeom>
          <a:solidFill>
            <a:srgbClr val="BABAB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 name="Szövegdoboz 81"/>
          <p:cNvSpPr txBox="1"/>
          <p:nvPr/>
        </p:nvSpPr>
        <p:spPr>
          <a:xfrm>
            <a:off x="3923928" y="4002595"/>
            <a:ext cx="1674955" cy="4770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rgbClr val="BABABA"/>
                </a:solidFill>
              </a:rPr>
              <a:t>92</a:t>
            </a:r>
            <a:r>
              <a:rPr kumimoji="0" lang="en-GB" sz="1400" b="1" i="0" u="none" strike="noStrike" kern="0" cap="none" spc="0" normalizeH="0" baseline="0" noProof="0" dirty="0">
                <a:ln>
                  <a:noFill/>
                </a:ln>
                <a:solidFill>
                  <a:srgbClr val="BABABA"/>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dirty="0">
                <a:solidFill>
                  <a:srgbClr val="404040"/>
                </a:solidFill>
              </a:rPr>
              <a:t>My son/daughter</a:t>
            </a:r>
            <a:endParaRPr kumimoji="0" lang="en-US" sz="1100" b="0" i="0" u="none" strike="noStrike" kern="0" cap="none" spc="0" normalizeH="0" baseline="0" noProof="0" dirty="0">
              <a:ln>
                <a:noFill/>
              </a:ln>
              <a:solidFill>
                <a:srgbClr val="404040"/>
              </a:solidFill>
              <a:effectLst/>
              <a:uLnTx/>
              <a:uFillTx/>
            </a:endParaRPr>
          </a:p>
        </p:txBody>
      </p:sp>
      <p:sp>
        <p:nvSpPr>
          <p:cNvPr id="234" name="Szövegdoboz 81"/>
          <p:cNvSpPr txBox="1"/>
          <p:nvPr/>
        </p:nvSpPr>
        <p:spPr>
          <a:xfrm>
            <a:off x="5563800" y="4003750"/>
            <a:ext cx="1601443" cy="4770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rgbClr val="BABABA"/>
                </a:solidFill>
              </a:rPr>
              <a:t>7</a:t>
            </a:r>
            <a:r>
              <a:rPr kumimoji="0" lang="en-GB" sz="1400" b="1" i="0" u="none" strike="noStrike" kern="0" cap="none" spc="0" normalizeH="0" baseline="0" noProof="0" dirty="0">
                <a:ln>
                  <a:noFill/>
                </a:ln>
                <a:solidFill>
                  <a:srgbClr val="BABABA"/>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04040"/>
                </a:solidFill>
                <a:effectLst/>
                <a:uLnTx/>
                <a:uFillTx/>
              </a:rPr>
              <a:t>My</a:t>
            </a:r>
            <a:r>
              <a:rPr kumimoji="0" lang="en-US" sz="1100" b="0" i="0" u="none" strike="noStrike" kern="0" cap="none" spc="0" normalizeH="0" noProof="0" dirty="0">
                <a:ln>
                  <a:noFill/>
                </a:ln>
                <a:solidFill>
                  <a:srgbClr val="404040"/>
                </a:solidFill>
                <a:effectLst/>
                <a:uLnTx/>
                <a:uFillTx/>
              </a:rPr>
              <a:t> brother/sister</a:t>
            </a:r>
            <a:endParaRPr kumimoji="0" lang="en-US" sz="1100" b="0" i="0" u="none" strike="noStrike" kern="0" cap="none" spc="0" normalizeH="0" baseline="0" noProof="0" dirty="0">
              <a:ln>
                <a:noFill/>
              </a:ln>
              <a:solidFill>
                <a:srgbClr val="404040"/>
              </a:solidFill>
              <a:effectLst/>
              <a:uLnTx/>
              <a:uFillTx/>
            </a:endParaRPr>
          </a:p>
        </p:txBody>
      </p:sp>
      <p:sp>
        <p:nvSpPr>
          <p:cNvPr id="275" name="Szövegdoboz 81"/>
          <p:cNvSpPr txBox="1"/>
          <p:nvPr/>
        </p:nvSpPr>
        <p:spPr>
          <a:xfrm>
            <a:off x="7159030" y="4013651"/>
            <a:ext cx="160144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u-HU" sz="1400" b="1" kern="0" dirty="0">
                <a:solidFill>
                  <a:srgbClr val="BABABA"/>
                </a:solidFill>
              </a:rPr>
              <a:t>3</a:t>
            </a:r>
            <a:r>
              <a:rPr kumimoji="0" lang="en-GB" sz="1400" b="1" i="0" u="none" strike="noStrike" kern="0" cap="none" spc="0" normalizeH="0" baseline="0" noProof="0" dirty="0">
                <a:ln>
                  <a:noFill/>
                </a:ln>
                <a:solidFill>
                  <a:srgbClr val="BABABA"/>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04040"/>
                </a:solidFill>
                <a:effectLst/>
                <a:uLnTx/>
                <a:uFillTx/>
              </a:rPr>
              <a:t>Other type of relationship</a:t>
            </a:r>
          </a:p>
        </p:txBody>
      </p:sp>
      <p:sp>
        <p:nvSpPr>
          <p:cNvPr id="322" name="Freeform 85"/>
          <p:cNvSpPr>
            <a:spLocks noEditPoints="1"/>
          </p:cNvSpPr>
          <p:nvPr/>
        </p:nvSpPr>
        <p:spPr bwMode="auto">
          <a:xfrm>
            <a:off x="5974513" y="3221242"/>
            <a:ext cx="742989" cy="743518"/>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1"/>
                  <a:pt x="0" y="297"/>
                </a:cubicBezTo>
                <a:cubicBezTo>
                  <a:pt x="0" y="134"/>
                  <a:pt x="133" y="0"/>
                  <a:pt x="297" y="0"/>
                </a:cubicBezTo>
                <a:cubicBezTo>
                  <a:pt x="460" y="0"/>
                  <a:pt x="594" y="134"/>
                  <a:pt x="594" y="297"/>
                </a:cubicBezTo>
                <a:cubicBezTo>
                  <a:pt x="594" y="461"/>
                  <a:pt x="460" y="594"/>
                  <a:pt x="297" y="594"/>
                </a:cubicBezTo>
                <a:close/>
                <a:moveTo>
                  <a:pt x="297" y="40"/>
                </a:moveTo>
                <a:cubicBezTo>
                  <a:pt x="155" y="40"/>
                  <a:pt x="40" y="156"/>
                  <a:pt x="40" y="297"/>
                </a:cubicBezTo>
                <a:cubicBezTo>
                  <a:pt x="40" y="439"/>
                  <a:pt x="155" y="554"/>
                  <a:pt x="297" y="554"/>
                </a:cubicBezTo>
                <a:cubicBezTo>
                  <a:pt x="438" y="554"/>
                  <a:pt x="554" y="439"/>
                  <a:pt x="554" y="297"/>
                </a:cubicBezTo>
                <a:cubicBezTo>
                  <a:pt x="554" y="156"/>
                  <a:pt x="438" y="40"/>
                  <a:pt x="297" y="40"/>
                </a:cubicBezTo>
                <a:close/>
              </a:path>
            </a:pathLst>
          </a:custGeom>
          <a:solidFill>
            <a:srgbClr val="BABAB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8" name="Freeform 85"/>
          <p:cNvSpPr>
            <a:spLocks noEditPoints="1"/>
          </p:cNvSpPr>
          <p:nvPr/>
        </p:nvSpPr>
        <p:spPr bwMode="auto">
          <a:xfrm>
            <a:off x="7583227" y="3230894"/>
            <a:ext cx="742989" cy="743518"/>
          </a:xfrm>
          <a:custGeom>
            <a:avLst/>
            <a:gdLst/>
            <a:ahLst/>
            <a:cxnLst>
              <a:cxn ang="0">
                <a:pos x="297" y="594"/>
              </a:cxn>
              <a:cxn ang="0">
                <a:pos x="0" y="297"/>
              </a:cxn>
              <a:cxn ang="0">
                <a:pos x="297" y="0"/>
              </a:cxn>
              <a:cxn ang="0">
                <a:pos x="594" y="297"/>
              </a:cxn>
              <a:cxn ang="0">
                <a:pos x="297" y="594"/>
              </a:cxn>
              <a:cxn ang="0">
                <a:pos x="297" y="40"/>
              </a:cxn>
              <a:cxn ang="0">
                <a:pos x="40" y="297"/>
              </a:cxn>
              <a:cxn ang="0">
                <a:pos x="297" y="554"/>
              </a:cxn>
              <a:cxn ang="0">
                <a:pos x="554" y="297"/>
              </a:cxn>
              <a:cxn ang="0">
                <a:pos x="297" y="40"/>
              </a:cxn>
            </a:cxnLst>
            <a:rect l="0" t="0" r="r" b="b"/>
            <a:pathLst>
              <a:path w="594" h="594">
                <a:moveTo>
                  <a:pt x="297" y="594"/>
                </a:moveTo>
                <a:cubicBezTo>
                  <a:pt x="133" y="594"/>
                  <a:pt x="0" y="461"/>
                  <a:pt x="0" y="297"/>
                </a:cubicBezTo>
                <a:cubicBezTo>
                  <a:pt x="0" y="134"/>
                  <a:pt x="133" y="0"/>
                  <a:pt x="297" y="0"/>
                </a:cubicBezTo>
                <a:cubicBezTo>
                  <a:pt x="460" y="0"/>
                  <a:pt x="594" y="134"/>
                  <a:pt x="594" y="297"/>
                </a:cubicBezTo>
                <a:cubicBezTo>
                  <a:pt x="594" y="461"/>
                  <a:pt x="460" y="594"/>
                  <a:pt x="297" y="594"/>
                </a:cubicBezTo>
                <a:close/>
                <a:moveTo>
                  <a:pt x="297" y="40"/>
                </a:moveTo>
                <a:cubicBezTo>
                  <a:pt x="155" y="40"/>
                  <a:pt x="40" y="156"/>
                  <a:pt x="40" y="297"/>
                </a:cubicBezTo>
                <a:cubicBezTo>
                  <a:pt x="40" y="439"/>
                  <a:pt x="155" y="554"/>
                  <a:pt x="297" y="554"/>
                </a:cubicBezTo>
                <a:cubicBezTo>
                  <a:pt x="438" y="554"/>
                  <a:pt x="554" y="439"/>
                  <a:pt x="554" y="297"/>
                </a:cubicBezTo>
                <a:cubicBezTo>
                  <a:pt x="554" y="156"/>
                  <a:pt x="438" y="40"/>
                  <a:pt x="297" y="40"/>
                </a:cubicBezTo>
                <a:close/>
              </a:path>
            </a:pathLst>
          </a:custGeom>
          <a:solidFill>
            <a:srgbClr val="BABAB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 name="Group 5"/>
          <p:cNvGrpSpPr/>
          <p:nvPr/>
        </p:nvGrpSpPr>
        <p:grpSpPr>
          <a:xfrm>
            <a:off x="7771308" y="3384797"/>
            <a:ext cx="367089" cy="437036"/>
            <a:chOff x="7771308" y="3528813"/>
            <a:chExt cx="367089" cy="437036"/>
          </a:xfrm>
        </p:grpSpPr>
        <p:sp>
          <p:nvSpPr>
            <p:cNvPr id="306" name="Freeform 801"/>
            <p:cNvSpPr>
              <a:spLocks/>
            </p:cNvSpPr>
            <p:nvPr/>
          </p:nvSpPr>
          <p:spPr bwMode="auto">
            <a:xfrm>
              <a:off x="7771308" y="3528813"/>
              <a:ext cx="229268" cy="437036"/>
            </a:xfrm>
            <a:custGeom>
              <a:avLst/>
              <a:gdLst/>
              <a:ahLst/>
              <a:cxnLst>
                <a:cxn ang="0">
                  <a:pos x="370" y="288"/>
                </a:cxn>
                <a:cxn ang="0">
                  <a:pos x="240" y="171"/>
                </a:cxn>
                <a:cxn ang="0">
                  <a:pos x="240" y="151"/>
                </a:cxn>
                <a:cxn ang="0">
                  <a:pos x="279" y="80"/>
                </a:cxn>
                <a:cxn ang="0">
                  <a:pos x="208" y="0"/>
                </a:cxn>
                <a:cxn ang="0">
                  <a:pos x="137" y="80"/>
                </a:cxn>
                <a:cxn ang="0">
                  <a:pos x="171" y="148"/>
                </a:cxn>
                <a:cxn ang="0">
                  <a:pos x="171" y="171"/>
                </a:cxn>
                <a:cxn ang="0">
                  <a:pos x="43" y="285"/>
                </a:cxn>
                <a:cxn ang="0">
                  <a:pos x="1" y="493"/>
                </a:cxn>
                <a:cxn ang="0">
                  <a:pos x="56" y="501"/>
                </a:cxn>
                <a:cxn ang="0">
                  <a:pos x="122" y="278"/>
                </a:cxn>
                <a:cxn ang="0">
                  <a:pos x="123" y="485"/>
                </a:cxn>
                <a:cxn ang="0">
                  <a:pos x="123" y="487"/>
                </a:cxn>
                <a:cxn ang="0">
                  <a:pos x="123" y="488"/>
                </a:cxn>
                <a:cxn ang="0">
                  <a:pos x="123" y="837"/>
                </a:cxn>
                <a:cxn ang="0">
                  <a:pos x="151" y="862"/>
                </a:cxn>
                <a:cxn ang="0">
                  <a:pos x="170" y="862"/>
                </a:cxn>
                <a:cxn ang="0">
                  <a:pos x="198" y="837"/>
                </a:cxn>
                <a:cxn ang="0">
                  <a:pos x="198" y="510"/>
                </a:cxn>
                <a:cxn ang="0">
                  <a:pos x="223" y="510"/>
                </a:cxn>
                <a:cxn ang="0">
                  <a:pos x="223" y="837"/>
                </a:cxn>
                <a:cxn ang="0">
                  <a:pos x="251" y="862"/>
                </a:cxn>
                <a:cxn ang="0">
                  <a:pos x="270" y="862"/>
                </a:cxn>
                <a:cxn ang="0">
                  <a:pos x="298" y="837"/>
                </a:cxn>
                <a:cxn ang="0">
                  <a:pos x="298" y="488"/>
                </a:cxn>
                <a:cxn ang="0">
                  <a:pos x="298" y="487"/>
                </a:cxn>
                <a:cxn ang="0">
                  <a:pos x="298" y="485"/>
                </a:cxn>
                <a:cxn ang="0">
                  <a:pos x="298" y="285"/>
                </a:cxn>
                <a:cxn ang="0">
                  <a:pos x="356" y="510"/>
                </a:cxn>
                <a:cxn ang="0">
                  <a:pos x="412" y="505"/>
                </a:cxn>
                <a:cxn ang="0">
                  <a:pos x="370" y="288"/>
                </a:cxn>
              </a:cxnLst>
              <a:rect l="0" t="0" r="r" b="b"/>
              <a:pathLst>
                <a:path w="413" h="862">
                  <a:moveTo>
                    <a:pt x="370" y="288"/>
                  </a:moveTo>
                  <a:cubicBezTo>
                    <a:pt x="339" y="166"/>
                    <a:pt x="265" y="173"/>
                    <a:pt x="240" y="171"/>
                  </a:cubicBezTo>
                  <a:cubicBezTo>
                    <a:pt x="240" y="151"/>
                    <a:pt x="240" y="151"/>
                    <a:pt x="240" y="151"/>
                  </a:cubicBezTo>
                  <a:cubicBezTo>
                    <a:pt x="264" y="138"/>
                    <a:pt x="279" y="111"/>
                    <a:pt x="279" y="80"/>
                  </a:cubicBezTo>
                  <a:cubicBezTo>
                    <a:pt x="279" y="36"/>
                    <a:pt x="248" y="0"/>
                    <a:pt x="208" y="0"/>
                  </a:cubicBezTo>
                  <a:cubicBezTo>
                    <a:pt x="169" y="0"/>
                    <a:pt x="137" y="36"/>
                    <a:pt x="137" y="80"/>
                  </a:cubicBezTo>
                  <a:cubicBezTo>
                    <a:pt x="137" y="109"/>
                    <a:pt x="151" y="134"/>
                    <a:pt x="171" y="148"/>
                  </a:cubicBezTo>
                  <a:cubicBezTo>
                    <a:pt x="171" y="171"/>
                    <a:pt x="171" y="171"/>
                    <a:pt x="171" y="171"/>
                  </a:cubicBezTo>
                  <a:cubicBezTo>
                    <a:pt x="148" y="174"/>
                    <a:pt x="71" y="161"/>
                    <a:pt x="43" y="285"/>
                  </a:cubicBezTo>
                  <a:cubicBezTo>
                    <a:pt x="43" y="285"/>
                    <a:pt x="1" y="461"/>
                    <a:pt x="1" y="493"/>
                  </a:cubicBezTo>
                  <a:cubicBezTo>
                    <a:pt x="0" y="525"/>
                    <a:pt x="50" y="532"/>
                    <a:pt x="56" y="501"/>
                  </a:cubicBezTo>
                  <a:cubicBezTo>
                    <a:pt x="56" y="501"/>
                    <a:pt x="75" y="341"/>
                    <a:pt x="122" y="278"/>
                  </a:cubicBezTo>
                  <a:cubicBezTo>
                    <a:pt x="123" y="485"/>
                    <a:pt x="123" y="485"/>
                    <a:pt x="123" y="485"/>
                  </a:cubicBezTo>
                  <a:cubicBezTo>
                    <a:pt x="123" y="486"/>
                    <a:pt x="123" y="486"/>
                    <a:pt x="123" y="487"/>
                  </a:cubicBezTo>
                  <a:cubicBezTo>
                    <a:pt x="123" y="487"/>
                    <a:pt x="123" y="488"/>
                    <a:pt x="123" y="488"/>
                  </a:cubicBezTo>
                  <a:cubicBezTo>
                    <a:pt x="123" y="837"/>
                    <a:pt x="123" y="837"/>
                    <a:pt x="123" y="837"/>
                  </a:cubicBezTo>
                  <a:cubicBezTo>
                    <a:pt x="123" y="851"/>
                    <a:pt x="136" y="862"/>
                    <a:pt x="151" y="862"/>
                  </a:cubicBezTo>
                  <a:cubicBezTo>
                    <a:pt x="170" y="862"/>
                    <a:pt x="170" y="862"/>
                    <a:pt x="170" y="862"/>
                  </a:cubicBezTo>
                  <a:cubicBezTo>
                    <a:pt x="185" y="862"/>
                    <a:pt x="198" y="851"/>
                    <a:pt x="198" y="837"/>
                  </a:cubicBezTo>
                  <a:cubicBezTo>
                    <a:pt x="198" y="510"/>
                    <a:pt x="198" y="510"/>
                    <a:pt x="198" y="510"/>
                  </a:cubicBezTo>
                  <a:cubicBezTo>
                    <a:pt x="223" y="510"/>
                    <a:pt x="223" y="510"/>
                    <a:pt x="223" y="510"/>
                  </a:cubicBezTo>
                  <a:cubicBezTo>
                    <a:pt x="223" y="837"/>
                    <a:pt x="223" y="837"/>
                    <a:pt x="223" y="837"/>
                  </a:cubicBezTo>
                  <a:cubicBezTo>
                    <a:pt x="223" y="851"/>
                    <a:pt x="236" y="862"/>
                    <a:pt x="251" y="862"/>
                  </a:cubicBezTo>
                  <a:cubicBezTo>
                    <a:pt x="270" y="862"/>
                    <a:pt x="270" y="862"/>
                    <a:pt x="270" y="862"/>
                  </a:cubicBezTo>
                  <a:cubicBezTo>
                    <a:pt x="285" y="862"/>
                    <a:pt x="298" y="851"/>
                    <a:pt x="298" y="837"/>
                  </a:cubicBezTo>
                  <a:cubicBezTo>
                    <a:pt x="298" y="488"/>
                    <a:pt x="298" y="488"/>
                    <a:pt x="298" y="488"/>
                  </a:cubicBezTo>
                  <a:cubicBezTo>
                    <a:pt x="298" y="488"/>
                    <a:pt x="298" y="487"/>
                    <a:pt x="298" y="487"/>
                  </a:cubicBezTo>
                  <a:cubicBezTo>
                    <a:pt x="298" y="486"/>
                    <a:pt x="298" y="486"/>
                    <a:pt x="298" y="485"/>
                  </a:cubicBezTo>
                  <a:cubicBezTo>
                    <a:pt x="298" y="285"/>
                    <a:pt x="298" y="285"/>
                    <a:pt x="298" y="285"/>
                  </a:cubicBezTo>
                  <a:cubicBezTo>
                    <a:pt x="337" y="356"/>
                    <a:pt x="356" y="510"/>
                    <a:pt x="356" y="510"/>
                  </a:cubicBezTo>
                  <a:cubicBezTo>
                    <a:pt x="368" y="540"/>
                    <a:pt x="413" y="525"/>
                    <a:pt x="412" y="505"/>
                  </a:cubicBezTo>
                  <a:cubicBezTo>
                    <a:pt x="412" y="459"/>
                    <a:pt x="370" y="288"/>
                    <a:pt x="370" y="288"/>
                  </a:cubicBezTo>
                  <a:close/>
                </a:path>
              </a:pathLst>
            </a:custGeom>
            <a:solidFill>
              <a:srgbClr val="BABAB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2" name="Freeform 44"/>
            <p:cNvSpPr>
              <a:spLocks/>
            </p:cNvSpPr>
            <p:nvPr/>
          </p:nvSpPr>
          <p:spPr bwMode="auto">
            <a:xfrm>
              <a:off x="8036559" y="3642316"/>
              <a:ext cx="65176" cy="65855"/>
            </a:xfrm>
            <a:custGeom>
              <a:avLst/>
              <a:gdLst/>
              <a:ahLst/>
              <a:cxnLst>
                <a:cxn ang="0">
                  <a:pos x="72" y="144"/>
                </a:cxn>
                <a:cxn ang="0">
                  <a:pos x="135" y="107"/>
                </a:cxn>
                <a:cxn ang="0">
                  <a:pos x="144" y="72"/>
                </a:cxn>
                <a:cxn ang="0">
                  <a:pos x="72" y="0"/>
                </a:cxn>
                <a:cxn ang="0">
                  <a:pos x="2" y="58"/>
                </a:cxn>
                <a:cxn ang="0">
                  <a:pos x="0" y="72"/>
                </a:cxn>
                <a:cxn ang="0">
                  <a:pos x="72" y="144"/>
                </a:cxn>
              </a:cxnLst>
              <a:rect l="0" t="0" r="r" b="b"/>
              <a:pathLst>
                <a:path w="144" h="144">
                  <a:moveTo>
                    <a:pt x="72" y="144"/>
                  </a:moveTo>
                  <a:cubicBezTo>
                    <a:pt x="100" y="144"/>
                    <a:pt x="123" y="129"/>
                    <a:pt x="135" y="107"/>
                  </a:cubicBezTo>
                  <a:cubicBezTo>
                    <a:pt x="141" y="97"/>
                    <a:pt x="144" y="85"/>
                    <a:pt x="144" y="72"/>
                  </a:cubicBezTo>
                  <a:cubicBezTo>
                    <a:pt x="144" y="33"/>
                    <a:pt x="112" y="0"/>
                    <a:pt x="72" y="0"/>
                  </a:cubicBezTo>
                  <a:cubicBezTo>
                    <a:pt x="37" y="0"/>
                    <a:pt x="8" y="25"/>
                    <a:pt x="2" y="58"/>
                  </a:cubicBezTo>
                  <a:cubicBezTo>
                    <a:pt x="1" y="63"/>
                    <a:pt x="0" y="67"/>
                    <a:pt x="0" y="72"/>
                  </a:cubicBezTo>
                  <a:cubicBezTo>
                    <a:pt x="0" y="112"/>
                    <a:pt x="33" y="144"/>
                    <a:pt x="72" y="144"/>
                  </a:cubicBezTo>
                  <a:close/>
                </a:path>
              </a:pathLst>
            </a:custGeom>
            <a:solidFill>
              <a:srgbClr val="BABAB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3" name="Freeform 45"/>
            <p:cNvSpPr>
              <a:spLocks noEditPoints="1"/>
            </p:cNvSpPr>
            <p:nvPr/>
          </p:nvSpPr>
          <p:spPr bwMode="auto">
            <a:xfrm>
              <a:off x="8000576" y="3716319"/>
              <a:ext cx="137821" cy="248484"/>
            </a:xfrm>
            <a:custGeom>
              <a:avLst/>
              <a:gdLst/>
              <a:ahLst/>
              <a:cxnLst>
                <a:cxn ang="0">
                  <a:pos x="218" y="1"/>
                </a:cxn>
                <a:cxn ang="0">
                  <a:pos x="214" y="0"/>
                </a:cxn>
                <a:cxn ang="0">
                  <a:pos x="144" y="0"/>
                </a:cxn>
                <a:cxn ang="0">
                  <a:pos x="89" y="0"/>
                </a:cxn>
                <a:cxn ang="0">
                  <a:pos x="85" y="1"/>
                </a:cxn>
                <a:cxn ang="0">
                  <a:pos x="81" y="1"/>
                </a:cxn>
                <a:cxn ang="0">
                  <a:pos x="39" y="22"/>
                </a:cxn>
                <a:cxn ang="0">
                  <a:pos x="22" y="41"/>
                </a:cxn>
                <a:cxn ang="0">
                  <a:pos x="0" y="122"/>
                </a:cxn>
                <a:cxn ang="0">
                  <a:pos x="1" y="134"/>
                </a:cxn>
                <a:cxn ang="0">
                  <a:pos x="22" y="236"/>
                </a:cxn>
                <a:cxn ang="0">
                  <a:pos x="32" y="263"/>
                </a:cxn>
                <a:cxn ang="0">
                  <a:pos x="55" y="278"/>
                </a:cxn>
                <a:cxn ang="0">
                  <a:pos x="63" y="277"/>
                </a:cxn>
                <a:cxn ang="0">
                  <a:pos x="64" y="276"/>
                </a:cxn>
                <a:cxn ang="0">
                  <a:pos x="64" y="507"/>
                </a:cxn>
                <a:cxn ang="0">
                  <a:pos x="102" y="545"/>
                </a:cxn>
                <a:cxn ang="0">
                  <a:pos x="140" y="507"/>
                </a:cxn>
                <a:cxn ang="0">
                  <a:pos x="140" y="300"/>
                </a:cxn>
                <a:cxn ang="0">
                  <a:pos x="163" y="300"/>
                </a:cxn>
                <a:cxn ang="0">
                  <a:pos x="163" y="507"/>
                </a:cxn>
                <a:cxn ang="0">
                  <a:pos x="201" y="545"/>
                </a:cxn>
                <a:cxn ang="0">
                  <a:pos x="239" y="507"/>
                </a:cxn>
                <a:cxn ang="0">
                  <a:pos x="239" y="276"/>
                </a:cxn>
                <a:cxn ang="0">
                  <a:pos x="239" y="277"/>
                </a:cxn>
                <a:cxn ang="0">
                  <a:pos x="248" y="278"/>
                </a:cxn>
                <a:cxn ang="0">
                  <a:pos x="270" y="263"/>
                </a:cxn>
                <a:cxn ang="0">
                  <a:pos x="302" y="122"/>
                </a:cxn>
                <a:cxn ang="0">
                  <a:pos x="264" y="22"/>
                </a:cxn>
                <a:cxn ang="0">
                  <a:pos x="233" y="4"/>
                </a:cxn>
                <a:cxn ang="0">
                  <a:pos x="221" y="1"/>
                </a:cxn>
                <a:cxn ang="0">
                  <a:pos x="218" y="1"/>
                </a:cxn>
                <a:cxn ang="0">
                  <a:pos x="64" y="203"/>
                </a:cxn>
                <a:cxn ang="0">
                  <a:pos x="64" y="208"/>
                </a:cxn>
                <a:cxn ang="0">
                  <a:pos x="48" y="122"/>
                </a:cxn>
                <a:cxn ang="0">
                  <a:pos x="64" y="65"/>
                </a:cxn>
                <a:cxn ang="0">
                  <a:pos x="64" y="203"/>
                </a:cxn>
                <a:cxn ang="0">
                  <a:pos x="239" y="65"/>
                </a:cxn>
                <a:cxn ang="0">
                  <a:pos x="254" y="122"/>
                </a:cxn>
                <a:cxn ang="0">
                  <a:pos x="239" y="208"/>
                </a:cxn>
                <a:cxn ang="0">
                  <a:pos x="239" y="203"/>
                </a:cxn>
                <a:cxn ang="0">
                  <a:pos x="239" y="65"/>
                </a:cxn>
              </a:cxnLst>
              <a:rect l="0" t="0" r="r" b="b"/>
              <a:pathLst>
                <a:path w="303" h="545">
                  <a:moveTo>
                    <a:pt x="218" y="1"/>
                  </a:moveTo>
                  <a:cubicBezTo>
                    <a:pt x="216" y="0"/>
                    <a:pt x="215" y="0"/>
                    <a:pt x="214" y="0"/>
                  </a:cubicBezTo>
                  <a:cubicBezTo>
                    <a:pt x="144" y="0"/>
                    <a:pt x="144" y="0"/>
                    <a:pt x="144" y="0"/>
                  </a:cubicBezTo>
                  <a:cubicBezTo>
                    <a:pt x="89" y="0"/>
                    <a:pt x="89" y="0"/>
                    <a:pt x="89" y="0"/>
                  </a:cubicBezTo>
                  <a:cubicBezTo>
                    <a:pt x="88" y="0"/>
                    <a:pt x="86" y="0"/>
                    <a:pt x="85" y="1"/>
                  </a:cubicBezTo>
                  <a:cubicBezTo>
                    <a:pt x="84" y="1"/>
                    <a:pt x="83" y="1"/>
                    <a:pt x="81" y="1"/>
                  </a:cubicBezTo>
                  <a:cubicBezTo>
                    <a:pt x="79" y="1"/>
                    <a:pt x="59" y="4"/>
                    <a:pt x="39" y="22"/>
                  </a:cubicBezTo>
                  <a:cubicBezTo>
                    <a:pt x="33" y="27"/>
                    <a:pt x="27" y="33"/>
                    <a:pt x="22" y="41"/>
                  </a:cubicBezTo>
                  <a:cubicBezTo>
                    <a:pt x="9" y="59"/>
                    <a:pt x="0" y="86"/>
                    <a:pt x="0" y="122"/>
                  </a:cubicBezTo>
                  <a:cubicBezTo>
                    <a:pt x="0" y="126"/>
                    <a:pt x="0" y="130"/>
                    <a:pt x="1" y="134"/>
                  </a:cubicBezTo>
                  <a:cubicBezTo>
                    <a:pt x="2" y="162"/>
                    <a:pt x="9" y="196"/>
                    <a:pt x="22" y="236"/>
                  </a:cubicBezTo>
                  <a:cubicBezTo>
                    <a:pt x="25" y="244"/>
                    <a:pt x="29" y="254"/>
                    <a:pt x="32" y="263"/>
                  </a:cubicBezTo>
                  <a:cubicBezTo>
                    <a:pt x="36" y="272"/>
                    <a:pt x="45" y="278"/>
                    <a:pt x="55" y="278"/>
                  </a:cubicBezTo>
                  <a:cubicBezTo>
                    <a:pt x="57" y="278"/>
                    <a:pt x="60" y="278"/>
                    <a:pt x="63" y="277"/>
                  </a:cubicBezTo>
                  <a:cubicBezTo>
                    <a:pt x="63" y="277"/>
                    <a:pt x="64" y="276"/>
                    <a:pt x="64" y="276"/>
                  </a:cubicBezTo>
                  <a:cubicBezTo>
                    <a:pt x="64" y="507"/>
                    <a:pt x="64" y="507"/>
                    <a:pt x="64" y="507"/>
                  </a:cubicBezTo>
                  <a:cubicBezTo>
                    <a:pt x="64" y="528"/>
                    <a:pt x="81" y="545"/>
                    <a:pt x="102" y="545"/>
                  </a:cubicBezTo>
                  <a:cubicBezTo>
                    <a:pt x="123" y="545"/>
                    <a:pt x="140" y="528"/>
                    <a:pt x="140" y="507"/>
                  </a:cubicBezTo>
                  <a:cubicBezTo>
                    <a:pt x="140" y="300"/>
                    <a:pt x="140" y="300"/>
                    <a:pt x="140" y="300"/>
                  </a:cubicBezTo>
                  <a:cubicBezTo>
                    <a:pt x="163" y="300"/>
                    <a:pt x="163" y="300"/>
                    <a:pt x="163" y="300"/>
                  </a:cubicBezTo>
                  <a:cubicBezTo>
                    <a:pt x="163" y="507"/>
                    <a:pt x="163" y="507"/>
                    <a:pt x="163" y="507"/>
                  </a:cubicBezTo>
                  <a:cubicBezTo>
                    <a:pt x="163" y="528"/>
                    <a:pt x="180" y="545"/>
                    <a:pt x="201" y="545"/>
                  </a:cubicBezTo>
                  <a:cubicBezTo>
                    <a:pt x="222" y="545"/>
                    <a:pt x="239" y="528"/>
                    <a:pt x="239" y="507"/>
                  </a:cubicBezTo>
                  <a:cubicBezTo>
                    <a:pt x="239" y="276"/>
                    <a:pt x="239" y="276"/>
                    <a:pt x="239" y="276"/>
                  </a:cubicBezTo>
                  <a:cubicBezTo>
                    <a:pt x="239" y="276"/>
                    <a:pt x="239" y="277"/>
                    <a:pt x="239" y="277"/>
                  </a:cubicBezTo>
                  <a:cubicBezTo>
                    <a:pt x="242" y="278"/>
                    <a:pt x="245" y="278"/>
                    <a:pt x="248" y="278"/>
                  </a:cubicBezTo>
                  <a:cubicBezTo>
                    <a:pt x="258" y="278"/>
                    <a:pt x="267" y="272"/>
                    <a:pt x="270" y="263"/>
                  </a:cubicBezTo>
                  <a:cubicBezTo>
                    <a:pt x="293" y="204"/>
                    <a:pt x="302" y="158"/>
                    <a:pt x="302" y="122"/>
                  </a:cubicBezTo>
                  <a:cubicBezTo>
                    <a:pt x="303" y="72"/>
                    <a:pt x="284" y="39"/>
                    <a:pt x="264" y="22"/>
                  </a:cubicBezTo>
                  <a:cubicBezTo>
                    <a:pt x="252" y="12"/>
                    <a:pt x="241" y="7"/>
                    <a:pt x="233" y="4"/>
                  </a:cubicBezTo>
                  <a:cubicBezTo>
                    <a:pt x="227" y="2"/>
                    <a:pt x="222" y="1"/>
                    <a:pt x="221" y="1"/>
                  </a:cubicBezTo>
                  <a:cubicBezTo>
                    <a:pt x="220" y="1"/>
                    <a:pt x="219" y="1"/>
                    <a:pt x="218" y="1"/>
                  </a:cubicBezTo>
                  <a:close/>
                  <a:moveTo>
                    <a:pt x="64" y="203"/>
                  </a:moveTo>
                  <a:cubicBezTo>
                    <a:pt x="64" y="208"/>
                    <a:pt x="64" y="208"/>
                    <a:pt x="64" y="208"/>
                  </a:cubicBezTo>
                  <a:cubicBezTo>
                    <a:pt x="52" y="172"/>
                    <a:pt x="48" y="143"/>
                    <a:pt x="48" y="122"/>
                  </a:cubicBezTo>
                  <a:cubicBezTo>
                    <a:pt x="49" y="91"/>
                    <a:pt x="56" y="75"/>
                    <a:pt x="64" y="65"/>
                  </a:cubicBezTo>
                  <a:lnTo>
                    <a:pt x="64" y="203"/>
                  </a:lnTo>
                  <a:close/>
                  <a:moveTo>
                    <a:pt x="239" y="65"/>
                  </a:moveTo>
                  <a:cubicBezTo>
                    <a:pt x="247" y="75"/>
                    <a:pt x="254" y="91"/>
                    <a:pt x="254" y="122"/>
                  </a:cubicBezTo>
                  <a:cubicBezTo>
                    <a:pt x="254" y="143"/>
                    <a:pt x="250" y="172"/>
                    <a:pt x="239" y="208"/>
                  </a:cubicBezTo>
                  <a:cubicBezTo>
                    <a:pt x="239" y="203"/>
                    <a:pt x="239" y="203"/>
                    <a:pt x="239" y="203"/>
                  </a:cubicBezTo>
                  <a:lnTo>
                    <a:pt x="239" y="65"/>
                  </a:lnTo>
                  <a:close/>
                </a:path>
              </a:pathLst>
            </a:custGeom>
            <a:solidFill>
              <a:srgbClr val="BABAB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 name="Group 1"/>
          <p:cNvGrpSpPr/>
          <p:nvPr/>
        </p:nvGrpSpPr>
        <p:grpSpPr>
          <a:xfrm>
            <a:off x="179512" y="1072951"/>
            <a:ext cx="2296572" cy="1642815"/>
            <a:chOff x="475228" y="1083330"/>
            <a:chExt cx="2296572" cy="1642815"/>
          </a:xfrm>
        </p:grpSpPr>
        <p:grpSp>
          <p:nvGrpSpPr>
            <p:cNvPr id="20" name="Group 171"/>
            <p:cNvGrpSpPr>
              <a:grpSpLocks noChangeAspect="1"/>
            </p:cNvGrpSpPr>
            <p:nvPr/>
          </p:nvGrpSpPr>
          <p:grpSpPr>
            <a:xfrm>
              <a:off x="481986" y="1127180"/>
              <a:ext cx="114509" cy="196307"/>
              <a:chOff x="2296506" y="655025"/>
              <a:chExt cx="616379" cy="1474091"/>
            </a:xfrm>
            <a:solidFill>
              <a:srgbClr val="1B365D"/>
            </a:solidFill>
          </p:grpSpPr>
          <p:sp>
            <p:nvSpPr>
              <p:cNvPr id="88" name="Freeform 6"/>
              <p:cNvSpPr>
                <a:spLocks/>
              </p:cNvSpPr>
              <p:nvPr/>
            </p:nvSpPr>
            <p:spPr bwMode="auto">
              <a:xfrm>
                <a:off x="2296506" y="981153"/>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89" name="Freeform 7"/>
              <p:cNvSpPr>
                <a:spLocks/>
              </p:cNvSpPr>
              <p:nvPr/>
            </p:nvSpPr>
            <p:spPr bwMode="auto">
              <a:xfrm>
                <a:off x="2451741" y="655025"/>
                <a:ext cx="305253" cy="304600"/>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3" name="Group 171"/>
            <p:cNvGrpSpPr>
              <a:grpSpLocks noChangeAspect="1"/>
            </p:cNvGrpSpPr>
            <p:nvPr/>
          </p:nvGrpSpPr>
          <p:grpSpPr>
            <a:xfrm>
              <a:off x="889528" y="1673505"/>
              <a:ext cx="114509" cy="196307"/>
              <a:chOff x="2357918" y="940897"/>
              <a:chExt cx="616379" cy="1474091"/>
            </a:xfrm>
            <a:solidFill>
              <a:srgbClr val="1B365D"/>
            </a:solidFill>
          </p:grpSpPr>
          <p:sp>
            <p:nvSpPr>
              <p:cNvPr id="82" name="Freeform 6"/>
              <p:cNvSpPr>
                <a:spLocks/>
              </p:cNvSpPr>
              <p:nvPr/>
            </p:nvSpPr>
            <p:spPr bwMode="auto">
              <a:xfrm>
                <a:off x="2357918" y="1267025"/>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83" name="Freeform 7"/>
              <p:cNvSpPr>
                <a:spLocks/>
              </p:cNvSpPr>
              <p:nvPr/>
            </p:nvSpPr>
            <p:spPr bwMode="auto">
              <a:xfrm>
                <a:off x="2513153" y="940897"/>
                <a:ext cx="305253" cy="304601"/>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4" name="Group 171"/>
            <p:cNvGrpSpPr>
              <a:grpSpLocks noChangeAspect="1"/>
            </p:cNvGrpSpPr>
            <p:nvPr/>
          </p:nvGrpSpPr>
          <p:grpSpPr>
            <a:xfrm>
              <a:off x="478432" y="1671207"/>
              <a:ext cx="114509" cy="196307"/>
              <a:chOff x="2357918" y="940897"/>
              <a:chExt cx="616379" cy="1474091"/>
            </a:xfrm>
            <a:solidFill>
              <a:srgbClr val="1B365D"/>
            </a:solidFill>
          </p:grpSpPr>
          <p:sp>
            <p:nvSpPr>
              <p:cNvPr id="80" name="Freeform 6"/>
              <p:cNvSpPr>
                <a:spLocks/>
              </p:cNvSpPr>
              <p:nvPr/>
            </p:nvSpPr>
            <p:spPr bwMode="auto">
              <a:xfrm>
                <a:off x="2357918" y="1267025"/>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81" name="Freeform 7"/>
              <p:cNvSpPr>
                <a:spLocks/>
              </p:cNvSpPr>
              <p:nvPr/>
            </p:nvSpPr>
            <p:spPr bwMode="auto">
              <a:xfrm>
                <a:off x="2513153" y="940897"/>
                <a:ext cx="305253" cy="304601"/>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5" name="Group 171"/>
            <p:cNvGrpSpPr>
              <a:grpSpLocks noChangeAspect="1"/>
            </p:cNvGrpSpPr>
            <p:nvPr/>
          </p:nvGrpSpPr>
          <p:grpSpPr>
            <a:xfrm>
              <a:off x="673223" y="1671207"/>
              <a:ext cx="114509" cy="196307"/>
              <a:chOff x="2357918" y="940897"/>
              <a:chExt cx="616379" cy="1474091"/>
            </a:xfrm>
            <a:solidFill>
              <a:srgbClr val="1B365D"/>
            </a:solidFill>
          </p:grpSpPr>
          <p:sp>
            <p:nvSpPr>
              <p:cNvPr id="78" name="Freeform 6"/>
              <p:cNvSpPr>
                <a:spLocks/>
              </p:cNvSpPr>
              <p:nvPr/>
            </p:nvSpPr>
            <p:spPr bwMode="auto">
              <a:xfrm>
                <a:off x="2357918" y="1267025"/>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79" name="Freeform 7"/>
              <p:cNvSpPr>
                <a:spLocks/>
              </p:cNvSpPr>
              <p:nvPr/>
            </p:nvSpPr>
            <p:spPr bwMode="auto">
              <a:xfrm>
                <a:off x="2513152" y="940897"/>
                <a:ext cx="305253" cy="304600"/>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6" name="Group 171"/>
            <p:cNvGrpSpPr>
              <a:grpSpLocks noChangeAspect="1"/>
            </p:cNvGrpSpPr>
            <p:nvPr/>
          </p:nvGrpSpPr>
          <p:grpSpPr>
            <a:xfrm>
              <a:off x="481985" y="1938828"/>
              <a:ext cx="114509" cy="196307"/>
              <a:chOff x="2299310" y="1005911"/>
              <a:chExt cx="616379" cy="1474091"/>
            </a:xfrm>
            <a:solidFill>
              <a:srgbClr val="1B365D"/>
            </a:solidFill>
          </p:grpSpPr>
          <p:sp>
            <p:nvSpPr>
              <p:cNvPr id="76"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77"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7" name="Group 171"/>
            <p:cNvGrpSpPr>
              <a:grpSpLocks noChangeAspect="1"/>
            </p:cNvGrpSpPr>
            <p:nvPr/>
          </p:nvGrpSpPr>
          <p:grpSpPr>
            <a:xfrm>
              <a:off x="676776" y="1938828"/>
              <a:ext cx="114509" cy="196307"/>
              <a:chOff x="2299310" y="1005911"/>
              <a:chExt cx="616379" cy="1474091"/>
            </a:xfrm>
            <a:solidFill>
              <a:srgbClr val="1B365D"/>
            </a:solidFill>
          </p:grpSpPr>
          <p:sp>
            <p:nvSpPr>
              <p:cNvPr id="74"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75"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8" name="Group 171"/>
            <p:cNvGrpSpPr>
              <a:grpSpLocks noChangeAspect="1"/>
            </p:cNvGrpSpPr>
            <p:nvPr/>
          </p:nvGrpSpPr>
          <p:grpSpPr>
            <a:xfrm>
              <a:off x="875169" y="1938828"/>
              <a:ext cx="114509" cy="196307"/>
              <a:chOff x="2299310" y="1005911"/>
              <a:chExt cx="616379" cy="1474091"/>
            </a:xfrm>
            <a:solidFill>
              <a:srgbClr val="1B365D"/>
            </a:solidFill>
          </p:grpSpPr>
          <p:sp>
            <p:nvSpPr>
              <p:cNvPr id="72"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73"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29" name="Group 171"/>
            <p:cNvGrpSpPr>
              <a:grpSpLocks noChangeAspect="1"/>
            </p:cNvGrpSpPr>
            <p:nvPr/>
          </p:nvGrpSpPr>
          <p:grpSpPr>
            <a:xfrm>
              <a:off x="1066978" y="1938828"/>
              <a:ext cx="114509" cy="196307"/>
              <a:chOff x="2299310" y="1005911"/>
              <a:chExt cx="616379" cy="1474091"/>
            </a:xfrm>
            <a:solidFill>
              <a:srgbClr val="1B365D"/>
            </a:solidFill>
          </p:grpSpPr>
          <p:sp>
            <p:nvSpPr>
              <p:cNvPr id="70"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71"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30" name="Group 171"/>
            <p:cNvGrpSpPr>
              <a:grpSpLocks noChangeAspect="1"/>
            </p:cNvGrpSpPr>
            <p:nvPr/>
          </p:nvGrpSpPr>
          <p:grpSpPr>
            <a:xfrm>
              <a:off x="487197" y="2203662"/>
              <a:ext cx="114509" cy="196307"/>
              <a:chOff x="2299310" y="1005911"/>
              <a:chExt cx="616379" cy="1474091"/>
            </a:xfrm>
            <a:solidFill>
              <a:srgbClr val="1B365D"/>
            </a:solidFill>
          </p:grpSpPr>
          <p:sp>
            <p:nvSpPr>
              <p:cNvPr id="68"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69"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31" name="Group 171"/>
            <p:cNvGrpSpPr>
              <a:grpSpLocks noChangeAspect="1"/>
            </p:cNvGrpSpPr>
            <p:nvPr/>
          </p:nvGrpSpPr>
          <p:grpSpPr>
            <a:xfrm>
              <a:off x="681988" y="2203662"/>
              <a:ext cx="114509" cy="196307"/>
              <a:chOff x="2299310" y="1005911"/>
              <a:chExt cx="616379" cy="1474091"/>
            </a:xfrm>
            <a:solidFill>
              <a:srgbClr val="1B365D"/>
            </a:solidFill>
          </p:grpSpPr>
          <p:sp>
            <p:nvSpPr>
              <p:cNvPr id="66"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67"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32" name="Group 171"/>
            <p:cNvGrpSpPr>
              <a:grpSpLocks noChangeAspect="1"/>
            </p:cNvGrpSpPr>
            <p:nvPr/>
          </p:nvGrpSpPr>
          <p:grpSpPr>
            <a:xfrm>
              <a:off x="880381" y="2203662"/>
              <a:ext cx="114509" cy="196307"/>
              <a:chOff x="2299310" y="1005911"/>
              <a:chExt cx="616379" cy="1474091"/>
            </a:xfrm>
            <a:solidFill>
              <a:srgbClr val="1B365D"/>
            </a:solidFill>
          </p:grpSpPr>
          <p:sp>
            <p:nvSpPr>
              <p:cNvPr id="64"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65"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33" name="Group 171"/>
            <p:cNvGrpSpPr>
              <a:grpSpLocks noChangeAspect="1"/>
            </p:cNvGrpSpPr>
            <p:nvPr/>
          </p:nvGrpSpPr>
          <p:grpSpPr>
            <a:xfrm>
              <a:off x="1072189" y="2203662"/>
              <a:ext cx="114509" cy="196307"/>
              <a:chOff x="2299310" y="1005911"/>
              <a:chExt cx="616379" cy="1474091"/>
            </a:xfrm>
            <a:solidFill>
              <a:srgbClr val="1B365D"/>
            </a:solidFill>
          </p:grpSpPr>
          <p:sp>
            <p:nvSpPr>
              <p:cNvPr id="62"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63"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34" name="Group 171"/>
            <p:cNvGrpSpPr>
              <a:grpSpLocks noChangeAspect="1"/>
            </p:cNvGrpSpPr>
            <p:nvPr/>
          </p:nvGrpSpPr>
          <p:grpSpPr>
            <a:xfrm>
              <a:off x="1261371" y="2203393"/>
              <a:ext cx="114509" cy="196307"/>
              <a:chOff x="2299310" y="1005911"/>
              <a:chExt cx="616379" cy="1474091"/>
            </a:xfrm>
            <a:solidFill>
              <a:srgbClr val="1B365D"/>
            </a:solidFill>
          </p:grpSpPr>
          <p:sp>
            <p:nvSpPr>
              <p:cNvPr id="60" name="Freeform 6"/>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61" name="Freeform 7"/>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39" name="Group 171"/>
            <p:cNvGrpSpPr>
              <a:grpSpLocks noChangeAspect="1"/>
            </p:cNvGrpSpPr>
            <p:nvPr/>
          </p:nvGrpSpPr>
          <p:grpSpPr>
            <a:xfrm>
              <a:off x="475228" y="1399278"/>
              <a:ext cx="114509" cy="196307"/>
              <a:chOff x="2291823" y="854083"/>
              <a:chExt cx="616379" cy="1474092"/>
            </a:xfrm>
            <a:solidFill>
              <a:srgbClr val="1B365D"/>
            </a:solidFill>
          </p:grpSpPr>
          <p:sp>
            <p:nvSpPr>
              <p:cNvPr id="50" name="Freeform 6"/>
              <p:cNvSpPr>
                <a:spLocks/>
              </p:cNvSpPr>
              <p:nvPr/>
            </p:nvSpPr>
            <p:spPr bwMode="auto">
              <a:xfrm>
                <a:off x="2291823" y="1180212"/>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51" name="Freeform 7"/>
              <p:cNvSpPr>
                <a:spLocks/>
              </p:cNvSpPr>
              <p:nvPr/>
            </p:nvSpPr>
            <p:spPr bwMode="auto">
              <a:xfrm>
                <a:off x="2447058" y="854083"/>
                <a:ext cx="305253" cy="304601"/>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pSp>
          <p:nvGrpSpPr>
            <p:cNvPr id="40" name="Group 171"/>
            <p:cNvGrpSpPr>
              <a:grpSpLocks noChangeAspect="1"/>
            </p:cNvGrpSpPr>
            <p:nvPr/>
          </p:nvGrpSpPr>
          <p:grpSpPr>
            <a:xfrm>
              <a:off x="670019" y="1399279"/>
              <a:ext cx="114509" cy="196307"/>
              <a:chOff x="2291823" y="854084"/>
              <a:chExt cx="616379" cy="1474091"/>
            </a:xfrm>
            <a:solidFill>
              <a:srgbClr val="1B365D"/>
            </a:solidFill>
          </p:grpSpPr>
          <p:sp>
            <p:nvSpPr>
              <p:cNvPr id="48" name="Freeform 6"/>
              <p:cNvSpPr>
                <a:spLocks/>
              </p:cNvSpPr>
              <p:nvPr/>
            </p:nvSpPr>
            <p:spPr bwMode="auto">
              <a:xfrm>
                <a:off x="2291823" y="1180212"/>
                <a:ext cx="616379" cy="1147963"/>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49" name="Freeform 7"/>
              <p:cNvSpPr>
                <a:spLocks/>
              </p:cNvSpPr>
              <p:nvPr/>
            </p:nvSpPr>
            <p:spPr bwMode="auto">
              <a:xfrm>
                <a:off x="2447057" y="854084"/>
                <a:ext cx="305253" cy="304600"/>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sp>
          <p:nvSpPr>
            <p:cNvPr id="41" name="Pluszjel 343"/>
            <p:cNvSpPr/>
            <p:nvPr/>
          </p:nvSpPr>
          <p:spPr>
            <a:xfrm>
              <a:off x="1593545" y="2468521"/>
              <a:ext cx="284019" cy="255643"/>
            </a:xfrm>
            <a:prstGeom prst="mathPlus">
              <a:avLst/>
            </a:prstGeom>
            <a:solidFill>
              <a:srgbClr val="008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43" name="Szövegdoboz 345"/>
            <p:cNvSpPr txBox="1"/>
            <p:nvPr/>
          </p:nvSpPr>
          <p:spPr>
            <a:xfrm>
              <a:off x="2135805" y="1083330"/>
              <a:ext cx="635995" cy="307777"/>
            </a:xfrm>
            <a:prstGeom prst="rect">
              <a:avLst/>
            </a:prstGeom>
            <a:noFill/>
          </p:spPr>
          <p:txBody>
            <a:bodyPr wrap="square" rtlCol="0">
              <a:spAutoFit/>
            </a:bodyPr>
            <a:lstStyle/>
            <a:p>
              <a:r>
                <a:rPr lang="hu-HU" sz="1400" dirty="0">
                  <a:solidFill>
                    <a:srgbClr val="404040"/>
                  </a:solidFill>
                </a:rPr>
                <a:t>1</a:t>
              </a:r>
              <a:r>
                <a:rPr lang="en-GB" sz="1400" dirty="0">
                  <a:solidFill>
                    <a:srgbClr val="404040"/>
                  </a:solidFill>
                </a:rPr>
                <a:t>4</a:t>
              </a:r>
              <a:r>
                <a:rPr lang="hu-HU" sz="1400" dirty="0">
                  <a:solidFill>
                    <a:srgbClr val="404040"/>
                  </a:solidFill>
                </a:rPr>
                <a:t>%</a:t>
              </a:r>
            </a:p>
          </p:txBody>
        </p:sp>
        <p:sp>
          <p:nvSpPr>
            <p:cNvPr id="44" name="Szövegdoboz 346"/>
            <p:cNvSpPr txBox="1"/>
            <p:nvPr/>
          </p:nvSpPr>
          <p:spPr>
            <a:xfrm>
              <a:off x="2129047" y="1352325"/>
              <a:ext cx="635995" cy="307777"/>
            </a:xfrm>
            <a:prstGeom prst="rect">
              <a:avLst/>
            </a:prstGeom>
            <a:noFill/>
          </p:spPr>
          <p:txBody>
            <a:bodyPr wrap="square" rtlCol="0">
              <a:spAutoFit/>
            </a:bodyPr>
            <a:lstStyle/>
            <a:p>
              <a:r>
                <a:rPr lang="hu-HU" sz="1400" dirty="0">
                  <a:solidFill>
                    <a:srgbClr val="404040"/>
                  </a:solidFill>
                </a:rPr>
                <a:t>3</a:t>
              </a:r>
              <a:r>
                <a:rPr lang="en-GB" sz="1400" dirty="0">
                  <a:solidFill>
                    <a:srgbClr val="404040"/>
                  </a:solidFill>
                </a:rPr>
                <a:t>0</a:t>
              </a:r>
              <a:r>
                <a:rPr lang="hu-HU" sz="1400" dirty="0">
                  <a:solidFill>
                    <a:srgbClr val="404040"/>
                  </a:solidFill>
                </a:rPr>
                <a:t>%</a:t>
              </a:r>
            </a:p>
          </p:txBody>
        </p:sp>
        <p:sp>
          <p:nvSpPr>
            <p:cNvPr id="45" name="Szövegdoboz 347"/>
            <p:cNvSpPr txBox="1"/>
            <p:nvPr/>
          </p:nvSpPr>
          <p:spPr>
            <a:xfrm>
              <a:off x="2129046" y="1626676"/>
              <a:ext cx="635995" cy="307777"/>
            </a:xfrm>
            <a:prstGeom prst="rect">
              <a:avLst/>
            </a:prstGeom>
            <a:noFill/>
          </p:spPr>
          <p:txBody>
            <a:bodyPr wrap="square" rtlCol="0">
              <a:spAutoFit/>
            </a:bodyPr>
            <a:lstStyle/>
            <a:p>
              <a:r>
                <a:rPr lang="en-GB" sz="1400" dirty="0">
                  <a:solidFill>
                    <a:srgbClr val="404040"/>
                  </a:solidFill>
                </a:rPr>
                <a:t>26</a:t>
              </a:r>
              <a:r>
                <a:rPr lang="hu-HU" sz="1400" dirty="0">
                  <a:solidFill>
                    <a:srgbClr val="404040"/>
                  </a:solidFill>
                </a:rPr>
                <a:t>%</a:t>
              </a:r>
            </a:p>
          </p:txBody>
        </p:sp>
        <p:sp>
          <p:nvSpPr>
            <p:cNvPr id="46" name="Szövegdoboz 348"/>
            <p:cNvSpPr txBox="1"/>
            <p:nvPr/>
          </p:nvSpPr>
          <p:spPr>
            <a:xfrm>
              <a:off x="2135805" y="1902547"/>
              <a:ext cx="635995" cy="307777"/>
            </a:xfrm>
            <a:prstGeom prst="rect">
              <a:avLst/>
            </a:prstGeom>
            <a:noFill/>
          </p:spPr>
          <p:txBody>
            <a:bodyPr wrap="square" rtlCol="0">
              <a:spAutoFit/>
            </a:bodyPr>
            <a:lstStyle/>
            <a:p>
              <a:r>
                <a:rPr lang="en-GB" sz="1400" dirty="0">
                  <a:solidFill>
                    <a:srgbClr val="404040"/>
                  </a:solidFill>
                </a:rPr>
                <a:t>19</a:t>
              </a:r>
              <a:r>
                <a:rPr lang="hu-HU" sz="1400" dirty="0">
                  <a:solidFill>
                    <a:srgbClr val="404040"/>
                  </a:solidFill>
                </a:rPr>
                <a:t>%</a:t>
              </a:r>
            </a:p>
          </p:txBody>
        </p:sp>
        <p:sp>
          <p:nvSpPr>
            <p:cNvPr id="47" name="Szövegdoboz 349"/>
            <p:cNvSpPr txBox="1"/>
            <p:nvPr/>
          </p:nvSpPr>
          <p:spPr>
            <a:xfrm>
              <a:off x="2132615" y="2153746"/>
              <a:ext cx="635995" cy="307777"/>
            </a:xfrm>
            <a:prstGeom prst="rect">
              <a:avLst/>
            </a:prstGeom>
            <a:noFill/>
          </p:spPr>
          <p:txBody>
            <a:bodyPr wrap="square" rtlCol="0">
              <a:spAutoFit/>
            </a:bodyPr>
            <a:lstStyle/>
            <a:p>
              <a:r>
                <a:rPr lang="en-GB" sz="1400" dirty="0">
                  <a:solidFill>
                    <a:srgbClr val="404040"/>
                  </a:solidFill>
                </a:rPr>
                <a:t>8</a:t>
              </a:r>
              <a:r>
                <a:rPr lang="hu-HU" sz="1400" dirty="0">
                  <a:solidFill>
                    <a:srgbClr val="404040"/>
                  </a:solidFill>
                </a:rPr>
                <a:t>%</a:t>
              </a:r>
            </a:p>
          </p:txBody>
        </p:sp>
        <p:sp>
          <p:nvSpPr>
            <p:cNvPr id="135" name="Freeform 6"/>
            <p:cNvSpPr>
              <a:spLocks/>
            </p:cNvSpPr>
            <p:nvPr/>
          </p:nvSpPr>
          <p:spPr bwMode="auto">
            <a:xfrm>
              <a:off x="486995" y="2525684"/>
              <a:ext cx="114509" cy="152876"/>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36" name="Freeform 7"/>
            <p:cNvSpPr>
              <a:spLocks/>
            </p:cNvSpPr>
            <p:nvPr/>
          </p:nvSpPr>
          <p:spPr bwMode="auto">
            <a:xfrm>
              <a:off x="515834" y="2482253"/>
              <a:ext cx="56709" cy="4056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37" name="Freeform 6"/>
            <p:cNvSpPr>
              <a:spLocks/>
            </p:cNvSpPr>
            <p:nvPr/>
          </p:nvSpPr>
          <p:spPr bwMode="auto">
            <a:xfrm>
              <a:off x="681786" y="2525684"/>
              <a:ext cx="114509" cy="152876"/>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38" name="Freeform 7"/>
            <p:cNvSpPr>
              <a:spLocks/>
            </p:cNvSpPr>
            <p:nvPr/>
          </p:nvSpPr>
          <p:spPr bwMode="auto">
            <a:xfrm>
              <a:off x="710625" y="2482253"/>
              <a:ext cx="56709" cy="4056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39" name="Freeform 6"/>
            <p:cNvSpPr>
              <a:spLocks/>
            </p:cNvSpPr>
            <p:nvPr/>
          </p:nvSpPr>
          <p:spPr bwMode="auto">
            <a:xfrm>
              <a:off x="880179" y="2525684"/>
              <a:ext cx="114509" cy="152876"/>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40" name="Freeform 7"/>
            <p:cNvSpPr>
              <a:spLocks/>
            </p:cNvSpPr>
            <p:nvPr/>
          </p:nvSpPr>
          <p:spPr bwMode="auto">
            <a:xfrm>
              <a:off x="909018" y="2482253"/>
              <a:ext cx="56709" cy="4056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41" name="Freeform 6"/>
            <p:cNvSpPr>
              <a:spLocks/>
            </p:cNvSpPr>
            <p:nvPr/>
          </p:nvSpPr>
          <p:spPr bwMode="auto">
            <a:xfrm>
              <a:off x="1071988" y="2525684"/>
              <a:ext cx="114509" cy="152876"/>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42" name="Freeform 7"/>
            <p:cNvSpPr>
              <a:spLocks/>
            </p:cNvSpPr>
            <p:nvPr/>
          </p:nvSpPr>
          <p:spPr bwMode="auto">
            <a:xfrm>
              <a:off x="1100827" y="2482253"/>
              <a:ext cx="56709" cy="4056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43" name="Freeform 6"/>
            <p:cNvSpPr>
              <a:spLocks/>
            </p:cNvSpPr>
            <p:nvPr/>
          </p:nvSpPr>
          <p:spPr bwMode="auto">
            <a:xfrm>
              <a:off x="1261169" y="2525414"/>
              <a:ext cx="114509" cy="152876"/>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44" name="Freeform 7"/>
            <p:cNvSpPr>
              <a:spLocks/>
            </p:cNvSpPr>
            <p:nvPr/>
          </p:nvSpPr>
          <p:spPr bwMode="auto">
            <a:xfrm>
              <a:off x="1290008" y="2481983"/>
              <a:ext cx="56709" cy="4056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45" name="Szövegdoboz 349"/>
            <p:cNvSpPr txBox="1"/>
            <p:nvPr/>
          </p:nvSpPr>
          <p:spPr>
            <a:xfrm>
              <a:off x="2132594" y="2418368"/>
              <a:ext cx="635996" cy="307777"/>
            </a:xfrm>
            <a:prstGeom prst="rect">
              <a:avLst/>
            </a:prstGeom>
            <a:noFill/>
          </p:spPr>
          <p:txBody>
            <a:bodyPr wrap="square" rtlCol="0">
              <a:spAutoFit/>
            </a:bodyPr>
            <a:lstStyle/>
            <a:p>
              <a:r>
                <a:rPr lang="en-GB" sz="1400" dirty="0">
                  <a:solidFill>
                    <a:srgbClr val="404040"/>
                  </a:solidFill>
                </a:rPr>
                <a:t>3</a:t>
              </a:r>
              <a:r>
                <a:rPr lang="hu-HU" sz="1400" dirty="0">
                  <a:solidFill>
                    <a:srgbClr val="404040"/>
                  </a:solidFill>
                </a:rPr>
                <a:t>%</a:t>
              </a:r>
            </a:p>
          </p:txBody>
        </p:sp>
        <p:sp>
          <p:nvSpPr>
            <p:cNvPr id="146" name="Freeform 6"/>
            <p:cNvSpPr>
              <a:spLocks/>
            </p:cNvSpPr>
            <p:nvPr/>
          </p:nvSpPr>
          <p:spPr bwMode="auto">
            <a:xfrm>
              <a:off x="1433325" y="2522547"/>
              <a:ext cx="114509" cy="152876"/>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sp>
          <p:nvSpPr>
            <p:cNvPr id="150" name="Freeform 7"/>
            <p:cNvSpPr>
              <a:spLocks/>
            </p:cNvSpPr>
            <p:nvPr/>
          </p:nvSpPr>
          <p:spPr bwMode="auto">
            <a:xfrm>
              <a:off x="1462164" y="2479116"/>
              <a:ext cx="56709" cy="4056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008E94"/>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222223"/>
                </a:solidFill>
              </a:endParaRPr>
            </a:p>
          </p:txBody>
        </p:sp>
      </p:grpSp>
      <p:graphicFrame>
        <p:nvGraphicFramePr>
          <p:cNvPr id="5" name="Chart 4"/>
          <p:cNvGraphicFramePr/>
          <p:nvPr>
            <p:extLst>
              <p:ext uri="{D42A27DB-BD31-4B8C-83A1-F6EECF244321}">
                <p14:modId xmlns:p14="http://schemas.microsoft.com/office/powerpoint/2010/main" val="2496037888"/>
              </p:ext>
            </p:extLst>
          </p:nvPr>
        </p:nvGraphicFramePr>
        <p:xfrm>
          <a:off x="3980052" y="739535"/>
          <a:ext cx="2896204" cy="2250379"/>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Arrow Connector 3"/>
          <p:cNvCxnSpPr/>
          <p:nvPr/>
        </p:nvCxnSpPr>
        <p:spPr>
          <a:xfrm>
            <a:off x="2191208" y="3423506"/>
            <a:ext cx="1674341" cy="0"/>
          </a:xfrm>
          <a:prstGeom prst="straightConnector1">
            <a:avLst/>
          </a:prstGeom>
          <a:ln>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68" name="Group 215"/>
          <p:cNvGrpSpPr>
            <a:grpSpLocks noChangeAspect="1"/>
          </p:cNvGrpSpPr>
          <p:nvPr/>
        </p:nvGrpSpPr>
        <p:grpSpPr>
          <a:xfrm>
            <a:off x="4588464" y="3383584"/>
            <a:ext cx="271568" cy="438582"/>
            <a:chOff x="1208088" y="3201988"/>
            <a:chExt cx="635001" cy="1025526"/>
          </a:xfrm>
          <a:solidFill>
            <a:srgbClr val="BABABA"/>
          </a:solidFill>
        </p:grpSpPr>
        <p:sp>
          <p:nvSpPr>
            <p:cNvPr id="173" name="Freeform 42"/>
            <p:cNvSpPr>
              <a:spLocks/>
            </p:cNvSpPr>
            <p:nvPr/>
          </p:nvSpPr>
          <p:spPr bwMode="auto">
            <a:xfrm>
              <a:off x="1322388" y="3201988"/>
              <a:ext cx="211138" cy="211138"/>
            </a:xfrm>
            <a:custGeom>
              <a:avLst/>
              <a:gdLst/>
              <a:ahLst/>
              <a:cxnLst>
                <a:cxn ang="0">
                  <a:pos x="119" y="11"/>
                </a:cxn>
                <a:cxn ang="0">
                  <a:pos x="11" y="78"/>
                </a:cxn>
                <a:cxn ang="0">
                  <a:pos x="79" y="186"/>
                </a:cxn>
                <a:cxn ang="0">
                  <a:pos x="187" y="119"/>
                </a:cxn>
                <a:cxn ang="0">
                  <a:pos x="119" y="11"/>
                </a:cxn>
              </a:cxnLst>
              <a:rect l="0" t="0" r="r" b="b"/>
              <a:pathLst>
                <a:path w="198" h="197">
                  <a:moveTo>
                    <a:pt x="119" y="11"/>
                  </a:moveTo>
                  <a:cubicBezTo>
                    <a:pt x="71" y="0"/>
                    <a:pt x="23" y="30"/>
                    <a:pt x="11" y="78"/>
                  </a:cubicBezTo>
                  <a:cubicBezTo>
                    <a:pt x="0" y="127"/>
                    <a:pt x="30" y="175"/>
                    <a:pt x="79" y="186"/>
                  </a:cubicBezTo>
                  <a:cubicBezTo>
                    <a:pt x="127" y="197"/>
                    <a:pt x="175" y="167"/>
                    <a:pt x="187" y="119"/>
                  </a:cubicBezTo>
                  <a:cubicBezTo>
                    <a:pt x="198" y="71"/>
                    <a:pt x="168" y="22"/>
                    <a:pt x="119"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Freeform 43"/>
            <p:cNvSpPr>
              <a:spLocks/>
            </p:cNvSpPr>
            <p:nvPr/>
          </p:nvSpPr>
          <p:spPr bwMode="auto">
            <a:xfrm>
              <a:off x="1208088" y="3432176"/>
              <a:ext cx="576263" cy="795338"/>
            </a:xfrm>
            <a:custGeom>
              <a:avLst/>
              <a:gdLst/>
              <a:ahLst/>
              <a:cxnLst>
                <a:cxn ang="0">
                  <a:pos x="85" y="359"/>
                </a:cxn>
                <a:cxn ang="0">
                  <a:pos x="64" y="195"/>
                </a:cxn>
                <a:cxn ang="0">
                  <a:pos x="75" y="115"/>
                </a:cxn>
                <a:cxn ang="0">
                  <a:pos x="99" y="74"/>
                </a:cxn>
                <a:cxn ang="0">
                  <a:pos x="99" y="229"/>
                </a:cxn>
                <a:cxn ang="0">
                  <a:pos x="99" y="305"/>
                </a:cxn>
                <a:cxn ang="0">
                  <a:pos x="99" y="697"/>
                </a:cxn>
                <a:cxn ang="0">
                  <a:pos x="148" y="746"/>
                </a:cxn>
                <a:cxn ang="0">
                  <a:pos x="198" y="697"/>
                </a:cxn>
                <a:cxn ang="0">
                  <a:pos x="198" y="336"/>
                </a:cxn>
                <a:cxn ang="0">
                  <a:pos x="216" y="336"/>
                </a:cxn>
                <a:cxn ang="0">
                  <a:pos x="216" y="697"/>
                </a:cxn>
                <a:cxn ang="0">
                  <a:pos x="266" y="746"/>
                </a:cxn>
                <a:cxn ang="0">
                  <a:pos x="315" y="697"/>
                </a:cxn>
                <a:cxn ang="0">
                  <a:pos x="315" y="459"/>
                </a:cxn>
                <a:cxn ang="0">
                  <a:pos x="286" y="336"/>
                </a:cxn>
                <a:cxn ang="0">
                  <a:pos x="285" y="322"/>
                </a:cxn>
                <a:cxn ang="0">
                  <a:pos x="315" y="227"/>
                </a:cxn>
                <a:cxn ang="0">
                  <a:pos x="315" y="227"/>
                </a:cxn>
                <a:cxn ang="0">
                  <a:pos x="315" y="128"/>
                </a:cxn>
                <a:cxn ang="0">
                  <a:pos x="412" y="192"/>
                </a:cxn>
                <a:cxn ang="0">
                  <a:pos x="507" y="192"/>
                </a:cxn>
                <a:cxn ang="0">
                  <a:pos x="511" y="193"/>
                </a:cxn>
                <a:cxn ang="0">
                  <a:pos x="515" y="193"/>
                </a:cxn>
                <a:cxn ang="0">
                  <a:pos x="532" y="198"/>
                </a:cxn>
                <a:cxn ang="0">
                  <a:pos x="540" y="177"/>
                </a:cxn>
                <a:cxn ang="0">
                  <a:pos x="516" y="146"/>
                </a:cxn>
                <a:cxn ang="0">
                  <a:pos x="444" y="190"/>
                </a:cxn>
                <a:cxn ang="0">
                  <a:pos x="364" y="110"/>
                </a:cxn>
                <a:cxn ang="0">
                  <a:pos x="367" y="90"/>
                </a:cxn>
                <a:cxn ang="0">
                  <a:pos x="360" y="83"/>
                </a:cxn>
                <a:cxn ang="0">
                  <a:pos x="330" y="40"/>
                </a:cxn>
                <a:cxn ang="0">
                  <a:pos x="323" y="26"/>
                </a:cxn>
                <a:cxn ang="0">
                  <a:pos x="321" y="23"/>
                </a:cxn>
                <a:cxn ang="0">
                  <a:pos x="321" y="22"/>
                </a:cxn>
                <a:cxn ang="0">
                  <a:pos x="290" y="1"/>
                </a:cxn>
                <a:cxn ang="0">
                  <a:pos x="284" y="0"/>
                </a:cxn>
                <a:cxn ang="0">
                  <a:pos x="130" y="0"/>
                </a:cxn>
                <a:cxn ang="0">
                  <a:pos x="126" y="1"/>
                </a:cxn>
                <a:cxn ang="0">
                  <a:pos x="124" y="1"/>
                </a:cxn>
                <a:cxn ang="0">
                  <a:pos x="91" y="6"/>
                </a:cxn>
                <a:cxn ang="0">
                  <a:pos x="29" y="61"/>
                </a:cxn>
                <a:cxn ang="0">
                  <a:pos x="0" y="195"/>
                </a:cxn>
                <a:cxn ang="0">
                  <a:pos x="23" y="373"/>
                </a:cxn>
                <a:cxn ang="0">
                  <a:pos x="54" y="398"/>
                </a:cxn>
                <a:cxn ang="0">
                  <a:pos x="61" y="397"/>
                </a:cxn>
                <a:cxn ang="0">
                  <a:pos x="85" y="359"/>
                </a:cxn>
              </a:cxnLst>
              <a:rect l="0" t="0" r="r" b="b"/>
              <a:pathLst>
                <a:path w="540" h="746">
                  <a:moveTo>
                    <a:pt x="85" y="359"/>
                  </a:moveTo>
                  <a:cubicBezTo>
                    <a:pt x="70" y="290"/>
                    <a:pt x="64" y="236"/>
                    <a:pt x="64" y="195"/>
                  </a:cubicBezTo>
                  <a:cubicBezTo>
                    <a:pt x="64" y="159"/>
                    <a:pt x="69" y="133"/>
                    <a:pt x="75" y="115"/>
                  </a:cubicBezTo>
                  <a:cubicBezTo>
                    <a:pt x="82" y="92"/>
                    <a:pt x="91" y="81"/>
                    <a:pt x="99" y="74"/>
                  </a:cubicBezTo>
                  <a:cubicBezTo>
                    <a:pt x="99" y="229"/>
                    <a:pt x="99" y="229"/>
                    <a:pt x="99" y="229"/>
                  </a:cubicBezTo>
                  <a:cubicBezTo>
                    <a:pt x="99" y="305"/>
                    <a:pt x="99" y="305"/>
                    <a:pt x="99" y="305"/>
                  </a:cubicBezTo>
                  <a:cubicBezTo>
                    <a:pt x="99" y="697"/>
                    <a:pt x="99" y="697"/>
                    <a:pt x="99" y="697"/>
                  </a:cubicBezTo>
                  <a:cubicBezTo>
                    <a:pt x="99" y="724"/>
                    <a:pt x="121" y="746"/>
                    <a:pt x="148" y="746"/>
                  </a:cubicBezTo>
                  <a:cubicBezTo>
                    <a:pt x="176" y="746"/>
                    <a:pt x="198" y="724"/>
                    <a:pt x="198" y="697"/>
                  </a:cubicBezTo>
                  <a:cubicBezTo>
                    <a:pt x="198" y="336"/>
                    <a:pt x="198" y="336"/>
                    <a:pt x="198" y="336"/>
                  </a:cubicBezTo>
                  <a:cubicBezTo>
                    <a:pt x="216" y="336"/>
                    <a:pt x="216" y="336"/>
                    <a:pt x="216" y="336"/>
                  </a:cubicBezTo>
                  <a:cubicBezTo>
                    <a:pt x="216" y="697"/>
                    <a:pt x="216" y="697"/>
                    <a:pt x="216" y="697"/>
                  </a:cubicBezTo>
                  <a:cubicBezTo>
                    <a:pt x="216" y="724"/>
                    <a:pt x="239" y="746"/>
                    <a:pt x="266" y="746"/>
                  </a:cubicBezTo>
                  <a:cubicBezTo>
                    <a:pt x="293" y="746"/>
                    <a:pt x="315" y="724"/>
                    <a:pt x="315" y="697"/>
                  </a:cubicBezTo>
                  <a:cubicBezTo>
                    <a:pt x="315" y="459"/>
                    <a:pt x="315" y="459"/>
                    <a:pt x="315" y="459"/>
                  </a:cubicBezTo>
                  <a:cubicBezTo>
                    <a:pt x="297" y="412"/>
                    <a:pt x="288" y="372"/>
                    <a:pt x="286" y="336"/>
                  </a:cubicBezTo>
                  <a:cubicBezTo>
                    <a:pt x="285" y="331"/>
                    <a:pt x="285" y="326"/>
                    <a:pt x="285" y="322"/>
                  </a:cubicBezTo>
                  <a:cubicBezTo>
                    <a:pt x="285" y="274"/>
                    <a:pt x="301" y="244"/>
                    <a:pt x="315" y="227"/>
                  </a:cubicBezTo>
                  <a:cubicBezTo>
                    <a:pt x="315" y="227"/>
                    <a:pt x="315" y="227"/>
                    <a:pt x="315" y="227"/>
                  </a:cubicBezTo>
                  <a:cubicBezTo>
                    <a:pt x="315" y="128"/>
                    <a:pt x="315" y="128"/>
                    <a:pt x="315" y="128"/>
                  </a:cubicBezTo>
                  <a:cubicBezTo>
                    <a:pt x="338" y="153"/>
                    <a:pt x="370" y="177"/>
                    <a:pt x="412" y="192"/>
                  </a:cubicBezTo>
                  <a:cubicBezTo>
                    <a:pt x="507" y="192"/>
                    <a:pt x="507" y="192"/>
                    <a:pt x="507" y="192"/>
                  </a:cubicBezTo>
                  <a:cubicBezTo>
                    <a:pt x="508" y="192"/>
                    <a:pt x="510" y="192"/>
                    <a:pt x="511" y="193"/>
                  </a:cubicBezTo>
                  <a:cubicBezTo>
                    <a:pt x="513" y="193"/>
                    <a:pt x="514" y="193"/>
                    <a:pt x="515" y="193"/>
                  </a:cubicBezTo>
                  <a:cubicBezTo>
                    <a:pt x="519" y="194"/>
                    <a:pt x="525" y="195"/>
                    <a:pt x="532" y="198"/>
                  </a:cubicBezTo>
                  <a:cubicBezTo>
                    <a:pt x="537" y="192"/>
                    <a:pt x="540" y="185"/>
                    <a:pt x="540" y="177"/>
                  </a:cubicBezTo>
                  <a:cubicBezTo>
                    <a:pt x="540" y="162"/>
                    <a:pt x="530" y="149"/>
                    <a:pt x="516" y="146"/>
                  </a:cubicBezTo>
                  <a:cubicBezTo>
                    <a:pt x="503" y="172"/>
                    <a:pt x="476" y="190"/>
                    <a:pt x="444" y="190"/>
                  </a:cubicBezTo>
                  <a:cubicBezTo>
                    <a:pt x="400" y="190"/>
                    <a:pt x="364" y="155"/>
                    <a:pt x="364" y="110"/>
                  </a:cubicBezTo>
                  <a:cubicBezTo>
                    <a:pt x="364" y="103"/>
                    <a:pt x="365" y="96"/>
                    <a:pt x="367" y="90"/>
                  </a:cubicBezTo>
                  <a:cubicBezTo>
                    <a:pt x="365" y="88"/>
                    <a:pt x="363" y="85"/>
                    <a:pt x="360" y="83"/>
                  </a:cubicBezTo>
                  <a:cubicBezTo>
                    <a:pt x="346" y="68"/>
                    <a:pt x="336" y="52"/>
                    <a:pt x="330" y="40"/>
                  </a:cubicBezTo>
                  <a:cubicBezTo>
                    <a:pt x="326" y="34"/>
                    <a:pt x="324" y="29"/>
                    <a:pt x="323" y="26"/>
                  </a:cubicBezTo>
                  <a:cubicBezTo>
                    <a:pt x="322" y="25"/>
                    <a:pt x="322" y="24"/>
                    <a:pt x="321" y="23"/>
                  </a:cubicBezTo>
                  <a:cubicBezTo>
                    <a:pt x="321" y="22"/>
                    <a:pt x="321" y="22"/>
                    <a:pt x="321" y="22"/>
                  </a:cubicBezTo>
                  <a:cubicBezTo>
                    <a:pt x="316" y="9"/>
                    <a:pt x="303" y="0"/>
                    <a:pt x="290" y="1"/>
                  </a:cubicBezTo>
                  <a:cubicBezTo>
                    <a:pt x="288" y="1"/>
                    <a:pt x="286" y="0"/>
                    <a:pt x="284" y="0"/>
                  </a:cubicBezTo>
                  <a:cubicBezTo>
                    <a:pt x="130" y="0"/>
                    <a:pt x="130" y="0"/>
                    <a:pt x="130" y="0"/>
                  </a:cubicBezTo>
                  <a:cubicBezTo>
                    <a:pt x="129" y="0"/>
                    <a:pt x="127" y="0"/>
                    <a:pt x="126" y="1"/>
                  </a:cubicBezTo>
                  <a:cubicBezTo>
                    <a:pt x="125" y="1"/>
                    <a:pt x="125" y="1"/>
                    <a:pt x="124" y="1"/>
                  </a:cubicBezTo>
                  <a:cubicBezTo>
                    <a:pt x="117" y="1"/>
                    <a:pt x="105" y="2"/>
                    <a:pt x="91" y="6"/>
                  </a:cubicBezTo>
                  <a:cubicBezTo>
                    <a:pt x="71" y="13"/>
                    <a:pt x="46" y="30"/>
                    <a:pt x="29" y="61"/>
                  </a:cubicBezTo>
                  <a:cubicBezTo>
                    <a:pt x="11" y="91"/>
                    <a:pt x="0" y="134"/>
                    <a:pt x="0" y="195"/>
                  </a:cubicBezTo>
                  <a:cubicBezTo>
                    <a:pt x="0" y="242"/>
                    <a:pt x="7" y="300"/>
                    <a:pt x="23" y="373"/>
                  </a:cubicBezTo>
                  <a:cubicBezTo>
                    <a:pt x="26" y="388"/>
                    <a:pt x="39" y="398"/>
                    <a:pt x="54" y="398"/>
                  </a:cubicBezTo>
                  <a:cubicBezTo>
                    <a:pt x="56" y="398"/>
                    <a:pt x="58" y="398"/>
                    <a:pt x="61" y="397"/>
                  </a:cubicBezTo>
                  <a:cubicBezTo>
                    <a:pt x="78" y="393"/>
                    <a:pt x="89" y="376"/>
                    <a:pt x="85" y="35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Freeform 44"/>
            <p:cNvSpPr>
              <a:spLocks/>
            </p:cNvSpPr>
            <p:nvPr/>
          </p:nvSpPr>
          <p:spPr bwMode="auto">
            <a:xfrm>
              <a:off x="1604963" y="3471863"/>
              <a:ext cx="152400" cy="153988"/>
            </a:xfrm>
            <a:custGeom>
              <a:avLst/>
              <a:gdLst/>
              <a:ahLst/>
              <a:cxnLst>
                <a:cxn ang="0">
                  <a:pos x="72" y="144"/>
                </a:cxn>
                <a:cxn ang="0">
                  <a:pos x="135" y="107"/>
                </a:cxn>
                <a:cxn ang="0">
                  <a:pos x="144" y="72"/>
                </a:cxn>
                <a:cxn ang="0">
                  <a:pos x="72" y="0"/>
                </a:cxn>
                <a:cxn ang="0">
                  <a:pos x="2" y="58"/>
                </a:cxn>
                <a:cxn ang="0">
                  <a:pos x="0" y="72"/>
                </a:cxn>
                <a:cxn ang="0">
                  <a:pos x="72" y="144"/>
                </a:cxn>
              </a:cxnLst>
              <a:rect l="0" t="0" r="r" b="b"/>
              <a:pathLst>
                <a:path w="144" h="144">
                  <a:moveTo>
                    <a:pt x="72" y="144"/>
                  </a:moveTo>
                  <a:cubicBezTo>
                    <a:pt x="100" y="144"/>
                    <a:pt x="123" y="129"/>
                    <a:pt x="135" y="107"/>
                  </a:cubicBezTo>
                  <a:cubicBezTo>
                    <a:pt x="141" y="97"/>
                    <a:pt x="144" y="85"/>
                    <a:pt x="144" y="72"/>
                  </a:cubicBezTo>
                  <a:cubicBezTo>
                    <a:pt x="144" y="33"/>
                    <a:pt x="112" y="0"/>
                    <a:pt x="72" y="0"/>
                  </a:cubicBezTo>
                  <a:cubicBezTo>
                    <a:pt x="37" y="0"/>
                    <a:pt x="8" y="25"/>
                    <a:pt x="2" y="58"/>
                  </a:cubicBezTo>
                  <a:cubicBezTo>
                    <a:pt x="1" y="63"/>
                    <a:pt x="0" y="67"/>
                    <a:pt x="0" y="72"/>
                  </a:cubicBezTo>
                  <a:cubicBezTo>
                    <a:pt x="0" y="112"/>
                    <a:pt x="33" y="144"/>
                    <a:pt x="72" y="1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Freeform 45"/>
            <p:cNvSpPr>
              <a:spLocks noEditPoints="1"/>
            </p:cNvSpPr>
            <p:nvPr/>
          </p:nvSpPr>
          <p:spPr bwMode="auto">
            <a:xfrm>
              <a:off x="1520826" y="3644901"/>
              <a:ext cx="322263" cy="581025"/>
            </a:xfrm>
            <a:custGeom>
              <a:avLst/>
              <a:gdLst/>
              <a:ahLst/>
              <a:cxnLst>
                <a:cxn ang="0">
                  <a:pos x="218" y="1"/>
                </a:cxn>
                <a:cxn ang="0">
                  <a:pos x="214" y="0"/>
                </a:cxn>
                <a:cxn ang="0">
                  <a:pos x="144" y="0"/>
                </a:cxn>
                <a:cxn ang="0">
                  <a:pos x="89" y="0"/>
                </a:cxn>
                <a:cxn ang="0">
                  <a:pos x="85" y="1"/>
                </a:cxn>
                <a:cxn ang="0">
                  <a:pos x="81" y="1"/>
                </a:cxn>
                <a:cxn ang="0">
                  <a:pos x="39" y="22"/>
                </a:cxn>
                <a:cxn ang="0">
                  <a:pos x="22" y="41"/>
                </a:cxn>
                <a:cxn ang="0">
                  <a:pos x="0" y="122"/>
                </a:cxn>
                <a:cxn ang="0">
                  <a:pos x="1" y="134"/>
                </a:cxn>
                <a:cxn ang="0">
                  <a:pos x="22" y="236"/>
                </a:cxn>
                <a:cxn ang="0">
                  <a:pos x="32" y="263"/>
                </a:cxn>
                <a:cxn ang="0">
                  <a:pos x="55" y="278"/>
                </a:cxn>
                <a:cxn ang="0">
                  <a:pos x="63" y="277"/>
                </a:cxn>
                <a:cxn ang="0">
                  <a:pos x="64" y="276"/>
                </a:cxn>
                <a:cxn ang="0">
                  <a:pos x="64" y="507"/>
                </a:cxn>
                <a:cxn ang="0">
                  <a:pos x="102" y="545"/>
                </a:cxn>
                <a:cxn ang="0">
                  <a:pos x="140" y="507"/>
                </a:cxn>
                <a:cxn ang="0">
                  <a:pos x="140" y="300"/>
                </a:cxn>
                <a:cxn ang="0">
                  <a:pos x="163" y="300"/>
                </a:cxn>
                <a:cxn ang="0">
                  <a:pos x="163" y="507"/>
                </a:cxn>
                <a:cxn ang="0">
                  <a:pos x="201" y="545"/>
                </a:cxn>
                <a:cxn ang="0">
                  <a:pos x="239" y="507"/>
                </a:cxn>
                <a:cxn ang="0">
                  <a:pos x="239" y="276"/>
                </a:cxn>
                <a:cxn ang="0">
                  <a:pos x="239" y="277"/>
                </a:cxn>
                <a:cxn ang="0">
                  <a:pos x="248" y="278"/>
                </a:cxn>
                <a:cxn ang="0">
                  <a:pos x="270" y="263"/>
                </a:cxn>
                <a:cxn ang="0">
                  <a:pos x="302" y="122"/>
                </a:cxn>
                <a:cxn ang="0">
                  <a:pos x="264" y="22"/>
                </a:cxn>
                <a:cxn ang="0">
                  <a:pos x="233" y="4"/>
                </a:cxn>
                <a:cxn ang="0">
                  <a:pos x="221" y="1"/>
                </a:cxn>
                <a:cxn ang="0">
                  <a:pos x="218" y="1"/>
                </a:cxn>
                <a:cxn ang="0">
                  <a:pos x="64" y="203"/>
                </a:cxn>
                <a:cxn ang="0">
                  <a:pos x="64" y="208"/>
                </a:cxn>
                <a:cxn ang="0">
                  <a:pos x="48" y="122"/>
                </a:cxn>
                <a:cxn ang="0">
                  <a:pos x="64" y="65"/>
                </a:cxn>
                <a:cxn ang="0">
                  <a:pos x="64" y="203"/>
                </a:cxn>
                <a:cxn ang="0">
                  <a:pos x="239" y="65"/>
                </a:cxn>
                <a:cxn ang="0">
                  <a:pos x="254" y="122"/>
                </a:cxn>
                <a:cxn ang="0">
                  <a:pos x="239" y="208"/>
                </a:cxn>
                <a:cxn ang="0">
                  <a:pos x="239" y="203"/>
                </a:cxn>
                <a:cxn ang="0">
                  <a:pos x="239" y="65"/>
                </a:cxn>
              </a:cxnLst>
              <a:rect l="0" t="0" r="r" b="b"/>
              <a:pathLst>
                <a:path w="303" h="545">
                  <a:moveTo>
                    <a:pt x="218" y="1"/>
                  </a:moveTo>
                  <a:cubicBezTo>
                    <a:pt x="216" y="0"/>
                    <a:pt x="215" y="0"/>
                    <a:pt x="214" y="0"/>
                  </a:cubicBezTo>
                  <a:cubicBezTo>
                    <a:pt x="144" y="0"/>
                    <a:pt x="144" y="0"/>
                    <a:pt x="144" y="0"/>
                  </a:cubicBezTo>
                  <a:cubicBezTo>
                    <a:pt x="89" y="0"/>
                    <a:pt x="89" y="0"/>
                    <a:pt x="89" y="0"/>
                  </a:cubicBezTo>
                  <a:cubicBezTo>
                    <a:pt x="88" y="0"/>
                    <a:pt x="86" y="0"/>
                    <a:pt x="85" y="1"/>
                  </a:cubicBezTo>
                  <a:cubicBezTo>
                    <a:pt x="84" y="1"/>
                    <a:pt x="83" y="1"/>
                    <a:pt x="81" y="1"/>
                  </a:cubicBezTo>
                  <a:cubicBezTo>
                    <a:pt x="79" y="1"/>
                    <a:pt x="59" y="4"/>
                    <a:pt x="39" y="22"/>
                  </a:cubicBezTo>
                  <a:cubicBezTo>
                    <a:pt x="33" y="27"/>
                    <a:pt x="27" y="33"/>
                    <a:pt x="22" y="41"/>
                  </a:cubicBezTo>
                  <a:cubicBezTo>
                    <a:pt x="9" y="59"/>
                    <a:pt x="0" y="86"/>
                    <a:pt x="0" y="122"/>
                  </a:cubicBezTo>
                  <a:cubicBezTo>
                    <a:pt x="0" y="126"/>
                    <a:pt x="0" y="130"/>
                    <a:pt x="1" y="134"/>
                  </a:cubicBezTo>
                  <a:cubicBezTo>
                    <a:pt x="2" y="162"/>
                    <a:pt x="9" y="196"/>
                    <a:pt x="22" y="236"/>
                  </a:cubicBezTo>
                  <a:cubicBezTo>
                    <a:pt x="25" y="244"/>
                    <a:pt x="29" y="254"/>
                    <a:pt x="32" y="263"/>
                  </a:cubicBezTo>
                  <a:cubicBezTo>
                    <a:pt x="36" y="272"/>
                    <a:pt x="45" y="278"/>
                    <a:pt x="55" y="278"/>
                  </a:cubicBezTo>
                  <a:cubicBezTo>
                    <a:pt x="57" y="278"/>
                    <a:pt x="60" y="278"/>
                    <a:pt x="63" y="277"/>
                  </a:cubicBezTo>
                  <a:cubicBezTo>
                    <a:pt x="63" y="277"/>
                    <a:pt x="64" y="276"/>
                    <a:pt x="64" y="276"/>
                  </a:cubicBezTo>
                  <a:cubicBezTo>
                    <a:pt x="64" y="507"/>
                    <a:pt x="64" y="507"/>
                    <a:pt x="64" y="507"/>
                  </a:cubicBezTo>
                  <a:cubicBezTo>
                    <a:pt x="64" y="528"/>
                    <a:pt x="81" y="545"/>
                    <a:pt x="102" y="545"/>
                  </a:cubicBezTo>
                  <a:cubicBezTo>
                    <a:pt x="123" y="545"/>
                    <a:pt x="140" y="528"/>
                    <a:pt x="140" y="507"/>
                  </a:cubicBezTo>
                  <a:cubicBezTo>
                    <a:pt x="140" y="300"/>
                    <a:pt x="140" y="300"/>
                    <a:pt x="140" y="300"/>
                  </a:cubicBezTo>
                  <a:cubicBezTo>
                    <a:pt x="163" y="300"/>
                    <a:pt x="163" y="300"/>
                    <a:pt x="163" y="300"/>
                  </a:cubicBezTo>
                  <a:cubicBezTo>
                    <a:pt x="163" y="507"/>
                    <a:pt x="163" y="507"/>
                    <a:pt x="163" y="507"/>
                  </a:cubicBezTo>
                  <a:cubicBezTo>
                    <a:pt x="163" y="528"/>
                    <a:pt x="180" y="545"/>
                    <a:pt x="201" y="545"/>
                  </a:cubicBezTo>
                  <a:cubicBezTo>
                    <a:pt x="222" y="545"/>
                    <a:pt x="239" y="528"/>
                    <a:pt x="239" y="507"/>
                  </a:cubicBezTo>
                  <a:cubicBezTo>
                    <a:pt x="239" y="276"/>
                    <a:pt x="239" y="276"/>
                    <a:pt x="239" y="276"/>
                  </a:cubicBezTo>
                  <a:cubicBezTo>
                    <a:pt x="239" y="276"/>
                    <a:pt x="239" y="277"/>
                    <a:pt x="239" y="277"/>
                  </a:cubicBezTo>
                  <a:cubicBezTo>
                    <a:pt x="242" y="278"/>
                    <a:pt x="245" y="278"/>
                    <a:pt x="248" y="278"/>
                  </a:cubicBezTo>
                  <a:cubicBezTo>
                    <a:pt x="258" y="278"/>
                    <a:pt x="267" y="272"/>
                    <a:pt x="270" y="263"/>
                  </a:cubicBezTo>
                  <a:cubicBezTo>
                    <a:pt x="293" y="204"/>
                    <a:pt x="302" y="158"/>
                    <a:pt x="302" y="122"/>
                  </a:cubicBezTo>
                  <a:cubicBezTo>
                    <a:pt x="303" y="72"/>
                    <a:pt x="284" y="39"/>
                    <a:pt x="264" y="22"/>
                  </a:cubicBezTo>
                  <a:cubicBezTo>
                    <a:pt x="252" y="12"/>
                    <a:pt x="241" y="7"/>
                    <a:pt x="233" y="4"/>
                  </a:cubicBezTo>
                  <a:cubicBezTo>
                    <a:pt x="227" y="2"/>
                    <a:pt x="222" y="1"/>
                    <a:pt x="221" y="1"/>
                  </a:cubicBezTo>
                  <a:cubicBezTo>
                    <a:pt x="220" y="1"/>
                    <a:pt x="219" y="1"/>
                    <a:pt x="218" y="1"/>
                  </a:cubicBezTo>
                  <a:close/>
                  <a:moveTo>
                    <a:pt x="64" y="203"/>
                  </a:moveTo>
                  <a:cubicBezTo>
                    <a:pt x="64" y="208"/>
                    <a:pt x="64" y="208"/>
                    <a:pt x="64" y="208"/>
                  </a:cubicBezTo>
                  <a:cubicBezTo>
                    <a:pt x="52" y="172"/>
                    <a:pt x="48" y="143"/>
                    <a:pt x="48" y="122"/>
                  </a:cubicBezTo>
                  <a:cubicBezTo>
                    <a:pt x="49" y="91"/>
                    <a:pt x="56" y="75"/>
                    <a:pt x="64" y="65"/>
                  </a:cubicBezTo>
                  <a:lnTo>
                    <a:pt x="64" y="203"/>
                  </a:lnTo>
                  <a:close/>
                  <a:moveTo>
                    <a:pt x="239" y="65"/>
                  </a:moveTo>
                  <a:cubicBezTo>
                    <a:pt x="247" y="75"/>
                    <a:pt x="254" y="91"/>
                    <a:pt x="254" y="122"/>
                  </a:cubicBezTo>
                  <a:cubicBezTo>
                    <a:pt x="254" y="143"/>
                    <a:pt x="250" y="172"/>
                    <a:pt x="239" y="208"/>
                  </a:cubicBezTo>
                  <a:cubicBezTo>
                    <a:pt x="239" y="203"/>
                    <a:pt x="239" y="203"/>
                    <a:pt x="239" y="203"/>
                  </a:cubicBezTo>
                  <a:lnTo>
                    <a:pt x="239" y="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79" name="Group 947"/>
          <p:cNvGrpSpPr>
            <a:grpSpLocks noChangeAspect="1"/>
          </p:cNvGrpSpPr>
          <p:nvPr/>
        </p:nvGrpSpPr>
        <p:grpSpPr>
          <a:xfrm>
            <a:off x="6192965" y="3476701"/>
            <a:ext cx="155021" cy="276999"/>
            <a:chOff x="4264716" y="4440251"/>
            <a:chExt cx="264158" cy="472013"/>
          </a:xfrm>
          <a:solidFill>
            <a:srgbClr val="BABABA"/>
          </a:solidFill>
        </p:grpSpPr>
        <p:sp>
          <p:nvSpPr>
            <p:cNvPr id="180" name="Freeform 429"/>
            <p:cNvSpPr>
              <a:spLocks/>
            </p:cNvSpPr>
            <p:nvPr/>
          </p:nvSpPr>
          <p:spPr bwMode="auto">
            <a:xfrm>
              <a:off x="4264716" y="4554127"/>
              <a:ext cx="264158" cy="358137"/>
            </a:xfrm>
            <a:custGeom>
              <a:avLst/>
              <a:gdLst/>
              <a:ahLst/>
              <a:cxnLst>
                <a:cxn ang="0">
                  <a:pos x="259" y="146"/>
                </a:cxn>
                <a:cxn ang="0">
                  <a:pos x="213" y="27"/>
                </a:cxn>
                <a:cxn ang="0">
                  <a:pos x="174" y="0"/>
                </a:cxn>
                <a:cxn ang="0">
                  <a:pos x="134" y="0"/>
                </a:cxn>
                <a:cxn ang="0">
                  <a:pos x="131" y="0"/>
                </a:cxn>
                <a:cxn ang="0">
                  <a:pos x="91" y="0"/>
                </a:cxn>
                <a:cxn ang="0">
                  <a:pos x="51" y="27"/>
                </a:cxn>
                <a:cxn ang="0">
                  <a:pos x="6" y="146"/>
                </a:cxn>
                <a:cxn ang="0">
                  <a:pos x="15" y="176"/>
                </a:cxn>
                <a:cxn ang="0">
                  <a:pos x="41" y="161"/>
                </a:cxn>
                <a:cxn ang="0">
                  <a:pos x="67" y="94"/>
                </a:cxn>
                <a:cxn ang="0">
                  <a:pos x="82" y="96"/>
                </a:cxn>
                <a:cxn ang="0">
                  <a:pos x="74" y="329"/>
                </a:cxn>
                <a:cxn ang="0">
                  <a:pos x="98" y="358"/>
                </a:cxn>
                <a:cxn ang="0">
                  <a:pos x="122" y="329"/>
                </a:cxn>
                <a:cxn ang="0">
                  <a:pos x="123" y="245"/>
                </a:cxn>
                <a:cxn ang="0">
                  <a:pos x="132" y="216"/>
                </a:cxn>
                <a:cxn ang="0">
                  <a:pos x="142" y="245"/>
                </a:cxn>
                <a:cxn ang="0">
                  <a:pos x="142" y="329"/>
                </a:cxn>
                <a:cxn ang="0">
                  <a:pos x="166" y="358"/>
                </a:cxn>
                <a:cxn ang="0">
                  <a:pos x="191" y="329"/>
                </a:cxn>
                <a:cxn ang="0">
                  <a:pos x="183" y="96"/>
                </a:cxn>
                <a:cxn ang="0">
                  <a:pos x="197" y="94"/>
                </a:cxn>
                <a:cxn ang="0">
                  <a:pos x="224" y="161"/>
                </a:cxn>
                <a:cxn ang="0">
                  <a:pos x="250" y="176"/>
                </a:cxn>
                <a:cxn ang="0">
                  <a:pos x="259" y="146"/>
                </a:cxn>
              </a:cxnLst>
              <a:rect l="0" t="0" r="r" b="b"/>
              <a:pathLst>
                <a:path w="264" h="358">
                  <a:moveTo>
                    <a:pt x="259" y="146"/>
                  </a:moveTo>
                  <a:cubicBezTo>
                    <a:pt x="213" y="27"/>
                    <a:pt x="213" y="27"/>
                    <a:pt x="213" y="27"/>
                  </a:cubicBezTo>
                  <a:cubicBezTo>
                    <a:pt x="207" y="12"/>
                    <a:pt x="190" y="0"/>
                    <a:pt x="174" y="0"/>
                  </a:cubicBezTo>
                  <a:cubicBezTo>
                    <a:pt x="134" y="0"/>
                    <a:pt x="134" y="0"/>
                    <a:pt x="134" y="0"/>
                  </a:cubicBezTo>
                  <a:cubicBezTo>
                    <a:pt x="131" y="0"/>
                    <a:pt x="131" y="0"/>
                    <a:pt x="131" y="0"/>
                  </a:cubicBezTo>
                  <a:cubicBezTo>
                    <a:pt x="91" y="0"/>
                    <a:pt x="91" y="0"/>
                    <a:pt x="91" y="0"/>
                  </a:cubicBezTo>
                  <a:cubicBezTo>
                    <a:pt x="75" y="0"/>
                    <a:pt x="57" y="12"/>
                    <a:pt x="51" y="27"/>
                  </a:cubicBezTo>
                  <a:cubicBezTo>
                    <a:pt x="6" y="146"/>
                    <a:pt x="6" y="146"/>
                    <a:pt x="6" y="146"/>
                  </a:cubicBezTo>
                  <a:cubicBezTo>
                    <a:pt x="0" y="161"/>
                    <a:pt x="2" y="172"/>
                    <a:pt x="15" y="176"/>
                  </a:cubicBezTo>
                  <a:cubicBezTo>
                    <a:pt x="27" y="180"/>
                    <a:pt x="35" y="176"/>
                    <a:pt x="41" y="161"/>
                  </a:cubicBezTo>
                  <a:cubicBezTo>
                    <a:pt x="67" y="94"/>
                    <a:pt x="67" y="94"/>
                    <a:pt x="67" y="94"/>
                  </a:cubicBezTo>
                  <a:cubicBezTo>
                    <a:pt x="73" y="79"/>
                    <a:pt x="80" y="80"/>
                    <a:pt x="82" y="96"/>
                  </a:cubicBezTo>
                  <a:cubicBezTo>
                    <a:pt x="74" y="329"/>
                    <a:pt x="74" y="329"/>
                    <a:pt x="74" y="329"/>
                  </a:cubicBezTo>
                  <a:cubicBezTo>
                    <a:pt x="74" y="345"/>
                    <a:pt x="85" y="358"/>
                    <a:pt x="98" y="358"/>
                  </a:cubicBezTo>
                  <a:cubicBezTo>
                    <a:pt x="112" y="358"/>
                    <a:pt x="122" y="345"/>
                    <a:pt x="122" y="329"/>
                  </a:cubicBezTo>
                  <a:cubicBezTo>
                    <a:pt x="123" y="245"/>
                    <a:pt x="123" y="245"/>
                    <a:pt x="123" y="245"/>
                  </a:cubicBezTo>
                  <a:cubicBezTo>
                    <a:pt x="123" y="231"/>
                    <a:pt x="123" y="219"/>
                    <a:pt x="132" y="216"/>
                  </a:cubicBezTo>
                  <a:cubicBezTo>
                    <a:pt x="141" y="219"/>
                    <a:pt x="142" y="231"/>
                    <a:pt x="142" y="245"/>
                  </a:cubicBezTo>
                  <a:cubicBezTo>
                    <a:pt x="142" y="329"/>
                    <a:pt x="142" y="329"/>
                    <a:pt x="142" y="329"/>
                  </a:cubicBezTo>
                  <a:cubicBezTo>
                    <a:pt x="142" y="345"/>
                    <a:pt x="153" y="358"/>
                    <a:pt x="166" y="358"/>
                  </a:cubicBezTo>
                  <a:cubicBezTo>
                    <a:pt x="180" y="358"/>
                    <a:pt x="191" y="345"/>
                    <a:pt x="191" y="329"/>
                  </a:cubicBezTo>
                  <a:cubicBezTo>
                    <a:pt x="183" y="96"/>
                    <a:pt x="183" y="96"/>
                    <a:pt x="183" y="96"/>
                  </a:cubicBezTo>
                  <a:cubicBezTo>
                    <a:pt x="185" y="80"/>
                    <a:pt x="191" y="79"/>
                    <a:pt x="197" y="94"/>
                  </a:cubicBezTo>
                  <a:cubicBezTo>
                    <a:pt x="224" y="161"/>
                    <a:pt x="224" y="161"/>
                    <a:pt x="224" y="161"/>
                  </a:cubicBezTo>
                  <a:cubicBezTo>
                    <a:pt x="230" y="176"/>
                    <a:pt x="238" y="180"/>
                    <a:pt x="250" y="176"/>
                  </a:cubicBezTo>
                  <a:cubicBezTo>
                    <a:pt x="262" y="172"/>
                    <a:pt x="264" y="161"/>
                    <a:pt x="259" y="1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1" name="Freeform 430"/>
            <p:cNvSpPr>
              <a:spLocks/>
            </p:cNvSpPr>
            <p:nvPr/>
          </p:nvSpPr>
          <p:spPr bwMode="auto">
            <a:xfrm>
              <a:off x="4339646" y="4440251"/>
              <a:ext cx="111336" cy="109219"/>
            </a:xfrm>
            <a:custGeom>
              <a:avLst/>
              <a:gdLst/>
              <a:ahLst/>
              <a:cxnLst>
                <a:cxn ang="0">
                  <a:pos x="54" y="109"/>
                </a:cxn>
                <a:cxn ang="0">
                  <a:pos x="56" y="109"/>
                </a:cxn>
                <a:cxn ang="0">
                  <a:pos x="57" y="109"/>
                </a:cxn>
                <a:cxn ang="0">
                  <a:pos x="111" y="54"/>
                </a:cxn>
                <a:cxn ang="0">
                  <a:pos x="57" y="0"/>
                </a:cxn>
                <a:cxn ang="0">
                  <a:pos x="56" y="0"/>
                </a:cxn>
                <a:cxn ang="0">
                  <a:pos x="54" y="0"/>
                </a:cxn>
                <a:cxn ang="0">
                  <a:pos x="0" y="54"/>
                </a:cxn>
                <a:cxn ang="0">
                  <a:pos x="54" y="109"/>
                </a:cxn>
              </a:cxnLst>
              <a:rect l="0" t="0" r="r" b="b"/>
              <a:pathLst>
                <a:path w="111" h="109">
                  <a:moveTo>
                    <a:pt x="54" y="109"/>
                  </a:moveTo>
                  <a:cubicBezTo>
                    <a:pt x="55" y="109"/>
                    <a:pt x="55" y="109"/>
                    <a:pt x="56" y="109"/>
                  </a:cubicBezTo>
                  <a:cubicBezTo>
                    <a:pt x="56" y="109"/>
                    <a:pt x="57" y="109"/>
                    <a:pt x="57" y="109"/>
                  </a:cubicBezTo>
                  <a:cubicBezTo>
                    <a:pt x="87" y="109"/>
                    <a:pt x="111" y="84"/>
                    <a:pt x="111" y="54"/>
                  </a:cubicBezTo>
                  <a:cubicBezTo>
                    <a:pt x="111" y="24"/>
                    <a:pt x="87" y="0"/>
                    <a:pt x="57" y="0"/>
                  </a:cubicBezTo>
                  <a:cubicBezTo>
                    <a:pt x="57" y="0"/>
                    <a:pt x="56" y="0"/>
                    <a:pt x="56" y="0"/>
                  </a:cubicBezTo>
                  <a:cubicBezTo>
                    <a:pt x="55" y="0"/>
                    <a:pt x="55" y="0"/>
                    <a:pt x="54" y="0"/>
                  </a:cubicBezTo>
                  <a:cubicBezTo>
                    <a:pt x="24" y="0"/>
                    <a:pt x="0" y="24"/>
                    <a:pt x="0" y="54"/>
                  </a:cubicBezTo>
                  <a:cubicBezTo>
                    <a:pt x="0" y="84"/>
                    <a:pt x="24" y="109"/>
                    <a:pt x="54" y="1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82" name="Group 952"/>
          <p:cNvGrpSpPr>
            <a:grpSpLocks noChangeAspect="1"/>
          </p:cNvGrpSpPr>
          <p:nvPr/>
        </p:nvGrpSpPr>
        <p:grpSpPr>
          <a:xfrm>
            <a:off x="6330391" y="3477211"/>
            <a:ext cx="185825" cy="277644"/>
            <a:chOff x="6308978" y="4490204"/>
            <a:chExt cx="287865" cy="430103"/>
          </a:xfrm>
          <a:solidFill>
            <a:srgbClr val="BABABA"/>
          </a:solidFill>
        </p:grpSpPr>
        <p:sp>
          <p:nvSpPr>
            <p:cNvPr id="183" name="Freeform 431"/>
            <p:cNvSpPr>
              <a:spLocks/>
            </p:cNvSpPr>
            <p:nvPr/>
          </p:nvSpPr>
          <p:spPr bwMode="auto">
            <a:xfrm>
              <a:off x="6308978" y="4603233"/>
              <a:ext cx="287865" cy="317074"/>
            </a:xfrm>
            <a:custGeom>
              <a:avLst/>
              <a:gdLst/>
              <a:ahLst/>
              <a:cxnLst>
                <a:cxn ang="0">
                  <a:pos x="279" y="115"/>
                </a:cxn>
                <a:cxn ang="0">
                  <a:pos x="224" y="31"/>
                </a:cxn>
                <a:cxn ang="0">
                  <a:pos x="179" y="0"/>
                </a:cxn>
                <a:cxn ang="0">
                  <a:pos x="109" y="0"/>
                </a:cxn>
                <a:cxn ang="0">
                  <a:pos x="64" y="31"/>
                </a:cxn>
                <a:cxn ang="0">
                  <a:pos x="9" y="115"/>
                </a:cxn>
                <a:cxn ang="0">
                  <a:pos x="17" y="146"/>
                </a:cxn>
                <a:cxn ang="0">
                  <a:pos x="51" y="122"/>
                </a:cxn>
                <a:cxn ang="0">
                  <a:pos x="88" y="76"/>
                </a:cxn>
                <a:cxn ang="0">
                  <a:pos x="53" y="175"/>
                </a:cxn>
                <a:cxn ang="0">
                  <a:pos x="76" y="205"/>
                </a:cxn>
                <a:cxn ang="0">
                  <a:pos x="88" y="205"/>
                </a:cxn>
                <a:cxn ang="0">
                  <a:pos x="88" y="275"/>
                </a:cxn>
                <a:cxn ang="0">
                  <a:pos x="113" y="317"/>
                </a:cxn>
                <a:cxn ang="0">
                  <a:pos x="138" y="275"/>
                </a:cxn>
                <a:cxn ang="0">
                  <a:pos x="138" y="205"/>
                </a:cxn>
                <a:cxn ang="0">
                  <a:pos x="150" y="205"/>
                </a:cxn>
                <a:cxn ang="0">
                  <a:pos x="150" y="275"/>
                </a:cxn>
                <a:cxn ang="0">
                  <a:pos x="174" y="317"/>
                </a:cxn>
                <a:cxn ang="0">
                  <a:pos x="199" y="275"/>
                </a:cxn>
                <a:cxn ang="0">
                  <a:pos x="199" y="205"/>
                </a:cxn>
                <a:cxn ang="0">
                  <a:pos x="212" y="205"/>
                </a:cxn>
                <a:cxn ang="0">
                  <a:pos x="234" y="175"/>
                </a:cxn>
                <a:cxn ang="0">
                  <a:pos x="200" y="76"/>
                </a:cxn>
                <a:cxn ang="0">
                  <a:pos x="239" y="121"/>
                </a:cxn>
                <a:cxn ang="0">
                  <a:pos x="273" y="145"/>
                </a:cxn>
                <a:cxn ang="0">
                  <a:pos x="279" y="115"/>
                </a:cxn>
              </a:cxnLst>
              <a:rect l="0" t="0" r="r" b="b"/>
              <a:pathLst>
                <a:path w="288" h="317">
                  <a:moveTo>
                    <a:pt x="279" y="115"/>
                  </a:moveTo>
                  <a:cubicBezTo>
                    <a:pt x="224" y="31"/>
                    <a:pt x="224" y="31"/>
                    <a:pt x="224" y="31"/>
                  </a:cubicBezTo>
                  <a:cubicBezTo>
                    <a:pt x="217" y="14"/>
                    <a:pt x="197" y="0"/>
                    <a:pt x="179" y="0"/>
                  </a:cubicBezTo>
                  <a:cubicBezTo>
                    <a:pt x="109" y="0"/>
                    <a:pt x="109" y="0"/>
                    <a:pt x="109" y="0"/>
                  </a:cubicBezTo>
                  <a:cubicBezTo>
                    <a:pt x="91" y="0"/>
                    <a:pt x="71" y="14"/>
                    <a:pt x="64" y="31"/>
                  </a:cubicBezTo>
                  <a:cubicBezTo>
                    <a:pt x="9" y="115"/>
                    <a:pt x="9" y="115"/>
                    <a:pt x="9" y="115"/>
                  </a:cubicBezTo>
                  <a:cubicBezTo>
                    <a:pt x="0" y="132"/>
                    <a:pt x="6" y="142"/>
                    <a:pt x="17" y="146"/>
                  </a:cubicBezTo>
                  <a:cubicBezTo>
                    <a:pt x="28" y="149"/>
                    <a:pt x="41" y="138"/>
                    <a:pt x="51" y="122"/>
                  </a:cubicBezTo>
                  <a:cubicBezTo>
                    <a:pt x="51" y="122"/>
                    <a:pt x="82" y="73"/>
                    <a:pt x="88" y="76"/>
                  </a:cubicBezTo>
                  <a:cubicBezTo>
                    <a:pt x="100" y="83"/>
                    <a:pt x="63" y="146"/>
                    <a:pt x="53" y="175"/>
                  </a:cubicBezTo>
                  <a:cubicBezTo>
                    <a:pt x="48" y="192"/>
                    <a:pt x="58" y="205"/>
                    <a:pt x="76" y="205"/>
                  </a:cubicBezTo>
                  <a:cubicBezTo>
                    <a:pt x="88" y="205"/>
                    <a:pt x="88" y="205"/>
                    <a:pt x="88" y="205"/>
                  </a:cubicBezTo>
                  <a:cubicBezTo>
                    <a:pt x="88" y="275"/>
                    <a:pt x="88" y="275"/>
                    <a:pt x="88" y="275"/>
                  </a:cubicBezTo>
                  <a:cubicBezTo>
                    <a:pt x="88" y="298"/>
                    <a:pt x="100" y="317"/>
                    <a:pt x="113" y="317"/>
                  </a:cubicBezTo>
                  <a:cubicBezTo>
                    <a:pt x="127" y="317"/>
                    <a:pt x="138" y="298"/>
                    <a:pt x="138" y="275"/>
                  </a:cubicBezTo>
                  <a:cubicBezTo>
                    <a:pt x="138" y="205"/>
                    <a:pt x="138" y="205"/>
                    <a:pt x="138" y="205"/>
                  </a:cubicBezTo>
                  <a:cubicBezTo>
                    <a:pt x="150" y="205"/>
                    <a:pt x="150" y="205"/>
                    <a:pt x="150" y="205"/>
                  </a:cubicBezTo>
                  <a:cubicBezTo>
                    <a:pt x="150" y="275"/>
                    <a:pt x="150" y="275"/>
                    <a:pt x="150" y="275"/>
                  </a:cubicBezTo>
                  <a:cubicBezTo>
                    <a:pt x="150" y="298"/>
                    <a:pt x="161" y="317"/>
                    <a:pt x="174" y="317"/>
                  </a:cubicBezTo>
                  <a:cubicBezTo>
                    <a:pt x="188" y="317"/>
                    <a:pt x="199" y="298"/>
                    <a:pt x="199" y="275"/>
                  </a:cubicBezTo>
                  <a:cubicBezTo>
                    <a:pt x="199" y="205"/>
                    <a:pt x="199" y="205"/>
                    <a:pt x="199" y="205"/>
                  </a:cubicBezTo>
                  <a:cubicBezTo>
                    <a:pt x="212" y="205"/>
                    <a:pt x="212" y="205"/>
                    <a:pt x="212" y="205"/>
                  </a:cubicBezTo>
                  <a:cubicBezTo>
                    <a:pt x="230" y="205"/>
                    <a:pt x="240" y="192"/>
                    <a:pt x="234" y="175"/>
                  </a:cubicBezTo>
                  <a:cubicBezTo>
                    <a:pt x="225" y="146"/>
                    <a:pt x="188" y="83"/>
                    <a:pt x="200" y="76"/>
                  </a:cubicBezTo>
                  <a:cubicBezTo>
                    <a:pt x="206" y="73"/>
                    <a:pt x="239" y="121"/>
                    <a:pt x="239" y="121"/>
                  </a:cubicBezTo>
                  <a:cubicBezTo>
                    <a:pt x="249" y="137"/>
                    <a:pt x="261" y="149"/>
                    <a:pt x="273" y="145"/>
                  </a:cubicBezTo>
                  <a:cubicBezTo>
                    <a:pt x="284" y="142"/>
                    <a:pt x="288" y="132"/>
                    <a:pt x="279" y="1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Freeform 432"/>
            <p:cNvSpPr>
              <a:spLocks/>
            </p:cNvSpPr>
            <p:nvPr/>
          </p:nvSpPr>
          <p:spPr bwMode="auto">
            <a:xfrm>
              <a:off x="6397877" y="4490204"/>
              <a:ext cx="110913" cy="109219"/>
            </a:xfrm>
            <a:custGeom>
              <a:avLst/>
              <a:gdLst/>
              <a:ahLst/>
              <a:cxnLst>
                <a:cxn ang="0">
                  <a:pos x="54" y="109"/>
                </a:cxn>
                <a:cxn ang="0">
                  <a:pos x="55" y="109"/>
                </a:cxn>
                <a:cxn ang="0">
                  <a:pos x="57" y="109"/>
                </a:cxn>
                <a:cxn ang="0">
                  <a:pos x="111" y="55"/>
                </a:cxn>
                <a:cxn ang="0">
                  <a:pos x="57" y="0"/>
                </a:cxn>
                <a:cxn ang="0">
                  <a:pos x="55" y="0"/>
                </a:cxn>
                <a:cxn ang="0">
                  <a:pos x="54" y="0"/>
                </a:cxn>
                <a:cxn ang="0">
                  <a:pos x="0" y="55"/>
                </a:cxn>
                <a:cxn ang="0">
                  <a:pos x="54" y="109"/>
                </a:cxn>
              </a:cxnLst>
              <a:rect l="0" t="0" r="r" b="b"/>
              <a:pathLst>
                <a:path w="111" h="109">
                  <a:moveTo>
                    <a:pt x="54" y="109"/>
                  </a:moveTo>
                  <a:cubicBezTo>
                    <a:pt x="54" y="109"/>
                    <a:pt x="55" y="109"/>
                    <a:pt x="55" y="109"/>
                  </a:cubicBezTo>
                  <a:cubicBezTo>
                    <a:pt x="56" y="109"/>
                    <a:pt x="56" y="109"/>
                    <a:pt x="57" y="109"/>
                  </a:cubicBezTo>
                  <a:cubicBezTo>
                    <a:pt x="87" y="109"/>
                    <a:pt x="111" y="85"/>
                    <a:pt x="111" y="55"/>
                  </a:cubicBezTo>
                  <a:cubicBezTo>
                    <a:pt x="111" y="25"/>
                    <a:pt x="87" y="0"/>
                    <a:pt x="57" y="0"/>
                  </a:cubicBezTo>
                  <a:cubicBezTo>
                    <a:pt x="56" y="0"/>
                    <a:pt x="56" y="0"/>
                    <a:pt x="55" y="0"/>
                  </a:cubicBezTo>
                  <a:cubicBezTo>
                    <a:pt x="55" y="0"/>
                    <a:pt x="54" y="0"/>
                    <a:pt x="54" y="0"/>
                  </a:cubicBezTo>
                  <a:cubicBezTo>
                    <a:pt x="24" y="0"/>
                    <a:pt x="0" y="25"/>
                    <a:pt x="0" y="55"/>
                  </a:cubicBezTo>
                  <a:cubicBezTo>
                    <a:pt x="0" y="85"/>
                    <a:pt x="24" y="109"/>
                    <a:pt x="54" y="1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3" name="Table 2">
            <a:extLst>
              <a:ext uri="{FF2B5EF4-FFF2-40B4-BE49-F238E27FC236}">
                <a16:creationId xmlns:a16="http://schemas.microsoft.com/office/drawing/2014/main" id="{D874EB32-CBBB-48FD-BD57-DC06E8A9C768}"/>
              </a:ext>
            </a:extLst>
          </p:cNvPr>
          <p:cNvGraphicFramePr>
            <a:graphicFrameLocks noGrp="1"/>
          </p:cNvGraphicFramePr>
          <p:nvPr/>
        </p:nvGraphicFramePr>
        <p:xfrm>
          <a:off x="2865032" y="1072950"/>
          <a:ext cx="969424" cy="1640832"/>
        </p:xfrm>
        <a:graphic>
          <a:graphicData uri="http://schemas.openxmlformats.org/drawingml/2006/table">
            <a:tbl>
              <a:tblPr firstRow="1" bandRow="1">
                <a:tableStyleId>{5C22544A-7EE6-4342-B048-85BDC9FD1C3A}</a:tableStyleId>
              </a:tblPr>
              <a:tblGrid>
                <a:gridCol w="484712">
                  <a:extLst>
                    <a:ext uri="{9D8B030D-6E8A-4147-A177-3AD203B41FA5}">
                      <a16:colId xmlns:a16="http://schemas.microsoft.com/office/drawing/2014/main" val="3666793785"/>
                    </a:ext>
                  </a:extLst>
                </a:gridCol>
                <a:gridCol w="484712">
                  <a:extLst>
                    <a:ext uri="{9D8B030D-6E8A-4147-A177-3AD203B41FA5}">
                      <a16:colId xmlns:a16="http://schemas.microsoft.com/office/drawing/2014/main" val="2826620191"/>
                    </a:ext>
                  </a:extLst>
                </a:gridCol>
              </a:tblGrid>
              <a:tr h="273472">
                <a:tc>
                  <a:txBody>
                    <a:bodyPr/>
                    <a:lstStyle/>
                    <a:p>
                      <a:r>
                        <a:rPr lang="hu-HU" sz="1100" b="1" dirty="0">
                          <a:solidFill>
                            <a:schemeClr val="bg1">
                              <a:lumMod val="75000"/>
                            </a:schemeClr>
                          </a:solidFill>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13624001"/>
                  </a:ext>
                </a:extLst>
              </a:tr>
              <a:tr h="273472">
                <a:tc>
                  <a:txBody>
                    <a:bodyPr/>
                    <a:lstStyle/>
                    <a:p>
                      <a:r>
                        <a:rPr lang="hu-HU" sz="1100" b="1" dirty="0">
                          <a:solidFill>
                            <a:schemeClr val="bg1">
                              <a:lumMod val="75000"/>
                            </a:schemeClr>
                          </a:solidFill>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03238372"/>
                  </a:ext>
                </a:extLst>
              </a:tr>
              <a:tr h="273472">
                <a:tc>
                  <a:txBody>
                    <a:bodyPr/>
                    <a:lstStyle/>
                    <a:p>
                      <a:r>
                        <a:rPr lang="hu-HU" sz="1100" b="1" dirty="0">
                          <a:solidFill>
                            <a:schemeClr val="bg1">
                              <a:lumMod val="75000"/>
                            </a:schemeClr>
                          </a:solidFill>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54759360"/>
                  </a:ext>
                </a:extLst>
              </a:tr>
              <a:tr h="273472">
                <a:tc>
                  <a:txBody>
                    <a:bodyPr/>
                    <a:lstStyle/>
                    <a:p>
                      <a:r>
                        <a:rPr lang="hu-HU" sz="1100" b="1" dirty="0">
                          <a:solidFill>
                            <a:schemeClr val="bg1">
                              <a:lumMod val="75000"/>
                            </a:schemeClr>
                          </a:solidFill>
                        </a:rPr>
                        <a:t>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27%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00102907"/>
                  </a:ext>
                </a:extLst>
              </a:tr>
              <a:tr h="273472">
                <a:tc>
                  <a:txBody>
                    <a:bodyPr/>
                    <a:lstStyle/>
                    <a:p>
                      <a:r>
                        <a:rPr lang="hu-HU" sz="1100" b="1" dirty="0">
                          <a:solidFill>
                            <a:schemeClr val="bg1">
                              <a:lumMod val="75000"/>
                            </a:schemeClr>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77933397"/>
                  </a:ext>
                </a:extLst>
              </a:tr>
              <a:tr h="273472">
                <a:tc>
                  <a:txBody>
                    <a:bodyPr/>
                    <a:lstStyle/>
                    <a:p>
                      <a:r>
                        <a:rPr lang="hu-HU" sz="1100" b="1" dirty="0">
                          <a:solidFill>
                            <a:schemeClr val="bg1">
                              <a:lumMod val="75000"/>
                            </a:schemeClr>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64411143"/>
                  </a:ext>
                </a:extLst>
              </a:tr>
            </a:tbl>
          </a:graphicData>
        </a:graphic>
      </p:graphicFrame>
      <p:graphicFrame>
        <p:nvGraphicFramePr>
          <p:cNvPr id="7" name="Table 6">
            <a:extLst>
              <a:ext uri="{FF2B5EF4-FFF2-40B4-BE49-F238E27FC236}">
                <a16:creationId xmlns:a16="http://schemas.microsoft.com/office/drawing/2014/main" id="{36A7E468-884A-4748-9A6E-69B8123A02BF}"/>
              </a:ext>
            </a:extLst>
          </p:cNvPr>
          <p:cNvGraphicFramePr>
            <a:graphicFrameLocks noGrp="1"/>
          </p:cNvGraphicFramePr>
          <p:nvPr/>
        </p:nvGraphicFramePr>
        <p:xfrm>
          <a:off x="7275750" y="884934"/>
          <a:ext cx="1142014" cy="2004516"/>
        </p:xfrm>
        <a:graphic>
          <a:graphicData uri="http://schemas.openxmlformats.org/drawingml/2006/table">
            <a:tbl>
              <a:tblPr firstRow="1" bandRow="1">
                <a:tableStyleId>{5C22544A-7EE6-4342-B048-85BDC9FD1C3A}</a:tableStyleId>
              </a:tblPr>
              <a:tblGrid>
                <a:gridCol w="571007">
                  <a:extLst>
                    <a:ext uri="{9D8B030D-6E8A-4147-A177-3AD203B41FA5}">
                      <a16:colId xmlns:a16="http://schemas.microsoft.com/office/drawing/2014/main" val="357695178"/>
                    </a:ext>
                  </a:extLst>
                </a:gridCol>
                <a:gridCol w="571007">
                  <a:extLst>
                    <a:ext uri="{9D8B030D-6E8A-4147-A177-3AD203B41FA5}">
                      <a16:colId xmlns:a16="http://schemas.microsoft.com/office/drawing/2014/main" val="2826620191"/>
                    </a:ext>
                  </a:extLst>
                </a:gridCol>
              </a:tblGrid>
              <a:tr h="222724">
                <a:tc>
                  <a:txBody>
                    <a:bodyPr/>
                    <a:lstStyle/>
                    <a:p>
                      <a:r>
                        <a:rPr lang="hu-HU" sz="1100" b="1" dirty="0">
                          <a:solidFill>
                            <a:schemeClr val="bg1">
                              <a:lumMod val="75000"/>
                            </a:schemeClr>
                          </a:solidFill>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13624001"/>
                  </a:ext>
                </a:extLst>
              </a:tr>
              <a:tr h="222724">
                <a:tc>
                  <a:txBody>
                    <a:bodyPr/>
                    <a:lstStyle/>
                    <a:p>
                      <a:r>
                        <a:rPr lang="hu-HU" sz="1100" b="1" dirty="0">
                          <a:solidFill>
                            <a:schemeClr val="bg1">
                              <a:lumMod val="75000"/>
                            </a:schemeClr>
                          </a:solidFill>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03238372"/>
                  </a:ext>
                </a:extLst>
              </a:tr>
              <a:tr h="222724">
                <a:tc>
                  <a:txBody>
                    <a:bodyPr/>
                    <a:lstStyle/>
                    <a:p>
                      <a:r>
                        <a:rPr lang="hu-HU" sz="1100" b="1" dirty="0">
                          <a:solidFill>
                            <a:schemeClr val="bg1">
                              <a:lumMod val="75000"/>
                            </a:schemeClr>
                          </a:solidFill>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54759360"/>
                  </a:ext>
                </a:extLst>
              </a:tr>
              <a:tr h="222724">
                <a:tc>
                  <a:txBody>
                    <a:bodyPr/>
                    <a:lstStyle/>
                    <a:p>
                      <a:r>
                        <a:rPr lang="hu-HU" sz="1100" b="1" dirty="0">
                          <a:solidFill>
                            <a:schemeClr val="bg1">
                              <a:lumMod val="75000"/>
                            </a:schemeClr>
                          </a:solidFill>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00102907"/>
                  </a:ext>
                </a:extLst>
              </a:tr>
              <a:tr h="222724">
                <a:tc>
                  <a:txBody>
                    <a:bodyPr/>
                    <a:lstStyle/>
                    <a:p>
                      <a:r>
                        <a:rPr lang="hu-HU" sz="1100" b="1" dirty="0">
                          <a:solidFill>
                            <a:schemeClr val="bg1">
                              <a:lumMod val="75000"/>
                            </a:schemeClr>
                          </a:solidFill>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77933397"/>
                  </a:ext>
                </a:extLst>
              </a:tr>
              <a:tr h="222724">
                <a:tc>
                  <a:txBody>
                    <a:bodyPr/>
                    <a:lstStyle/>
                    <a:p>
                      <a:r>
                        <a:rPr lang="hu-HU" sz="1100" b="1" dirty="0">
                          <a:solidFill>
                            <a:schemeClr val="bg1">
                              <a:lumMod val="75000"/>
                            </a:schemeClr>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64411143"/>
                  </a:ext>
                </a:extLst>
              </a:tr>
              <a:tr h="222724">
                <a:tc>
                  <a:txBody>
                    <a:bodyPr/>
                    <a:lstStyle/>
                    <a:p>
                      <a:r>
                        <a:rPr lang="hu-HU" sz="1100" b="1" dirty="0">
                          <a:solidFill>
                            <a:schemeClr val="bg1">
                              <a:lumMod val="75000"/>
                            </a:schemeClr>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23710647"/>
                  </a:ext>
                </a:extLst>
              </a:tr>
              <a:tr h="222724">
                <a:tc>
                  <a:txBody>
                    <a:bodyPr/>
                    <a:lstStyle/>
                    <a:p>
                      <a:r>
                        <a:rPr lang="hu-HU" sz="1100" b="1" dirty="0">
                          <a:solidFill>
                            <a:schemeClr val="bg1">
                              <a:lumMod val="75000"/>
                            </a:schemeClr>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597483469"/>
                  </a:ext>
                </a:extLst>
              </a:tr>
              <a:tr h="222724">
                <a:tc>
                  <a:txBody>
                    <a:bodyPr/>
                    <a:lstStyle/>
                    <a:p>
                      <a:r>
                        <a:rPr lang="hu-HU" sz="1100" b="1" dirty="0">
                          <a:solidFill>
                            <a:schemeClr val="bg1">
                              <a:lumMod val="75000"/>
                            </a:schemeClr>
                          </a:solidFill>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hu-HU" sz="1100" b="1" dirty="0">
                          <a:solidFill>
                            <a:schemeClr val="bg1">
                              <a:lumMod val="75000"/>
                            </a:schemeClr>
                          </a:solidFill>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74620169"/>
                  </a:ext>
                </a:extLst>
              </a:tr>
            </a:tbl>
          </a:graphicData>
        </a:graphic>
      </p:graphicFrame>
      <p:graphicFrame>
        <p:nvGraphicFramePr>
          <p:cNvPr id="8" name="Table 7">
            <a:extLst>
              <a:ext uri="{FF2B5EF4-FFF2-40B4-BE49-F238E27FC236}">
                <a16:creationId xmlns:a16="http://schemas.microsoft.com/office/drawing/2014/main" id="{C2AED7E2-B239-4756-A3B0-11D8DD9E91AC}"/>
              </a:ext>
            </a:extLst>
          </p:cNvPr>
          <p:cNvGraphicFramePr>
            <a:graphicFrameLocks noGrp="1"/>
          </p:cNvGraphicFramePr>
          <p:nvPr/>
        </p:nvGraphicFramePr>
        <p:xfrm>
          <a:off x="3995935" y="4645878"/>
          <a:ext cx="4764537" cy="518160"/>
        </p:xfrm>
        <a:graphic>
          <a:graphicData uri="http://schemas.openxmlformats.org/drawingml/2006/table">
            <a:tbl>
              <a:tblPr firstRow="1" bandRow="1">
                <a:tableStyleId>{5C22544A-7EE6-4342-B048-85BDC9FD1C3A}</a:tableStyleId>
              </a:tblPr>
              <a:tblGrid>
                <a:gridCol w="1588179">
                  <a:extLst>
                    <a:ext uri="{9D8B030D-6E8A-4147-A177-3AD203B41FA5}">
                      <a16:colId xmlns:a16="http://schemas.microsoft.com/office/drawing/2014/main" val="3616830352"/>
                    </a:ext>
                  </a:extLst>
                </a:gridCol>
                <a:gridCol w="1588179">
                  <a:extLst>
                    <a:ext uri="{9D8B030D-6E8A-4147-A177-3AD203B41FA5}">
                      <a16:colId xmlns:a16="http://schemas.microsoft.com/office/drawing/2014/main" val="1270696017"/>
                    </a:ext>
                  </a:extLst>
                </a:gridCol>
                <a:gridCol w="1588179">
                  <a:extLst>
                    <a:ext uri="{9D8B030D-6E8A-4147-A177-3AD203B41FA5}">
                      <a16:colId xmlns:a16="http://schemas.microsoft.com/office/drawing/2014/main" val="370514322"/>
                    </a:ext>
                  </a:extLst>
                </a:gridCol>
              </a:tblGrid>
              <a:tr h="205755">
                <a:tc>
                  <a:txBody>
                    <a:bodyPr/>
                    <a:lstStyle/>
                    <a:p>
                      <a:pPr algn="ctr"/>
                      <a:r>
                        <a:rPr lang="hu-HU" sz="1100" b="1" dirty="0">
                          <a:solidFill>
                            <a:schemeClr val="bg1">
                              <a:lumMod val="75000"/>
                            </a:schemeClr>
                          </a:solidFill>
                        </a:rPr>
                        <a:t>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024199414"/>
                  </a:ext>
                </a:extLst>
              </a:tr>
              <a:tr h="205755">
                <a:tc>
                  <a:txBody>
                    <a:bodyPr/>
                    <a:lstStyle/>
                    <a:p>
                      <a:pPr algn="ctr"/>
                      <a:r>
                        <a:rPr lang="hu-HU" sz="1100" b="1" dirty="0">
                          <a:solidFill>
                            <a:schemeClr val="bg1">
                              <a:lumMod val="75000"/>
                            </a:schemeClr>
                          </a:solidFill>
                        </a:rPr>
                        <a:t>53%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hu-HU" sz="1100" b="1" dirty="0">
                          <a:solidFill>
                            <a:schemeClr val="bg1">
                              <a:lumMod val="75000"/>
                            </a:schemeClr>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64411143"/>
                  </a:ext>
                </a:extLst>
              </a:tr>
            </a:tbl>
          </a:graphicData>
        </a:graphic>
      </p:graphicFrame>
      <p:sp>
        <p:nvSpPr>
          <p:cNvPr id="9" name="TextBox 8">
            <a:extLst>
              <a:ext uri="{FF2B5EF4-FFF2-40B4-BE49-F238E27FC236}">
                <a16:creationId xmlns:a16="http://schemas.microsoft.com/office/drawing/2014/main" id="{F0AF1DE9-99FB-4789-B168-5DF0C10931D5}"/>
              </a:ext>
            </a:extLst>
          </p:cNvPr>
          <p:cNvSpPr txBox="1"/>
          <p:nvPr/>
        </p:nvSpPr>
        <p:spPr>
          <a:xfrm>
            <a:off x="1547664" y="4668169"/>
            <a:ext cx="810586" cy="261610"/>
          </a:xfrm>
          <a:prstGeom prst="rect">
            <a:avLst/>
          </a:prstGeom>
        </p:spPr>
        <p:txBody>
          <a:bodyPr wrap="square" rtlCol="0">
            <a:spAutoFit/>
          </a:bodyPr>
          <a:lstStyle/>
          <a:p>
            <a:r>
              <a:rPr lang="hu-HU" sz="1100" b="1" dirty="0">
                <a:solidFill>
                  <a:schemeClr val="bg1">
                    <a:lumMod val="75000"/>
                  </a:schemeClr>
                </a:solidFill>
              </a:rPr>
              <a:t>26%</a:t>
            </a:r>
          </a:p>
        </p:txBody>
      </p:sp>
      <p:sp>
        <p:nvSpPr>
          <p:cNvPr id="10" name="TextBox 9">
            <a:extLst>
              <a:ext uri="{FF2B5EF4-FFF2-40B4-BE49-F238E27FC236}">
                <a16:creationId xmlns:a16="http://schemas.microsoft.com/office/drawing/2014/main" id="{517806B2-5581-4EE6-86D7-0FE411CB7417}"/>
              </a:ext>
            </a:extLst>
          </p:cNvPr>
          <p:cNvSpPr txBox="1"/>
          <p:nvPr/>
        </p:nvSpPr>
        <p:spPr>
          <a:xfrm>
            <a:off x="542942" y="4671015"/>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2017:</a:t>
            </a:r>
          </a:p>
        </p:txBody>
      </p:sp>
      <p:sp>
        <p:nvSpPr>
          <p:cNvPr id="11" name="TextBox 10">
            <a:extLst>
              <a:ext uri="{FF2B5EF4-FFF2-40B4-BE49-F238E27FC236}">
                <a16:creationId xmlns:a16="http://schemas.microsoft.com/office/drawing/2014/main" id="{4A2FB3D2-6E72-4AED-B3D8-BA440D47D880}"/>
              </a:ext>
            </a:extLst>
          </p:cNvPr>
          <p:cNvSpPr txBox="1"/>
          <p:nvPr/>
        </p:nvSpPr>
        <p:spPr>
          <a:xfrm>
            <a:off x="3289977" y="820795"/>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2017:</a:t>
            </a:r>
          </a:p>
        </p:txBody>
      </p:sp>
      <p:sp>
        <p:nvSpPr>
          <p:cNvPr id="12" name="TextBox 11">
            <a:extLst>
              <a:ext uri="{FF2B5EF4-FFF2-40B4-BE49-F238E27FC236}">
                <a16:creationId xmlns:a16="http://schemas.microsoft.com/office/drawing/2014/main" id="{21114E7D-4A20-4E4E-8D91-D41D01FD8402}"/>
              </a:ext>
            </a:extLst>
          </p:cNvPr>
          <p:cNvSpPr txBox="1"/>
          <p:nvPr/>
        </p:nvSpPr>
        <p:spPr>
          <a:xfrm>
            <a:off x="7185433" y="656980"/>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2020:</a:t>
            </a:r>
          </a:p>
        </p:txBody>
      </p:sp>
      <p:sp>
        <p:nvSpPr>
          <p:cNvPr id="35" name="TextBox 34">
            <a:extLst>
              <a:ext uri="{FF2B5EF4-FFF2-40B4-BE49-F238E27FC236}">
                <a16:creationId xmlns:a16="http://schemas.microsoft.com/office/drawing/2014/main" id="{3CF32355-B088-8AB5-CDD9-BE0CA4C03342}"/>
              </a:ext>
            </a:extLst>
          </p:cNvPr>
          <p:cNvSpPr txBox="1"/>
          <p:nvPr/>
        </p:nvSpPr>
        <p:spPr>
          <a:xfrm>
            <a:off x="2865032" y="820795"/>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2020:</a:t>
            </a:r>
          </a:p>
        </p:txBody>
      </p:sp>
      <p:sp>
        <p:nvSpPr>
          <p:cNvPr id="36" name="TextBox 35">
            <a:extLst>
              <a:ext uri="{FF2B5EF4-FFF2-40B4-BE49-F238E27FC236}">
                <a16:creationId xmlns:a16="http://schemas.microsoft.com/office/drawing/2014/main" id="{F47C819E-D696-FF55-CDB1-D887C260ED80}"/>
              </a:ext>
            </a:extLst>
          </p:cNvPr>
          <p:cNvSpPr txBox="1"/>
          <p:nvPr/>
        </p:nvSpPr>
        <p:spPr>
          <a:xfrm>
            <a:off x="7707799" y="656980"/>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2017:</a:t>
            </a:r>
          </a:p>
        </p:txBody>
      </p:sp>
      <p:sp>
        <p:nvSpPr>
          <p:cNvPr id="21" name="TextBox 20">
            <a:extLst>
              <a:ext uri="{FF2B5EF4-FFF2-40B4-BE49-F238E27FC236}">
                <a16:creationId xmlns:a16="http://schemas.microsoft.com/office/drawing/2014/main" id="{6AF830CA-E0AB-C9BB-48D0-33FE343F9E72}"/>
              </a:ext>
            </a:extLst>
          </p:cNvPr>
          <p:cNvSpPr txBox="1"/>
          <p:nvPr/>
        </p:nvSpPr>
        <p:spPr>
          <a:xfrm>
            <a:off x="1544274" y="4515966"/>
            <a:ext cx="810586" cy="261610"/>
          </a:xfrm>
          <a:prstGeom prst="rect">
            <a:avLst/>
          </a:prstGeom>
        </p:spPr>
        <p:txBody>
          <a:bodyPr wrap="square" rtlCol="0">
            <a:spAutoFit/>
          </a:bodyPr>
          <a:lstStyle/>
          <a:p>
            <a:r>
              <a:rPr lang="hu-HU" sz="1100" b="1" dirty="0">
                <a:solidFill>
                  <a:schemeClr val="bg1">
                    <a:lumMod val="75000"/>
                  </a:schemeClr>
                </a:solidFill>
              </a:rPr>
              <a:t>32%</a:t>
            </a:r>
          </a:p>
        </p:txBody>
      </p:sp>
      <p:sp>
        <p:nvSpPr>
          <p:cNvPr id="22" name="TextBox 21">
            <a:extLst>
              <a:ext uri="{FF2B5EF4-FFF2-40B4-BE49-F238E27FC236}">
                <a16:creationId xmlns:a16="http://schemas.microsoft.com/office/drawing/2014/main" id="{6D63B164-4266-C609-D803-1394EC79ED63}"/>
              </a:ext>
            </a:extLst>
          </p:cNvPr>
          <p:cNvSpPr txBox="1"/>
          <p:nvPr/>
        </p:nvSpPr>
        <p:spPr>
          <a:xfrm>
            <a:off x="539552" y="4518812"/>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2020:</a:t>
            </a:r>
          </a:p>
        </p:txBody>
      </p:sp>
      <p:sp>
        <p:nvSpPr>
          <p:cNvPr id="38" name="TextBox 37">
            <a:extLst>
              <a:ext uri="{FF2B5EF4-FFF2-40B4-BE49-F238E27FC236}">
                <a16:creationId xmlns:a16="http://schemas.microsoft.com/office/drawing/2014/main" id="{86052B0E-7EF0-96D1-D0AA-E5369CE11020}"/>
              </a:ext>
            </a:extLst>
          </p:cNvPr>
          <p:cNvSpPr txBox="1"/>
          <p:nvPr/>
        </p:nvSpPr>
        <p:spPr>
          <a:xfrm>
            <a:off x="3603343" y="4887039"/>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2017:</a:t>
            </a:r>
          </a:p>
        </p:txBody>
      </p:sp>
      <p:sp>
        <p:nvSpPr>
          <p:cNvPr id="42" name="TextBox 41">
            <a:extLst>
              <a:ext uri="{FF2B5EF4-FFF2-40B4-BE49-F238E27FC236}">
                <a16:creationId xmlns:a16="http://schemas.microsoft.com/office/drawing/2014/main" id="{3131CA57-2474-821A-6F4E-766E33CAA276}"/>
              </a:ext>
            </a:extLst>
          </p:cNvPr>
          <p:cNvSpPr txBox="1"/>
          <p:nvPr/>
        </p:nvSpPr>
        <p:spPr>
          <a:xfrm>
            <a:off x="3599953" y="4587974"/>
            <a:ext cx="608617" cy="276999"/>
          </a:xfrm>
          <a:prstGeom prst="rect">
            <a:avLst/>
          </a:prstGeom>
        </p:spPr>
        <p:txBody>
          <a:bodyPr wrap="square" rtlCol="0">
            <a:spAutoFit/>
          </a:bodyPr>
          <a:lstStyle/>
          <a:p>
            <a:r>
              <a:rPr lang="hu-HU" sz="1200" b="1" u="sng" dirty="0">
                <a:solidFill>
                  <a:schemeClr val="bg1">
                    <a:lumMod val="75000"/>
                  </a:schemeClr>
                </a:solidFill>
                <a:latin typeface="Calibri" pitchFamily="34" charset="0"/>
                <a:cs typeface="Arial" pitchFamily="34" charset="0"/>
              </a:rPr>
              <a:t>2020:</a:t>
            </a:r>
          </a:p>
        </p:txBody>
      </p:sp>
      <p:sp>
        <p:nvSpPr>
          <p:cNvPr id="52" name="Arrow: Down 51">
            <a:extLst>
              <a:ext uri="{FF2B5EF4-FFF2-40B4-BE49-F238E27FC236}">
                <a16:creationId xmlns:a16="http://schemas.microsoft.com/office/drawing/2014/main" id="{EEB3213B-A34E-A295-AC4C-73919F29E556}"/>
              </a:ext>
            </a:extLst>
          </p:cNvPr>
          <p:cNvSpPr/>
          <p:nvPr/>
        </p:nvSpPr>
        <p:spPr>
          <a:xfrm rot="10800000">
            <a:off x="2051721" y="3674313"/>
            <a:ext cx="139717" cy="221177"/>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53" name="Szövegdoboz 135">
            <a:extLst>
              <a:ext uri="{FF2B5EF4-FFF2-40B4-BE49-F238E27FC236}">
                <a16:creationId xmlns:a16="http://schemas.microsoft.com/office/drawing/2014/main" id="{48BFDA67-6776-220F-BD9C-58F515A2F62E}"/>
              </a:ext>
            </a:extLst>
          </p:cNvPr>
          <p:cNvSpPr txBox="1"/>
          <p:nvPr/>
        </p:nvSpPr>
        <p:spPr>
          <a:xfrm>
            <a:off x="376088" y="4968864"/>
            <a:ext cx="8084344" cy="138499"/>
          </a:xfrm>
          <a:prstGeom prst="rect">
            <a:avLst/>
          </a:prstGeom>
        </p:spPr>
        <p:txBody>
          <a:bodyPr vert="horz" wrap="square" lIns="0" tIns="0" rIns="0" bIns="0" rtlCol="0">
            <a:spAutoFit/>
          </a:bodyPr>
          <a:lstStyle/>
          <a:p>
            <a:pPr marL="4763" lvl="0" defTabSz="914400">
              <a:tabLst>
                <a:tab pos="7981950" algn="r"/>
              </a:tabLst>
              <a:defRPr/>
            </a:pPr>
            <a:r>
              <a:rPr lang="hu-HU" sz="900" kern="0" dirty="0">
                <a:solidFill>
                  <a:srgbClr val="222223"/>
                </a:solidFill>
              </a:rPr>
              <a:t>B</a:t>
            </a:r>
            <a:r>
              <a:rPr lang="en-GB" sz="900" kern="0" dirty="0" err="1">
                <a:solidFill>
                  <a:srgbClr val="222223"/>
                </a:solidFill>
              </a:rPr>
              <a:t>ase</a:t>
            </a:r>
            <a:r>
              <a:rPr lang="hu-HU" sz="900" kern="0" dirty="0">
                <a:solidFill>
                  <a:srgbClr val="222223"/>
                </a:solidFill>
              </a:rPr>
              <a:t>: T</a:t>
            </a:r>
            <a:r>
              <a:rPr lang="en-GB" sz="900" kern="0" dirty="0" err="1">
                <a:solidFill>
                  <a:srgbClr val="222223"/>
                </a:solidFill>
              </a:rPr>
              <a:t>otal</a:t>
            </a:r>
            <a:r>
              <a:rPr lang="hu-HU" sz="900" kern="0" dirty="0">
                <a:solidFill>
                  <a:srgbClr val="222223"/>
                </a:solidFill>
              </a:rPr>
              <a:t> </a:t>
            </a:r>
            <a:r>
              <a:rPr lang="en-GB" sz="900" kern="0" dirty="0">
                <a:solidFill>
                  <a:srgbClr val="222223"/>
                </a:solidFill>
              </a:rPr>
              <a:t>sample</a:t>
            </a:r>
            <a:r>
              <a:rPr lang="hu-HU" sz="900" kern="0" dirty="0">
                <a:solidFill>
                  <a:srgbClr val="222223"/>
                </a:solidFill>
              </a:rPr>
              <a:t>: 2020, 2023</a:t>
            </a:r>
            <a:r>
              <a:rPr kumimoji="0" lang="hu-HU" sz="900" b="0" i="0" u="none" strike="noStrike" kern="0" cap="none" spc="0" normalizeH="0" baseline="0" noProof="0" dirty="0">
                <a:ln>
                  <a:noFill/>
                </a:ln>
                <a:solidFill>
                  <a:srgbClr val="222223"/>
                </a:solidFill>
                <a:effectLst/>
                <a:uLnTx/>
                <a:uFillTx/>
                <a:latin typeface="Calibri"/>
                <a:ea typeface="+mn-ea"/>
                <a:cs typeface="+mn-cs"/>
              </a:rPr>
              <a:t>: N=1000; 2017: N=1005</a:t>
            </a:r>
          </a:p>
        </p:txBody>
      </p:sp>
      <p:sp>
        <p:nvSpPr>
          <p:cNvPr id="55" name="Arrow: Down 54">
            <a:extLst>
              <a:ext uri="{FF2B5EF4-FFF2-40B4-BE49-F238E27FC236}">
                <a16:creationId xmlns:a16="http://schemas.microsoft.com/office/drawing/2014/main" id="{9B509FE2-FE7D-27DF-966D-13048BB9890B}"/>
              </a:ext>
            </a:extLst>
          </p:cNvPr>
          <p:cNvSpPr/>
          <p:nvPr/>
        </p:nvSpPr>
        <p:spPr>
          <a:xfrm rot="10800000">
            <a:off x="6136898" y="1549008"/>
            <a:ext cx="139717" cy="221177"/>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56" name="Arrow: Down 55">
            <a:extLst>
              <a:ext uri="{FF2B5EF4-FFF2-40B4-BE49-F238E27FC236}">
                <a16:creationId xmlns:a16="http://schemas.microsoft.com/office/drawing/2014/main" id="{8262320F-FEC6-D23F-F6B4-576866044DF9}"/>
              </a:ext>
            </a:extLst>
          </p:cNvPr>
          <p:cNvSpPr/>
          <p:nvPr/>
        </p:nvSpPr>
        <p:spPr>
          <a:xfrm rot="10800000">
            <a:off x="6578076" y="1094700"/>
            <a:ext cx="139717" cy="221177"/>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57" name="Arrow: Down 56">
            <a:extLst>
              <a:ext uri="{FF2B5EF4-FFF2-40B4-BE49-F238E27FC236}">
                <a16:creationId xmlns:a16="http://schemas.microsoft.com/office/drawing/2014/main" id="{8A8ECC3F-CC00-7183-19C6-8243D928D16B}"/>
              </a:ext>
            </a:extLst>
          </p:cNvPr>
          <p:cNvSpPr/>
          <p:nvPr/>
        </p:nvSpPr>
        <p:spPr>
          <a:xfrm rot="10800000">
            <a:off x="6714675" y="853422"/>
            <a:ext cx="139717" cy="221177"/>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58" name="Arrow: Down 57">
            <a:extLst>
              <a:ext uri="{FF2B5EF4-FFF2-40B4-BE49-F238E27FC236}">
                <a16:creationId xmlns:a16="http://schemas.microsoft.com/office/drawing/2014/main" id="{B45ADA10-D481-FB02-8CB9-DD7248C9F740}"/>
              </a:ext>
            </a:extLst>
          </p:cNvPr>
          <p:cNvSpPr/>
          <p:nvPr/>
        </p:nvSpPr>
        <p:spPr>
          <a:xfrm>
            <a:off x="6329899" y="1302093"/>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59" name="Arrow: Down 58">
            <a:extLst>
              <a:ext uri="{FF2B5EF4-FFF2-40B4-BE49-F238E27FC236}">
                <a16:creationId xmlns:a16="http://schemas.microsoft.com/office/drawing/2014/main" id="{FAEB01BE-938E-1E39-6393-2A3F9995DDB3}"/>
              </a:ext>
            </a:extLst>
          </p:cNvPr>
          <p:cNvSpPr/>
          <p:nvPr/>
        </p:nvSpPr>
        <p:spPr>
          <a:xfrm>
            <a:off x="5724128" y="1755338"/>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91" name="Arrow: Down 90">
            <a:extLst>
              <a:ext uri="{FF2B5EF4-FFF2-40B4-BE49-F238E27FC236}">
                <a16:creationId xmlns:a16="http://schemas.microsoft.com/office/drawing/2014/main" id="{C0506E1C-4C33-EF58-421A-C579DE669C0F}"/>
              </a:ext>
            </a:extLst>
          </p:cNvPr>
          <p:cNvSpPr/>
          <p:nvPr/>
        </p:nvSpPr>
        <p:spPr>
          <a:xfrm rot="10800000">
            <a:off x="4938789" y="4025743"/>
            <a:ext cx="139717" cy="221177"/>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92" name="Arrow: Down 91">
            <a:extLst>
              <a:ext uri="{FF2B5EF4-FFF2-40B4-BE49-F238E27FC236}">
                <a16:creationId xmlns:a16="http://schemas.microsoft.com/office/drawing/2014/main" id="{0031CE94-14AE-D912-AC45-F5306DFF1766}"/>
              </a:ext>
            </a:extLst>
          </p:cNvPr>
          <p:cNvSpPr/>
          <p:nvPr/>
        </p:nvSpPr>
        <p:spPr>
          <a:xfrm>
            <a:off x="6474026" y="4046585"/>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4" name="Arrow: Down 13">
            <a:extLst>
              <a:ext uri="{FF2B5EF4-FFF2-40B4-BE49-F238E27FC236}">
                <a16:creationId xmlns:a16="http://schemas.microsoft.com/office/drawing/2014/main" id="{8E3D8AF6-271E-DB99-C006-C9450C990C76}"/>
              </a:ext>
            </a:extLst>
          </p:cNvPr>
          <p:cNvSpPr/>
          <p:nvPr/>
        </p:nvSpPr>
        <p:spPr>
          <a:xfrm rot="10800000">
            <a:off x="2243418" y="1088681"/>
            <a:ext cx="139717" cy="221177"/>
          </a:xfrm>
          <a:prstGeom prst="downArrow">
            <a:avLst/>
          </a:prstGeom>
          <a:solidFill>
            <a:schemeClr val="accent4">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sp>
        <p:nvSpPr>
          <p:cNvPr id="15" name="Arrow: Down 14">
            <a:extLst>
              <a:ext uri="{FF2B5EF4-FFF2-40B4-BE49-F238E27FC236}">
                <a16:creationId xmlns:a16="http://schemas.microsoft.com/office/drawing/2014/main" id="{F26EE3B5-A2D5-CBB1-CEB6-CABCF3E635BB}"/>
              </a:ext>
            </a:extLst>
          </p:cNvPr>
          <p:cNvSpPr/>
          <p:nvPr/>
        </p:nvSpPr>
        <p:spPr>
          <a:xfrm>
            <a:off x="2158061" y="2464567"/>
            <a:ext cx="139717" cy="221177"/>
          </a:xfrm>
          <a:prstGeom prst="downArrow">
            <a:avLst/>
          </a:prstGeom>
          <a:solidFill>
            <a:srgbClr val="C9421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a:solidFill>
                <a:srgbClr val="003399"/>
              </a:solidFill>
              <a:latin typeface="Calibri" pitchFamily="34" charset="0"/>
            </a:endParaRPr>
          </a:p>
        </p:txBody>
      </p:sp>
      <p:pic>
        <p:nvPicPr>
          <p:cNvPr id="13" name="Picture 2">
            <a:extLst>
              <a:ext uri="{FF2B5EF4-FFF2-40B4-BE49-F238E27FC236}">
                <a16:creationId xmlns:a16="http://schemas.microsoft.com/office/drawing/2014/main" id="{8723B365-83FD-CB6B-6499-76A8BCC63CA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93" t="17181" r="48042" b="20441"/>
          <a:stretch/>
        </p:blipFill>
        <p:spPr bwMode="auto">
          <a:xfrm>
            <a:off x="8530270" y="4479418"/>
            <a:ext cx="460403" cy="2294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7B0231D-B8A1-CA5A-077C-0503852374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6216" y="4383897"/>
            <a:ext cx="760218" cy="102972"/>
          </a:xfrm>
          <a:prstGeom prst="rect">
            <a:avLst/>
          </a:prstGeom>
        </p:spPr>
      </p:pic>
    </p:spTree>
    <p:extLst>
      <p:ext uri="{BB962C8B-B14F-4D97-AF65-F5344CB8AC3E}">
        <p14:creationId xmlns:p14="http://schemas.microsoft.com/office/powerpoint/2010/main" val="15180709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Reaction</a:t>
            </a:r>
            <a:r>
              <a:rPr lang="hu-HU" sz="2900" dirty="0"/>
              <a:t> </a:t>
            </a:r>
            <a:r>
              <a:rPr lang="hu-HU" sz="2900" dirty="0" err="1"/>
              <a:t>to</a:t>
            </a:r>
            <a:r>
              <a:rPr lang="hu-HU" sz="2900" dirty="0"/>
              <a:t> TV </a:t>
            </a:r>
            <a:r>
              <a:rPr lang="hu-HU" sz="2900" dirty="0" err="1"/>
              <a:t>advertisements</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Think</a:t>
            </a:r>
            <a:r>
              <a:rPr lang="hu-HU" sz="1000" i="1" dirty="0">
                <a:solidFill>
                  <a:schemeClr val="bg1">
                    <a:lumMod val="50000"/>
                  </a:schemeClr>
                </a:solidFill>
              </a:rPr>
              <a:t> </a:t>
            </a:r>
            <a:r>
              <a:rPr lang="hu-HU" sz="1000" i="1" dirty="0" err="1">
                <a:solidFill>
                  <a:schemeClr val="bg1">
                    <a:lumMod val="50000"/>
                  </a:schemeClr>
                </a:solidFill>
              </a:rPr>
              <a:t>about</a:t>
            </a:r>
            <a:r>
              <a:rPr lang="hu-HU" sz="1000" i="1" dirty="0">
                <a:solidFill>
                  <a:schemeClr val="bg1">
                    <a:lumMod val="50000"/>
                  </a:schemeClr>
                </a:solidFill>
              </a:rPr>
              <a:t> an </a:t>
            </a:r>
            <a:r>
              <a:rPr lang="hu-HU" sz="1000" i="1" dirty="0" err="1">
                <a:solidFill>
                  <a:schemeClr val="bg1">
                    <a:lumMod val="50000"/>
                  </a:schemeClr>
                </a:solidFill>
              </a:rPr>
              <a:t>average</a:t>
            </a:r>
            <a:r>
              <a:rPr lang="hu-HU" sz="1000" i="1" dirty="0">
                <a:solidFill>
                  <a:schemeClr val="bg1">
                    <a:lumMod val="50000"/>
                  </a:schemeClr>
                </a:solidFill>
              </a:rPr>
              <a:t> TV program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watch</a:t>
            </a:r>
            <a:r>
              <a:rPr lang="hu-HU" sz="1000" i="1" dirty="0">
                <a:solidFill>
                  <a:schemeClr val="bg1">
                    <a:lumMod val="50000"/>
                  </a:schemeClr>
                </a:solidFill>
              </a:rPr>
              <a:t> </a:t>
            </a:r>
            <a:r>
              <a:rPr lang="hu-HU" sz="1000" i="1" dirty="0" err="1">
                <a:solidFill>
                  <a:schemeClr val="bg1">
                    <a:lumMod val="50000"/>
                  </a:schemeClr>
                </a:solidFill>
              </a:rPr>
              <a:t>on</a:t>
            </a:r>
            <a:r>
              <a:rPr lang="hu-HU" sz="1000" i="1" dirty="0">
                <a:solidFill>
                  <a:schemeClr val="bg1">
                    <a:lumMod val="50000"/>
                  </a:schemeClr>
                </a:solidFill>
              </a:rPr>
              <a:t> TV. </a:t>
            </a:r>
            <a:r>
              <a:rPr lang="hu-HU" sz="1000" i="1" dirty="0" err="1">
                <a:solidFill>
                  <a:schemeClr val="bg1">
                    <a:lumMod val="50000"/>
                  </a:schemeClr>
                </a:solidFill>
              </a:rPr>
              <a:t>What</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when</a:t>
            </a:r>
            <a:r>
              <a:rPr lang="hu-HU" sz="1000" i="1" dirty="0">
                <a:solidFill>
                  <a:schemeClr val="bg1">
                    <a:lumMod val="50000"/>
                  </a:schemeClr>
                </a:solidFill>
              </a:rPr>
              <a:t> </a:t>
            </a:r>
            <a:r>
              <a:rPr lang="hu-HU" sz="1000" i="1" dirty="0" err="1">
                <a:solidFill>
                  <a:schemeClr val="bg1">
                    <a:lumMod val="50000"/>
                  </a:schemeClr>
                </a:solidFill>
              </a:rPr>
              <a:t>it</a:t>
            </a:r>
            <a:r>
              <a:rPr lang="hu-HU" sz="1000" i="1" dirty="0">
                <a:solidFill>
                  <a:schemeClr val="bg1">
                    <a:lumMod val="50000"/>
                  </a:schemeClr>
                </a:solidFill>
              </a:rPr>
              <a:t> is </a:t>
            </a:r>
            <a:r>
              <a:rPr lang="hu-HU" sz="1000" i="1" dirty="0" err="1">
                <a:solidFill>
                  <a:schemeClr val="bg1">
                    <a:lumMod val="50000"/>
                  </a:schemeClr>
                </a:solidFill>
              </a:rPr>
              <a:t>interrupted</a:t>
            </a:r>
            <a:r>
              <a:rPr lang="hu-HU" sz="1000" i="1" dirty="0">
                <a:solidFill>
                  <a:schemeClr val="bg1">
                    <a:lumMod val="50000"/>
                  </a:schemeClr>
                </a:solidFill>
              </a:rPr>
              <a:t> </a:t>
            </a:r>
            <a:r>
              <a:rPr lang="hu-HU" sz="1000" i="1" dirty="0" err="1">
                <a:solidFill>
                  <a:schemeClr val="bg1">
                    <a:lumMod val="50000"/>
                  </a:schemeClr>
                </a:solidFill>
              </a:rPr>
              <a:t>by</a:t>
            </a:r>
            <a:r>
              <a:rPr lang="hu-HU" sz="1000" i="1" dirty="0">
                <a:solidFill>
                  <a:schemeClr val="bg1">
                    <a:lumMod val="50000"/>
                  </a:schemeClr>
                </a:solidFill>
              </a:rPr>
              <a:t> </a:t>
            </a:r>
            <a:r>
              <a:rPr lang="hu-HU" sz="1000" i="1" dirty="0" err="1">
                <a:solidFill>
                  <a:schemeClr val="bg1">
                    <a:lumMod val="50000"/>
                  </a:schemeClr>
                </a:solidFill>
              </a:rPr>
              <a:t>advertisements</a:t>
            </a:r>
            <a:r>
              <a:rPr lang="hu-HU" sz="1000" i="1" dirty="0">
                <a:solidFill>
                  <a:schemeClr val="bg1">
                    <a:lumMod val="50000"/>
                  </a:schemeClr>
                </a:solidFill>
              </a:rPr>
              <a:t>?</a:t>
            </a:r>
          </a:p>
        </p:txBody>
      </p:sp>
      <p:sp>
        <p:nvSpPr>
          <p:cNvPr id="98" name="Rectangle 97"/>
          <p:cNvSpPr/>
          <p:nvPr/>
        </p:nvSpPr>
        <p:spPr>
          <a:xfrm>
            <a:off x="1487278" y="2681192"/>
            <a:ext cx="2253394" cy="9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grpSp>
        <p:nvGrpSpPr>
          <p:cNvPr id="99" name="Group 69"/>
          <p:cNvGrpSpPr/>
          <p:nvPr/>
        </p:nvGrpSpPr>
        <p:grpSpPr>
          <a:xfrm rot="6910982">
            <a:off x="1318615" y="1321800"/>
            <a:ext cx="2759725" cy="3133593"/>
            <a:chOff x="0" y="0"/>
            <a:chExt cx="5715000" cy="6490858"/>
          </a:xfrm>
        </p:grpSpPr>
        <p:grpSp>
          <p:nvGrpSpPr>
            <p:cNvPr id="100" name="Group 53"/>
            <p:cNvGrpSpPr/>
            <p:nvPr/>
          </p:nvGrpSpPr>
          <p:grpSpPr>
            <a:xfrm>
              <a:off x="3532397" y="1186357"/>
              <a:ext cx="2108175" cy="2677897"/>
              <a:chOff x="0" y="0"/>
              <a:chExt cx="2108173" cy="2677895"/>
            </a:xfrm>
          </p:grpSpPr>
          <p:sp>
            <p:nvSpPr>
              <p:cNvPr id="165" name="Shape 51"/>
              <p:cNvSpPr/>
              <p:nvPr/>
            </p:nvSpPr>
            <p:spPr>
              <a:xfrm>
                <a:off x="634852" y="0"/>
                <a:ext cx="1473322" cy="26778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3333"/>
                    </a:lnTo>
                    <a:lnTo>
                      <a:pt x="0" y="0"/>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66" name="Shape 52"/>
              <p:cNvSpPr/>
              <p:nvPr/>
            </p:nvSpPr>
            <p:spPr>
              <a:xfrm>
                <a:off x="0" y="1849"/>
                <a:ext cx="640915" cy="12091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515"/>
                    </a:lnTo>
                    <a:lnTo>
                      <a:pt x="17668" y="21600"/>
                    </a:lnTo>
                    <a:lnTo>
                      <a:pt x="21528" y="20566"/>
                    </a:lnTo>
                    <a:lnTo>
                      <a:pt x="21600" y="0"/>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01" name="Group 56"/>
            <p:cNvGrpSpPr/>
            <p:nvPr/>
          </p:nvGrpSpPr>
          <p:grpSpPr>
            <a:xfrm>
              <a:off x="1587454" y="0"/>
              <a:ext cx="2471373" cy="2397505"/>
              <a:chOff x="0" y="0"/>
              <a:chExt cx="2471372" cy="2397504"/>
            </a:xfrm>
          </p:grpSpPr>
          <p:sp>
            <p:nvSpPr>
              <p:cNvPr id="163" name="Shape 54"/>
              <p:cNvSpPr/>
              <p:nvPr/>
            </p:nvSpPr>
            <p:spPr>
              <a:xfrm>
                <a:off x="140650" y="0"/>
                <a:ext cx="2330723" cy="2397505"/>
              </a:xfrm>
              <a:custGeom>
                <a:avLst/>
                <a:gdLst/>
                <a:ahLst/>
                <a:cxnLst>
                  <a:cxn ang="0">
                    <a:pos x="wd2" y="hd2"/>
                  </a:cxn>
                  <a:cxn ang="5400000">
                    <a:pos x="wd2" y="hd2"/>
                  </a:cxn>
                  <a:cxn ang="10800000">
                    <a:pos x="wd2" y="hd2"/>
                  </a:cxn>
                  <a:cxn ang="16200000">
                    <a:pos x="wd2" y="hd2"/>
                  </a:cxn>
                </a:cxnLst>
                <a:rect l="0" t="0" r="r" b="b"/>
                <a:pathLst>
                  <a:path w="21600" h="21600" extrusionOk="0">
                    <a:moveTo>
                      <a:pt x="0" y="9720"/>
                    </a:moveTo>
                    <a:lnTo>
                      <a:pt x="21600" y="21600"/>
                    </a:lnTo>
                    <a:lnTo>
                      <a:pt x="10056" y="0"/>
                    </a:lnTo>
                    <a:lnTo>
                      <a:pt x="0" y="9720"/>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64" name="Shape 55"/>
              <p:cNvSpPr/>
              <p:nvPr/>
            </p:nvSpPr>
            <p:spPr>
              <a:xfrm>
                <a:off x="0" y="1074480"/>
                <a:ext cx="1112821" cy="678072"/>
              </a:xfrm>
              <a:custGeom>
                <a:avLst/>
                <a:gdLst/>
                <a:ahLst/>
                <a:cxnLst>
                  <a:cxn ang="0">
                    <a:pos x="wd2" y="hd2"/>
                  </a:cxn>
                  <a:cxn ang="5400000">
                    <a:pos x="wd2" y="hd2"/>
                  </a:cxn>
                  <a:cxn ang="10800000">
                    <a:pos x="wd2" y="hd2"/>
                  </a:cxn>
                  <a:cxn ang="16200000">
                    <a:pos x="wd2" y="hd2"/>
                  </a:cxn>
                </a:cxnLst>
                <a:rect l="0" t="0" r="r" b="b"/>
                <a:pathLst>
                  <a:path w="21600" h="21600" extrusionOk="0">
                    <a:moveTo>
                      <a:pt x="2819" y="0"/>
                    </a:moveTo>
                    <a:lnTo>
                      <a:pt x="0" y="20457"/>
                    </a:lnTo>
                    <a:lnTo>
                      <a:pt x="21483" y="21600"/>
                    </a:lnTo>
                    <a:lnTo>
                      <a:pt x="21600" y="17517"/>
                    </a:lnTo>
                    <a:lnTo>
                      <a:pt x="2819" y="0"/>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02" name="Group 59"/>
            <p:cNvGrpSpPr/>
            <p:nvPr/>
          </p:nvGrpSpPr>
          <p:grpSpPr>
            <a:xfrm>
              <a:off x="-1" y="1664999"/>
              <a:ext cx="2699760" cy="1913789"/>
              <a:chOff x="0" y="0"/>
              <a:chExt cx="2699758" cy="1913787"/>
            </a:xfrm>
          </p:grpSpPr>
          <p:sp>
            <p:nvSpPr>
              <p:cNvPr id="161" name="Shape 57"/>
              <p:cNvSpPr/>
              <p:nvPr/>
            </p:nvSpPr>
            <p:spPr>
              <a:xfrm>
                <a:off x="0" y="0"/>
                <a:ext cx="2699759" cy="1473345"/>
              </a:xfrm>
              <a:custGeom>
                <a:avLst/>
                <a:gdLst/>
                <a:ahLst/>
                <a:cxnLst>
                  <a:cxn ang="0">
                    <a:pos x="wd2" y="hd2"/>
                  </a:cxn>
                  <a:cxn ang="5400000">
                    <a:pos x="wd2" y="hd2"/>
                  </a:cxn>
                  <a:cxn ang="10800000">
                    <a:pos x="wd2" y="hd2"/>
                  </a:cxn>
                  <a:cxn ang="16200000">
                    <a:pos x="wd2" y="hd2"/>
                  </a:cxn>
                </a:cxnLst>
                <a:rect l="0" t="0" r="r" b="b"/>
                <a:pathLst>
                  <a:path w="21600" h="21600" extrusionOk="0">
                    <a:moveTo>
                      <a:pt x="3293" y="21600"/>
                    </a:moveTo>
                    <a:lnTo>
                      <a:pt x="21600" y="1224"/>
                    </a:lnTo>
                    <a:lnTo>
                      <a:pt x="0" y="0"/>
                    </a:lnTo>
                    <a:lnTo>
                      <a:pt x="3293" y="21600"/>
                    </a:lnTo>
                    <a:close/>
                  </a:path>
                </a:pathLst>
              </a:custGeom>
              <a:solidFill>
                <a:schemeClr val="accent3">
                  <a:lumMod val="60000"/>
                  <a:lumOff val="40000"/>
                </a:schemeClr>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62" name="Shape 58"/>
              <p:cNvSpPr/>
              <p:nvPr/>
            </p:nvSpPr>
            <p:spPr>
              <a:xfrm>
                <a:off x="410829" y="891605"/>
                <a:ext cx="1060953" cy="1022183"/>
              </a:xfrm>
              <a:custGeom>
                <a:avLst/>
                <a:gdLst/>
                <a:ahLst/>
                <a:cxnLst>
                  <a:cxn ang="0">
                    <a:pos x="wd2" y="hd2"/>
                  </a:cxn>
                  <a:cxn ang="5400000">
                    <a:pos x="wd2" y="hd2"/>
                  </a:cxn>
                  <a:cxn ang="10800000">
                    <a:pos x="wd2" y="hd2"/>
                  </a:cxn>
                  <a:cxn ang="16200000">
                    <a:pos x="wd2" y="hd2"/>
                  </a:cxn>
                </a:cxnLst>
                <a:rect l="0" t="0" r="r" b="b"/>
                <a:pathLst>
                  <a:path w="21600" h="21600" extrusionOk="0">
                    <a:moveTo>
                      <a:pt x="0" y="12298"/>
                    </a:moveTo>
                    <a:lnTo>
                      <a:pt x="9964" y="21600"/>
                    </a:lnTo>
                    <a:lnTo>
                      <a:pt x="21600" y="1564"/>
                    </a:lnTo>
                    <a:lnTo>
                      <a:pt x="19319" y="0"/>
                    </a:lnTo>
                    <a:lnTo>
                      <a:pt x="0" y="12298"/>
                    </a:lnTo>
                    <a:close/>
                  </a:path>
                </a:pathLst>
              </a:custGeom>
              <a:solidFill>
                <a:schemeClr val="accent3"/>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52" name="Group 62"/>
            <p:cNvGrpSpPr/>
            <p:nvPr/>
          </p:nvGrpSpPr>
          <p:grpSpPr>
            <a:xfrm>
              <a:off x="69301" y="2632505"/>
              <a:ext cx="2102477" cy="2678151"/>
              <a:chOff x="0" y="0"/>
              <a:chExt cx="2102476" cy="2678150"/>
            </a:xfrm>
          </p:grpSpPr>
          <p:sp>
            <p:nvSpPr>
              <p:cNvPr id="159" name="Shape 60"/>
              <p:cNvSpPr/>
              <p:nvPr/>
            </p:nvSpPr>
            <p:spPr>
              <a:xfrm>
                <a:off x="0" y="0"/>
                <a:ext cx="1485019" cy="26759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394" y="0"/>
                    </a:lnTo>
                    <a:lnTo>
                      <a:pt x="0" y="18635"/>
                    </a:lnTo>
                    <a:lnTo>
                      <a:pt x="21600" y="21600"/>
                    </a:lnTo>
                    <a:close/>
                  </a:path>
                </a:pathLst>
              </a:custGeom>
              <a:solidFill>
                <a:schemeClr val="accent3">
                  <a:lumMod val="60000"/>
                  <a:lumOff val="40000"/>
                </a:schemeClr>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3399"/>
                  </a:solidFill>
                  <a:effectLst/>
                  <a:uLnTx/>
                  <a:uFillTx/>
                  <a:latin typeface="Calibri"/>
                  <a:ea typeface="+mn-ea"/>
                  <a:cs typeface="+mn-cs"/>
                </a:endParaRPr>
              </a:p>
            </p:txBody>
          </p:sp>
          <p:sp>
            <p:nvSpPr>
              <p:cNvPr id="160" name="Shape 61"/>
              <p:cNvSpPr/>
              <p:nvPr/>
            </p:nvSpPr>
            <p:spPr>
              <a:xfrm>
                <a:off x="1446045" y="1504610"/>
                <a:ext cx="656432" cy="1173541"/>
              </a:xfrm>
              <a:custGeom>
                <a:avLst/>
                <a:gdLst/>
                <a:ahLst/>
                <a:cxnLst>
                  <a:cxn ang="0">
                    <a:pos x="wd2" y="hd2"/>
                  </a:cxn>
                  <a:cxn ang="5400000">
                    <a:pos x="wd2" y="hd2"/>
                  </a:cxn>
                  <a:cxn ang="10800000">
                    <a:pos x="wd2" y="hd2"/>
                  </a:cxn>
                  <a:cxn ang="16200000">
                    <a:pos x="wd2" y="hd2"/>
                  </a:cxn>
                </a:cxnLst>
                <a:rect l="0" t="0" r="r" b="b"/>
                <a:pathLst>
                  <a:path w="21600" h="21600" extrusionOk="0">
                    <a:moveTo>
                      <a:pt x="1064" y="21600"/>
                    </a:moveTo>
                    <a:lnTo>
                      <a:pt x="21600" y="17750"/>
                    </a:lnTo>
                    <a:lnTo>
                      <a:pt x="3707" y="0"/>
                    </a:lnTo>
                    <a:lnTo>
                      <a:pt x="0" y="1130"/>
                    </a:lnTo>
                    <a:lnTo>
                      <a:pt x="1064" y="21600"/>
                    </a:lnTo>
                    <a:close/>
                  </a:path>
                </a:pathLst>
              </a:custGeom>
              <a:solidFill>
                <a:schemeClr val="accent3"/>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53" name="Group 65"/>
            <p:cNvGrpSpPr/>
            <p:nvPr/>
          </p:nvGrpSpPr>
          <p:grpSpPr>
            <a:xfrm>
              <a:off x="1626214" y="4140461"/>
              <a:ext cx="2498848" cy="2350398"/>
              <a:chOff x="0" y="0"/>
              <a:chExt cx="2498847" cy="2350396"/>
            </a:xfrm>
          </p:grpSpPr>
          <p:sp>
            <p:nvSpPr>
              <p:cNvPr id="157" name="Shape 63"/>
              <p:cNvSpPr/>
              <p:nvPr/>
            </p:nvSpPr>
            <p:spPr>
              <a:xfrm>
                <a:off x="0" y="0"/>
                <a:ext cx="2376135" cy="2350397"/>
              </a:xfrm>
              <a:custGeom>
                <a:avLst/>
                <a:gdLst/>
                <a:ahLst/>
                <a:cxnLst>
                  <a:cxn ang="0">
                    <a:pos x="wd2" y="hd2"/>
                  </a:cxn>
                  <a:cxn ang="5400000">
                    <a:pos x="wd2" y="hd2"/>
                  </a:cxn>
                  <a:cxn ang="10800000">
                    <a:pos x="wd2" y="hd2"/>
                  </a:cxn>
                  <a:cxn ang="16200000">
                    <a:pos x="wd2" y="hd2"/>
                  </a:cxn>
                </a:cxnLst>
                <a:rect l="0" t="0" r="r" b="b"/>
                <a:pathLst>
                  <a:path w="21600" h="21600" extrusionOk="0">
                    <a:moveTo>
                      <a:pt x="21600" y="11335"/>
                    </a:moveTo>
                    <a:lnTo>
                      <a:pt x="0" y="0"/>
                    </a:lnTo>
                    <a:lnTo>
                      <a:pt x="12098" y="21600"/>
                    </a:lnTo>
                    <a:lnTo>
                      <a:pt x="21600" y="11335"/>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58" name="Shape 64"/>
              <p:cNvSpPr/>
              <p:nvPr/>
            </p:nvSpPr>
            <p:spPr>
              <a:xfrm>
                <a:off x="1390375" y="590223"/>
                <a:ext cx="1108473" cy="646838"/>
              </a:xfrm>
              <a:custGeom>
                <a:avLst/>
                <a:gdLst/>
                <a:ahLst/>
                <a:cxnLst>
                  <a:cxn ang="0">
                    <a:pos x="wd2" y="hd2"/>
                  </a:cxn>
                  <a:cxn ang="5400000">
                    <a:pos x="wd2" y="hd2"/>
                  </a:cxn>
                  <a:cxn ang="10800000">
                    <a:pos x="wd2" y="hd2"/>
                  </a:cxn>
                  <a:cxn ang="16200000">
                    <a:pos x="wd2" y="hd2"/>
                  </a:cxn>
                </a:cxnLst>
                <a:rect l="0" t="0" r="r" b="b"/>
                <a:pathLst>
                  <a:path w="21600" h="21600" extrusionOk="0">
                    <a:moveTo>
                      <a:pt x="19223" y="21600"/>
                    </a:moveTo>
                    <a:lnTo>
                      <a:pt x="21600" y="0"/>
                    </a:lnTo>
                    <a:lnTo>
                      <a:pt x="27" y="136"/>
                    </a:lnTo>
                    <a:lnTo>
                      <a:pt x="0" y="4419"/>
                    </a:lnTo>
                    <a:lnTo>
                      <a:pt x="19223" y="21600"/>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nvGrpSpPr>
            <p:cNvPr id="154" name="Group 68"/>
            <p:cNvGrpSpPr/>
            <p:nvPr/>
          </p:nvGrpSpPr>
          <p:grpSpPr>
            <a:xfrm>
              <a:off x="3014054" y="2852634"/>
              <a:ext cx="2700946" cy="1887598"/>
              <a:chOff x="0" y="0"/>
              <a:chExt cx="2700945" cy="1887596"/>
            </a:xfrm>
          </p:grpSpPr>
          <p:sp>
            <p:nvSpPr>
              <p:cNvPr id="155" name="Shape 66"/>
              <p:cNvSpPr/>
              <p:nvPr/>
            </p:nvSpPr>
            <p:spPr>
              <a:xfrm>
                <a:off x="0" y="408024"/>
                <a:ext cx="2700946" cy="1479573"/>
              </a:xfrm>
              <a:custGeom>
                <a:avLst/>
                <a:gdLst/>
                <a:ahLst/>
                <a:cxnLst>
                  <a:cxn ang="0">
                    <a:pos x="wd2" y="hd2"/>
                  </a:cxn>
                  <a:cxn ang="5400000">
                    <a:pos x="wd2" y="hd2"/>
                  </a:cxn>
                  <a:cxn ang="10800000">
                    <a:pos x="wd2" y="hd2"/>
                  </a:cxn>
                  <a:cxn ang="16200000">
                    <a:pos x="wd2" y="hd2"/>
                  </a:cxn>
                </a:cxnLst>
                <a:rect l="0" t="0" r="r" b="b"/>
                <a:pathLst>
                  <a:path w="21600" h="21600" extrusionOk="0">
                    <a:moveTo>
                      <a:pt x="17843" y="0"/>
                    </a:moveTo>
                    <a:lnTo>
                      <a:pt x="0" y="21600"/>
                    </a:lnTo>
                    <a:lnTo>
                      <a:pt x="21600" y="21254"/>
                    </a:lnTo>
                    <a:lnTo>
                      <a:pt x="17843" y="0"/>
                    </a:lnTo>
                    <a:close/>
                  </a:path>
                </a:pathLst>
              </a:custGeom>
              <a:solidFill>
                <a:srgbClr val="B9B9B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sp>
            <p:nvSpPr>
              <p:cNvPr id="156" name="Shape 67"/>
              <p:cNvSpPr/>
              <p:nvPr/>
            </p:nvSpPr>
            <p:spPr>
              <a:xfrm>
                <a:off x="1152169" y="0"/>
                <a:ext cx="1082574" cy="1086347"/>
              </a:xfrm>
              <a:custGeom>
                <a:avLst/>
                <a:gdLst/>
                <a:ahLst/>
                <a:cxnLst>
                  <a:cxn ang="0">
                    <a:pos x="wd2" y="hd2"/>
                  </a:cxn>
                  <a:cxn ang="5400000">
                    <a:pos x="wd2" y="hd2"/>
                  </a:cxn>
                  <a:cxn ang="10800000">
                    <a:pos x="wd2" y="hd2"/>
                  </a:cxn>
                  <a:cxn ang="16200000">
                    <a:pos x="wd2" y="hd2"/>
                  </a:cxn>
                </a:cxnLst>
                <a:rect l="0" t="0" r="r" b="b"/>
                <a:pathLst>
                  <a:path w="21600" h="21600" extrusionOk="0">
                    <a:moveTo>
                      <a:pt x="21600" y="8135"/>
                    </a:moveTo>
                    <a:lnTo>
                      <a:pt x="13057" y="0"/>
                    </a:lnTo>
                    <a:lnTo>
                      <a:pt x="0" y="20034"/>
                    </a:lnTo>
                    <a:lnTo>
                      <a:pt x="1177" y="21600"/>
                    </a:lnTo>
                    <a:lnTo>
                      <a:pt x="21600" y="8135"/>
                    </a:lnTo>
                    <a:close/>
                  </a:path>
                </a:pathLst>
              </a:custGeom>
              <a:solidFill>
                <a:srgbClr val="999999"/>
              </a:solidFill>
              <a:ln w="12700" cap="flat">
                <a:noFill/>
                <a:miter lim="400000"/>
              </a:ln>
              <a:effectLst/>
            </p:spPr>
            <p:txBody>
              <a:bodyPr wrap="square" lIns="50800" tIns="50800" rIns="50800" bIns="50800" numCol="1" anchor="ctr">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3399"/>
                  </a:solidFill>
                  <a:effectLst/>
                  <a:uLnTx/>
                  <a:uFillTx/>
                  <a:latin typeface="Calibri"/>
                  <a:ea typeface="+mn-ea"/>
                  <a:cs typeface="+mn-cs"/>
                </a:endParaRPr>
              </a:p>
            </p:txBody>
          </p:sp>
        </p:grpSp>
      </p:grpSp>
      <p:sp>
        <p:nvSpPr>
          <p:cNvPr id="199" name="Szövegdoboz 92"/>
          <p:cNvSpPr txBox="1"/>
          <p:nvPr/>
        </p:nvSpPr>
        <p:spPr>
          <a:xfrm>
            <a:off x="1515658" y="3518089"/>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14%</a:t>
            </a:r>
          </a:p>
        </p:txBody>
      </p:sp>
      <p:sp>
        <p:nvSpPr>
          <p:cNvPr id="200" name="Szövegdoboz 93"/>
          <p:cNvSpPr txBox="1"/>
          <p:nvPr/>
        </p:nvSpPr>
        <p:spPr>
          <a:xfrm>
            <a:off x="1338823" y="2231156"/>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a:t>
            </a:r>
          </a:p>
        </p:txBody>
      </p:sp>
      <p:sp>
        <p:nvSpPr>
          <p:cNvPr id="201" name="Szövegdoboz 94"/>
          <p:cNvSpPr txBox="1"/>
          <p:nvPr/>
        </p:nvSpPr>
        <p:spPr>
          <a:xfrm>
            <a:off x="2244008" y="1594530"/>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17%</a:t>
            </a:r>
          </a:p>
        </p:txBody>
      </p:sp>
      <p:sp>
        <p:nvSpPr>
          <p:cNvPr id="202" name="Szövegdoboz 95"/>
          <p:cNvSpPr txBox="1"/>
          <p:nvPr/>
        </p:nvSpPr>
        <p:spPr>
          <a:xfrm>
            <a:off x="3308766" y="1948252"/>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10%</a:t>
            </a:r>
          </a:p>
        </p:txBody>
      </p:sp>
      <p:sp>
        <p:nvSpPr>
          <p:cNvPr id="203" name="Szövegdoboz 96"/>
          <p:cNvSpPr txBox="1"/>
          <p:nvPr/>
        </p:nvSpPr>
        <p:spPr>
          <a:xfrm>
            <a:off x="3485081" y="3155880"/>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35%</a:t>
            </a:r>
          </a:p>
        </p:txBody>
      </p:sp>
      <p:sp>
        <p:nvSpPr>
          <p:cNvPr id="204" name="Szövegdoboz 97"/>
          <p:cNvSpPr txBox="1"/>
          <p:nvPr/>
        </p:nvSpPr>
        <p:spPr>
          <a:xfrm>
            <a:off x="2575694" y="3831237"/>
            <a:ext cx="846747" cy="369332"/>
          </a:xfrm>
          <a:prstGeom prst="rect">
            <a:avLst/>
          </a:prstGeom>
        </p:spPr>
        <p:txBody>
          <a:bodyPr wrap="square" rtlCol="0">
            <a:spAutoFit/>
          </a:bodyPr>
          <a:lstStyle/>
          <a:p>
            <a:pPr marL="173038" marR="0" lvl="0" indent="-173038" algn="l" defTabSz="914378" rtl="0" eaLnBrk="1" fontAlgn="auto" latinLnBrk="0" hangingPunct="1">
              <a:lnSpc>
                <a:spcPct val="100000"/>
              </a:lnSpc>
              <a:spcBef>
                <a:spcPts val="0"/>
              </a:spcBef>
              <a:spcAft>
                <a:spcPts val="0"/>
              </a:spcAft>
              <a:buClrTx/>
              <a:buSzTx/>
              <a:buFontTx/>
              <a:buNone/>
              <a:tabLst/>
              <a:defRPr/>
            </a:pPr>
            <a:r>
              <a:rPr kumimoji="0" lang="hu-HU" sz="1800" b="1" i="0" u="none" strike="noStrike" kern="1200" cap="none" spc="0" normalizeH="0" baseline="0" noProof="0" dirty="0">
                <a:ln>
                  <a:noFill/>
                </a:ln>
                <a:solidFill>
                  <a:srgbClr val="FFFFFF"/>
                </a:solidFill>
                <a:effectLst/>
                <a:uLnTx/>
                <a:uFillTx/>
                <a:latin typeface="Calibri" pitchFamily="34" charset="0"/>
                <a:ea typeface="+mn-ea"/>
                <a:cs typeface="Arial" pitchFamily="34" charset="0"/>
              </a:rPr>
              <a:t>22%</a:t>
            </a:r>
          </a:p>
        </p:txBody>
      </p:sp>
      <p:sp>
        <p:nvSpPr>
          <p:cNvPr id="38" name="Szövegdoboz 30"/>
          <p:cNvSpPr txBox="1"/>
          <p:nvPr/>
        </p:nvSpPr>
        <p:spPr>
          <a:xfrm>
            <a:off x="3976090" y="3040359"/>
            <a:ext cx="16658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start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switching</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channels</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to</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find</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something</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to</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watch</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during</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block</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of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advertisements</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39" name="Szövegdoboz 30"/>
          <p:cNvSpPr txBox="1"/>
          <p:nvPr/>
        </p:nvSpPr>
        <p:spPr>
          <a:xfrm>
            <a:off x="2213255" y="4434529"/>
            <a:ext cx="138093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stay</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in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room</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but</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start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doing</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something</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else</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40" name="Szövegdoboz 30"/>
          <p:cNvSpPr txBox="1"/>
          <p:nvPr/>
        </p:nvSpPr>
        <p:spPr>
          <a:xfrm>
            <a:off x="1868127" y="901841"/>
            <a:ext cx="130627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pa</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y a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little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attention</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to</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them</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41" name="Szövegdoboz 30"/>
          <p:cNvSpPr txBox="1"/>
          <p:nvPr/>
        </p:nvSpPr>
        <p:spPr>
          <a:xfrm>
            <a:off x="107504" y="3518089"/>
            <a:ext cx="143690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leave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room</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and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do</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something</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else</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42" name="Szövegdoboz 30"/>
          <p:cNvSpPr txBox="1"/>
          <p:nvPr/>
        </p:nvSpPr>
        <p:spPr>
          <a:xfrm>
            <a:off x="212799" y="2132918"/>
            <a:ext cx="1306275"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Other</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43" name="Szövegdoboz 30"/>
          <p:cNvSpPr txBox="1"/>
          <p:nvPr/>
        </p:nvSpPr>
        <p:spPr>
          <a:xfrm>
            <a:off x="3560216" y="1540992"/>
            <a:ext cx="143690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I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watch</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the</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advertisements</a:t>
            </a:r>
            <a:r>
              <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rPr>
              <a:t> </a:t>
            </a:r>
            <a:r>
              <a:rPr kumimoji="0" lang="hu-HU" sz="1000" b="0" i="0" u="none" strike="noStrike" kern="0" cap="none" spc="0" normalizeH="0" baseline="0" noProof="0" dirty="0" err="1">
                <a:ln>
                  <a:noFill/>
                </a:ln>
                <a:solidFill>
                  <a:srgbClr val="404040"/>
                </a:solidFill>
                <a:effectLst/>
                <a:uLnTx/>
                <a:uFillTx/>
                <a:latin typeface="Calibri" pitchFamily="34" charset="0"/>
                <a:ea typeface="+mn-ea"/>
                <a:cs typeface="Arial" pitchFamily="34" charset="0"/>
              </a:rPr>
              <a:t>too</a:t>
            </a:r>
            <a:endParaRPr kumimoji="0" lang="hu-HU" sz="1000" b="0" i="0" u="none" strike="noStrike" kern="0" cap="none" spc="0" normalizeH="0" baseline="0" noProof="0" dirty="0">
              <a:ln>
                <a:noFill/>
              </a:ln>
              <a:solidFill>
                <a:srgbClr val="404040"/>
              </a:solidFill>
              <a:effectLst/>
              <a:uLnTx/>
              <a:uFillTx/>
              <a:latin typeface="Calibri" pitchFamily="34" charset="0"/>
              <a:ea typeface="+mn-ea"/>
              <a:cs typeface="Arial" pitchFamily="34" charset="0"/>
            </a:endParaRPr>
          </a:p>
        </p:txBody>
      </p:sp>
      <p:sp>
        <p:nvSpPr>
          <p:cNvPr id="44" name="Rectangle 43"/>
          <p:cNvSpPr/>
          <p:nvPr/>
        </p:nvSpPr>
        <p:spPr>
          <a:xfrm>
            <a:off x="1904120" y="832524"/>
            <a:ext cx="2932841" cy="1608869"/>
          </a:xfrm>
          <a:prstGeom prst="rect">
            <a:avLst/>
          </a:prstGeom>
          <a:noFill/>
          <a:ln w="6350">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2000" b="1" i="0" u="none" strike="noStrike" kern="1200" cap="none" spc="0" normalizeH="0" baseline="0" noProof="0" dirty="0">
                <a:ln>
                  <a:noFill/>
                </a:ln>
                <a:solidFill>
                  <a:srgbClr val="FFFFFF">
                    <a:lumMod val="65000"/>
                  </a:srgbClr>
                </a:solidFill>
                <a:effectLst/>
                <a:uLnTx/>
                <a:uFillTx/>
                <a:latin typeface="Calibri" pitchFamily="34" charset="0"/>
                <a:ea typeface="+mn-ea"/>
                <a:cs typeface="+mn-cs"/>
              </a:rPr>
              <a:t>                                        28%</a:t>
            </a:r>
          </a:p>
        </p:txBody>
      </p:sp>
      <p:sp>
        <p:nvSpPr>
          <p:cNvPr id="65" name="Szövegdoboz 30"/>
          <p:cNvSpPr txBox="1"/>
          <p:nvPr/>
        </p:nvSpPr>
        <p:spPr>
          <a:xfrm>
            <a:off x="5906756" y="2015718"/>
            <a:ext cx="2985723" cy="9002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When it comes to TV advertising, 21–35-year-olds also behave in a similar way to 36–59-year-olds, with nearly a third watching it, but only a fifth of those over 60. Among them, it is more typical to use this time for something else.</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26036EDB-42E7-45B7-B4E7-0CC2A7838132}"/>
              </a:ext>
            </a:extLst>
          </p:cNvPr>
          <p:cNvSpPr txBox="1"/>
          <p:nvPr/>
        </p:nvSpPr>
        <p:spPr>
          <a:xfrm>
            <a:off x="4774627" y="609298"/>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36-59:</a:t>
            </a:r>
            <a:endParaRPr kumimoji="0" lang="en-GB" sz="12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6" name="TextBox 45">
            <a:extLst>
              <a:ext uri="{FF2B5EF4-FFF2-40B4-BE49-F238E27FC236}">
                <a16:creationId xmlns:a16="http://schemas.microsoft.com/office/drawing/2014/main" id="{C7A0F6D8-9E6C-4B5D-8A3E-CD89487A6FDA}"/>
              </a:ext>
            </a:extLst>
          </p:cNvPr>
          <p:cNvSpPr txBox="1"/>
          <p:nvPr/>
        </p:nvSpPr>
        <p:spPr>
          <a:xfrm>
            <a:off x="4831988" y="867039"/>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32%</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7" name="TextBox 46">
            <a:extLst>
              <a:ext uri="{FF2B5EF4-FFF2-40B4-BE49-F238E27FC236}">
                <a16:creationId xmlns:a16="http://schemas.microsoft.com/office/drawing/2014/main" id="{B828724D-14FD-4647-BD7A-00DBEA62D7D2}"/>
              </a:ext>
            </a:extLst>
          </p:cNvPr>
          <p:cNvSpPr txBox="1"/>
          <p:nvPr/>
        </p:nvSpPr>
        <p:spPr>
          <a:xfrm>
            <a:off x="1001364" y="2415090"/>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8" name="TextBox 47">
            <a:extLst>
              <a:ext uri="{FF2B5EF4-FFF2-40B4-BE49-F238E27FC236}">
                <a16:creationId xmlns:a16="http://schemas.microsoft.com/office/drawing/2014/main" id="{B5332BE8-0B52-4419-8568-7510E56D0D11}"/>
              </a:ext>
            </a:extLst>
          </p:cNvPr>
          <p:cNvSpPr txBox="1"/>
          <p:nvPr/>
        </p:nvSpPr>
        <p:spPr>
          <a:xfrm>
            <a:off x="388859" y="3856211"/>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13%</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49" name="TextBox 48">
            <a:extLst>
              <a:ext uri="{FF2B5EF4-FFF2-40B4-BE49-F238E27FC236}">
                <a16:creationId xmlns:a16="http://schemas.microsoft.com/office/drawing/2014/main" id="{1FCA2DB8-0545-471C-B49B-AA4DBE990092}"/>
              </a:ext>
            </a:extLst>
          </p:cNvPr>
          <p:cNvSpPr txBox="1"/>
          <p:nvPr/>
        </p:nvSpPr>
        <p:spPr>
          <a:xfrm>
            <a:off x="3119088" y="4106501"/>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19%</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50" name="TextBox 49">
            <a:extLst>
              <a:ext uri="{FF2B5EF4-FFF2-40B4-BE49-F238E27FC236}">
                <a16:creationId xmlns:a16="http://schemas.microsoft.com/office/drawing/2014/main" id="{985AD9CF-6718-4A73-9B83-019CE4FBC116}"/>
              </a:ext>
            </a:extLst>
          </p:cNvPr>
          <p:cNvSpPr txBox="1"/>
          <p:nvPr/>
        </p:nvSpPr>
        <p:spPr>
          <a:xfrm>
            <a:off x="4017373" y="2798448"/>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34%</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51" name="TextBox 50">
            <a:extLst>
              <a:ext uri="{FF2B5EF4-FFF2-40B4-BE49-F238E27FC236}">
                <a16:creationId xmlns:a16="http://schemas.microsoft.com/office/drawing/2014/main" id="{268C0797-6EB9-4C73-84DB-7FA3E4D3AED1}"/>
              </a:ext>
            </a:extLst>
          </p:cNvPr>
          <p:cNvSpPr txBox="1"/>
          <p:nvPr/>
        </p:nvSpPr>
        <p:spPr>
          <a:xfrm>
            <a:off x="3907895" y="2066060"/>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13%</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53" name="TextBox 52">
            <a:extLst>
              <a:ext uri="{FF2B5EF4-FFF2-40B4-BE49-F238E27FC236}">
                <a16:creationId xmlns:a16="http://schemas.microsoft.com/office/drawing/2014/main" id="{ED069867-3B2F-49D9-8A6B-C19E3DDC31BB}"/>
              </a:ext>
            </a:extLst>
          </p:cNvPr>
          <p:cNvSpPr txBox="1"/>
          <p:nvPr/>
        </p:nvSpPr>
        <p:spPr>
          <a:xfrm>
            <a:off x="2764608" y="1386320"/>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19%</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2" name="Szövegdoboz 135">
            <a:extLst>
              <a:ext uri="{FF2B5EF4-FFF2-40B4-BE49-F238E27FC236}">
                <a16:creationId xmlns:a16="http://schemas.microsoft.com/office/drawing/2014/main" id="{563AF288-BAF7-456A-9EA5-FDC9B3DF8C50}"/>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en-GB" sz="900" b="0" i="0" u="none" strike="noStrike" kern="0" cap="none" spc="0" normalizeH="0" baseline="0" noProof="0" dirty="0">
                <a:ln>
                  <a:noFill/>
                </a:ln>
                <a:solidFill>
                  <a:srgbClr val="222223"/>
                </a:solidFill>
                <a:effectLst/>
                <a:uLnTx/>
                <a:uFillTx/>
                <a:latin typeface="Calibri"/>
                <a:ea typeface="+mn-ea"/>
                <a:cs typeface="+mn-cs"/>
              </a:rPr>
              <a:t>the ones watching TV</a:t>
            </a:r>
            <a:r>
              <a:rPr kumimoji="0" lang="hu-HU" sz="900" b="0" i="0" u="none" strike="noStrike" kern="0" cap="none" spc="0" normalizeH="0" baseline="0" noProof="0" dirty="0">
                <a:ln>
                  <a:noFill/>
                </a:ln>
                <a:solidFill>
                  <a:srgbClr val="222223"/>
                </a:solidFill>
                <a:effectLst/>
                <a:uLnTx/>
                <a:uFillTx/>
                <a:latin typeface="Calibri"/>
                <a:ea typeface="+mn-ea"/>
                <a:cs typeface="+mn-cs"/>
              </a:rPr>
              <a:t> 2017: n=919; 2020: n=894; 2023: n=838, </a:t>
            </a:r>
            <a:r>
              <a:rPr kumimoji="0" lang="en-GB" sz="900" b="0" i="0" u="none" strike="noStrike" kern="0" cap="none" spc="0" normalizeH="0" baseline="0" noProof="0" dirty="0">
                <a:ln>
                  <a:noFill/>
                </a:ln>
                <a:solidFill>
                  <a:srgbClr val="222223"/>
                </a:solidFill>
                <a:effectLst/>
                <a:uLnTx/>
                <a:uFillTx/>
                <a:latin typeface="Calibri"/>
                <a:ea typeface="+mn-ea"/>
                <a:cs typeface="+mn-cs"/>
              </a:rPr>
              <a:t>age group </a:t>
            </a:r>
            <a:r>
              <a:rPr kumimoji="0" lang="hu-HU" sz="900" b="0" i="0" u="none" strike="noStrike" kern="0" cap="none" spc="0" normalizeH="0" baseline="0" noProof="0" dirty="0">
                <a:ln>
                  <a:noFill/>
                </a:ln>
                <a:solidFill>
                  <a:srgbClr val="222223"/>
                </a:solidFill>
                <a:effectLst/>
                <a:uLnTx/>
                <a:uFillTx/>
                <a:latin typeface="Calibri"/>
                <a:ea typeface="+mn-ea"/>
                <a:cs typeface="+mn-cs"/>
              </a:rPr>
              <a:t>36-59: n=366, </a:t>
            </a:r>
            <a:r>
              <a:rPr kumimoji="0" lang="en-GB" sz="900" b="0" i="0" u="none" strike="noStrike" kern="0" cap="none" spc="0" normalizeH="0" baseline="0" noProof="0" dirty="0">
                <a:ln>
                  <a:noFill/>
                </a:ln>
                <a:solidFill>
                  <a:srgbClr val="222223"/>
                </a:solidFill>
                <a:effectLst/>
                <a:uLnTx/>
                <a:uFillTx/>
                <a:latin typeface="Calibri"/>
                <a:ea typeface="+mn-ea"/>
                <a:cs typeface="+mn-cs"/>
              </a:rPr>
              <a:t>age group </a:t>
            </a:r>
            <a:r>
              <a:rPr kumimoji="0" lang="hu-HU" sz="900" b="0" i="0" u="none" strike="noStrike" kern="0" cap="none" spc="0" normalizeH="0" baseline="0" noProof="0" dirty="0">
                <a:ln>
                  <a:noFill/>
                </a:ln>
                <a:solidFill>
                  <a:srgbClr val="222223"/>
                </a:solidFill>
                <a:effectLst/>
                <a:uLnTx/>
                <a:uFillTx/>
                <a:latin typeface="Calibri"/>
                <a:ea typeface="+mn-ea"/>
                <a:cs typeface="+mn-cs"/>
              </a:rPr>
              <a:t>60+: n=268 </a:t>
            </a:r>
          </a:p>
        </p:txBody>
      </p:sp>
      <p:sp>
        <p:nvSpPr>
          <p:cNvPr id="16" name="TextBox 15">
            <a:extLst>
              <a:ext uri="{FF2B5EF4-FFF2-40B4-BE49-F238E27FC236}">
                <a16:creationId xmlns:a16="http://schemas.microsoft.com/office/drawing/2014/main" id="{A23E65A9-5000-1F83-F02C-4040AF138E5F}"/>
              </a:ext>
            </a:extLst>
          </p:cNvPr>
          <p:cNvSpPr txBox="1"/>
          <p:nvPr/>
        </p:nvSpPr>
        <p:spPr>
          <a:xfrm>
            <a:off x="3125680" y="1386320"/>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16%</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7" name="TextBox 16">
            <a:extLst>
              <a:ext uri="{FF2B5EF4-FFF2-40B4-BE49-F238E27FC236}">
                <a16:creationId xmlns:a16="http://schemas.microsoft.com/office/drawing/2014/main" id="{3FADA5D8-A28C-8819-29A1-C1B6071BF500}"/>
              </a:ext>
            </a:extLst>
          </p:cNvPr>
          <p:cNvSpPr txBox="1"/>
          <p:nvPr/>
        </p:nvSpPr>
        <p:spPr>
          <a:xfrm>
            <a:off x="4240910" y="2066060"/>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4%</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8" name="TextBox 17">
            <a:extLst>
              <a:ext uri="{FF2B5EF4-FFF2-40B4-BE49-F238E27FC236}">
                <a16:creationId xmlns:a16="http://schemas.microsoft.com/office/drawing/2014/main" id="{338AF188-CB25-9376-F0AB-5893D8CC19B0}"/>
              </a:ext>
            </a:extLst>
          </p:cNvPr>
          <p:cNvSpPr txBox="1"/>
          <p:nvPr/>
        </p:nvSpPr>
        <p:spPr>
          <a:xfrm>
            <a:off x="4413970" y="2798448"/>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28%</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19" name="TextBox 18">
            <a:extLst>
              <a:ext uri="{FF2B5EF4-FFF2-40B4-BE49-F238E27FC236}">
                <a16:creationId xmlns:a16="http://schemas.microsoft.com/office/drawing/2014/main" id="{CB3A3E55-F1D5-3C1F-F414-5D12EC499E86}"/>
              </a:ext>
            </a:extLst>
          </p:cNvPr>
          <p:cNvSpPr txBox="1"/>
          <p:nvPr/>
        </p:nvSpPr>
        <p:spPr>
          <a:xfrm>
            <a:off x="607064" y="2415090"/>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1%</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20" name="TextBox 19">
            <a:extLst>
              <a:ext uri="{FF2B5EF4-FFF2-40B4-BE49-F238E27FC236}">
                <a16:creationId xmlns:a16="http://schemas.microsoft.com/office/drawing/2014/main" id="{2CA16FBA-493F-AFC5-40FA-89738A9D636A}"/>
              </a:ext>
            </a:extLst>
          </p:cNvPr>
          <p:cNvSpPr txBox="1"/>
          <p:nvPr/>
        </p:nvSpPr>
        <p:spPr>
          <a:xfrm>
            <a:off x="767043" y="3856211"/>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21" name="TextBox 20">
            <a:extLst>
              <a:ext uri="{FF2B5EF4-FFF2-40B4-BE49-F238E27FC236}">
                <a16:creationId xmlns:a16="http://schemas.microsoft.com/office/drawing/2014/main" id="{121819C0-B5C6-282C-3498-0B06210C72DB}"/>
              </a:ext>
            </a:extLst>
          </p:cNvPr>
          <p:cNvSpPr txBox="1"/>
          <p:nvPr/>
        </p:nvSpPr>
        <p:spPr>
          <a:xfrm>
            <a:off x="3484828" y="4106501"/>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32%</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22" name="TextBox 21">
            <a:extLst>
              <a:ext uri="{FF2B5EF4-FFF2-40B4-BE49-F238E27FC236}">
                <a16:creationId xmlns:a16="http://schemas.microsoft.com/office/drawing/2014/main" id="{67A97391-58AC-1DD0-2571-49943C64ABFA}"/>
              </a:ext>
            </a:extLst>
          </p:cNvPr>
          <p:cNvSpPr txBox="1"/>
          <p:nvPr/>
        </p:nvSpPr>
        <p:spPr>
          <a:xfrm>
            <a:off x="5264611" y="609298"/>
            <a:ext cx="609880"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60+:</a:t>
            </a:r>
            <a:endParaRPr kumimoji="0" lang="en-GB" sz="1200" b="1" i="0" u="sng"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23" name="TextBox 22">
            <a:extLst>
              <a:ext uri="{FF2B5EF4-FFF2-40B4-BE49-F238E27FC236}">
                <a16:creationId xmlns:a16="http://schemas.microsoft.com/office/drawing/2014/main" id="{1075C0E3-FA85-70CB-27C1-F0AF92F966D9}"/>
              </a:ext>
            </a:extLst>
          </p:cNvPr>
          <p:cNvSpPr txBox="1"/>
          <p:nvPr/>
        </p:nvSpPr>
        <p:spPr>
          <a:xfrm>
            <a:off x="5264611" y="867039"/>
            <a:ext cx="475106" cy="276999"/>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rPr>
              <a:t>20%</a:t>
            </a:r>
            <a:endParaRPr kumimoji="0" lang="en-GB" sz="1200" b="1" i="0" u="none" strike="noStrike" kern="1200" cap="none" spc="0" normalizeH="0" baseline="0" noProof="0" dirty="0">
              <a:ln>
                <a:noFill/>
              </a:ln>
              <a:solidFill>
                <a:srgbClr val="BABABA">
                  <a:lumMod val="75000"/>
                </a:srgbClr>
              </a:solidFill>
              <a:effectLst/>
              <a:uLnTx/>
              <a:uFillTx/>
              <a:latin typeface="Calibri" pitchFamily="34" charset="0"/>
              <a:ea typeface="+mn-ea"/>
              <a:cs typeface="Arial" pitchFamily="34" charset="0"/>
            </a:endParaRPr>
          </a:p>
        </p:txBody>
      </p:sp>
      <p:sp>
        <p:nvSpPr>
          <p:cNvPr id="6" name="Arrow: Down 5">
            <a:extLst>
              <a:ext uri="{FF2B5EF4-FFF2-40B4-BE49-F238E27FC236}">
                <a16:creationId xmlns:a16="http://schemas.microsoft.com/office/drawing/2014/main" id="{73DE7177-A966-D6EC-F949-8D556E3D3CDB}"/>
              </a:ext>
            </a:extLst>
          </p:cNvPr>
          <p:cNvSpPr/>
          <p:nvPr/>
        </p:nvSpPr>
        <p:spPr>
          <a:xfrm>
            <a:off x="4542957" y="2141800"/>
            <a:ext cx="80412" cy="125368"/>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7" name="Arrow: Down 6">
            <a:extLst>
              <a:ext uri="{FF2B5EF4-FFF2-40B4-BE49-F238E27FC236}">
                <a16:creationId xmlns:a16="http://schemas.microsoft.com/office/drawing/2014/main" id="{8E8F5C81-6442-3837-7229-2EBE272C6BA2}"/>
              </a:ext>
            </a:extLst>
          </p:cNvPr>
          <p:cNvSpPr/>
          <p:nvPr/>
        </p:nvSpPr>
        <p:spPr>
          <a:xfrm>
            <a:off x="4789428" y="2882491"/>
            <a:ext cx="80412" cy="125368"/>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8" name="Arrow: Down 7">
            <a:extLst>
              <a:ext uri="{FF2B5EF4-FFF2-40B4-BE49-F238E27FC236}">
                <a16:creationId xmlns:a16="http://schemas.microsoft.com/office/drawing/2014/main" id="{A66F2E76-74A1-3A89-0906-7EAAACF168EE}"/>
              </a:ext>
            </a:extLst>
          </p:cNvPr>
          <p:cNvSpPr/>
          <p:nvPr/>
        </p:nvSpPr>
        <p:spPr>
          <a:xfrm rot="10800000">
            <a:off x="3872326" y="4182102"/>
            <a:ext cx="80412" cy="125368"/>
          </a:xfrm>
          <a:prstGeom prst="downArrow">
            <a:avLst/>
          </a:prstGeom>
          <a:solidFill>
            <a:srgbClr val="7CA24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9" name="Arrow: Down 8">
            <a:extLst>
              <a:ext uri="{FF2B5EF4-FFF2-40B4-BE49-F238E27FC236}">
                <a16:creationId xmlns:a16="http://schemas.microsoft.com/office/drawing/2014/main" id="{F990E1E4-DF05-6FB7-ACD1-9AECE2DAF958}"/>
              </a:ext>
            </a:extLst>
          </p:cNvPr>
          <p:cNvSpPr/>
          <p:nvPr/>
        </p:nvSpPr>
        <p:spPr>
          <a:xfrm rot="10800000">
            <a:off x="1145320" y="3927056"/>
            <a:ext cx="80412" cy="125368"/>
          </a:xfrm>
          <a:prstGeom prst="downArrow">
            <a:avLst/>
          </a:prstGeom>
          <a:solidFill>
            <a:srgbClr val="7CA24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 name="TextBox 2">
            <a:extLst>
              <a:ext uri="{FF2B5EF4-FFF2-40B4-BE49-F238E27FC236}">
                <a16:creationId xmlns:a16="http://schemas.microsoft.com/office/drawing/2014/main" id="{5AFDADF4-9BF5-0801-D768-09470E874375}"/>
              </a:ext>
            </a:extLst>
          </p:cNvPr>
          <p:cNvSpPr txBox="1"/>
          <p:nvPr/>
        </p:nvSpPr>
        <p:spPr>
          <a:xfrm>
            <a:off x="8426208" y="0"/>
            <a:ext cx="814442" cy="43088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1" i="0" u="none" strike="noStrike" kern="1200" cap="none" spc="0" normalizeH="0" baseline="0" noProof="0" dirty="0" err="1">
                <a:ln>
                  <a:noFill/>
                </a:ln>
                <a:solidFill>
                  <a:srgbClr val="008E94"/>
                </a:solidFill>
                <a:effectLst/>
                <a:uLnTx/>
                <a:uFillTx/>
                <a:latin typeface="Calibri" pitchFamily="34" charset="0"/>
                <a:ea typeface="+mn-ea"/>
                <a:cs typeface="Arial" pitchFamily="34" charset="0"/>
              </a:rPr>
              <a:t>Omnibus</a:t>
            </a:r>
            <a:endParaRPr kumimoji="0" lang="hu-HU"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data</a:t>
            </a:r>
            <a:endParaRPr kumimoji="0" lang="hu-HU"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sp>
        <p:nvSpPr>
          <p:cNvPr id="5" name="TextBox 4">
            <a:extLst>
              <a:ext uri="{FF2B5EF4-FFF2-40B4-BE49-F238E27FC236}">
                <a16:creationId xmlns:a16="http://schemas.microsoft.com/office/drawing/2014/main" id="{3E2DED84-28B1-3E2F-76EA-1B066D0F48EB}"/>
              </a:ext>
            </a:extLst>
          </p:cNvPr>
          <p:cNvSpPr txBox="1"/>
          <p:nvPr/>
        </p:nvSpPr>
        <p:spPr>
          <a:xfrm>
            <a:off x="8175434" y="-186650"/>
            <a:ext cx="256807" cy="83099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a:t>
            </a:r>
            <a:endParaRPr kumimoji="0" lang="hu-HU" sz="48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sp>
        <p:nvSpPr>
          <p:cNvPr id="4" name="Arrow: Down 3">
            <a:extLst>
              <a:ext uri="{FF2B5EF4-FFF2-40B4-BE49-F238E27FC236}">
                <a16:creationId xmlns:a16="http://schemas.microsoft.com/office/drawing/2014/main" id="{F342A2C3-1858-681E-5C0F-48F04B5A3AF7}"/>
              </a:ext>
            </a:extLst>
          </p:cNvPr>
          <p:cNvSpPr/>
          <p:nvPr/>
        </p:nvSpPr>
        <p:spPr>
          <a:xfrm>
            <a:off x="5650814" y="968808"/>
            <a:ext cx="80412" cy="125368"/>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pic>
        <p:nvPicPr>
          <p:cNvPr id="10" name="Picture 2">
            <a:extLst>
              <a:ext uri="{FF2B5EF4-FFF2-40B4-BE49-F238E27FC236}">
                <a16:creationId xmlns:a16="http://schemas.microsoft.com/office/drawing/2014/main" id="{8640ED05-7F60-B274-50F7-83DFEA57335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3F4F650-914D-FC60-D73E-F3BB3FFFD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8139029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Awareness</a:t>
            </a:r>
            <a:r>
              <a:rPr lang="hu-HU" sz="2900" dirty="0"/>
              <a:t> of ad-</a:t>
            </a:r>
            <a:r>
              <a:rPr lang="hu-HU" sz="2900" dirty="0" err="1"/>
              <a:t>blocking</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Have</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heard</a:t>
            </a:r>
            <a:r>
              <a:rPr lang="hu-HU" sz="1000" i="1" dirty="0">
                <a:solidFill>
                  <a:schemeClr val="bg1">
                    <a:lumMod val="50000"/>
                  </a:schemeClr>
                </a:solidFill>
              </a:rPr>
              <a:t> of ad-</a:t>
            </a:r>
            <a:r>
              <a:rPr lang="hu-HU" sz="1000" i="1" dirty="0" err="1">
                <a:solidFill>
                  <a:schemeClr val="bg1">
                    <a:lumMod val="50000"/>
                  </a:schemeClr>
                </a:solidFill>
              </a:rPr>
              <a:t>blocking</a:t>
            </a:r>
            <a:r>
              <a:rPr lang="hu-HU" sz="1000" i="1" dirty="0">
                <a:solidFill>
                  <a:schemeClr val="bg1">
                    <a:lumMod val="50000"/>
                  </a:schemeClr>
                </a:solidFill>
              </a:rPr>
              <a:t>?</a:t>
            </a:r>
          </a:p>
        </p:txBody>
      </p:sp>
      <p:sp>
        <p:nvSpPr>
          <p:cNvPr id="61" name="Szövegdoboz 30"/>
          <p:cNvSpPr txBox="1"/>
          <p:nvPr/>
        </p:nvSpPr>
        <p:spPr>
          <a:xfrm>
            <a:off x="4788024" y="2219524"/>
            <a:ext cx="3146190" cy="57708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58595B"/>
                </a:solidFill>
                <a:effectLst/>
                <a:uLnTx/>
                <a:uFillTx/>
                <a:latin typeface="Calibri"/>
                <a:ea typeface="+mn-ea"/>
                <a:cs typeface="+mn-cs"/>
              </a:rPr>
              <a:t>Young people are more aware of the possibility of advertising blocking than the two older age groups, but still 2 out of 3 over 36 know about it.</a:t>
            </a:r>
            <a:endParaRPr kumimoji="0" lang="hu-HU" sz="1050" b="0" i="0" u="none" strike="noStrike" kern="0" cap="none" spc="0" normalizeH="0" baseline="0" noProof="0" dirty="0">
              <a:ln>
                <a:noFill/>
              </a:ln>
              <a:solidFill>
                <a:srgbClr val="58595B"/>
              </a:solidFill>
              <a:effectLst/>
              <a:uLnTx/>
              <a:uFillTx/>
              <a:latin typeface="Calibri"/>
              <a:ea typeface="+mn-ea"/>
              <a:cs typeface="+mn-cs"/>
            </a:endParaRPr>
          </a:p>
        </p:txBody>
      </p:sp>
      <p:sp>
        <p:nvSpPr>
          <p:cNvPr id="2" name="Szövegdoboz 135">
            <a:extLst>
              <a:ext uri="{FF2B5EF4-FFF2-40B4-BE49-F238E27FC236}">
                <a16:creationId xmlns:a16="http://schemas.microsoft.com/office/drawing/2014/main" id="{281CF87C-927E-4EC6-77B0-4BB00BEBC7FA}"/>
              </a:ext>
            </a:extLst>
          </p:cNvPr>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T</a:t>
            </a:r>
            <a:r>
              <a:rPr kumimoji="0" lang="en-GB" sz="900" b="0" i="0" u="none" strike="noStrike" kern="0" cap="none" spc="0" normalizeH="0" baseline="0" noProof="0" dirty="0" err="1">
                <a:ln>
                  <a:noFill/>
                </a:ln>
                <a:solidFill>
                  <a:srgbClr val="222223"/>
                </a:solidFill>
                <a:effectLst/>
                <a:uLnTx/>
                <a:uFillTx/>
                <a:latin typeface="Calibri"/>
                <a:ea typeface="+mn-ea"/>
                <a:cs typeface="+mn-cs"/>
              </a:rPr>
              <a:t>otal</a:t>
            </a:r>
            <a:r>
              <a:rPr kumimoji="0" lang="en-GB" sz="900" b="0" i="0" u="none" strike="noStrike" kern="0" cap="none" spc="0" normalizeH="0" baseline="0" noProof="0" dirty="0">
                <a:ln>
                  <a:noFill/>
                </a:ln>
                <a:solidFill>
                  <a:srgbClr val="222223"/>
                </a:solidFill>
                <a:effectLst/>
                <a:uLnTx/>
                <a:uFillTx/>
                <a:latin typeface="Calibri"/>
                <a:ea typeface="+mn-ea"/>
                <a:cs typeface="+mn-cs"/>
              </a:rPr>
              <a:t> sample</a:t>
            </a:r>
            <a:r>
              <a:rPr kumimoji="0" lang="hu-HU" sz="900" b="0" i="0" u="none" strike="noStrike" kern="0" cap="none" spc="0" normalizeH="0" baseline="0" noProof="0" dirty="0">
                <a:ln>
                  <a:noFill/>
                </a:ln>
                <a:solidFill>
                  <a:srgbClr val="222223"/>
                </a:solidFill>
                <a:effectLst/>
                <a:uLnTx/>
                <a:uFillTx/>
                <a:latin typeface="Calibri"/>
                <a:ea typeface="+mn-ea"/>
                <a:cs typeface="+mn-cs"/>
              </a:rPr>
              <a:t> 2017: N=1005; 2020: N=1000; 2023: N=1000, </a:t>
            </a:r>
            <a:r>
              <a:rPr kumimoji="0" lang="en-GB" sz="900" b="0" i="0" u="none" strike="noStrike" kern="0" cap="none" spc="0" normalizeH="0" baseline="0" noProof="0" dirty="0">
                <a:ln>
                  <a:noFill/>
                </a:ln>
                <a:solidFill>
                  <a:srgbClr val="222223"/>
                </a:solidFill>
                <a:effectLst/>
                <a:uLnTx/>
                <a:uFillTx/>
                <a:latin typeface="Calibri"/>
                <a:ea typeface="+mn-ea"/>
                <a:cs typeface="+mn-cs"/>
              </a:rPr>
              <a:t>age group </a:t>
            </a:r>
            <a:r>
              <a:rPr kumimoji="0" lang="hu-HU" sz="900" b="0" i="0" u="none" strike="noStrike" kern="0" cap="none" spc="0" normalizeH="0" baseline="0" noProof="0" dirty="0">
                <a:ln>
                  <a:noFill/>
                </a:ln>
                <a:solidFill>
                  <a:srgbClr val="222223"/>
                </a:solidFill>
                <a:effectLst/>
                <a:uLnTx/>
                <a:uFillTx/>
                <a:latin typeface="Calibri"/>
                <a:ea typeface="+mn-ea"/>
                <a:cs typeface="+mn-cs"/>
              </a:rPr>
              <a:t>36-59: n= 409, </a:t>
            </a:r>
            <a:r>
              <a:rPr kumimoji="0" lang="en-GB" sz="900" b="0" i="0" u="none" strike="noStrike" kern="0" cap="none" spc="0" normalizeH="0" baseline="0" noProof="0" dirty="0">
                <a:ln>
                  <a:noFill/>
                </a:ln>
                <a:solidFill>
                  <a:srgbClr val="222223"/>
                </a:solidFill>
                <a:effectLst/>
                <a:uLnTx/>
                <a:uFillTx/>
                <a:latin typeface="Calibri"/>
                <a:ea typeface="+mn-ea"/>
                <a:cs typeface="+mn-cs"/>
              </a:rPr>
              <a:t>age group </a:t>
            </a:r>
            <a:r>
              <a:rPr kumimoji="0" lang="hu-HU" sz="900" b="0" i="0" u="none" strike="noStrike" kern="0" cap="none" spc="0" normalizeH="0" baseline="0" noProof="0" dirty="0">
                <a:ln>
                  <a:noFill/>
                </a:ln>
                <a:solidFill>
                  <a:srgbClr val="222223"/>
                </a:solidFill>
                <a:effectLst/>
                <a:uLnTx/>
                <a:uFillTx/>
                <a:latin typeface="Calibri"/>
                <a:ea typeface="+mn-ea"/>
                <a:cs typeface="+mn-cs"/>
              </a:rPr>
              <a:t>60+: n=282 </a:t>
            </a:r>
          </a:p>
        </p:txBody>
      </p:sp>
      <p:graphicFrame>
        <p:nvGraphicFramePr>
          <p:cNvPr id="6" name="Chart 5">
            <a:extLst>
              <a:ext uri="{FF2B5EF4-FFF2-40B4-BE49-F238E27FC236}">
                <a16:creationId xmlns:a16="http://schemas.microsoft.com/office/drawing/2014/main" id="{ED569888-063F-5838-F13F-F75D92BBCA2E}"/>
              </a:ext>
            </a:extLst>
          </p:cNvPr>
          <p:cNvGraphicFramePr>
            <a:graphicFrameLocks noChangeAspect="1"/>
          </p:cNvGraphicFramePr>
          <p:nvPr/>
        </p:nvGraphicFramePr>
        <p:xfrm>
          <a:off x="1475656" y="1503227"/>
          <a:ext cx="2376264" cy="2354176"/>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88313A87-7999-ADA1-AE24-3E8F5C49972E}"/>
              </a:ext>
            </a:extLst>
          </p:cNvPr>
          <p:cNvGrpSpPr>
            <a:grpSpLocks noChangeAspect="1"/>
          </p:cNvGrpSpPr>
          <p:nvPr/>
        </p:nvGrpSpPr>
        <p:grpSpPr>
          <a:xfrm>
            <a:off x="2347241" y="2132742"/>
            <a:ext cx="653400" cy="653400"/>
            <a:chOff x="1415266" y="3607378"/>
            <a:chExt cx="309261" cy="309261"/>
          </a:xfrm>
        </p:grpSpPr>
        <p:sp>
          <p:nvSpPr>
            <p:cNvPr id="9" name="Freeform 215">
              <a:extLst>
                <a:ext uri="{FF2B5EF4-FFF2-40B4-BE49-F238E27FC236}">
                  <a16:creationId xmlns:a16="http://schemas.microsoft.com/office/drawing/2014/main" id="{4F41E86E-7F1D-B01D-3C1E-D1F60355D185}"/>
                </a:ext>
              </a:extLst>
            </p:cNvPr>
            <p:cNvSpPr>
              <a:spLocks/>
            </p:cNvSpPr>
            <p:nvPr/>
          </p:nvSpPr>
          <p:spPr bwMode="auto">
            <a:xfrm>
              <a:off x="1417171" y="3608648"/>
              <a:ext cx="306086" cy="306086"/>
            </a:xfrm>
            <a:custGeom>
              <a:avLst/>
              <a:gdLst/>
              <a:ahLst/>
              <a:cxnLst>
                <a:cxn ang="0">
                  <a:pos x="65" y="204"/>
                </a:cxn>
                <a:cxn ang="0">
                  <a:pos x="64" y="204"/>
                </a:cxn>
                <a:cxn ang="0">
                  <a:pos x="63" y="204"/>
                </a:cxn>
                <a:cxn ang="0">
                  <a:pos x="57" y="201"/>
                </a:cxn>
                <a:cxn ang="0">
                  <a:pos x="3" y="148"/>
                </a:cxn>
                <a:cxn ang="0">
                  <a:pos x="3" y="147"/>
                </a:cxn>
                <a:cxn ang="0">
                  <a:pos x="3" y="147"/>
                </a:cxn>
                <a:cxn ang="0">
                  <a:pos x="3" y="147"/>
                </a:cxn>
                <a:cxn ang="0">
                  <a:pos x="2" y="146"/>
                </a:cxn>
                <a:cxn ang="0">
                  <a:pos x="2" y="146"/>
                </a:cxn>
                <a:cxn ang="0">
                  <a:pos x="0" y="140"/>
                </a:cxn>
                <a:cxn ang="0">
                  <a:pos x="0" y="64"/>
                </a:cxn>
                <a:cxn ang="0">
                  <a:pos x="0" y="64"/>
                </a:cxn>
                <a:cxn ang="0">
                  <a:pos x="1" y="60"/>
                </a:cxn>
                <a:cxn ang="0">
                  <a:pos x="1" y="60"/>
                </a:cxn>
                <a:cxn ang="0">
                  <a:pos x="1" y="60"/>
                </a:cxn>
                <a:cxn ang="0">
                  <a:pos x="1" y="60"/>
                </a:cxn>
                <a:cxn ang="0">
                  <a:pos x="3" y="56"/>
                </a:cxn>
                <a:cxn ang="0">
                  <a:pos x="57" y="3"/>
                </a:cxn>
                <a:cxn ang="0">
                  <a:pos x="57" y="3"/>
                </a:cxn>
                <a:cxn ang="0">
                  <a:pos x="58" y="2"/>
                </a:cxn>
                <a:cxn ang="0">
                  <a:pos x="58" y="2"/>
                </a:cxn>
                <a:cxn ang="0">
                  <a:pos x="65" y="0"/>
                </a:cxn>
                <a:cxn ang="0">
                  <a:pos x="140" y="0"/>
                </a:cxn>
                <a:cxn ang="0">
                  <a:pos x="140" y="0"/>
                </a:cxn>
                <a:cxn ang="0">
                  <a:pos x="143" y="1"/>
                </a:cxn>
                <a:cxn ang="0">
                  <a:pos x="143" y="1"/>
                </a:cxn>
                <a:cxn ang="0">
                  <a:pos x="144" y="1"/>
                </a:cxn>
                <a:cxn ang="0">
                  <a:pos x="144" y="1"/>
                </a:cxn>
                <a:cxn ang="0">
                  <a:pos x="146" y="2"/>
                </a:cxn>
                <a:cxn ang="0">
                  <a:pos x="148" y="3"/>
                </a:cxn>
                <a:cxn ang="0">
                  <a:pos x="201" y="56"/>
                </a:cxn>
                <a:cxn ang="0">
                  <a:pos x="201" y="57"/>
                </a:cxn>
                <a:cxn ang="0">
                  <a:pos x="201" y="57"/>
                </a:cxn>
                <a:cxn ang="0">
                  <a:pos x="202" y="57"/>
                </a:cxn>
                <a:cxn ang="0">
                  <a:pos x="202" y="58"/>
                </a:cxn>
                <a:cxn ang="0">
                  <a:pos x="204" y="64"/>
                </a:cxn>
                <a:cxn ang="0">
                  <a:pos x="204" y="140"/>
                </a:cxn>
                <a:cxn ang="0">
                  <a:pos x="204" y="140"/>
                </a:cxn>
                <a:cxn ang="0">
                  <a:pos x="204" y="143"/>
                </a:cxn>
                <a:cxn ang="0">
                  <a:pos x="203" y="143"/>
                </a:cxn>
                <a:cxn ang="0">
                  <a:pos x="203" y="144"/>
                </a:cxn>
                <a:cxn ang="0">
                  <a:pos x="202" y="146"/>
                </a:cxn>
                <a:cxn ang="0">
                  <a:pos x="201" y="147"/>
                </a:cxn>
                <a:cxn ang="0">
                  <a:pos x="148" y="201"/>
                </a:cxn>
                <a:cxn ang="0">
                  <a:pos x="147" y="201"/>
                </a:cxn>
                <a:cxn ang="0">
                  <a:pos x="147" y="202"/>
                </a:cxn>
                <a:cxn ang="0">
                  <a:pos x="145" y="202"/>
                </a:cxn>
                <a:cxn ang="0">
                  <a:pos x="140" y="204"/>
                </a:cxn>
                <a:cxn ang="0">
                  <a:pos x="65" y="204"/>
                </a:cxn>
              </a:cxnLst>
              <a:rect l="0" t="0" r="r" b="b"/>
              <a:pathLst>
                <a:path w="204" h="204">
                  <a:moveTo>
                    <a:pt x="65" y="204"/>
                  </a:moveTo>
                  <a:cubicBezTo>
                    <a:pt x="64" y="204"/>
                    <a:pt x="64" y="204"/>
                    <a:pt x="64" y="204"/>
                  </a:cubicBezTo>
                  <a:cubicBezTo>
                    <a:pt x="63" y="204"/>
                    <a:pt x="63" y="204"/>
                    <a:pt x="63" y="204"/>
                  </a:cubicBezTo>
                  <a:cubicBezTo>
                    <a:pt x="60" y="203"/>
                    <a:pt x="58" y="202"/>
                    <a:pt x="57" y="201"/>
                  </a:cubicBezTo>
                  <a:cubicBezTo>
                    <a:pt x="3" y="148"/>
                    <a:pt x="3" y="148"/>
                    <a:pt x="3" y="148"/>
                  </a:cubicBezTo>
                  <a:cubicBezTo>
                    <a:pt x="3" y="147"/>
                    <a:pt x="3" y="147"/>
                    <a:pt x="3" y="147"/>
                  </a:cubicBezTo>
                  <a:cubicBezTo>
                    <a:pt x="3" y="147"/>
                    <a:pt x="3" y="147"/>
                    <a:pt x="3" y="147"/>
                  </a:cubicBezTo>
                  <a:cubicBezTo>
                    <a:pt x="3" y="147"/>
                    <a:pt x="3" y="147"/>
                    <a:pt x="3" y="147"/>
                  </a:cubicBezTo>
                  <a:cubicBezTo>
                    <a:pt x="2" y="146"/>
                    <a:pt x="2" y="146"/>
                    <a:pt x="2" y="146"/>
                  </a:cubicBezTo>
                  <a:cubicBezTo>
                    <a:pt x="2" y="146"/>
                    <a:pt x="2" y="146"/>
                    <a:pt x="2" y="146"/>
                  </a:cubicBezTo>
                  <a:cubicBezTo>
                    <a:pt x="1" y="143"/>
                    <a:pt x="0" y="141"/>
                    <a:pt x="0" y="140"/>
                  </a:cubicBezTo>
                  <a:cubicBezTo>
                    <a:pt x="0" y="64"/>
                    <a:pt x="0" y="64"/>
                    <a:pt x="0" y="64"/>
                  </a:cubicBezTo>
                  <a:cubicBezTo>
                    <a:pt x="0" y="64"/>
                    <a:pt x="0" y="64"/>
                    <a:pt x="0" y="64"/>
                  </a:cubicBezTo>
                  <a:cubicBezTo>
                    <a:pt x="0" y="62"/>
                    <a:pt x="1" y="61"/>
                    <a:pt x="1" y="60"/>
                  </a:cubicBezTo>
                  <a:cubicBezTo>
                    <a:pt x="1" y="60"/>
                    <a:pt x="1" y="60"/>
                    <a:pt x="1" y="60"/>
                  </a:cubicBezTo>
                  <a:cubicBezTo>
                    <a:pt x="1" y="60"/>
                    <a:pt x="1" y="60"/>
                    <a:pt x="1" y="60"/>
                  </a:cubicBezTo>
                  <a:cubicBezTo>
                    <a:pt x="1" y="60"/>
                    <a:pt x="1" y="60"/>
                    <a:pt x="1" y="60"/>
                  </a:cubicBezTo>
                  <a:cubicBezTo>
                    <a:pt x="2" y="59"/>
                    <a:pt x="2" y="58"/>
                    <a:pt x="3" y="56"/>
                  </a:cubicBezTo>
                  <a:cubicBezTo>
                    <a:pt x="57" y="3"/>
                    <a:pt x="57" y="3"/>
                    <a:pt x="57" y="3"/>
                  </a:cubicBezTo>
                  <a:cubicBezTo>
                    <a:pt x="57" y="3"/>
                    <a:pt x="57" y="3"/>
                    <a:pt x="57" y="3"/>
                  </a:cubicBezTo>
                  <a:cubicBezTo>
                    <a:pt x="58" y="2"/>
                    <a:pt x="58" y="2"/>
                    <a:pt x="58" y="2"/>
                  </a:cubicBezTo>
                  <a:cubicBezTo>
                    <a:pt x="58" y="2"/>
                    <a:pt x="58" y="2"/>
                    <a:pt x="58" y="2"/>
                  </a:cubicBezTo>
                  <a:cubicBezTo>
                    <a:pt x="60" y="0"/>
                    <a:pt x="63" y="0"/>
                    <a:pt x="65" y="0"/>
                  </a:cubicBezTo>
                  <a:cubicBezTo>
                    <a:pt x="140" y="0"/>
                    <a:pt x="140" y="0"/>
                    <a:pt x="140" y="0"/>
                  </a:cubicBezTo>
                  <a:cubicBezTo>
                    <a:pt x="140" y="0"/>
                    <a:pt x="140" y="0"/>
                    <a:pt x="140" y="0"/>
                  </a:cubicBezTo>
                  <a:cubicBezTo>
                    <a:pt x="141" y="0"/>
                    <a:pt x="142" y="0"/>
                    <a:pt x="143" y="1"/>
                  </a:cubicBezTo>
                  <a:cubicBezTo>
                    <a:pt x="143" y="1"/>
                    <a:pt x="143" y="1"/>
                    <a:pt x="143" y="1"/>
                  </a:cubicBezTo>
                  <a:cubicBezTo>
                    <a:pt x="144" y="1"/>
                    <a:pt x="144" y="1"/>
                    <a:pt x="144" y="1"/>
                  </a:cubicBezTo>
                  <a:cubicBezTo>
                    <a:pt x="144" y="1"/>
                    <a:pt x="144" y="1"/>
                    <a:pt x="144" y="1"/>
                  </a:cubicBezTo>
                  <a:cubicBezTo>
                    <a:pt x="145" y="1"/>
                    <a:pt x="145" y="2"/>
                    <a:pt x="146" y="2"/>
                  </a:cubicBezTo>
                  <a:cubicBezTo>
                    <a:pt x="146" y="2"/>
                    <a:pt x="147" y="3"/>
                    <a:pt x="148" y="3"/>
                  </a:cubicBezTo>
                  <a:cubicBezTo>
                    <a:pt x="201" y="56"/>
                    <a:pt x="201" y="56"/>
                    <a:pt x="201" y="56"/>
                  </a:cubicBezTo>
                  <a:cubicBezTo>
                    <a:pt x="201" y="57"/>
                    <a:pt x="201" y="57"/>
                    <a:pt x="201" y="57"/>
                  </a:cubicBezTo>
                  <a:cubicBezTo>
                    <a:pt x="201" y="57"/>
                    <a:pt x="201" y="57"/>
                    <a:pt x="201" y="57"/>
                  </a:cubicBezTo>
                  <a:cubicBezTo>
                    <a:pt x="201" y="57"/>
                    <a:pt x="202" y="57"/>
                    <a:pt x="202" y="57"/>
                  </a:cubicBezTo>
                  <a:cubicBezTo>
                    <a:pt x="202" y="58"/>
                    <a:pt x="202" y="58"/>
                    <a:pt x="202" y="58"/>
                  </a:cubicBezTo>
                  <a:cubicBezTo>
                    <a:pt x="203" y="60"/>
                    <a:pt x="204" y="62"/>
                    <a:pt x="204" y="64"/>
                  </a:cubicBezTo>
                  <a:cubicBezTo>
                    <a:pt x="204" y="140"/>
                    <a:pt x="204" y="140"/>
                    <a:pt x="204" y="140"/>
                  </a:cubicBezTo>
                  <a:cubicBezTo>
                    <a:pt x="204" y="140"/>
                    <a:pt x="204" y="140"/>
                    <a:pt x="204" y="140"/>
                  </a:cubicBezTo>
                  <a:cubicBezTo>
                    <a:pt x="204" y="141"/>
                    <a:pt x="204" y="142"/>
                    <a:pt x="204" y="143"/>
                  </a:cubicBezTo>
                  <a:cubicBezTo>
                    <a:pt x="203" y="143"/>
                    <a:pt x="203" y="143"/>
                    <a:pt x="203" y="143"/>
                  </a:cubicBezTo>
                  <a:cubicBezTo>
                    <a:pt x="203" y="144"/>
                    <a:pt x="203" y="144"/>
                    <a:pt x="203" y="144"/>
                  </a:cubicBezTo>
                  <a:cubicBezTo>
                    <a:pt x="203" y="145"/>
                    <a:pt x="202" y="145"/>
                    <a:pt x="202" y="146"/>
                  </a:cubicBezTo>
                  <a:cubicBezTo>
                    <a:pt x="201" y="147"/>
                    <a:pt x="201" y="147"/>
                    <a:pt x="201" y="147"/>
                  </a:cubicBezTo>
                  <a:cubicBezTo>
                    <a:pt x="148" y="201"/>
                    <a:pt x="148" y="201"/>
                    <a:pt x="148" y="201"/>
                  </a:cubicBezTo>
                  <a:cubicBezTo>
                    <a:pt x="148" y="201"/>
                    <a:pt x="147" y="201"/>
                    <a:pt x="147" y="201"/>
                  </a:cubicBezTo>
                  <a:cubicBezTo>
                    <a:pt x="147" y="201"/>
                    <a:pt x="147" y="201"/>
                    <a:pt x="147" y="202"/>
                  </a:cubicBezTo>
                  <a:cubicBezTo>
                    <a:pt x="146" y="202"/>
                    <a:pt x="146" y="202"/>
                    <a:pt x="145" y="202"/>
                  </a:cubicBezTo>
                  <a:cubicBezTo>
                    <a:pt x="144" y="203"/>
                    <a:pt x="142" y="204"/>
                    <a:pt x="140" y="204"/>
                  </a:cubicBezTo>
                  <a:lnTo>
                    <a:pt x="65"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0" name="Freeform 216">
              <a:extLst>
                <a:ext uri="{FF2B5EF4-FFF2-40B4-BE49-F238E27FC236}">
                  <a16:creationId xmlns:a16="http://schemas.microsoft.com/office/drawing/2014/main" id="{DA111696-D427-1E7F-4A6F-3E4C12690E7B}"/>
                </a:ext>
              </a:extLst>
            </p:cNvPr>
            <p:cNvSpPr>
              <a:spLocks noEditPoints="1"/>
            </p:cNvSpPr>
            <p:nvPr/>
          </p:nvSpPr>
          <p:spPr bwMode="auto">
            <a:xfrm>
              <a:off x="1415266" y="3607378"/>
              <a:ext cx="309261" cy="309261"/>
            </a:xfrm>
            <a:custGeom>
              <a:avLst/>
              <a:gdLst/>
              <a:ahLst/>
              <a:cxnLst>
                <a:cxn ang="0">
                  <a:pos x="66" y="206"/>
                </a:cxn>
                <a:cxn ang="0">
                  <a:pos x="64" y="206"/>
                </a:cxn>
                <a:cxn ang="0">
                  <a:pos x="57" y="203"/>
                </a:cxn>
                <a:cxn ang="0">
                  <a:pos x="3" y="148"/>
                </a:cxn>
                <a:cxn ang="0">
                  <a:pos x="2" y="147"/>
                </a:cxn>
                <a:cxn ang="0">
                  <a:pos x="0" y="141"/>
                </a:cxn>
                <a:cxn ang="0">
                  <a:pos x="0" y="65"/>
                </a:cxn>
                <a:cxn ang="0">
                  <a:pos x="0" y="63"/>
                </a:cxn>
                <a:cxn ang="0">
                  <a:pos x="1" y="60"/>
                </a:cxn>
                <a:cxn ang="0">
                  <a:pos x="3" y="57"/>
                </a:cxn>
                <a:cxn ang="0">
                  <a:pos x="57" y="3"/>
                </a:cxn>
                <a:cxn ang="0">
                  <a:pos x="58" y="2"/>
                </a:cxn>
                <a:cxn ang="0">
                  <a:pos x="60" y="1"/>
                </a:cxn>
                <a:cxn ang="0">
                  <a:pos x="66" y="0"/>
                </a:cxn>
                <a:cxn ang="0">
                  <a:pos x="141" y="0"/>
                </a:cxn>
                <a:cxn ang="0">
                  <a:pos x="143" y="0"/>
                </a:cxn>
                <a:cxn ang="0">
                  <a:pos x="144" y="0"/>
                </a:cxn>
                <a:cxn ang="0">
                  <a:pos x="146" y="1"/>
                </a:cxn>
                <a:cxn ang="0">
                  <a:pos x="149" y="3"/>
                </a:cxn>
                <a:cxn ang="0">
                  <a:pos x="203" y="57"/>
                </a:cxn>
                <a:cxn ang="0">
                  <a:pos x="204" y="58"/>
                </a:cxn>
                <a:cxn ang="0">
                  <a:pos x="205" y="60"/>
                </a:cxn>
                <a:cxn ang="0">
                  <a:pos x="206" y="65"/>
                </a:cxn>
                <a:cxn ang="0">
                  <a:pos x="206" y="141"/>
                </a:cxn>
                <a:cxn ang="0">
                  <a:pos x="206" y="143"/>
                </a:cxn>
                <a:cxn ang="0">
                  <a:pos x="206" y="144"/>
                </a:cxn>
                <a:cxn ang="0">
                  <a:pos x="205" y="146"/>
                </a:cxn>
                <a:cxn ang="0">
                  <a:pos x="149" y="203"/>
                </a:cxn>
                <a:cxn ang="0">
                  <a:pos x="149" y="203"/>
                </a:cxn>
                <a:cxn ang="0">
                  <a:pos x="148" y="203"/>
                </a:cxn>
                <a:cxn ang="0">
                  <a:pos x="146" y="205"/>
                </a:cxn>
                <a:cxn ang="0">
                  <a:pos x="66" y="206"/>
                </a:cxn>
                <a:cxn ang="0">
                  <a:pos x="145" y="203"/>
                </a:cxn>
                <a:cxn ang="0">
                  <a:pos x="146" y="202"/>
                </a:cxn>
                <a:cxn ang="0">
                  <a:pos x="147" y="201"/>
                </a:cxn>
                <a:cxn ang="0">
                  <a:pos x="147" y="201"/>
                </a:cxn>
                <a:cxn ang="0">
                  <a:pos x="203" y="145"/>
                </a:cxn>
                <a:cxn ang="0">
                  <a:pos x="203" y="143"/>
                </a:cxn>
                <a:cxn ang="0">
                  <a:pos x="203" y="142"/>
                </a:cxn>
                <a:cxn ang="0">
                  <a:pos x="204" y="141"/>
                </a:cxn>
                <a:cxn ang="0">
                  <a:pos x="203" y="62"/>
                </a:cxn>
                <a:cxn ang="0">
                  <a:pos x="202" y="60"/>
                </a:cxn>
                <a:cxn ang="0">
                  <a:pos x="201" y="59"/>
                </a:cxn>
                <a:cxn ang="0">
                  <a:pos x="201" y="58"/>
                </a:cxn>
                <a:cxn ang="0">
                  <a:pos x="145" y="3"/>
                </a:cxn>
                <a:cxn ang="0">
                  <a:pos x="144" y="3"/>
                </a:cxn>
                <a:cxn ang="0">
                  <a:pos x="141" y="2"/>
                </a:cxn>
                <a:cxn ang="0">
                  <a:pos x="141" y="2"/>
                </a:cxn>
                <a:cxn ang="0">
                  <a:pos x="61" y="3"/>
                </a:cxn>
                <a:cxn ang="0">
                  <a:pos x="60" y="4"/>
                </a:cxn>
                <a:cxn ang="0">
                  <a:pos x="59" y="5"/>
                </a:cxn>
                <a:cxn ang="0">
                  <a:pos x="59" y="5"/>
                </a:cxn>
                <a:cxn ang="0">
                  <a:pos x="4" y="60"/>
                </a:cxn>
                <a:cxn ang="0">
                  <a:pos x="3" y="62"/>
                </a:cxn>
                <a:cxn ang="0">
                  <a:pos x="3" y="64"/>
                </a:cxn>
                <a:cxn ang="0">
                  <a:pos x="3" y="65"/>
                </a:cxn>
                <a:cxn ang="0">
                  <a:pos x="3" y="144"/>
                </a:cxn>
                <a:cxn ang="0">
                  <a:pos x="4" y="146"/>
                </a:cxn>
                <a:cxn ang="0">
                  <a:pos x="5" y="147"/>
                </a:cxn>
                <a:cxn ang="0">
                  <a:pos x="5" y="147"/>
                </a:cxn>
                <a:cxn ang="0">
                  <a:pos x="63" y="203"/>
                </a:cxn>
                <a:cxn ang="0">
                  <a:pos x="65" y="203"/>
                </a:cxn>
                <a:cxn ang="0">
                  <a:pos x="66" y="203"/>
                </a:cxn>
              </a:cxnLst>
              <a:rect l="0" t="0" r="r" b="b"/>
              <a:pathLst>
                <a:path w="206" h="206">
                  <a:moveTo>
                    <a:pt x="66" y="206"/>
                  </a:moveTo>
                  <a:cubicBezTo>
                    <a:pt x="66" y="206"/>
                    <a:pt x="66" y="206"/>
                    <a:pt x="66" y="206"/>
                  </a:cubicBezTo>
                  <a:cubicBezTo>
                    <a:pt x="66" y="206"/>
                    <a:pt x="66" y="206"/>
                    <a:pt x="66" y="206"/>
                  </a:cubicBezTo>
                  <a:cubicBezTo>
                    <a:pt x="65" y="206"/>
                    <a:pt x="65" y="206"/>
                    <a:pt x="65" y="206"/>
                  </a:cubicBezTo>
                  <a:cubicBezTo>
                    <a:pt x="65" y="206"/>
                    <a:pt x="65" y="206"/>
                    <a:pt x="65" y="206"/>
                  </a:cubicBezTo>
                  <a:cubicBezTo>
                    <a:pt x="64" y="206"/>
                    <a:pt x="64" y="206"/>
                    <a:pt x="64" y="206"/>
                  </a:cubicBezTo>
                  <a:cubicBezTo>
                    <a:pt x="63" y="206"/>
                    <a:pt x="63" y="206"/>
                    <a:pt x="62" y="205"/>
                  </a:cubicBezTo>
                  <a:cubicBezTo>
                    <a:pt x="62" y="205"/>
                    <a:pt x="62" y="205"/>
                    <a:pt x="62" y="205"/>
                  </a:cubicBezTo>
                  <a:cubicBezTo>
                    <a:pt x="60" y="205"/>
                    <a:pt x="58" y="204"/>
                    <a:pt x="57" y="203"/>
                  </a:cubicBezTo>
                  <a:cubicBezTo>
                    <a:pt x="3" y="149"/>
                    <a:pt x="3" y="149"/>
                    <a:pt x="3" y="149"/>
                  </a:cubicBezTo>
                  <a:cubicBezTo>
                    <a:pt x="3" y="149"/>
                    <a:pt x="3" y="149"/>
                    <a:pt x="3" y="149"/>
                  </a:cubicBezTo>
                  <a:cubicBezTo>
                    <a:pt x="3" y="148"/>
                    <a:pt x="3" y="148"/>
                    <a:pt x="3" y="148"/>
                  </a:cubicBezTo>
                  <a:cubicBezTo>
                    <a:pt x="3" y="148"/>
                    <a:pt x="3" y="148"/>
                    <a:pt x="3" y="148"/>
                  </a:cubicBezTo>
                  <a:cubicBezTo>
                    <a:pt x="2" y="148"/>
                    <a:pt x="2" y="148"/>
                    <a:pt x="2" y="147"/>
                  </a:cubicBezTo>
                  <a:cubicBezTo>
                    <a:pt x="2" y="147"/>
                    <a:pt x="2" y="147"/>
                    <a:pt x="2" y="147"/>
                  </a:cubicBezTo>
                  <a:cubicBezTo>
                    <a:pt x="2" y="147"/>
                    <a:pt x="2" y="147"/>
                    <a:pt x="1" y="147"/>
                  </a:cubicBezTo>
                  <a:cubicBezTo>
                    <a:pt x="1" y="146"/>
                    <a:pt x="1" y="146"/>
                    <a:pt x="1" y="146"/>
                  </a:cubicBezTo>
                  <a:cubicBezTo>
                    <a:pt x="0" y="144"/>
                    <a:pt x="0" y="143"/>
                    <a:pt x="0" y="141"/>
                  </a:cubicBezTo>
                  <a:cubicBezTo>
                    <a:pt x="0" y="65"/>
                    <a:pt x="0" y="65"/>
                    <a:pt x="0" y="65"/>
                  </a:cubicBezTo>
                  <a:cubicBezTo>
                    <a:pt x="0" y="65"/>
                    <a:pt x="0" y="65"/>
                    <a:pt x="0" y="65"/>
                  </a:cubicBezTo>
                  <a:cubicBezTo>
                    <a:pt x="0" y="65"/>
                    <a:pt x="0" y="65"/>
                    <a:pt x="0" y="65"/>
                  </a:cubicBezTo>
                  <a:cubicBezTo>
                    <a:pt x="0" y="64"/>
                    <a:pt x="0" y="64"/>
                    <a:pt x="0" y="64"/>
                  </a:cubicBezTo>
                  <a:cubicBezTo>
                    <a:pt x="0" y="64"/>
                    <a:pt x="0" y="64"/>
                    <a:pt x="0" y="64"/>
                  </a:cubicBezTo>
                  <a:cubicBezTo>
                    <a:pt x="0" y="64"/>
                    <a:pt x="0" y="64"/>
                    <a:pt x="0" y="63"/>
                  </a:cubicBezTo>
                  <a:cubicBezTo>
                    <a:pt x="0" y="63"/>
                    <a:pt x="0" y="62"/>
                    <a:pt x="1" y="61"/>
                  </a:cubicBezTo>
                  <a:cubicBezTo>
                    <a:pt x="1" y="60"/>
                    <a:pt x="1" y="60"/>
                    <a:pt x="1" y="60"/>
                  </a:cubicBezTo>
                  <a:cubicBezTo>
                    <a:pt x="1" y="60"/>
                    <a:pt x="1" y="60"/>
                    <a:pt x="1" y="60"/>
                  </a:cubicBezTo>
                  <a:cubicBezTo>
                    <a:pt x="1" y="60"/>
                    <a:pt x="1" y="60"/>
                    <a:pt x="1" y="59"/>
                  </a:cubicBezTo>
                  <a:cubicBezTo>
                    <a:pt x="2" y="59"/>
                    <a:pt x="2" y="59"/>
                    <a:pt x="2" y="59"/>
                  </a:cubicBezTo>
                  <a:cubicBezTo>
                    <a:pt x="2" y="58"/>
                    <a:pt x="3" y="57"/>
                    <a:pt x="3" y="57"/>
                  </a:cubicBezTo>
                  <a:cubicBezTo>
                    <a:pt x="57" y="3"/>
                    <a:pt x="57" y="3"/>
                    <a:pt x="57" y="3"/>
                  </a:cubicBezTo>
                  <a:cubicBezTo>
                    <a:pt x="57" y="3"/>
                    <a:pt x="57" y="3"/>
                    <a:pt x="57" y="3"/>
                  </a:cubicBezTo>
                  <a:cubicBezTo>
                    <a:pt x="57" y="3"/>
                    <a:pt x="57" y="3"/>
                    <a:pt x="57" y="3"/>
                  </a:cubicBezTo>
                  <a:cubicBezTo>
                    <a:pt x="58" y="3"/>
                    <a:pt x="58" y="3"/>
                    <a:pt x="58" y="3"/>
                  </a:cubicBezTo>
                  <a:cubicBezTo>
                    <a:pt x="58" y="2"/>
                    <a:pt x="58" y="2"/>
                    <a:pt x="58" y="2"/>
                  </a:cubicBezTo>
                  <a:cubicBezTo>
                    <a:pt x="58" y="2"/>
                    <a:pt x="58" y="2"/>
                    <a:pt x="58" y="2"/>
                  </a:cubicBezTo>
                  <a:cubicBezTo>
                    <a:pt x="59" y="2"/>
                    <a:pt x="59" y="2"/>
                    <a:pt x="59" y="2"/>
                  </a:cubicBezTo>
                  <a:cubicBezTo>
                    <a:pt x="59" y="1"/>
                    <a:pt x="59" y="1"/>
                    <a:pt x="59" y="1"/>
                  </a:cubicBezTo>
                  <a:cubicBezTo>
                    <a:pt x="60" y="1"/>
                    <a:pt x="60" y="1"/>
                    <a:pt x="60" y="1"/>
                  </a:cubicBezTo>
                  <a:cubicBezTo>
                    <a:pt x="60" y="1"/>
                    <a:pt x="60" y="1"/>
                    <a:pt x="60" y="1"/>
                  </a:cubicBezTo>
                  <a:cubicBezTo>
                    <a:pt x="60" y="1"/>
                    <a:pt x="60" y="1"/>
                    <a:pt x="60" y="1"/>
                  </a:cubicBezTo>
                  <a:cubicBezTo>
                    <a:pt x="62" y="0"/>
                    <a:pt x="64" y="0"/>
                    <a:pt x="66" y="0"/>
                  </a:cubicBezTo>
                  <a:cubicBezTo>
                    <a:pt x="141" y="0"/>
                    <a:pt x="141" y="0"/>
                    <a:pt x="141" y="0"/>
                  </a:cubicBezTo>
                  <a:cubicBezTo>
                    <a:pt x="141" y="0"/>
                    <a:pt x="141" y="0"/>
                    <a:pt x="141" y="0"/>
                  </a:cubicBezTo>
                  <a:cubicBezTo>
                    <a:pt x="141" y="0"/>
                    <a:pt x="141" y="0"/>
                    <a:pt x="141" y="0"/>
                  </a:cubicBezTo>
                  <a:cubicBezTo>
                    <a:pt x="142" y="0"/>
                    <a:pt x="142" y="0"/>
                    <a:pt x="142" y="0"/>
                  </a:cubicBezTo>
                  <a:cubicBezTo>
                    <a:pt x="142" y="0"/>
                    <a:pt x="142" y="0"/>
                    <a:pt x="142" y="0"/>
                  </a:cubicBezTo>
                  <a:cubicBezTo>
                    <a:pt x="142" y="0"/>
                    <a:pt x="142" y="0"/>
                    <a:pt x="143" y="0"/>
                  </a:cubicBezTo>
                  <a:cubicBezTo>
                    <a:pt x="143" y="0"/>
                    <a:pt x="143" y="0"/>
                    <a:pt x="143" y="0"/>
                  </a:cubicBezTo>
                  <a:cubicBezTo>
                    <a:pt x="143" y="0"/>
                    <a:pt x="143" y="0"/>
                    <a:pt x="143" y="0"/>
                  </a:cubicBezTo>
                  <a:cubicBezTo>
                    <a:pt x="144" y="0"/>
                    <a:pt x="144" y="0"/>
                    <a:pt x="144" y="0"/>
                  </a:cubicBezTo>
                  <a:cubicBezTo>
                    <a:pt x="145" y="1"/>
                    <a:pt x="145" y="1"/>
                    <a:pt x="145" y="1"/>
                  </a:cubicBezTo>
                  <a:cubicBezTo>
                    <a:pt x="145" y="1"/>
                    <a:pt x="145" y="1"/>
                    <a:pt x="145" y="1"/>
                  </a:cubicBezTo>
                  <a:cubicBezTo>
                    <a:pt x="146" y="1"/>
                    <a:pt x="146" y="1"/>
                    <a:pt x="146" y="1"/>
                  </a:cubicBezTo>
                  <a:cubicBezTo>
                    <a:pt x="146" y="1"/>
                    <a:pt x="146" y="1"/>
                    <a:pt x="146" y="1"/>
                  </a:cubicBezTo>
                  <a:cubicBezTo>
                    <a:pt x="147" y="1"/>
                    <a:pt x="147" y="1"/>
                    <a:pt x="147" y="1"/>
                  </a:cubicBezTo>
                  <a:cubicBezTo>
                    <a:pt x="147" y="1"/>
                    <a:pt x="148" y="2"/>
                    <a:pt x="149" y="3"/>
                  </a:cubicBezTo>
                  <a:cubicBezTo>
                    <a:pt x="203" y="57"/>
                    <a:pt x="203" y="57"/>
                    <a:pt x="203" y="57"/>
                  </a:cubicBezTo>
                  <a:cubicBezTo>
                    <a:pt x="203" y="57"/>
                    <a:pt x="203" y="57"/>
                    <a:pt x="203" y="57"/>
                  </a:cubicBezTo>
                  <a:cubicBezTo>
                    <a:pt x="203" y="57"/>
                    <a:pt x="203" y="57"/>
                    <a:pt x="203" y="57"/>
                  </a:cubicBezTo>
                  <a:cubicBezTo>
                    <a:pt x="203" y="57"/>
                    <a:pt x="203" y="57"/>
                    <a:pt x="203" y="57"/>
                  </a:cubicBezTo>
                  <a:cubicBezTo>
                    <a:pt x="203" y="58"/>
                    <a:pt x="203" y="58"/>
                    <a:pt x="203" y="58"/>
                  </a:cubicBezTo>
                  <a:cubicBezTo>
                    <a:pt x="204" y="58"/>
                    <a:pt x="204" y="58"/>
                    <a:pt x="204" y="58"/>
                  </a:cubicBezTo>
                  <a:cubicBezTo>
                    <a:pt x="204" y="58"/>
                    <a:pt x="204" y="59"/>
                    <a:pt x="204" y="59"/>
                  </a:cubicBezTo>
                  <a:cubicBezTo>
                    <a:pt x="205" y="59"/>
                    <a:pt x="205" y="59"/>
                    <a:pt x="205" y="59"/>
                  </a:cubicBezTo>
                  <a:cubicBezTo>
                    <a:pt x="205" y="60"/>
                    <a:pt x="205" y="60"/>
                    <a:pt x="205" y="60"/>
                  </a:cubicBezTo>
                  <a:cubicBezTo>
                    <a:pt x="205" y="60"/>
                    <a:pt x="205" y="60"/>
                    <a:pt x="205" y="60"/>
                  </a:cubicBezTo>
                  <a:cubicBezTo>
                    <a:pt x="206" y="61"/>
                    <a:pt x="206" y="62"/>
                    <a:pt x="206" y="63"/>
                  </a:cubicBezTo>
                  <a:cubicBezTo>
                    <a:pt x="206" y="64"/>
                    <a:pt x="206" y="65"/>
                    <a:pt x="206" y="65"/>
                  </a:cubicBezTo>
                  <a:cubicBezTo>
                    <a:pt x="206" y="141"/>
                    <a:pt x="206" y="141"/>
                    <a:pt x="206" y="141"/>
                  </a:cubicBezTo>
                  <a:cubicBezTo>
                    <a:pt x="206" y="141"/>
                    <a:pt x="206" y="141"/>
                    <a:pt x="206" y="141"/>
                  </a:cubicBezTo>
                  <a:cubicBezTo>
                    <a:pt x="206" y="141"/>
                    <a:pt x="206" y="141"/>
                    <a:pt x="206" y="141"/>
                  </a:cubicBezTo>
                  <a:cubicBezTo>
                    <a:pt x="206" y="142"/>
                    <a:pt x="206" y="142"/>
                    <a:pt x="206" y="142"/>
                  </a:cubicBezTo>
                  <a:cubicBezTo>
                    <a:pt x="206" y="142"/>
                    <a:pt x="206" y="142"/>
                    <a:pt x="206" y="142"/>
                  </a:cubicBezTo>
                  <a:cubicBezTo>
                    <a:pt x="206" y="143"/>
                    <a:pt x="206" y="143"/>
                    <a:pt x="206" y="143"/>
                  </a:cubicBezTo>
                  <a:cubicBezTo>
                    <a:pt x="206" y="143"/>
                    <a:pt x="206" y="143"/>
                    <a:pt x="206" y="143"/>
                  </a:cubicBezTo>
                  <a:cubicBezTo>
                    <a:pt x="206" y="144"/>
                    <a:pt x="206" y="144"/>
                    <a:pt x="206" y="144"/>
                  </a:cubicBezTo>
                  <a:cubicBezTo>
                    <a:pt x="206" y="144"/>
                    <a:pt x="206" y="144"/>
                    <a:pt x="206" y="144"/>
                  </a:cubicBezTo>
                  <a:cubicBezTo>
                    <a:pt x="206" y="145"/>
                    <a:pt x="206" y="145"/>
                    <a:pt x="206" y="145"/>
                  </a:cubicBezTo>
                  <a:cubicBezTo>
                    <a:pt x="205" y="146"/>
                    <a:pt x="205" y="146"/>
                    <a:pt x="205" y="146"/>
                  </a:cubicBezTo>
                  <a:cubicBezTo>
                    <a:pt x="205" y="146"/>
                    <a:pt x="205" y="146"/>
                    <a:pt x="205" y="146"/>
                  </a:cubicBezTo>
                  <a:cubicBezTo>
                    <a:pt x="205" y="146"/>
                    <a:pt x="205" y="147"/>
                    <a:pt x="205" y="147"/>
                  </a:cubicBezTo>
                  <a:cubicBezTo>
                    <a:pt x="204" y="148"/>
                    <a:pt x="203" y="149"/>
                    <a:pt x="203" y="149"/>
                  </a:cubicBezTo>
                  <a:cubicBezTo>
                    <a:pt x="149" y="203"/>
                    <a:pt x="149" y="203"/>
                    <a:pt x="149" y="203"/>
                  </a:cubicBezTo>
                  <a:cubicBezTo>
                    <a:pt x="149" y="203"/>
                    <a:pt x="149" y="203"/>
                    <a:pt x="149" y="203"/>
                  </a:cubicBezTo>
                  <a:cubicBezTo>
                    <a:pt x="149" y="203"/>
                    <a:pt x="149" y="203"/>
                    <a:pt x="149" y="203"/>
                  </a:cubicBezTo>
                  <a:cubicBezTo>
                    <a:pt x="149" y="203"/>
                    <a:pt x="149" y="203"/>
                    <a:pt x="149" y="203"/>
                  </a:cubicBezTo>
                  <a:cubicBezTo>
                    <a:pt x="149" y="203"/>
                    <a:pt x="149" y="203"/>
                    <a:pt x="149" y="203"/>
                  </a:cubicBezTo>
                  <a:cubicBezTo>
                    <a:pt x="148" y="203"/>
                    <a:pt x="148" y="203"/>
                    <a:pt x="148" y="203"/>
                  </a:cubicBezTo>
                  <a:cubicBezTo>
                    <a:pt x="148" y="203"/>
                    <a:pt x="148" y="203"/>
                    <a:pt x="148" y="203"/>
                  </a:cubicBezTo>
                  <a:cubicBezTo>
                    <a:pt x="148" y="204"/>
                    <a:pt x="148" y="204"/>
                    <a:pt x="147" y="204"/>
                  </a:cubicBezTo>
                  <a:cubicBezTo>
                    <a:pt x="147" y="204"/>
                    <a:pt x="147" y="204"/>
                    <a:pt x="147" y="204"/>
                  </a:cubicBezTo>
                  <a:cubicBezTo>
                    <a:pt x="146" y="205"/>
                    <a:pt x="146" y="205"/>
                    <a:pt x="146" y="205"/>
                  </a:cubicBezTo>
                  <a:cubicBezTo>
                    <a:pt x="145" y="205"/>
                    <a:pt x="144" y="206"/>
                    <a:pt x="143" y="206"/>
                  </a:cubicBezTo>
                  <a:cubicBezTo>
                    <a:pt x="142" y="206"/>
                    <a:pt x="142" y="206"/>
                    <a:pt x="141" y="206"/>
                  </a:cubicBezTo>
                  <a:lnTo>
                    <a:pt x="66" y="206"/>
                  </a:lnTo>
                  <a:close/>
                  <a:moveTo>
                    <a:pt x="141" y="203"/>
                  </a:moveTo>
                  <a:cubicBezTo>
                    <a:pt x="141" y="203"/>
                    <a:pt x="142" y="203"/>
                    <a:pt x="143" y="203"/>
                  </a:cubicBezTo>
                  <a:cubicBezTo>
                    <a:pt x="143" y="203"/>
                    <a:pt x="144" y="203"/>
                    <a:pt x="145" y="203"/>
                  </a:cubicBezTo>
                  <a:cubicBezTo>
                    <a:pt x="145" y="203"/>
                    <a:pt x="145" y="203"/>
                    <a:pt x="145" y="203"/>
                  </a:cubicBezTo>
                  <a:cubicBezTo>
                    <a:pt x="145" y="203"/>
                    <a:pt x="145" y="202"/>
                    <a:pt x="145" y="202"/>
                  </a:cubicBezTo>
                  <a:cubicBezTo>
                    <a:pt x="146" y="202"/>
                    <a:pt x="146" y="202"/>
                    <a:pt x="146" y="202"/>
                  </a:cubicBezTo>
                  <a:cubicBezTo>
                    <a:pt x="146" y="202"/>
                    <a:pt x="146" y="202"/>
                    <a:pt x="146" y="202"/>
                  </a:cubicBezTo>
                  <a:cubicBezTo>
                    <a:pt x="147" y="202"/>
                    <a:pt x="147" y="202"/>
                    <a:pt x="147" y="202"/>
                  </a:cubicBezTo>
                  <a:cubicBezTo>
                    <a:pt x="147" y="201"/>
                    <a:pt x="147" y="201"/>
                    <a:pt x="147" y="201"/>
                  </a:cubicBezTo>
                  <a:cubicBezTo>
                    <a:pt x="147" y="201"/>
                    <a:pt x="147" y="201"/>
                    <a:pt x="147" y="201"/>
                  </a:cubicBezTo>
                  <a:cubicBezTo>
                    <a:pt x="147" y="201"/>
                    <a:pt x="147" y="201"/>
                    <a:pt x="147" y="201"/>
                  </a:cubicBezTo>
                  <a:cubicBezTo>
                    <a:pt x="147" y="201"/>
                    <a:pt x="147" y="201"/>
                    <a:pt x="147" y="201"/>
                  </a:cubicBezTo>
                  <a:cubicBezTo>
                    <a:pt x="148" y="201"/>
                    <a:pt x="148" y="201"/>
                    <a:pt x="148" y="201"/>
                  </a:cubicBezTo>
                  <a:cubicBezTo>
                    <a:pt x="201" y="147"/>
                    <a:pt x="201" y="147"/>
                    <a:pt x="201" y="147"/>
                  </a:cubicBezTo>
                  <a:cubicBezTo>
                    <a:pt x="202" y="146"/>
                    <a:pt x="203" y="146"/>
                    <a:pt x="203" y="145"/>
                  </a:cubicBezTo>
                  <a:cubicBezTo>
                    <a:pt x="203" y="145"/>
                    <a:pt x="203" y="145"/>
                    <a:pt x="203" y="145"/>
                  </a:cubicBezTo>
                  <a:cubicBezTo>
                    <a:pt x="203" y="144"/>
                    <a:pt x="203" y="144"/>
                    <a:pt x="203" y="144"/>
                  </a:cubicBezTo>
                  <a:cubicBezTo>
                    <a:pt x="203" y="143"/>
                    <a:pt x="203" y="143"/>
                    <a:pt x="203" y="143"/>
                  </a:cubicBezTo>
                  <a:cubicBezTo>
                    <a:pt x="203" y="143"/>
                    <a:pt x="203" y="143"/>
                    <a:pt x="203" y="143"/>
                  </a:cubicBezTo>
                  <a:cubicBezTo>
                    <a:pt x="203" y="143"/>
                    <a:pt x="203" y="142"/>
                    <a:pt x="203" y="142"/>
                  </a:cubicBezTo>
                  <a:cubicBezTo>
                    <a:pt x="203" y="142"/>
                    <a:pt x="203" y="142"/>
                    <a:pt x="203" y="142"/>
                  </a:cubicBezTo>
                  <a:cubicBezTo>
                    <a:pt x="203" y="141"/>
                    <a:pt x="203" y="141"/>
                    <a:pt x="203" y="141"/>
                  </a:cubicBezTo>
                  <a:cubicBezTo>
                    <a:pt x="204" y="141"/>
                    <a:pt x="204" y="141"/>
                    <a:pt x="204" y="141"/>
                  </a:cubicBezTo>
                  <a:cubicBezTo>
                    <a:pt x="204" y="141"/>
                    <a:pt x="204" y="141"/>
                    <a:pt x="204" y="141"/>
                  </a:cubicBezTo>
                  <a:cubicBezTo>
                    <a:pt x="204" y="141"/>
                    <a:pt x="204" y="141"/>
                    <a:pt x="204" y="141"/>
                  </a:cubicBezTo>
                  <a:cubicBezTo>
                    <a:pt x="204" y="65"/>
                    <a:pt x="204" y="65"/>
                    <a:pt x="204" y="65"/>
                  </a:cubicBezTo>
                  <a:cubicBezTo>
                    <a:pt x="204" y="64"/>
                    <a:pt x="203" y="63"/>
                    <a:pt x="203" y="62"/>
                  </a:cubicBezTo>
                  <a:cubicBezTo>
                    <a:pt x="203" y="62"/>
                    <a:pt x="203" y="61"/>
                    <a:pt x="203" y="61"/>
                  </a:cubicBezTo>
                  <a:cubicBezTo>
                    <a:pt x="203" y="61"/>
                    <a:pt x="203" y="61"/>
                    <a:pt x="203" y="61"/>
                  </a:cubicBezTo>
                  <a:cubicBezTo>
                    <a:pt x="202" y="61"/>
                    <a:pt x="202" y="61"/>
                    <a:pt x="202" y="60"/>
                  </a:cubicBezTo>
                  <a:cubicBezTo>
                    <a:pt x="202" y="60"/>
                    <a:pt x="202" y="60"/>
                    <a:pt x="202" y="60"/>
                  </a:cubicBezTo>
                  <a:cubicBezTo>
                    <a:pt x="202" y="59"/>
                    <a:pt x="202" y="59"/>
                    <a:pt x="202" y="59"/>
                  </a:cubicBezTo>
                  <a:cubicBezTo>
                    <a:pt x="201" y="59"/>
                    <a:pt x="201" y="59"/>
                    <a:pt x="201" y="59"/>
                  </a:cubicBezTo>
                  <a:cubicBezTo>
                    <a:pt x="201" y="59"/>
                    <a:pt x="201" y="59"/>
                    <a:pt x="201" y="59"/>
                  </a:cubicBezTo>
                  <a:cubicBezTo>
                    <a:pt x="201" y="59"/>
                    <a:pt x="201" y="59"/>
                    <a:pt x="201" y="59"/>
                  </a:cubicBezTo>
                  <a:cubicBezTo>
                    <a:pt x="201" y="59"/>
                    <a:pt x="201" y="59"/>
                    <a:pt x="201" y="58"/>
                  </a:cubicBezTo>
                  <a:cubicBezTo>
                    <a:pt x="148" y="5"/>
                    <a:pt x="148" y="5"/>
                    <a:pt x="148" y="5"/>
                  </a:cubicBezTo>
                  <a:cubicBezTo>
                    <a:pt x="148" y="5"/>
                    <a:pt x="147" y="5"/>
                    <a:pt x="147" y="5"/>
                  </a:cubicBezTo>
                  <a:cubicBezTo>
                    <a:pt x="147" y="4"/>
                    <a:pt x="146" y="4"/>
                    <a:pt x="145" y="3"/>
                  </a:cubicBezTo>
                  <a:cubicBezTo>
                    <a:pt x="145" y="3"/>
                    <a:pt x="145" y="3"/>
                    <a:pt x="145" y="3"/>
                  </a:cubicBezTo>
                  <a:cubicBezTo>
                    <a:pt x="145" y="3"/>
                    <a:pt x="145" y="3"/>
                    <a:pt x="144" y="3"/>
                  </a:cubicBezTo>
                  <a:cubicBezTo>
                    <a:pt x="144" y="3"/>
                    <a:pt x="144" y="3"/>
                    <a:pt x="144" y="3"/>
                  </a:cubicBezTo>
                  <a:cubicBezTo>
                    <a:pt x="142" y="2"/>
                    <a:pt x="142" y="2"/>
                    <a:pt x="142" y="2"/>
                  </a:cubicBezTo>
                  <a:cubicBezTo>
                    <a:pt x="142" y="2"/>
                    <a:pt x="142" y="2"/>
                    <a:pt x="142" y="2"/>
                  </a:cubicBezTo>
                  <a:cubicBezTo>
                    <a:pt x="141" y="2"/>
                    <a:pt x="141" y="2"/>
                    <a:pt x="141" y="2"/>
                  </a:cubicBezTo>
                  <a:cubicBezTo>
                    <a:pt x="141" y="2"/>
                    <a:pt x="141" y="2"/>
                    <a:pt x="141" y="2"/>
                  </a:cubicBezTo>
                  <a:cubicBezTo>
                    <a:pt x="141" y="2"/>
                    <a:pt x="141" y="2"/>
                    <a:pt x="141" y="2"/>
                  </a:cubicBezTo>
                  <a:cubicBezTo>
                    <a:pt x="141" y="2"/>
                    <a:pt x="141" y="2"/>
                    <a:pt x="141" y="2"/>
                  </a:cubicBezTo>
                  <a:cubicBezTo>
                    <a:pt x="66" y="2"/>
                    <a:pt x="66" y="2"/>
                    <a:pt x="66" y="2"/>
                  </a:cubicBezTo>
                  <a:cubicBezTo>
                    <a:pt x="64" y="2"/>
                    <a:pt x="63" y="3"/>
                    <a:pt x="62" y="3"/>
                  </a:cubicBezTo>
                  <a:cubicBezTo>
                    <a:pt x="62" y="3"/>
                    <a:pt x="61" y="3"/>
                    <a:pt x="61" y="3"/>
                  </a:cubicBezTo>
                  <a:cubicBezTo>
                    <a:pt x="61" y="3"/>
                    <a:pt x="61" y="3"/>
                    <a:pt x="61" y="3"/>
                  </a:cubicBezTo>
                  <a:cubicBezTo>
                    <a:pt x="61" y="3"/>
                    <a:pt x="60" y="4"/>
                    <a:pt x="60" y="4"/>
                  </a:cubicBezTo>
                  <a:cubicBezTo>
                    <a:pt x="60" y="4"/>
                    <a:pt x="60" y="4"/>
                    <a:pt x="60" y="4"/>
                  </a:cubicBezTo>
                  <a:cubicBezTo>
                    <a:pt x="60" y="5"/>
                    <a:pt x="60" y="5"/>
                    <a:pt x="60" y="5"/>
                  </a:cubicBezTo>
                  <a:cubicBezTo>
                    <a:pt x="59" y="5"/>
                    <a:pt x="59" y="5"/>
                    <a:pt x="59" y="5"/>
                  </a:cubicBezTo>
                  <a:cubicBezTo>
                    <a:pt x="59" y="5"/>
                    <a:pt x="59" y="5"/>
                    <a:pt x="59" y="5"/>
                  </a:cubicBezTo>
                  <a:cubicBezTo>
                    <a:pt x="59" y="5"/>
                    <a:pt x="59" y="5"/>
                    <a:pt x="59" y="5"/>
                  </a:cubicBezTo>
                  <a:cubicBezTo>
                    <a:pt x="59" y="5"/>
                    <a:pt x="59" y="5"/>
                    <a:pt x="59" y="5"/>
                  </a:cubicBezTo>
                  <a:cubicBezTo>
                    <a:pt x="59" y="5"/>
                    <a:pt x="59" y="5"/>
                    <a:pt x="59" y="5"/>
                  </a:cubicBezTo>
                  <a:cubicBezTo>
                    <a:pt x="5" y="58"/>
                    <a:pt x="5" y="58"/>
                    <a:pt x="5" y="58"/>
                  </a:cubicBezTo>
                  <a:cubicBezTo>
                    <a:pt x="5" y="59"/>
                    <a:pt x="5" y="59"/>
                    <a:pt x="5" y="59"/>
                  </a:cubicBezTo>
                  <a:cubicBezTo>
                    <a:pt x="5" y="60"/>
                    <a:pt x="4" y="60"/>
                    <a:pt x="4" y="60"/>
                  </a:cubicBezTo>
                  <a:cubicBezTo>
                    <a:pt x="4" y="61"/>
                    <a:pt x="4" y="61"/>
                    <a:pt x="4" y="61"/>
                  </a:cubicBezTo>
                  <a:cubicBezTo>
                    <a:pt x="3" y="61"/>
                    <a:pt x="3" y="61"/>
                    <a:pt x="3" y="61"/>
                  </a:cubicBezTo>
                  <a:cubicBezTo>
                    <a:pt x="3" y="61"/>
                    <a:pt x="3" y="62"/>
                    <a:pt x="3" y="62"/>
                  </a:cubicBezTo>
                  <a:cubicBezTo>
                    <a:pt x="3" y="62"/>
                    <a:pt x="3" y="62"/>
                    <a:pt x="3" y="62"/>
                  </a:cubicBezTo>
                  <a:cubicBezTo>
                    <a:pt x="3" y="62"/>
                    <a:pt x="3" y="63"/>
                    <a:pt x="3" y="63"/>
                  </a:cubicBezTo>
                  <a:cubicBezTo>
                    <a:pt x="3" y="63"/>
                    <a:pt x="3" y="64"/>
                    <a:pt x="3" y="64"/>
                  </a:cubicBezTo>
                  <a:cubicBezTo>
                    <a:pt x="3" y="64"/>
                    <a:pt x="3" y="64"/>
                    <a:pt x="3" y="64"/>
                  </a:cubicBezTo>
                  <a:cubicBezTo>
                    <a:pt x="3" y="65"/>
                    <a:pt x="3" y="65"/>
                    <a:pt x="3" y="65"/>
                  </a:cubicBezTo>
                  <a:cubicBezTo>
                    <a:pt x="3" y="65"/>
                    <a:pt x="3" y="65"/>
                    <a:pt x="3" y="65"/>
                  </a:cubicBezTo>
                  <a:cubicBezTo>
                    <a:pt x="3" y="65"/>
                    <a:pt x="3" y="65"/>
                    <a:pt x="3" y="65"/>
                  </a:cubicBezTo>
                  <a:cubicBezTo>
                    <a:pt x="3" y="141"/>
                    <a:pt x="3" y="141"/>
                    <a:pt x="3" y="141"/>
                  </a:cubicBezTo>
                  <a:cubicBezTo>
                    <a:pt x="3" y="142"/>
                    <a:pt x="3" y="144"/>
                    <a:pt x="3" y="144"/>
                  </a:cubicBezTo>
                  <a:cubicBezTo>
                    <a:pt x="3" y="145"/>
                    <a:pt x="3" y="145"/>
                    <a:pt x="3" y="145"/>
                  </a:cubicBezTo>
                  <a:cubicBezTo>
                    <a:pt x="3" y="145"/>
                    <a:pt x="3" y="145"/>
                    <a:pt x="4" y="145"/>
                  </a:cubicBezTo>
                  <a:cubicBezTo>
                    <a:pt x="4" y="146"/>
                    <a:pt x="4" y="146"/>
                    <a:pt x="4" y="146"/>
                  </a:cubicBezTo>
                  <a:cubicBezTo>
                    <a:pt x="4" y="146"/>
                    <a:pt x="4" y="146"/>
                    <a:pt x="4" y="146"/>
                  </a:cubicBezTo>
                  <a:cubicBezTo>
                    <a:pt x="4" y="146"/>
                    <a:pt x="4" y="146"/>
                    <a:pt x="4" y="146"/>
                  </a:cubicBezTo>
                  <a:cubicBezTo>
                    <a:pt x="4" y="146"/>
                    <a:pt x="5" y="147"/>
                    <a:pt x="5" y="147"/>
                  </a:cubicBezTo>
                  <a:cubicBezTo>
                    <a:pt x="5" y="147"/>
                    <a:pt x="5" y="147"/>
                    <a:pt x="5" y="147"/>
                  </a:cubicBezTo>
                  <a:cubicBezTo>
                    <a:pt x="5" y="147"/>
                    <a:pt x="5" y="147"/>
                    <a:pt x="5" y="147"/>
                  </a:cubicBezTo>
                  <a:cubicBezTo>
                    <a:pt x="5" y="147"/>
                    <a:pt x="5" y="147"/>
                    <a:pt x="5" y="147"/>
                  </a:cubicBezTo>
                  <a:cubicBezTo>
                    <a:pt x="59" y="201"/>
                    <a:pt x="59" y="201"/>
                    <a:pt x="59" y="201"/>
                  </a:cubicBezTo>
                  <a:cubicBezTo>
                    <a:pt x="60" y="202"/>
                    <a:pt x="61" y="203"/>
                    <a:pt x="62" y="203"/>
                  </a:cubicBezTo>
                  <a:cubicBezTo>
                    <a:pt x="63" y="203"/>
                    <a:pt x="63" y="203"/>
                    <a:pt x="63" y="203"/>
                  </a:cubicBezTo>
                  <a:cubicBezTo>
                    <a:pt x="64" y="203"/>
                    <a:pt x="64" y="203"/>
                    <a:pt x="64" y="203"/>
                  </a:cubicBezTo>
                  <a:cubicBezTo>
                    <a:pt x="65" y="203"/>
                    <a:pt x="65" y="203"/>
                    <a:pt x="65" y="203"/>
                  </a:cubicBezTo>
                  <a:cubicBezTo>
                    <a:pt x="65" y="203"/>
                    <a:pt x="65" y="203"/>
                    <a:pt x="65" y="203"/>
                  </a:cubicBezTo>
                  <a:cubicBezTo>
                    <a:pt x="66" y="203"/>
                    <a:pt x="66" y="203"/>
                    <a:pt x="66" y="203"/>
                  </a:cubicBezTo>
                  <a:cubicBezTo>
                    <a:pt x="66" y="203"/>
                    <a:pt x="66" y="203"/>
                    <a:pt x="66" y="203"/>
                  </a:cubicBezTo>
                  <a:cubicBezTo>
                    <a:pt x="66" y="203"/>
                    <a:pt x="66" y="203"/>
                    <a:pt x="66" y="203"/>
                  </a:cubicBezTo>
                  <a:cubicBezTo>
                    <a:pt x="66" y="203"/>
                    <a:pt x="66" y="203"/>
                    <a:pt x="66" y="203"/>
                  </a:cubicBezTo>
                  <a:lnTo>
                    <a:pt x="141" y="203"/>
                  </a:lnTo>
                  <a:close/>
                </a:path>
              </a:pathLst>
            </a:custGeom>
            <a:solidFill>
              <a:srgbClr val="000000"/>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sp>
          <p:nvSpPr>
            <p:cNvPr id="11" name="Freeform 217">
              <a:extLst>
                <a:ext uri="{FF2B5EF4-FFF2-40B4-BE49-F238E27FC236}">
                  <a16:creationId xmlns:a16="http://schemas.microsoft.com/office/drawing/2014/main" id="{B5A4F2EA-0895-C637-C3F5-A746D1326B55}"/>
                </a:ext>
              </a:extLst>
            </p:cNvPr>
            <p:cNvSpPr>
              <a:spLocks noEditPoints="1"/>
            </p:cNvSpPr>
            <p:nvPr/>
          </p:nvSpPr>
          <p:spPr bwMode="auto">
            <a:xfrm>
              <a:off x="1426062" y="3618174"/>
              <a:ext cx="289575" cy="287670"/>
            </a:xfrm>
            <a:custGeom>
              <a:avLst/>
              <a:gdLst/>
              <a:ahLst/>
              <a:cxnLst>
                <a:cxn ang="0">
                  <a:pos x="55" y="191"/>
                </a:cxn>
                <a:cxn ang="0">
                  <a:pos x="0" y="134"/>
                </a:cxn>
                <a:cxn ang="0">
                  <a:pos x="1" y="55"/>
                </a:cxn>
                <a:cxn ang="0">
                  <a:pos x="59" y="0"/>
                </a:cxn>
                <a:cxn ang="0">
                  <a:pos x="138" y="1"/>
                </a:cxn>
                <a:cxn ang="0">
                  <a:pos x="193" y="58"/>
                </a:cxn>
                <a:cxn ang="0">
                  <a:pos x="191" y="137"/>
                </a:cxn>
                <a:cxn ang="0">
                  <a:pos x="134" y="192"/>
                </a:cxn>
                <a:cxn ang="0">
                  <a:pos x="9" y="116"/>
                </a:cxn>
                <a:cxn ang="0">
                  <a:pos x="44" y="120"/>
                </a:cxn>
                <a:cxn ang="0">
                  <a:pos x="46" y="98"/>
                </a:cxn>
                <a:cxn ang="0">
                  <a:pos x="32" y="92"/>
                </a:cxn>
                <a:cxn ang="0">
                  <a:pos x="28" y="91"/>
                </a:cxn>
                <a:cxn ang="0">
                  <a:pos x="20" y="84"/>
                </a:cxn>
                <a:cxn ang="0">
                  <a:pos x="30" y="76"/>
                </a:cxn>
                <a:cxn ang="0">
                  <a:pos x="43" y="80"/>
                </a:cxn>
                <a:cxn ang="0">
                  <a:pos x="44" y="71"/>
                </a:cxn>
                <a:cxn ang="0">
                  <a:pos x="30" y="68"/>
                </a:cxn>
                <a:cxn ang="0">
                  <a:pos x="12" y="84"/>
                </a:cxn>
                <a:cxn ang="0">
                  <a:pos x="27" y="100"/>
                </a:cxn>
                <a:cxn ang="0">
                  <a:pos x="32" y="100"/>
                </a:cxn>
                <a:cxn ang="0">
                  <a:pos x="41" y="108"/>
                </a:cxn>
                <a:cxn ang="0">
                  <a:pos x="35" y="115"/>
                </a:cxn>
                <a:cxn ang="0">
                  <a:pos x="22" y="114"/>
                </a:cxn>
                <a:cxn ang="0">
                  <a:pos x="15" y="110"/>
                </a:cxn>
                <a:cxn ang="0">
                  <a:pos x="68" y="124"/>
                </a:cxn>
                <a:cxn ang="0">
                  <a:pos x="76" y="76"/>
                </a:cxn>
                <a:cxn ang="0">
                  <a:pos x="91" y="68"/>
                </a:cxn>
                <a:cxn ang="0">
                  <a:pos x="53" y="76"/>
                </a:cxn>
                <a:cxn ang="0">
                  <a:pos x="68" y="124"/>
                </a:cxn>
                <a:cxn ang="0">
                  <a:pos x="96" y="109"/>
                </a:cxn>
                <a:cxn ang="0">
                  <a:pos x="104" y="121"/>
                </a:cxn>
                <a:cxn ang="0">
                  <a:pos x="126" y="121"/>
                </a:cxn>
                <a:cxn ang="0">
                  <a:pos x="134" y="112"/>
                </a:cxn>
                <a:cxn ang="0">
                  <a:pos x="134" y="109"/>
                </a:cxn>
                <a:cxn ang="0">
                  <a:pos x="135" y="96"/>
                </a:cxn>
                <a:cxn ang="0">
                  <a:pos x="134" y="83"/>
                </a:cxn>
                <a:cxn ang="0">
                  <a:pos x="134" y="80"/>
                </a:cxn>
                <a:cxn ang="0">
                  <a:pos x="130" y="74"/>
                </a:cxn>
                <a:cxn ang="0">
                  <a:pos x="115" y="68"/>
                </a:cxn>
                <a:cxn ang="0">
                  <a:pos x="98" y="78"/>
                </a:cxn>
                <a:cxn ang="0">
                  <a:pos x="95" y="96"/>
                </a:cxn>
                <a:cxn ang="0">
                  <a:pos x="104" y="89"/>
                </a:cxn>
                <a:cxn ang="0">
                  <a:pos x="107" y="80"/>
                </a:cxn>
                <a:cxn ang="0">
                  <a:pos x="110" y="78"/>
                </a:cxn>
                <a:cxn ang="0">
                  <a:pos x="120" y="78"/>
                </a:cxn>
                <a:cxn ang="0">
                  <a:pos x="124" y="80"/>
                </a:cxn>
                <a:cxn ang="0">
                  <a:pos x="127" y="96"/>
                </a:cxn>
                <a:cxn ang="0">
                  <a:pos x="124" y="112"/>
                </a:cxn>
                <a:cxn ang="0">
                  <a:pos x="120" y="114"/>
                </a:cxn>
                <a:cxn ang="0">
                  <a:pos x="110" y="114"/>
                </a:cxn>
                <a:cxn ang="0">
                  <a:pos x="104" y="107"/>
                </a:cxn>
                <a:cxn ang="0">
                  <a:pos x="104" y="96"/>
                </a:cxn>
                <a:cxn ang="0">
                  <a:pos x="153" y="124"/>
                </a:cxn>
                <a:cxn ang="0">
                  <a:pos x="166" y="102"/>
                </a:cxn>
                <a:cxn ang="0">
                  <a:pos x="183" y="85"/>
                </a:cxn>
                <a:cxn ang="0">
                  <a:pos x="177" y="72"/>
                </a:cxn>
                <a:cxn ang="0">
                  <a:pos x="168" y="69"/>
                </a:cxn>
                <a:cxn ang="0">
                  <a:pos x="145" y="68"/>
                </a:cxn>
                <a:cxn ang="0">
                  <a:pos x="153" y="76"/>
                </a:cxn>
                <a:cxn ang="0">
                  <a:pos x="171" y="78"/>
                </a:cxn>
                <a:cxn ang="0">
                  <a:pos x="173" y="91"/>
                </a:cxn>
                <a:cxn ang="0">
                  <a:pos x="153" y="94"/>
                </a:cxn>
              </a:cxnLst>
              <a:rect l="0" t="0" r="r" b="b"/>
              <a:pathLst>
                <a:path w="193" h="192">
                  <a:moveTo>
                    <a:pt x="59" y="192"/>
                  </a:moveTo>
                  <a:cubicBezTo>
                    <a:pt x="57" y="192"/>
                    <a:pt x="56" y="192"/>
                    <a:pt x="55" y="191"/>
                  </a:cubicBezTo>
                  <a:cubicBezTo>
                    <a:pt x="1" y="137"/>
                    <a:pt x="1" y="137"/>
                    <a:pt x="1" y="137"/>
                  </a:cubicBezTo>
                  <a:cubicBezTo>
                    <a:pt x="0" y="136"/>
                    <a:pt x="0" y="135"/>
                    <a:pt x="0" y="134"/>
                  </a:cubicBezTo>
                  <a:cubicBezTo>
                    <a:pt x="0" y="58"/>
                    <a:pt x="0" y="58"/>
                    <a:pt x="0" y="58"/>
                  </a:cubicBezTo>
                  <a:cubicBezTo>
                    <a:pt x="0" y="57"/>
                    <a:pt x="0" y="55"/>
                    <a:pt x="1" y="55"/>
                  </a:cubicBezTo>
                  <a:cubicBezTo>
                    <a:pt x="55" y="1"/>
                    <a:pt x="55" y="1"/>
                    <a:pt x="55" y="1"/>
                  </a:cubicBezTo>
                  <a:cubicBezTo>
                    <a:pt x="56" y="0"/>
                    <a:pt x="57" y="0"/>
                    <a:pt x="59" y="0"/>
                  </a:cubicBezTo>
                  <a:cubicBezTo>
                    <a:pt x="134" y="0"/>
                    <a:pt x="134" y="0"/>
                    <a:pt x="134" y="0"/>
                  </a:cubicBezTo>
                  <a:cubicBezTo>
                    <a:pt x="135" y="0"/>
                    <a:pt x="137" y="0"/>
                    <a:pt x="138" y="1"/>
                  </a:cubicBezTo>
                  <a:cubicBezTo>
                    <a:pt x="191" y="55"/>
                    <a:pt x="191" y="55"/>
                    <a:pt x="191" y="55"/>
                  </a:cubicBezTo>
                  <a:cubicBezTo>
                    <a:pt x="192" y="56"/>
                    <a:pt x="193" y="57"/>
                    <a:pt x="193" y="58"/>
                  </a:cubicBezTo>
                  <a:cubicBezTo>
                    <a:pt x="193" y="134"/>
                    <a:pt x="193" y="134"/>
                    <a:pt x="193" y="134"/>
                  </a:cubicBezTo>
                  <a:cubicBezTo>
                    <a:pt x="193" y="135"/>
                    <a:pt x="192" y="136"/>
                    <a:pt x="191" y="137"/>
                  </a:cubicBezTo>
                  <a:cubicBezTo>
                    <a:pt x="138" y="191"/>
                    <a:pt x="138" y="191"/>
                    <a:pt x="138" y="191"/>
                  </a:cubicBezTo>
                  <a:cubicBezTo>
                    <a:pt x="136" y="192"/>
                    <a:pt x="135" y="192"/>
                    <a:pt x="134" y="192"/>
                  </a:cubicBezTo>
                  <a:lnTo>
                    <a:pt x="59" y="192"/>
                  </a:lnTo>
                  <a:close/>
                  <a:moveTo>
                    <a:pt x="9" y="116"/>
                  </a:moveTo>
                  <a:cubicBezTo>
                    <a:pt x="15" y="122"/>
                    <a:pt x="22" y="124"/>
                    <a:pt x="30" y="124"/>
                  </a:cubicBezTo>
                  <a:cubicBezTo>
                    <a:pt x="36" y="124"/>
                    <a:pt x="41" y="123"/>
                    <a:pt x="44" y="120"/>
                  </a:cubicBezTo>
                  <a:cubicBezTo>
                    <a:pt x="48" y="117"/>
                    <a:pt x="50" y="113"/>
                    <a:pt x="50" y="108"/>
                  </a:cubicBezTo>
                  <a:cubicBezTo>
                    <a:pt x="50" y="105"/>
                    <a:pt x="48" y="101"/>
                    <a:pt x="46" y="98"/>
                  </a:cubicBezTo>
                  <a:cubicBezTo>
                    <a:pt x="43" y="94"/>
                    <a:pt x="39" y="92"/>
                    <a:pt x="34" y="92"/>
                  </a:cubicBezTo>
                  <a:cubicBezTo>
                    <a:pt x="33" y="92"/>
                    <a:pt x="33" y="92"/>
                    <a:pt x="32" y="92"/>
                  </a:cubicBezTo>
                  <a:cubicBezTo>
                    <a:pt x="32" y="92"/>
                    <a:pt x="31" y="92"/>
                    <a:pt x="31" y="92"/>
                  </a:cubicBezTo>
                  <a:cubicBezTo>
                    <a:pt x="30" y="92"/>
                    <a:pt x="29" y="92"/>
                    <a:pt x="28" y="91"/>
                  </a:cubicBezTo>
                  <a:cubicBezTo>
                    <a:pt x="25" y="91"/>
                    <a:pt x="23" y="90"/>
                    <a:pt x="22" y="89"/>
                  </a:cubicBezTo>
                  <a:cubicBezTo>
                    <a:pt x="21" y="87"/>
                    <a:pt x="20" y="86"/>
                    <a:pt x="20" y="84"/>
                  </a:cubicBezTo>
                  <a:cubicBezTo>
                    <a:pt x="20" y="82"/>
                    <a:pt x="21" y="80"/>
                    <a:pt x="23" y="78"/>
                  </a:cubicBezTo>
                  <a:cubicBezTo>
                    <a:pt x="25" y="77"/>
                    <a:pt x="27" y="76"/>
                    <a:pt x="30" y="76"/>
                  </a:cubicBezTo>
                  <a:cubicBezTo>
                    <a:pt x="31" y="76"/>
                    <a:pt x="34" y="76"/>
                    <a:pt x="37" y="77"/>
                  </a:cubicBezTo>
                  <a:cubicBezTo>
                    <a:pt x="39" y="78"/>
                    <a:pt x="41" y="79"/>
                    <a:pt x="43" y="80"/>
                  </a:cubicBezTo>
                  <a:cubicBezTo>
                    <a:pt x="48" y="74"/>
                    <a:pt x="48" y="74"/>
                    <a:pt x="48" y="74"/>
                  </a:cubicBezTo>
                  <a:cubicBezTo>
                    <a:pt x="47" y="73"/>
                    <a:pt x="45" y="72"/>
                    <a:pt x="44" y="71"/>
                  </a:cubicBezTo>
                  <a:cubicBezTo>
                    <a:pt x="42" y="71"/>
                    <a:pt x="41" y="70"/>
                    <a:pt x="40" y="69"/>
                  </a:cubicBezTo>
                  <a:cubicBezTo>
                    <a:pt x="37" y="68"/>
                    <a:pt x="34" y="68"/>
                    <a:pt x="30" y="68"/>
                  </a:cubicBezTo>
                  <a:cubicBezTo>
                    <a:pt x="24" y="68"/>
                    <a:pt x="20" y="69"/>
                    <a:pt x="17" y="72"/>
                  </a:cubicBezTo>
                  <a:cubicBezTo>
                    <a:pt x="14" y="75"/>
                    <a:pt x="12" y="79"/>
                    <a:pt x="12" y="84"/>
                  </a:cubicBezTo>
                  <a:cubicBezTo>
                    <a:pt x="12" y="88"/>
                    <a:pt x="13" y="92"/>
                    <a:pt x="16" y="94"/>
                  </a:cubicBezTo>
                  <a:cubicBezTo>
                    <a:pt x="18" y="97"/>
                    <a:pt x="22" y="99"/>
                    <a:pt x="27" y="100"/>
                  </a:cubicBezTo>
                  <a:cubicBezTo>
                    <a:pt x="27" y="100"/>
                    <a:pt x="29" y="100"/>
                    <a:pt x="30" y="100"/>
                  </a:cubicBezTo>
                  <a:cubicBezTo>
                    <a:pt x="31" y="100"/>
                    <a:pt x="31" y="100"/>
                    <a:pt x="32" y="100"/>
                  </a:cubicBezTo>
                  <a:cubicBezTo>
                    <a:pt x="32" y="100"/>
                    <a:pt x="33" y="100"/>
                    <a:pt x="34" y="101"/>
                  </a:cubicBezTo>
                  <a:cubicBezTo>
                    <a:pt x="39" y="101"/>
                    <a:pt x="41" y="104"/>
                    <a:pt x="41" y="108"/>
                  </a:cubicBezTo>
                  <a:cubicBezTo>
                    <a:pt x="41" y="111"/>
                    <a:pt x="40" y="112"/>
                    <a:pt x="38" y="114"/>
                  </a:cubicBezTo>
                  <a:cubicBezTo>
                    <a:pt x="37" y="114"/>
                    <a:pt x="36" y="115"/>
                    <a:pt x="35" y="115"/>
                  </a:cubicBezTo>
                  <a:cubicBezTo>
                    <a:pt x="34" y="116"/>
                    <a:pt x="32" y="116"/>
                    <a:pt x="30" y="116"/>
                  </a:cubicBezTo>
                  <a:cubicBezTo>
                    <a:pt x="27" y="116"/>
                    <a:pt x="24" y="115"/>
                    <a:pt x="22" y="114"/>
                  </a:cubicBezTo>
                  <a:cubicBezTo>
                    <a:pt x="20" y="114"/>
                    <a:pt x="19" y="113"/>
                    <a:pt x="18" y="112"/>
                  </a:cubicBezTo>
                  <a:cubicBezTo>
                    <a:pt x="17" y="112"/>
                    <a:pt x="16" y="111"/>
                    <a:pt x="15" y="110"/>
                  </a:cubicBezTo>
                  <a:lnTo>
                    <a:pt x="9" y="116"/>
                  </a:lnTo>
                  <a:close/>
                  <a:moveTo>
                    <a:pt x="68" y="124"/>
                  </a:moveTo>
                  <a:cubicBezTo>
                    <a:pt x="76" y="124"/>
                    <a:pt x="76" y="124"/>
                    <a:pt x="76" y="124"/>
                  </a:cubicBezTo>
                  <a:cubicBezTo>
                    <a:pt x="76" y="76"/>
                    <a:pt x="76" y="76"/>
                    <a:pt x="76" y="76"/>
                  </a:cubicBezTo>
                  <a:cubicBezTo>
                    <a:pt x="91" y="76"/>
                    <a:pt x="91" y="76"/>
                    <a:pt x="91" y="76"/>
                  </a:cubicBezTo>
                  <a:cubicBezTo>
                    <a:pt x="91" y="68"/>
                    <a:pt x="91" y="68"/>
                    <a:pt x="91" y="68"/>
                  </a:cubicBezTo>
                  <a:cubicBezTo>
                    <a:pt x="53" y="68"/>
                    <a:pt x="53" y="68"/>
                    <a:pt x="53" y="68"/>
                  </a:cubicBezTo>
                  <a:cubicBezTo>
                    <a:pt x="53" y="76"/>
                    <a:pt x="53" y="76"/>
                    <a:pt x="53" y="76"/>
                  </a:cubicBezTo>
                  <a:cubicBezTo>
                    <a:pt x="68" y="76"/>
                    <a:pt x="68" y="76"/>
                    <a:pt x="68" y="76"/>
                  </a:cubicBezTo>
                  <a:lnTo>
                    <a:pt x="68" y="124"/>
                  </a:lnTo>
                  <a:close/>
                  <a:moveTo>
                    <a:pt x="95" y="96"/>
                  </a:moveTo>
                  <a:cubicBezTo>
                    <a:pt x="95" y="103"/>
                    <a:pt x="96" y="107"/>
                    <a:pt x="96" y="109"/>
                  </a:cubicBezTo>
                  <a:cubicBezTo>
                    <a:pt x="96" y="111"/>
                    <a:pt x="97" y="113"/>
                    <a:pt x="98" y="114"/>
                  </a:cubicBezTo>
                  <a:cubicBezTo>
                    <a:pt x="99" y="117"/>
                    <a:pt x="101" y="119"/>
                    <a:pt x="104" y="121"/>
                  </a:cubicBezTo>
                  <a:cubicBezTo>
                    <a:pt x="107" y="123"/>
                    <a:pt x="111" y="124"/>
                    <a:pt x="115" y="124"/>
                  </a:cubicBezTo>
                  <a:cubicBezTo>
                    <a:pt x="119" y="124"/>
                    <a:pt x="123" y="123"/>
                    <a:pt x="126" y="121"/>
                  </a:cubicBezTo>
                  <a:cubicBezTo>
                    <a:pt x="129" y="119"/>
                    <a:pt x="131" y="117"/>
                    <a:pt x="133" y="114"/>
                  </a:cubicBezTo>
                  <a:cubicBezTo>
                    <a:pt x="133" y="113"/>
                    <a:pt x="133" y="112"/>
                    <a:pt x="134" y="112"/>
                  </a:cubicBezTo>
                  <a:cubicBezTo>
                    <a:pt x="134" y="111"/>
                    <a:pt x="134" y="111"/>
                    <a:pt x="134" y="110"/>
                  </a:cubicBezTo>
                  <a:cubicBezTo>
                    <a:pt x="134" y="110"/>
                    <a:pt x="134" y="109"/>
                    <a:pt x="134" y="109"/>
                  </a:cubicBezTo>
                  <a:cubicBezTo>
                    <a:pt x="135" y="108"/>
                    <a:pt x="135" y="106"/>
                    <a:pt x="135" y="104"/>
                  </a:cubicBezTo>
                  <a:cubicBezTo>
                    <a:pt x="135" y="101"/>
                    <a:pt x="135" y="99"/>
                    <a:pt x="135" y="96"/>
                  </a:cubicBezTo>
                  <a:cubicBezTo>
                    <a:pt x="135" y="93"/>
                    <a:pt x="135" y="90"/>
                    <a:pt x="135" y="88"/>
                  </a:cubicBezTo>
                  <a:cubicBezTo>
                    <a:pt x="135" y="86"/>
                    <a:pt x="135" y="84"/>
                    <a:pt x="134" y="83"/>
                  </a:cubicBezTo>
                  <a:cubicBezTo>
                    <a:pt x="134" y="83"/>
                    <a:pt x="134" y="82"/>
                    <a:pt x="134" y="82"/>
                  </a:cubicBezTo>
                  <a:cubicBezTo>
                    <a:pt x="134" y="81"/>
                    <a:pt x="134" y="81"/>
                    <a:pt x="134" y="80"/>
                  </a:cubicBezTo>
                  <a:cubicBezTo>
                    <a:pt x="133" y="80"/>
                    <a:pt x="133" y="79"/>
                    <a:pt x="133" y="78"/>
                  </a:cubicBezTo>
                  <a:cubicBezTo>
                    <a:pt x="132" y="77"/>
                    <a:pt x="131" y="75"/>
                    <a:pt x="130" y="74"/>
                  </a:cubicBezTo>
                  <a:cubicBezTo>
                    <a:pt x="129" y="73"/>
                    <a:pt x="128" y="72"/>
                    <a:pt x="126" y="71"/>
                  </a:cubicBezTo>
                  <a:cubicBezTo>
                    <a:pt x="123" y="69"/>
                    <a:pt x="119" y="68"/>
                    <a:pt x="115" y="68"/>
                  </a:cubicBezTo>
                  <a:cubicBezTo>
                    <a:pt x="110" y="68"/>
                    <a:pt x="107" y="69"/>
                    <a:pt x="104" y="71"/>
                  </a:cubicBezTo>
                  <a:cubicBezTo>
                    <a:pt x="101" y="73"/>
                    <a:pt x="99" y="75"/>
                    <a:pt x="98" y="78"/>
                  </a:cubicBezTo>
                  <a:cubicBezTo>
                    <a:pt x="97" y="79"/>
                    <a:pt x="96" y="81"/>
                    <a:pt x="96" y="83"/>
                  </a:cubicBezTo>
                  <a:cubicBezTo>
                    <a:pt x="96" y="85"/>
                    <a:pt x="95" y="89"/>
                    <a:pt x="95" y="96"/>
                  </a:cubicBezTo>
                  <a:close/>
                  <a:moveTo>
                    <a:pt x="104" y="96"/>
                  </a:moveTo>
                  <a:cubicBezTo>
                    <a:pt x="104" y="93"/>
                    <a:pt x="104" y="91"/>
                    <a:pt x="104" y="89"/>
                  </a:cubicBezTo>
                  <a:cubicBezTo>
                    <a:pt x="104" y="87"/>
                    <a:pt x="104" y="86"/>
                    <a:pt x="104" y="85"/>
                  </a:cubicBezTo>
                  <a:cubicBezTo>
                    <a:pt x="105" y="83"/>
                    <a:pt x="105" y="82"/>
                    <a:pt x="107" y="80"/>
                  </a:cubicBezTo>
                  <a:cubicBezTo>
                    <a:pt x="107" y="80"/>
                    <a:pt x="108" y="79"/>
                    <a:pt x="108" y="79"/>
                  </a:cubicBezTo>
                  <a:cubicBezTo>
                    <a:pt x="109" y="78"/>
                    <a:pt x="109" y="78"/>
                    <a:pt x="110" y="78"/>
                  </a:cubicBezTo>
                  <a:cubicBezTo>
                    <a:pt x="111" y="77"/>
                    <a:pt x="113" y="76"/>
                    <a:pt x="115" y="76"/>
                  </a:cubicBezTo>
                  <a:cubicBezTo>
                    <a:pt x="117" y="76"/>
                    <a:pt x="119" y="77"/>
                    <a:pt x="120" y="78"/>
                  </a:cubicBezTo>
                  <a:cubicBezTo>
                    <a:pt x="121" y="78"/>
                    <a:pt x="122" y="78"/>
                    <a:pt x="122" y="79"/>
                  </a:cubicBezTo>
                  <a:cubicBezTo>
                    <a:pt x="123" y="79"/>
                    <a:pt x="123" y="80"/>
                    <a:pt x="124" y="80"/>
                  </a:cubicBezTo>
                  <a:cubicBezTo>
                    <a:pt x="125" y="82"/>
                    <a:pt x="125" y="83"/>
                    <a:pt x="126" y="85"/>
                  </a:cubicBezTo>
                  <a:cubicBezTo>
                    <a:pt x="126" y="86"/>
                    <a:pt x="127" y="90"/>
                    <a:pt x="127" y="96"/>
                  </a:cubicBezTo>
                  <a:cubicBezTo>
                    <a:pt x="127" y="102"/>
                    <a:pt x="126" y="105"/>
                    <a:pt x="126" y="107"/>
                  </a:cubicBezTo>
                  <a:cubicBezTo>
                    <a:pt x="126" y="109"/>
                    <a:pt x="125" y="110"/>
                    <a:pt x="124" y="112"/>
                  </a:cubicBezTo>
                  <a:cubicBezTo>
                    <a:pt x="123" y="112"/>
                    <a:pt x="123" y="113"/>
                    <a:pt x="122" y="113"/>
                  </a:cubicBezTo>
                  <a:cubicBezTo>
                    <a:pt x="122" y="114"/>
                    <a:pt x="121" y="114"/>
                    <a:pt x="120" y="114"/>
                  </a:cubicBezTo>
                  <a:cubicBezTo>
                    <a:pt x="119" y="115"/>
                    <a:pt x="117" y="116"/>
                    <a:pt x="115" y="116"/>
                  </a:cubicBezTo>
                  <a:cubicBezTo>
                    <a:pt x="113" y="116"/>
                    <a:pt x="112" y="115"/>
                    <a:pt x="110" y="114"/>
                  </a:cubicBezTo>
                  <a:cubicBezTo>
                    <a:pt x="109" y="114"/>
                    <a:pt x="107" y="113"/>
                    <a:pt x="107" y="112"/>
                  </a:cubicBezTo>
                  <a:cubicBezTo>
                    <a:pt x="105" y="110"/>
                    <a:pt x="105" y="108"/>
                    <a:pt x="104" y="107"/>
                  </a:cubicBezTo>
                  <a:cubicBezTo>
                    <a:pt x="104" y="106"/>
                    <a:pt x="104" y="105"/>
                    <a:pt x="104" y="103"/>
                  </a:cubicBezTo>
                  <a:cubicBezTo>
                    <a:pt x="104" y="101"/>
                    <a:pt x="104" y="99"/>
                    <a:pt x="104" y="96"/>
                  </a:cubicBezTo>
                  <a:close/>
                  <a:moveTo>
                    <a:pt x="145" y="124"/>
                  </a:moveTo>
                  <a:cubicBezTo>
                    <a:pt x="153" y="124"/>
                    <a:pt x="153" y="124"/>
                    <a:pt x="153" y="124"/>
                  </a:cubicBezTo>
                  <a:cubicBezTo>
                    <a:pt x="153" y="102"/>
                    <a:pt x="153" y="102"/>
                    <a:pt x="153" y="102"/>
                  </a:cubicBezTo>
                  <a:cubicBezTo>
                    <a:pt x="166" y="102"/>
                    <a:pt x="166" y="102"/>
                    <a:pt x="166" y="102"/>
                  </a:cubicBezTo>
                  <a:cubicBezTo>
                    <a:pt x="171" y="102"/>
                    <a:pt x="176" y="100"/>
                    <a:pt x="179" y="97"/>
                  </a:cubicBezTo>
                  <a:cubicBezTo>
                    <a:pt x="182" y="94"/>
                    <a:pt x="183" y="90"/>
                    <a:pt x="183" y="85"/>
                  </a:cubicBezTo>
                  <a:cubicBezTo>
                    <a:pt x="183" y="82"/>
                    <a:pt x="183" y="80"/>
                    <a:pt x="182" y="78"/>
                  </a:cubicBezTo>
                  <a:cubicBezTo>
                    <a:pt x="180" y="75"/>
                    <a:pt x="179" y="73"/>
                    <a:pt x="177" y="72"/>
                  </a:cubicBezTo>
                  <a:cubicBezTo>
                    <a:pt x="175" y="71"/>
                    <a:pt x="173" y="70"/>
                    <a:pt x="171" y="69"/>
                  </a:cubicBezTo>
                  <a:cubicBezTo>
                    <a:pt x="170" y="69"/>
                    <a:pt x="169" y="69"/>
                    <a:pt x="168" y="69"/>
                  </a:cubicBezTo>
                  <a:cubicBezTo>
                    <a:pt x="167" y="68"/>
                    <a:pt x="166" y="68"/>
                    <a:pt x="165" y="68"/>
                  </a:cubicBezTo>
                  <a:cubicBezTo>
                    <a:pt x="145" y="68"/>
                    <a:pt x="145" y="68"/>
                    <a:pt x="145" y="68"/>
                  </a:cubicBezTo>
                  <a:lnTo>
                    <a:pt x="145" y="124"/>
                  </a:lnTo>
                  <a:close/>
                  <a:moveTo>
                    <a:pt x="153" y="76"/>
                  </a:moveTo>
                  <a:cubicBezTo>
                    <a:pt x="165" y="76"/>
                    <a:pt x="165" y="76"/>
                    <a:pt x="165" y="76"/>
                  </a:cubicBezTo>
                  <a:cubicBezTo>
                    <a:pt x="168" y="76"/>
                    <a:pt x="170" y="77"/>
                    <a:pt x="171" y="78"/>
                  </a:cubicBezTo>
                  <a:cubicBezTo>
                    <a:pt x="174" y="79"/>
                    <a:pt x="175" y="82"/>
                    <a:pt x="175" y="85"/>
                  </a:cubicBezTo>
                  <a:cubicBezTo>
                    <a:pt x="175" y="88"/>
                    <a:pt x="174" y="90"/>
                    <a:pt x="173" y="91"/>
                  </a:cubicBezTo>
                  <a:cubicBezTo>
                    <a:pt x="171" y="93"/>
                    <a:pt x="168" y="94"/>
                    <a:pt x="166" y="94"/>
                  </a:cubicBezTo>
                  <a:cubicBezTo>
                    <a:pt x="153" y="94"/>
                    <a:pt x="153" y="94"/>
                    <a:pt x="153" y="94"/>
                  </a:cubicBezTo>
                  <a:lnTo>
                    <a:pt x="153" y="76"/>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3399"/>
                </a:solidFill>
                <a:effectLst/>
                <a:uLnTx/>
                <a:uFillTx/>
                <a:latin typeface="Calibri"/>
                <a:ea typeface="+mn-ea"/>
                <a:cs typeface="+mn-cs"/>
              </a:endParaRPr>
            </a:p>
          </p:txBody>
        </p:sp>
      </p:grpSp>
      <p:sp>
        <p:nvSpPr>
          <p:cNvPr id="12" name="Rectangle 23">
            <a:extLst>
              <a:ext uri="{FF2B5EF4-FFF2-40B4-BE49-F238E27FC236}">
                <a16:creationId xmlns:a16="http://schemas.microsoft.com/office/drawing/2014/main" id="{029425CF-80A6-54C8-7C83-89CE6C8BBE62}"/>
              </a:ext>
            </a:extLst>
          </p:cNvPr>
          <p:cNvSpPr/>
          <p:nvPr/>
        </p:nvSpPr>
        <p:spPr>
          <a:xfrm>
            <a:off x="1402268" y="3355079"/>
            <a:ext cx="2160239" cy="466927"/>
          </a:xfrm>
          <a:prstGeom prst="rect">
            <a:avLst/>
          </a:prstGeom>
        </p:spPr>
        <p:txBody>
          <a:bodyPr vert="horz" lIns="0" tIns="0" rIns="0" bIns="0" rtlCol="0">
            <a:noAutofit/>
          </a:bodyPr>
          <a:lstStyle/>
          <a:p>
            <a:pPr marL="0" marR="0" lvl="0" indent="0" algn="ctr" defTabSz="924259" rtl="0" eaLnBrk="1" fontAlgn="auto" latinLnBrk="0" hangingPunct="1">
              <a:lnSpc>
                <a:spcPct val="90000"/>
              </a:lnSpc>
              <a:spcBef>
                <a:spcPts val="0"/>
              </a:spcBef>
              <a:spcAft>
                <a:spcPts val="0"/>
              </a:spcAft>
              <a:buClrTx/>
              <a:buSzTx/>
              <a:buFontTx/>
              <a:buNone/>
              <a:tabLst/>
              <a:defRPr/>
            </a:pPr>
            <a:r>
              <a:rPr kumimoji="0" lang="hu-HU" sz="1400" b="1" i="0" u="none" strike="noStrike" kern="0" cap="none" spc="0" normalizeH="0" baseline="0" noProof="0" dirty="0">
                <a:ln>
                  <a:noFill/>
                </a:ln>
                <a:solidFill>
                  <a:srgbClr val="A6A6A6"/>
                </a:solidFill>
                <a:effectLst/>
                <a:uLnTx/>
                <a:uFillTx/>
                <a:latin typeface="Calibri"/>
                <a:ea typeface="+mn-ea"/>
                <a:cs typeface="Arial" panose="020B0604020202020204" pitchFamily="34" charset="0"/>
              </a:rPr>
              <a:t>64% </a:t>
            </a:r>
            <a:r>
              <a:rPr kumimoji="0" lang="en-GB" sz="1400" b="1" i="0" u="none" strike="noStrike" kern="0" cap="none" spc="0" normalizeH="0" baseline="0" noProof="0" dirty="0">
                <a:ln>
                  <a:noFill/>
                </a:ln>
                <a:solidFill>
                  <a:srgbClr val="A6A6A6"/>
                </a:solidFill>
                <a:effectLst/>
                <a:uLnTx/>
                <a:uFillTx/>
                <a:latin typeface="Calibri"/>
                <a:ea typeface="+mn-ea"/>
                <a:cs typeface="Arial" panose="020B0604020202020204" pitchFamily="34" charset="0"/>
              </a:rPr>
              <a:t>    </a:t>
            </a:r>
            <a:r>
              <a:rPr kumimoji="0" lang="hu-HU" sz="1400" b="1" i="0" u="none" strike="noStrike" kern="0" cap="none" spc="0" normalizeH="0" baseline="0" noProof="0" dirty="0">
                <a:ln>
                  <a:noFill/>
                </a:ln>
                <a:solidFill>
                  <a:srgbClr val="A6A6A6"/>
                </a:solidFill>
                <a:effectLst/>
                <a:uLnTx/>
                <a:uFillTx/>
                <a:latin typeface="Calibri"/>
                <a:ea typeface="+mn-ea"/>
                <a:cs typeface="Arial" panose="020B0604020202020204" pitchFamily="34" charset="0"/>
              </a:rPr>
              <a:t>  64%  </a:t>
            </a:r>
            <a:r>
              <a:rPr kumimoji="0" lang="en-GB" sz="1400" b="1" i="0" u="none" strike="noStrike" kern="0" cap="none" spc="0" normalizeH="0" baseline="0" noProof="0" dirty="0">
                <a:ln>
                  <a:noFill/>
                </a:ln>
                <a:solidFill>
                  <a:srgbClr val="A6A6A6"/>
                </a:solidFill>
                <a:effectLst/>
                <a:uLnTx/>
                <a:uFillTx/>
                <a:latin typeface="Calibri"/>
                <a:ea typeface="+mn-ea"/>
                <a:cs typeface="Arial" panose="020B0604020202020204" pitchFamily="34" charset="0"/>
              </a:rPr>
              <a:t>    </a:t>
            </a:r>
            <a:r>
              <a:rPr kumimoji="0" lang="hu-HU" sz="2400" b="1" i="0" u="none" strike="noStrike" kern="0" cap="none" spc="0" normalizeH="0" baseline="0" noProof="0" dirty="0">
                <a:ln>
                  <a:noFill/>
                </a:ln>
                <a:solidFill>
                  <a:srgbClr val="FBB040"/>
                </a:solidFill>
                <a:effectLst/>
                <a:uLnTx/>
                <a:uFillTx/>
                <a:latin typeface="Calibri"/>
                <a:ea typeface="+mn-ea"/>
                <a:cs typeface="Arial" panose="020B0604020202020204" pitchFamily="34" charset="0"/>
              </a:rPr>
              <a:t>75</a:t>
            </a:r>
            <a:r>
              <a:rPr kumimoji="0" lang="en-GB" sz="2400" b="1" i="0" u="none" strike="noStrike" kern="0" cap="none" spc="0" normalizeH="0" baseline="0" noProof="0" dirty="0">
                <a:ln>
                  <a:noFill/>
                </a:ln>
                <a:solidFill>
                  <a:srgbClr val="FBB040"/>
                </a:solidFill>
                <a:effectLst/>
                <a:uLnTx/>
                <a:uFillTx/>
                <a:latin typeface="Calibri"/>
                <a:ea typeface="+mn-ea"/>
                <a:cs typeface="Arial" panose="020B0604020202020204" pitchFamily="34" charset="0"/>
              </a:rPr>
              <a:t>%</a:t>
            </a:r>
            <a:endParaRPr kumimoji="0" lang="hu-HU" sz="2400" b="1" i="0" u="none" strike="noStrike" kern="0" cap="none" spc="0" normalizeH="0" baseline="0" noProof="0" dirty="0">
              <a:ln>
                <a:noFill/>
              </a:ln>
              <a:solidFill>
                <a:srgbClr val="FBB040"/>
              </a:solidFill>
              <a:effectLst/>
              <a:uLnTx/>
              <a:uFillTx/>
              <a:latin typeface="Calibri"/>
              <a:ea typeface="+mn-ea"/>
              <a:cs typeface="Arial" panose="020B0604020202020204" pitchFamily="34" charset="0"/>
            </a:endParaRPr>
          </a:p>
          <a:p>
            <a:pPr marL="0" marR="0" lvl="0" indent="0" algn="ctr" defTabSz="924259" rtl="0" eaLnBrk="1" fontAlgn="auto" latinLnBrk="0" hangingPunct="1">
              <a:lnSpc>
                <a:spcPct val="90000"/>
              </a:lnSpc>
              <a:spcBef>
                <a:spcPts val="0"/>
              </a:spcBef>
              <a:spcAft>
                <a:spcPts val="0"/>
              </a:spcAft>
              <a:buClrTx/>
              <a:buSzTx/>
              <a:buFontTx/>
              <a:buNone/>
              <a:tabLst/>
              <a:defRPr/>
            </a:pPr>
            <a:r>
              <a:rPr kumimoji="0" lang="en-GB" sz="1050" b="0" i="0" u="none" strike="noStrike" kern="0" cap="none" spc="0" normalizeH="0" baseline="0" noProof="0" dirty="0">
                <a:ln>
                  <a:noFill/>
                </a:ln>
                <a:solidFill>
                  <a:srgbClr val="404040"/>
                </a:solidFill>
                <a:effectLst/>
                <a:uLnTx/>
                <a:uFillTx/>
                <a:latin typeface="Calibri"/>
                <a:ea typeface="+mn-ea"/>
                <a:cs typeface="Arial" panose="020B0604020202020204" pitchFamily="34" charset="0"/>
              </a:rPr>
              <a:t>HAVE HEARD OF IT</a:t>
            </a:r>
            <a:endParaRPr kumimoji="0" lang="en-GB" sz="1600" b="1" i="0" u="none" strike="noStrike" kern="0" cap="none" spc="0" normalizeH="0" baseline="0" noProof="0" dirty="0">
              <a:ln>
                <a:noFill/>
              </a:ln>
              <a:solidFill>
                <a:srgbClr val="B7BF12"/>
              </a:solidFill>
              <a:effectLst/>
              <a:uLnTx/>
              <a:uFillTx/>
              <a:latin typeface="Calibri"/>
              <a:ea typeface="+mn-ea"/>
              <a:cs typeface="Arial" panose="020B0604020202020204" pitchFamily="34" charset="0"/>
            </a:endParaRPr>
          </a:p>
        </p:txBody>
      </p:sp>
      <p:sp>
        <p:nvSpPr>
          <p:cNvPr id="13" name="TextBox 12">
            <a:extLst>
              <a:ext uri="{FF2B5EF4-FFF2-40B4-BE49-F238E27FC236}">
                <a16:creationId xmlns:a16="http://schemas.microsoft.com/office/drawing/2014/main" id="{49F54630-1E69-FADA-C68A-9A0028119D35}"/>
              </a:ext>
            </a:extLst>
          </p:cNvPr>
          <p:cNvSpPr txBox="1"/>
          <p:nvPr/>
        </p:nvSpPr>
        <p:spPr>
          <a:xfrm>
            <a:off x="2159041" y="3151031"/>
            <a:ext cx="646692" cy="276999"/>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A6A6A6"/>
                </a:solidFill>
                <a:effectLst/>
                <a:uLnTx/>
                <a:uFillTx/>
                <a:latin typeface="Calibri" pitchFamily="34" charset="0"/>
                <a:ea typeface="+mn-ea"/>
                <a:cs typeface="Arial" pitchFamily="34" charset="0"/>
              </a:rPr>
              <a:t>60+:</a:t>
            </a:r>
            <a:endParaRPr kumimoji="0" lang="en-GB" sz="1200" b="1" i="0" u="sng" strike="noStrike" kern="1200" cap="none" spc="0" normalizeH="0" baseline="0" noProof="0" dirty="0">
              <a:ln>
                <a:noFill/>
              </a:ln>
              <a:solidFill>
                <a:srgbClr val="A6A6A6"/>
              </a:solidFill>
              <a:effectLst/>
              <a:uLnTx/>
              <a:uFillTx/>
              <a:latin typeface="Calibri" pitchFamily="34" charset="0"/>
              <a:ea typeface="+mn-ea"/>
              <a:cs typeface="Arial" pitchFamily="34" charset="0"/>
            </a:endParaRPr>
          </a:p>
        </p:txBody>
      </p:sp>
      <p:sp>
        <p:nvSpPr>
          <p:cNvPr id="14" name="TextBox 13">
            <a:extLst>
              <a:ext uri="{FF2B5EF4-FFF2-40B4-BE49-F238E27FC236}">
                <a16:creationId xmlns:a16="http://schemas.microsoft.com/office/drawing/2014/main" id="{C302A081-BA26-D4F0-7507-036A3DEB282D}"/>
              </a:ext>
            </a:extLst>
          </p:cNvPr>
          <p:cNvSpPr txBox="1"/>
          <p:nvPr/>
        </p:nvSpPr>
        <p:spPr>
          <a:xfrm>
            <a:off x="1534074" y="3151031"/>
            <a:ext cx="646692" cy="276999"/>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200" b="1" i="0" u="sng" strike="noStrike" kern="1200" cap="none" spc="0" normalizeH="0" baseline="0" noProof="0" dirty="0">
                <a:ln>
                  <a:noFill/>
                </a:ln>
                <a:solidFill>
                  <a:srgbClr val="A6A6A6"/>
                </a:solidFill>
                <a:effectLst/>
                <a:uLnTx/>
                <a:uFillTx/>
                <a:latin typeface="Calibri" pitchFamily="34" charset="0"/>
                <a:ea typeface="+mn-ea"/>
                <a:cs typeface="Arial" pitchFamily="34" charset="0"/>
              </a:rPr>
              <a:t>36-59:</a:t>
            </a:r>
            <a:endParaRPr kumimoji="0" lang="en-GB" sz="1200" b="1" i="0" u="sng" strike="noStrike" kern="1200" cap="none" spc="0" normalizeH="0" baseline="0" noProof="0" dirty="0">
              <a:ln>
                <a:noFill/>
              </a:ln>
              <a:solidFill>
                <a:srgbClr val="A6A6A6"/>
              </a:solidFill>
              <a:effectLst/>
              <a:uLnTx/>
              <a:uFillTx/>
              <a:latin typeface="Calibri" pitchFamily="34" charset="0"/>
              <a:ea typeface="+mn-ea"/>
              <a:cs typeface="Arial" pitchFamily="34" charset="0"/>
            </a:endParaRPr>
          </a:p>
        </p:txBody>
      </p:sp>
      <p:sp>
        <p:nvSpPr>
          <p:cNvPr id="16" name="Arrow: Down 15">
            <a:extLst>
              <a:ext uri="{FF2B5EF4-FFF2-40B4-BE49-F238E27FC236}">
                <a16:creationId xmlns:a16="http://schemas.microsoft.com/office/drawing/2014/main" id="{A2C9A69A-F01C-A3AA-3762-8A6F8E903B72}"/>
              </a:ext>
            </a:extLst>
          </p:cNvPr>
          <p:cNvSpPr/>
          <p:nvPr/>
        </p:nvSpPr>
        <p:spPr>
          <a:xfrm>
            <a:off x="1994524" y="3463174"/>
            <a:ext cx="80412" cy="125368"/>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7" name="Arrow: Down 16">
            <a:extLst>
              <a:ext uri="{FF2B5EF4-FFF2-40B4-BE49-F238E27FC236}">
                <a16:creationId xmlns:a16="http://schemas.microsoft.com/office/drawing/2014/main" id="{76EDBB52-F94E-C37B-B7DD-E735837F627B}"/>
              </a:ext>
            </a:extLst>
          </p:cNvPr>
          <p:cNvSpPr/>
          <p:nvPr/>
        </p:nvSpPr>
        <p:spPr>
          <a:xfrm>
            <a:off x="2593804" y="3499650"/>
            <a:ext cx="80412" cy="125368"/>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970AD920-A37D-8134-6F0E-FD87D6B141FE}"/>
              </a:ext>
            </a:extLst>
          </p:cNvPr>
          <p:cNvSpPr txBox="1"/>
          <p:nvPr/>
        </p:nvSpPr>
        <p:spPr>
          <a:xfrm>
            <a:off x="8426208" y="0"/>
            <a:ext cx="814442" cy="43088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1" i="0" u="none" strike="noStrike" kern="1200" cap="none" spc="0" normalizeH="0" baseline="0" noProof="0" dirty="0" err="1">
                <a:ln>
                  <a:noFill/>
                </a:ln>
                <a:solidFill>
                  <a:srgbClr val="008E94"/>
                </a:solidFill>
                <a:effectLst/>
                <a:uLnTx/>
                <a:uFillTx/>
                <a:latin typeface="Calibri" pitchFamily="34" charset="0"/>
                <a:ea typeface="+mn-ea"/>
                <a:cs typeface="Arial" pitchFamily="34" charset="0"/>
              </a:rPr>
              <a:t>Omnibus</a:t>
            </a:r>
            <a:endParaRPr kumimoji="0" lang="hu-HU"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data</a:t>
            </a:r>
            <a:endParaRPr kumimoji="0" lang="hu-HU"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sp>
        <p:nvSpPr>
          <p:cNvPr id="5" name="TextBox 4">
            <a:extLst>
              <a:ext uri="{FF2B5EF4-FFF2-40B4-BE49-F238E27FC236}">
                <a16:creationId xmlns:a16="http://schemas.microsoft.com/office/drawing/2014/main" id="{B6301306-6594-0AFC-B107-945EBE418FE2}"/>
              </a:ext>
            </a:extLst>
          </p:cNvPr>
          <p:cNvSpPr txBox="1"/>
          <p:nvPr/>
        </p:nvSpPr>
        <p:spPr>
          <a:xfrm>
            <a:off x="8175434" y="-186650"/>
            <a:ext cx="256807" cy="83099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a:t>
            </a:r>
            <a:endParaRPr kumimoji="0" lang="hu-HU" sz="48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pic>
        <p:nvPicPr>
          <p:cNvPr id="3" name="Picture 2">
            <a:extLst>
              <a:ext uri="{FF2B5EF4-FFF2-40B4-BE49-F238E27FC236}">
                <a16:creationId xmlns:a16="http://schemas.microsoft.com/office/drawing/2014/main" id="{F8C419E0-AED7-5352-3066-9B01E043DF4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9A08F60-E26A-003C-1021-8141F63258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6400574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
          <p:cNvSpPr>
            <a:spLocks noGrp="1"/>
          </p:cNvSpPr>
          <p:nvPr>
            <p:ph type="title"/>
          </p:nvPr>
        </p:nvSpPr>
        <p:spPr>
          <a:xfrm>
            <a:off x="179984" y="-19088"/>
            <a:ext cx="8680422" cy="469722"/>
          </a:xfrm>
        </p:spPr>
        <p:txBody>
          <a:bodyPr>
            <a:noAutofit/>
          </a:bodyPr>
          <a:lstStyle/>
          <a:p>
            <a:r>
              <a:rPr lang="hu-HU" sz="2900" dirty="0" err="1"/>
              <a:t>Use</a:t>
            </a:r>
            <a:r>
              <a:rPr lang="hu-HU" sz="2900" dirty="0"/>
              <a:t> of ad-</a:t>
            </a:r>
            <a:r>
              <a:rPr lang="hu-HU" sz="2900" dirty="0" err="1"/>
              <a:t>blocking</a:t>
            </a:r>
            <a:endParaRPr lang="hu-HU" sz="2900" dirty="0"/>
          </a:p>
        </p:txBody>
      </p:sp>
      <p:sp>
        <p:nvSpPr>
          <p:cNvPr id="52" name="Text Placeholder 9"/>
          <p:cNvSpPr>
            <a:spLocks noGrp="1"/>
          </p:cNvSpPr>
          <p:nvPr>
            <p:ph type="body" sz="quarter" idx="4294967295"/>
          </p:nvPr>
        </p:nvSpPr>
        <p:spPr>
          <a:xfrm>
            <a:off x="170158" y="402993"/>
            <a:ext cx="8690248" cy="451009"/>
          </a:xfrm>
          <a:prstGeom prst="rect">
            <a:avLst/>
          </a:prstGeom>
        </p:spPr>
        <p:txBody>
          <a:bodyPr/>
          <a:lstStyle/>
          <a:p>
            <a:pPr marL="0" indent="0">
              <a:spcBef>
                <a:spcPts val="0"/>
              </a:spcBef>
              <a:buNone/>
            </a:pPr>
            <a:r>
              <a:rPr lang="hu-HU" sz="1000" i="1" dirty="0" err="1">
                <a:solidFill>
                  <a:schemeClr val="bg1">
                    <a:lumMod val="50000"/>
                  </a:schemeClr>
                </a:solidFill>
              </a:rPr>
              <a:t>Do</a:t>
            </a:r>
            <a:r>
              <a:rPr lang="hu-HU" sz="1000" i="1" dirty="0">
                <a:solidFill>
                  <a:schemeClr val="bg1">
                    <a:lumMod val="50000"/>
                  </a:schemeClr>
                </a:solidFill>
              </a:rPr>
              <a:t> </a:t>
            </a:r>
            <a:r>
              <a:rPr lang="hu-HU" sz="1000" i="1" dirty="0" err="1">
                <a:solidFill>
                  <a:schemeClr val="bg1">
                    <a:lumMod val="50000"/>
                  </a:schemeClr>
                </a:solidFill>
              </a:rPr>
              <a:t>you</a:t>
            </a:r>
            <a:r>
              <a:rPr lang="hu-HU" sz="1000" i="1" dirty="0">
                <a:solidFill>
                  <a:schemeClr val="bg1">
                    <a:lumMod val="50000"/>
                  </a:schemeClr>
                </a:solidFill>
              </a:rPr>
              <a:t> </a:t>
            </a:r>
            <a:r>
              <a:rPr lang="hu-HU" sz="1000" i="1" dirty="0" err="1">
                <a:solidFill>
                  <a:schemeClr val="bg1">
                    <a:lumMod val="50000"/>
                  </a:schemeClr>
                </a:solidFill>
              </a:rPr>
              <a:t>use</a:t>
            </a:r>
            <a:r>
              <a:rPr lang="hu-HU" sz="1000" i="1" dirty="0">
                <a:solidFill>
                  <a:schemeClr val="bg1">
                    <a:lumMod val="50000"/>
                  </a:schemeClr>
                </a:solidFill>
              </a:rPr>
              <a:t> ad-</a:t>
            </a:r>
            <a:r>
              <a:rPr lang="hu-HU" sz="1000" i="1" dirty="0" err="1">
                <a:solidFill>
                  <a:schemeClr val="bg1">
                    <a:lumMod val="50000"/>
                  </a:schemeClr>
                </a:solidFill>
              </a:rPr>
              <a:t>blocking</a:t>
            </a:r>
            <a:r>
              <a:rPr lang="hu-HU" sz="1000" i="1" dirty="0">
                <a:solidFill>
                  <a:schemeClr val="bg1">
                    <a:lumMod val="50000"/>
                  </a:schemeClr>
                </a:solidFill>
              </a:rPr>
              <a:t> </a:t>
            </a:r>
            <a:r>
              <a:rPr lang="hu-HU" sz="1000" i="1" dirty="0" err="1">
                <a:solidFill>
                  <a:schemeClr val="bg1">
                    <a:lumMod val="50000"/>
                  </a:schemeClr>
                </a:solidFill>
              </a:rPr>
              <a:t>on</a:t>
            </a:r>
            <a:r>
              <a:rPr lang="hu-HU" sz="1000" i="1" dirty="0">
                <a:solidFill>
                  <a:schemeClr val="bg1">
                    <a:lumMod val="50000"/>
                  </a:schemeClr>
                </a:solidFill>
              </a:rPr>
              <a:t> </a:t>
            </a:r>
            <a:r>
              <a:rPr lang="hu-HU" sz="1000" i="1" dirty="0" err="1">
                <a:solidFill>
                  <a:schemeClr val="bg1">
                    <a:lumMod val="50000"/>
                  </a:schemeClr>
                </a:solidFill>
              </a:rPr>
              <a:t>your</a:t>
            </a:r>
            <a:r>
              <a:rPr lang="hu-HU" sz="1000" i="1" dirty="0">
                <a:solidFill>
                  <a:schemeClr val="bg1">
                    <a:lumMod val="50000"/>
                  </a:schemeClr>
                </a:solidFill>
              </a:rPr>
              <a:t> </a:t>
            </a:r>
            <a:r>
              <a:rPr lang="hu-HU" sz="1000" i="1" dirty="0" err="1">
                <a:solidFill>
                  <a:schemeClr val="bg1">
                    <a:lumMod val="50000"/>
                  </a:schemeClr>
                </a:solidFill>
              </a:rPr>
              <a:t>devices</a:t>
            </a:r>
            <a:r>
              <a:rPr lang="hu-HU" sz="1000" i="1" dirty="0">
                <a:solidFill>
                  <a:schemeClr val="bg1">
                    <a:lumMod val="50000"/>
                  </a:schemeClr>
                </a:solidFill>
              </a:rPr>
              <a:t>? </a:t>
            </a:r>
          </a:p>
        </p:txBody>
      </p:sp>
      <p:sp>
        <p:nvSpPr>
          <p:cNvPr id="38" name="Szövegdoboz 135"/>
          <p:cNvSpPr txBox="1"/>
          <p:nvPr/>
        </p:nvSpPr>
        <p:spPr>
          <a:xfrm>
            <a:off x="376088" y="4968864"/>
            <a:ext cx="8084344" cy="138499"/>
          </a:xfrm>
          <a:prstGeom prst="rect">
            <a:avLst/>
          </a:prstGeom>
        </p:spPr>
        <p:txBody>
          <a:bodyPr vert="horz" wrap="square" lIns="0" tIns="0" rIns="0" bIns="0" rtlCol="0">
            <a:spAutoFit/>
          </a:bodyPr>
          <a:lstStyle/>
          <a:p>
            <a:pPr marL="4763" marR="0" lvl="0" indent="0" algn="l" defTabSz="914400" rtl="0" eaLnBrk="1" fontAlgn="auto" latinLnBrk="0" hangingPunct="1">
              <a:lnSpc>
                <a:spcPct val="100000"/>
              </a:lnSpc>
              <a:spcBef>
                <a:spcPts val="0"/>
              </a:spcBef>
              <a:spcAft>
                <a:spcPts val="0"/>
              </a:spcAft>
              <a:buClrTx/>
              <a:buSzTx/>
              <a:buFontTx/>
              <a:buNone/>
              <a:tabLst>
                <a:tab pos="7981950" algn="r"/>
              </a:tabLst>
              <a:defRPr/>
            </a:pPr>
            <a:r>
              <a:rPr kumimoji="0" lang="hu-HU" sz="900" b="0" i="0" u="none" strike="noStrike" kern="0" cap="none" spc="0" normalizeH="0" baseline="0" noProof="0" dirty="0">
                <a:ln>
                  <a:noFill/>
                </a:ln>
                <a:solidFill>
                  <a:srgbClr val="222223"/>
                </a:solidFill>
                <a:effectLst/>
                <a:uLnTx/>
                <a:uFillTx/>
                <a:latin typeface="Calibri"/>
                <a:ea typeface="+mn-ea"/>
                <a:cs typeface="+mn-cs"/>
              </a:rPr>
              <a:t>N=</a:t>
            </a:r>
            <a:r>
              <a:rPr kumimoji="0" lang="en-GB" sz="900" b="0" i="0" u="none" strike="noStrike" kern="0" cap="none" spc="0" normalizeH="0" baseline="0" noProof="0" dirty="0">
                <a:ln>
                  <a:noFill/>
                </a:ln>
                <a:solidFill>
                  <a:srgbClr val="222223"/>
                </a:solidFill>
                <a:effectLst/>
                <a:uLnTx/>
                <a:uFillTx/>
                <a:latin typeface="Calibri"/>
                <a:ea typeface="+mn-ea"/>
                <a:cs typeface="+mn-cs"/>
              </a:rPr>
              <a:t>different on each devices</a:t>
            </a:r>
            <a:r>
              <a:rPr kumimoji="0" lang="hu-HU" sz="900" b="0" i="0" u="none" strike="noStrike" kern="0" cap="none" spc="0" normalizeH="0" baseline="0" noProof="0" dirty="0">
                <a:ln>
                  <a:noFill/>
                </a:ln>
                <a:solidFill>
                  <a:srgbClr val="222223"/>
                </a:solidFill>
                <a:effectLst/>
                <a:uLnTx/>
                <a:uFillTx/>
                <a:latin typeface="Calibri"/>
                <a:ea typeface="+mn-ea"/>
                <a:cs typeface="+mn-cs"/>
              </a:rPr>
              <a:t>| B</a:t>
            </a:r>
            <a:r>
              <a:rPr kumimoji="0" lang="en-GB" sz="900" b="0" i="0" u="none" strike="noStrike" kern="0" cap="none" spc="0" normalizeH="0" baseline="0" noProof="0" dirty="0" err="1">
                <a:ln>
                  <a:noFill/>
                </a:ln>
                <a:solidFill>
                  <a:srgbClr val="222223"/>
                </a:solidFill>
                <a:effectLst/>
                <a:uLnTx/>
                <a:uFillTx/>
                <a:latin typeface="Calibri"/>
                <a:ea typeface="+mn-ea"/>
                <a:cs typeface="+mn-cs"/>
              </a:rPr>
              <a:t>ase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the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ones</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who</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have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heard</a:t>
            </a:r>
            <a:r>
              <a:rPr kumimoji="0" lang="hu-HU" sz="900" b="0" i="0" u="none" strike="noStrike" kern="0" cap="none" spc="0" normalizeH="0" baseline="0" noProof="0" dirty="0">
                <a:ln>
                  <a:noFill/>
                </a:ln>
                <a:solidFill>
                  <a:srgbClr val="222223"/>
                </a:solidFill>
                <a:effectLst/>
                <a:uLnTx/>
                <a:uFillTx/>
                <a:latin typeface="Calibri"/>
                <a:ea typeface="+mn-ea"/>
                <a:cs typeface="+mn-cs"/>
              </a:rPr>
              <a:t> of ad-</a:t>
            </a:r>
            <a:r>
              <a:rPr kumimoji="0" lang="hu-HU" sz="900" b="0" i="0" u="none" strike="noStrike" kern="0" cap="none" spc="0" normalizeH="0" baseline="0" noProof="0" dirty="0" err="1">
                <a:ln>
                  <a:noFill/>
                </a:ln>
                <a:solidFill>
                  <a:srgbClr val="222223"/>
                </a:solidFill>
                <a:effectLst/>
                <a:uLnTx/>
                <a:uFillTx/>
                <a:latin typeface="Calibri"/>
                <a:ea typeface="+mn-ea"/>
                <a:cs typeface="+mn-cs"/>
              </a:rPr>
              <a:t>blocking</a:t>
            </a:r>
            <a:r>
              <a:rPr kumimoji="0" lang="hu-HU" sz="900" b="0" i="0" u="none" strike="noStrike" kern="0" cap="none" spc="0" normalizeH="0" baseline="0" noProof="0" dirty="0">
                <a:ln>
                  <a:noFill/>
                </a:ln>
                <a:solidFill>
                  <a:srgbClr val="222223"/>
                </a:solidFill>
                <a:effectLst/>
                <a:uLnTx/>
                <a:uFillTx/>
                <a:latin typeface="Calibri"/>
                <a:ea typeface="+mn-ea"/>
                <a:cs typeface="+mn-cs"/>
              </a:rPr>
              <a:t> and </a:t>
            </a:r>
            <a:r>
              <a:rPr kumimoji="0" lang="hu-HU" sz="900" b="0" i="0" u="none" strike="noStrike" kern="0" cap="none" spc="0" normalizeH="0" baseline="0" noProof="0" dirty="0" err="1">
                <a:ln>
                  <a:noFill/>
                </a:ln>
                <a:solidFill>
                  <a:srgbClr val="222223"/>
                </a:solidFill>
                <a:effectLst/>
                <a:uLnTx/>
                <a:uFillTx/>
                <a:latin typeface="Calibri"/>
                <a:ea typeface="+mn-ea"/>
                <a:cs typeface="+mn-cs"/>
              </a:rPr>
              <a:t>use</a:t>
            </a:r>
            <a:r>
              <a:rPr kumimoji="0" lang="hu-HU" sz="900" b="0" i="0" u="none" strike="noStrike" kern="0" cap="none" spc="0" normalizeH="0" baseline="0" noProof="0" dirty="0">
                <a:ln>
                  <a:noFill/>
                </a:ln>
                <a:solidFill>
                  <a:srgbClr val="222223"/>
                </a:solidFill>
                <a:effectLst/>
                <a:uLnTx/>
                <a:uFillTx/>
                <a:latin typeface="Calibri"/>
                <a:ea typeface="+mn-ea"/>
                <a:cs typeface="+mn-cs"/>
              </a:rPr>
              <a:t> internet </a:t>
            </a:r>
            <a:r>
              <a:rPr kumimoji="0" lang="hu-HU" sz="900" b="0" i="0" u="none" strike="noStrike" kern="0" cap="none" spc="0" normalizeH="0" baseline="0" noProof="0" dirty="0" err="1">
                <a:ln>
                  <a:noFill/>
                </a:ln>
                <a:solidFill>
                  <a:srgbClr val="222223"/>
                </a:solidFill>
                <a:effectLst/>
                <a:uLnTx/>
                <a:uFillTx/>
                <a:latin typeface="Calibri"/>
                <a:ea typeface="+mn-ea"/>
                <a:cs typeface="+mn-cs"/>
              </a:rPr>
              <a:t>on</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the</a:t>
            </a:r>
            <a:r>
              <a:rPr kumimoji="0" lang="hu-HU" sz="900" b="0" i="0" u="none" strike="noStrike" kern="0" cap="none" spc="0" normalizeH="0" baseline="0" noProof="0" dirty="0">
                <a:ln>
                  <a:noFill/>
                </a:ln>
                <a:solidFill>
                  <a:srgbClr val="222223"/>
                </a:solidFill>
                <a:effectLst/>
                <a:uLnTx/>
                <a:uFillTx/>
                <a:latin typeface="Calibri"/>
                <a:ea typeface="+mn-ea"/>
                <a:cs typeface="+mn-cs"/>
              </a:rPr>
              <a:t> </a:t>
            </a:r>
            <a:r>
              <a:rPr kumimoji="0" lang="hu-HU" sz="900" b="0" i="0" u="none" strike="noStrike" kern="0" cap="none" spc="0" normalizeH="0" baseline="0" noProof="0" dirty="0" err="1">
                <a:ln>
                  <a:noFill/>
                </a:ln>
                <a:solidFill>
                  <a:srgbClr val="222223"/>
                </a:solidFill>
                <a:effectLst/>
                <a:uLnTx/>
                <a:uFillTx/>
                <a:latin typeface="Calibri"/>
                <a:ea typeface="+mn-ea"/>
                <a:cs typeface="+mn-cs"/>
              </a:rPr>
              <a:t>device</a:t>
            </a:r>
            <a:endParaRPr kumimoji="0" lang="hu-HU" sz="900" b="0" i="0" u="none" strike="noStrike" kern="0" cap="none" spc="0" normalizeH="0" baseline="0" noProof="0" dirty="0">
              <a:ln>
                <a:noFill/>
              </a:ln>
              <a:solidFill>
                <a:srgbClr val="222223"/>
              </a:solidFill>
              <a:effectLst/>
              <a:uLnTx/>
              <a:uFillTx/>
              <a:latin typeface="Calibri"/>
              <a:ea typeface="+mn-ea"/>
              <a:cs typeface="+mn-cs"/>
            </a:endParaRPr>
          </a:p>
        </p:txBody>
      </p:sp>
      <p:graphicFrame>
        <p:nvGraphicFramePr>
          <p:cNvPr id="56" name="Chart 55"/>
          <p:cNvGraphicFramePr/>
          <p:nvPr/>
        </p:nvGraphicFramePr>
        <p:xfrm>
          <a:off x="4111543" y="627534"/>
          <a:ext cx="4680520" cy="3835137"/>
        </p:xfrm>
        <a:graphic>
          <a:graphicData uri="http://schemas.openxmlformats.org/drawingml/2006/chart">
            <c:chart xmlns:c="http://schemas.openxmlformats.org/drawingml/2006/chart" xmlns:r="http://schemas.openxmlformats.org/officeDocument/2006/relationships" r:id="rId2"/>
          </a:graphicData>
        </a:graphic>
      </p:graphicFrame>
      <p:sp>
        <p:nvSpPr>
          <p:cNvPr id="61" name="Szövegdoboz 30"/>
          <p:cNvSpPr txBox="1"/>
          <p:nvPr/>
        </p:nvSpPr>
        <p:spPr>
          <a:xfrm>
            <a:off x="190665" y="1516383"/>
            <a:ext cx="3278271" cy="1554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50" b="0" i="0" u="none" strike="noStrike" kern="0" cap="none" spc="0" normalizeH="0" baseline="0" noProof="0" dirty="0">
                <a:ln>
                  <a:noFill/>
                </a:ln>
                <a:solidFill>
                  <a:srgbClr val="58595B"/>
                </a:solidFill>
                <a:effectLst/>
                <a:uLnTx/>
                <a:uFillTx/>
                <a:latin typeface="Calibri"/>
                <a:ea typeface="+mn-ea"/>
                <a:cs typeface="+mn-cs"/>
              </a:rPr>
              <a:t>The picture is more nuanced when comparing the use of ad blocking between 36–59-year-olds and the cohort studied, as the proportion of people using ad blocking is also higher for the more used devices. However, among those aged 60 and over, the proportion of both users and </a:t>
            </a:r>
            <a:r>
              <a:rPr kumimoji="0" lang="en-GB" sz="950" b="0" i="0" u="none" strike="noStrike" kern="0" cap="none" spc="0" normalizeH="0" baseline="0" noProof="0" dirty="0" err="1">
                <a:ln>
                  <a:noFill/>
                </a:ln>
                <a:solidFill>
                  <a:srgbClr val="58595B"/>
                </a:solidFill>
                <a:effectLst/>
                <a:uLnTx/>
                <a:uFillTx/>
                <a:latin typeface="Calibri"/>
                <a:ea typeface="+mn-ea"/>
                <a:cs typeface="+mn-cs"/>
              </a:rPr>
              <a:t>trialers</a:t>
            </a:r>
            <a:r>
              <a:rPr kumimoji="0" lang="en-GB" sz="950" b="0" i="0" u="none" strike="noStrike" kern="0" cap="none" spc="0" normalizeH="0" baseline="0" noProof="0" dirty="0">
                <a:ln>
                  <a:noFill/>
                </a:ln>
                <a:solidFill>
                  <a:srgbClr val="58595B"/>
                </a:solidFill>
                <a:effectLst/>
                <a:uLnTx/>
                <a:uFillTx/>
                <a:latin typeface="Calibri"/>
                <a:ea typeface="+mn-ea"/>
                <a:cs typeface="+mn-cs"/>
              </a:rPr>
              <a:t> is lower in almost all cases.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950" b="0" i="0" u="none" strike="noStrike" kern="0" cap="none" spc="0" normalizeH="0" baseline="0" noProof="0" dirty="0">
              <a:ln>
                <a:noFill/>
              </a:ln>
              <a:solidFill>
                <a:srgbClr val="58595B"/>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950" b="0" i="0" u="none" strike="noStrike" kern="0" cap="none" spc="0" normalizeH="0" baseline="0" noProof="0" dirty="0">
                <a:ln>
                  <a:noFill/>
                </a:ln>
                <a:solidFill>
                  <a:srgbClr val="58595B"/>
                </a:solidFill>
                <a:effectLst/>
                <a:uLnTx/>
                <a:uFillTx/>
                <a:latin typeface="Calibri"/>
                <a:ea typeface="+mn-ea"/>
                <a:cs typeface="+mn-cs"/>
              </a:rPr>
              <a:t>When it comes to desktop computers and laptops/notebooks, it seems that 36–59-year-olds either use them or do not plan to use them at all.</a:t>
            </a:r>
            <a:endParaRPr kumimoji="0" lang="hu-HU" sz="950" b="0" i="0" u="none" strike="noStrike" kern="0" cap="none" spc="0" normalizeH="0" baseline="0" noProof="0" dirty="0">
              <a:ln>
                <a:noFill/>
              </a:ln>
              <a:solidFill>
                <a:srgbClr val="58595B"/>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144A5FEF-9B4C-4769-8C14-493E7457776C}"/>
              </a:ext>
            </a:extLst>
          </p:cNvPr>
          <p:cNvSpPr/>
          <p:nvPr/>
        </p:nvSpPr>
        <p:spPr>
          <a:xfrm>
            <a:off x="5702503" y="1068298"/>
            <a:ext cx="3123283" cy="32613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0" name="Rectangle 29">
            <a:extLst>
              <a:ext uri="{FF2B5EF4-FFF2-40B4-BE49-F238E27FC236}">
                <a16:creationId xmlns:a16="http://schemas.microsoft.com/office/drawing/2014/main" id="{617FEC11-98D4-4CF8-95F2-F5E65258CB7D}"/>
              </a:ext>
            </a:extLst>
          </p:cNvPr>
          <p:cNvSpPr/>
          <p:nvPr/>
        </p:nvSpPr>
        <p:spPr>
          <a:xfrm>
            <a:off x="5695856" y="1640449"/>
            <a:ext cx="3123283" cy="326137"/>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1" name="Rectangle 30">
            <a:extLst>
              <a:ext uri="{FF2B5EF4-FFF2-40B4-BE49-F238E27FC236}">
                <a16:creationId xmlns:a16="http://schemas.microsoft.com/office/drawing/2014/main" id="{7851DD26-F5F0-4618-93E0-6C37EE30A248}"/>
              </a:ext>
            </a:extLst>
          </p:cNvPr>
          <p:cNvSpPr/>
          <p:nvPr/>
        </p:nvSpPr>
        <p:spPr>
          <a:xfrm>
            <a:off x="5695856" y="2202746"/>
            <a:ext cx="3123283" cy="34706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2" name="Rectangle 31">
            <a:extLst>
              <a:ext uri="{FF2B5EF4-FFF2-40B4-BE49-F238E27FC236}">
                <a16:creationId xmlns:a16="http://schemas.microsoft.com/office/drawing/2014/main" id="{36695CE2-5B74-446A-90C3-BA03CE9553A5}"/>
              </a:ext>
            </a:extLst>
          </p:cNvPr>
          <p:cNvSpPr/>
          <p:nvPr/>
        </p:nvSpPr>
        <p:spPr>
          <a:xfrm>
            <a:off x="5702503" y="2776906"/>
            <a:ext cx="3123283" cy="35630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33" name="Rectangle 32">
            <a:extLst>
              <a:ext uri="{FF2B5EF4-FFF2-40B4-BE49-F238E27FC236}">
                <a16:creationId xmlns:a16="http://schemas.microsoft.com/office/drawing/2014/main" id="{8C7904D0-194A-460C-90DA-B6DD941D90FE}"/>
              </a:ext>
            </a:extLst>
          </p:cNvPr>
          <p:cNvSpPr/>
          <p:nvPr/>
        </p:nvSpPr>
        <p:spPr>
          <a:xfrm>
            <a:off x="5683106" y="3336081"/>
            <a:ext cx="3123283" cy="35630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3" name="Arrow: Down 12">
            <a:extLst>
              <a:ext uri="{FF2B5EF4-FFF2-40B4-BE49-F238E27FC236}">
                <a16:creationId xmlns:a16="http://schemas.microsoft.com/office/drawing/2014/main" id="{AE2A7A87-ACF7-44D2-992B-1968BAC6591C}"/>
              </a:ext>
            </a:extLst>
          </p:cNvPr>
          <p:cNvSpPr/>
          <p:nvPr/>
        </p:nvSpPr>
        <p:spPr>
          <a:xfrm rot="10800000">
            <a:off x="8244408" y="1074717"/>
            <a:ext cx="80412" cy="125368"/>
          </a:xfrm>
          <a:prstGeom prst="downArrow">
            <a:avLst/>
          </a:prstGeom>
          <a:solidFill>
            <a:srgbClr val="7CA24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4" name="Rectangle 3">
            <a:extLst>
              <a:ext uri="{FF2B5EF4-FFF2-40B4-BE49-F238E27FC236}">
                <a16:creationId xmlns:a16="http://schemas.microsoft.com/office/drawing/2014/main" id="{91281CE3-CD39-A292-A188-BD82EC5C6E75}"/>
              </a:ext>
            </a:extLst>
          </p:cNvPr>
          <p:cNvSpPr/>
          <p:nvPr/>
        </p:nvSpPr>
        <p:spPr>
          <a:xfrm>
            <a:off x="5714095" y="1236909"/>
            <a:ext cx="3123283" cy="159633"/>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5" name="Rectangle 4">
            <a:extLst>
              <a:ext uri="{FF2B5EF4-FFF2-40B4-BE49-F238E27FC236}">
                <a16:creationId xmlns:a16="http://schemas.microsoft.com/office/drawing/2014/main" id="{0B01620B-E628-72E9-7D81-0B8094FA8778}"/>
              </a:ext>
            </a:extLst>
          </p:cNvPr>
          <p:cNvSpPr/>
          <p:nvPr/>
        </p:nvSpPr>
        <p:spPr>
          <a:xfrm>
            <a:off x="5714095" y="1830998"/>
            <a:ext cx="3123283" cy="13558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8" name="Rectangle 7">
            <a:extLst>
              <a:ext uri="{FF2B5EF4-FFF2-40B4-BE49-F238E27FC236}">
                <a16:creationId xmlns:a16="http://schemas.microsoft.com/office/drawing/2014/main" id="{DC992AE2-0169-FC74-D96B-37A0F14796B9}"/>
              </a:ext>
            </a:extLst>
          </p:cNvPr>
          <p:cNvSpPr/>
          <p:nvPr/>
        </p:nvSpPr>
        <p:spPr>
          <a:xfrm>
            <a:off x="5695856" y="2414218"/>
            <a:ext cx="3123283" cy="13558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1" name="Rectangle 10">
            <a:extLst>
              <a:ext uri="{FF2B5EF4-FFF2-40B4-BE49-F238E27FC236}">
                <a16:creationId xmlns:a16="http://schemas.microsoft.com/office/drawing/2014/main" id="{1B702C85-C309-1E52-FC97-2CFB19E3598C}"/>
              </a:ext>
            </a:extLst>
          </p:cNvPr>
          <p:cNvSpPr/>
          <p:nvPr/>
        </p:nvSpPr>
        <p:spPr>
          <a:xfrm>
            <a:off x="5702503" y="2981719"/>
            <a:ext cx="3123283" cy="13558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2" name="Rectangle 11">
            <a:extLst>
              <a:ext uri="{FF2B5EF4-FFF2-40B4-BE49-F238E27FC236}">
                <a16:creationId xmlns:a16="http://schemas.microsoft.com/office/drawing/2014/main" id="{5B0D5CD1-258A-ED8A-F6ED-5E453A032B3D}"/>
              </a:ext>
            </a:extLst>
          </p:cNvPr>
          <p:cNvSpPr/>
          <p:nvPr/>
        </p:nvSpPr>
        <p:spPr>
          <a:xfrm>
            <a:off x="5683106" y="3556796"/>
            <a:ext cx="3123283" cy="13558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6" name="Arrow: Down 5">
            <a:extLst>
              <a:ext uri="{FF2B5EF4-FFF2-40B4-BE49-F238E27FC236}">
                <a16:creationId xmlns:a16="http://schemas.microsoft.com/office/drawing/2014/main" id="{C10D82AD-4D72-F236-7DA6-CB982C7F94C9}"/>
              </a:ext>
            </a:extLst>
          </p:cNvPr>
          <p:cNvSpPr/>
          <p:nvPr/>
        </p:nvSpPr>
        <p:spPr>
          <a:xfrm rot="10800000">
            <a:off x="7956376" y="1261985"/>
            <a:ext cx="80412" cy="125368"/>
          </a:xfrm>
          <a:prstGeom prst="downArrow">
            <a:avLst/>
          </a:prstGeom>
          <a:solidFill>
            <a:srgbClr val="7CA24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7" name="Arrow: Down 6">
            <a:extLst>
              <a:ext uri="{FF2B5EF4-FFF2-40B4-BE49-F238E27FC236}">
                <a16:creationId xmlns:a16="http://schemas.microsoft.com/office/drawing/2014/main" id="{0D15A191-FDF4-23CF-8E72-550F8FCAC7F8}"/>
              </a:ext>
            </a:extLst>
          </p:cNvPr>
          <p:cNvSpPr/>
          <p:nvPr/>
        </p:nvSpPr>
        <p:spPr>
          <a:xfrm>
            <a:off x="6876256" y="1270120"/>
            <a:ext cx="80412" cy="125368"/>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9" name="Arrow: Down 8">
            <a:extLst>
              <a:ext uri="{FF2B5EF4-FFF2-40B4-BE49-F238E27FC236}">
                <a16:creationId xmlns:a16="http://schemas.microsoft.com/office/drawing/2014/main" id="{DF55EF68-0DF4-C5CE-B26C-4D6DDE66728F}"/>
              </a:ext>
            </a:extLst>
          </p:cNvPr>
          <p:cNvSpPr/>
          <p:nvPr/>
        </p:nvSpPr>
        <p:spPr>
          <a:xfrm>
            <a:off x="6245243" y="1270120"/>
            <a:ext cx="80412" cy="125368"/>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0" name="Arrow: Down 9">
            <a:extLst>
              <a:ext uri="{FF2B5EF4-FFF2-40B4-BE49-F238E27FC236}">
                <a16:creationId xmlns:a16="http://schemas.microsoft.com/office/drawing/2014/main" id="{80E35540-835A-89BC-33D4-EA26C9A3C760}"/>
              </a:ext>
            </a:extLst>
          </p:cNvPr>
          <p:cNvSpPr/>
          <p:nvPr/>
        </p:nvSpPr>
        <p:spPr>
          <a:xfrm rot="10800000">
            <a:off x="8204202" y="1638035"/>
            <a:ext cx="80412" cy="125368"/>
          </a:xfrm>
          <a:prstGeom prst="downArrow">
            <a:avLst/>
          </a:prstGeom>
          <a:solidFill>
            <a:srgbClr val="7CA24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4" name="Arrow: Down 13">
            <a:extLst>
              <a:ext uri="{FF2B5EF4-FFF2-40B4-BE49-F238E27FC236}">
                <a16:creationId xmlns:a16="http://schemas.microsoft.com/office/drawing/2014/main" id="{77C8B90D-2C62-4CEE-4588-25CD4A2B2786}"/>
              </a:ext>
            </a:extLst>
          </p:cNvPr>
          <p:cNvSpPr/>
          <p:nvPr/>
        </p:nvSpPr>
        <p:spPr>
          <a:xfrm rot="10800000">
            <a:off x="8036788" y="1831474"/>
            <a:ext cx="80412" cy="125368"/>
          </a:xfrm>
          <a:prstGeom prst="downArrow">
            <a:avLst/>
          </a:prstGeom>
          <a:solidFill>
            <a:srgbClr val="7CA24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6" name="Arrow: Down 15">
            <a:extLst>
              <a:ext uri="{FF2B5EF4-FFF2-40B4-BE49-F238E27FC236}">
                <a16:creationId xmlns:a16="http://schemas.microsoft.com/office/drawing/2014/main" id="{AE7E50AD-DA0C-E545-B8BA-354A3D3F1B6B}"/>
              </a:ext>
            </a:extLst>
          </p:cNvPr>
          <p:cNvSpPr/>
          <p:nvPr/>
        </p:nvSpPr>
        <p:spPr>
          <a:xfrm>
            <a:off x="6285449" y="1845341"/>
            <a:ext cx="80412" cy="125368"/>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7" name="Arrow: Down 16">
            <a:extLst>
              <a:ext uri="{FF2B5EF4-FFF2-40B4-BE49-F238E27FC236}">
                <a16:creationId xmlns:a16="http://schemas.microsoft.com/office/drawing/2014/main" id="{C95A730A-5917-C6DC-F626-B90C69D2D124}"/>
              </a:ext>
            </a:extLst>
          </p:cNvPr>
          <p:cNvSpPr/>
          <p:nvPr/>
        </p:nvSpPr>
        <p:spPr>
          <a:xfrm>
            <a:off x="6401358" y="1655898"/>
            <a:ext cx="80412" cy="125368"/>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8" name="Arrow: Down 17">
            <a:extLst>
              <a:ext uri="{FF2B5EF4-FFF2-40B4-BE49-F238E27FC236}">
                <a16:creationId xmlns:a16="http://schemas.microsoft.com/office/drawing/2014/main" id="{185C7550-3758-0877-BA2B-B69166B55F17}"/>
              </a:ext>
            </a:extLst>
          </p:cNvPr>
          <p:cNvSpPr/>
          <p:nvPr/>
        </p:nvSpPr>
        <p:spPr>
          <a:xfrm rot="10800000">
            <a:off x="7996582" y="2217707"/>
            <a:ext cx="80412" cy="125368"/>
          </a:xfrm>
          <a:prstGeom prst="downArrow">
            <a:avLst/>
          </a:prstGeom>
          <a:solidFill>
            <a:srgbClr val="7CA24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19" name="Arrow: Down 18">
            <a:extLst>
              <a:ext uri="{FF2B5EF4-FFF2-40B4-BE49-F238E27FC236}">
                <a16:creationId xmlns:a16="http://schemas.microsoft.com/office/drawing/2014/main" id="{FC7C90F6-244D-2A4C-1E0D-F0F69E6A2A01}"/>
              </a:ext>
            </a:extLst>
          </p:cNvPr>
          <p:cNvSpPr/>
          <p:nvPr/>
        </p:nvSpPr>
        <p:spPr>
          <a:xfrm rot="10800000">
            <a:off x="7875964" y="2411162"/>
            <a:ext cx="80412" cy="125368"/>
          </a:xfrm>
          <a:prstGeom prst="downArrow">
            <a:avLst/>
          </a:prstGeom>
          <a:solidFill>
            <a:srgbClr val="7CA24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0" name="Arrow: Down 19">
            <a:extLst>
              <a:ext uri="{FF2B5EF4-FFF2-40B4-BE49-F238E27FC236}">
                <a16:creationId xmlns:a16="http://schemas.microsoft.com/office/drawing/2014/main" id="{13AD5F81-AF2D-98E4-D188-7286752A9EDC}"/>
              </a:ext>
            </a:extLst>
          </p:cNvPr>
          <p:cNvSpPr/>
          <p:nvPr/>
        </p:nvSpPr>
        <p:spPr>
          <a:xfrm>
            <a:off x="6084168" y="2419419"/>
            <a:ext cx="80412" cy="125368"/>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1" name="Arrow: Down 20">
            <a:extLst>
              <a:ext uri="{FF2B5EF4-FFF2-40B4-BE49-F238E27FC236}">
                <a16:creationId xmlns:a16="http://schemas.microsoft.com/office/drawing/2014/main" id="{6156B42C-4667-2383-4FB8-618A9C446E37}"/>
              </a:ext>
            </a:extLst>
          </p:cNvPr>
          <p:cNvSpPr/>
          <p:nvPr/>
        </p:nvSpPr>
        <p:spPr>
          <a:xfrm>
            <a:off x="6122955" y="2230835"/>
            <a:ext cx="80412" cy="125368"/>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2" name="Arrow: Down 21">
            <a:extLst>
              <a:ext uri="{FF2B5EF4-FFF2-40B4-BE49-F238E27FC236}">
                <a16:creationId xmlns:a16="http://schemas.microsoft.com/office/drawing/2014/main" id="{0DA62C87-12B8-D8EE-E577-B0913AA5560E}"/>
              </a:ext>
            </a:extLst>
          </p:cNvPr>
          <p:cNvSpPr/>
          <p:nvPr/>
        </p:nvSpPr>
        <p:spPr>
          <a:xfrm rot="10800000">
            <a:off x="7620860" y="3552506"/>
            <a:ext cx="80412" cy="125368"/>
          </a:xfrm>
          <a:prstGeom prst="downArrow">
            <a:avLst/>
          </a:prstGeom>
          <a:solidFill>
            <a:srgbClr val="7CA24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3" name="Arrow: Down 22">
            <a:extLst>
              <a:ext uri="{FF2B5EF4-FFF2-40B4-BE49-F238E27FC236}">
                <a16:creationId xmlns:a16="http://schemas.microsoft.com/office/drawing/2014/main" id="{238C169A-BAEA-A72E-0370-2727A2D9CE6A}"/>
              </a:ext>
            </a:extLst>
          </p:cNvPr>
          <p:cNvSpPr/>
          <p:nvPr/>
        </p:nvSpPr>
        <p:spPr>
          <a:xfrm>
            <a:off x="5769429" y="3570701"/>
            <a:ext cx="80412" cy="125368"/>
          </a:xfrm>
          <a:prstGeom prst="downArrow">
            <a:avLst/>
          </a:prstGeom>
          <a:solidFill>
            <a:srgbClr val="C9421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003399"/>
              </a:solidFill>
              <a:effectLst/>
              <a:uLnTx/>
              <a:uFillTx/>
              <a:latin typeface="Calibri" pitchFamily="34" charset="0"/>
              <a:ea typeface="+mn-ea"/>
              <a:cs typeface="+mn-cs"/>
            </a:endParaRPr>
          </a:p>
        </p:txBody>
      </p:sp>
      <p:sp>
        <p:nvSpPr>
          <p:cNvPr id="24" name="TextBox 23">
            <a:extLst>
              <a:ext uri="{FF2B5EF4-FFF2-40B4-BE49-F238E27FC236}">
                <a16:creationId xmlns:a16="http://schemas.microsoft.com/office/drawing/2014/main" id="{96B5C462-19BE-738B-6E92-9D2243255AD2}"/>
              </a:ext>
            </a:extLst>
          </p:cNvPr>
          <p:cNvSpPr txBox="1"/>
          <p:nvPr/>
        </p:nvSpPr>
        <p:spPr>
          <a:xfrm>
            <a:off x="8426208" y="0"/>
            <a:ext cx="814442" cy="43088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hu-HU" sz="1100" b="1" i="0" u="none" strike="noStrike" kern="1200" cap="none" spc="0" normalizeH="0" baseline="0" noProof="0" dirty="0" err="1">
                <a:ln>
                  <a:noFill/>
                </a:ln>
                <a:solidFill>
                  <a:srgbClr val="008E94"/>
                </a:solidFill>
                <a:effectLst/>
                <a:uLnTx/>
                <a:uFillTx/>
                <a:latin typeface="Calibri" pitchFamily="34" charset="0"/>
                <a:ea typeface="+mn-ea"/>
                <a:cs typeface="Arial" pitchFamily="34" charset="0"/>
              </a:rPr>
              <a:t>Omnibus</a:t>
            </a:r>
            <a:endParaRPr kumimoji="0" lang="hu-HU"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data</a:t>
            </a:r>
            <a:endParaRPr kumimoji="0" lang="hu-HU" sz="11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sp>
        <p:nvSpPr>
          <p:cNvPr id="25" name="TextBox 24">
            <a:extLst>
              <a:ext uri="{FF2B5EF4-FFF2-40B4-BE49-F238E27FC236}">
                <a16:creationId xmlns:a16="http://schemas.microsoft.com/office/drawing/2014/main" id="{14A9151A-2C12-52B1-2352-69E275D44F22}"/>
              </a:ext>
            </a:extLst>
          </p:cNvPr>
          <p:cNvSpPr txBox="1"/>
          <p:nvPr/>
        </p:nvSpPr>
        <p:spPr>
          <a:xfrm>
            <a:off x="8175434" y="-186650"/>
            <a:ext cx="256807" cy="830997"/>
          </a:xfrm>
          <a:prstGeom prst="rect">
            <a:avLst/>
          </a:prstGeom>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8E94"/>
                </a:solidFill>
                <a:effectLst/>
                <a:uLnTx/>
                <a:uFillTx/>
                <a:latin typeface="Calibri" pitchFamily="34" charset="0"/>
                <a:ea typeface="+mn-ea"/>
                <a:cs typeface="Arial" pitchFamily="34" charset="0"/>
              </a:rPr>
              <a:t>!</a:t>
            </a:r>
            <a:endParaRPr kumimoji="0" lang="hu-HU" sz="4800" b="1" i="0" u="none" strike="noStrike" kern="1200" cap="none" spc="0" normalizeH="0" baseline="0" noProof="0" dirty="0">
              <a:ln>
                <a:noFill/>
              </a:ln>
              <a:solidFill>
                <a:srgbClr val="008E94"/>
              </a:solidFill>
              <a:effectLst/>
              <a:uLnTx/>
              <a:uFillTx/>
              <a:latin typeface="Calibri" pitchFamily="34" charset="0"/>
              <a:ea typeface="+mn-ea"/>
              <a:cs typeface="Arial" pitchFamily="34" charset="0"/>
            </a:endParaRPr>
          </a:p>
        </p:txBody>
      </p:sp>
      <p:pic>
        <p:nvPicPr>
          <p:cNvPr id="3" name="Picture 2">
            <a:extLst>
              <a:ext uri="{FF2B5EF4-FFF2-40B4-BE49-F238E27FC236}">
                <a16:creationId xmlns:a16="http://schemas.microsoft.com/office/drawing/2014/main" id="{DF6C2D53-8835-E9BA-0026-DDA59CB9E89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A71E160-3705-437A-DC2D-3F7E422255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29850123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Autofit/>
          </a:bodyPr>
          <a:lstStyle/>
          <a:p>
            <a:r>
              <a:rPr lang="en-GB" sz="7200" dirty="0"/>
              <a:t>Thank you for your attention</a:t>
            </a:r>
            <a:r>
              <a:rPr lang="hu-HU" sz="7200" dirty="0"/>
              <a:t>!</a:t>
            </a:r>
          </a:p>
        </p:txBody>
      </p:sp>
      <p:pic>
        <p:nvPicPr>
          <p:cNvPr id="2" name="Picture 2">
            <a:extLst>
              <a:ext uri="{FF2B5EF4-FFF2-40B4-BE49-F238E27FC236}">
                <a16:creationId xmlns:a16="http://schemas.microsoft.com/office/drawing/2014/main" id="{1746D9C1-E917-B346-8AFD-C7112769E8D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CF1E08B-5DD3-810F-FC91-10B30A1637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302737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283968" y="1447814"/>
            <a:ext cx="4824536" cy="2247851"/>
          </a:xfrm>
        </p:spPr>
        <p:txBody>
          <a:bodyPr/>
          <a:lstStyle/>
          <a:p>
            <a:r>
              <a:rPr lang="en-GB" dirty="0">
                <a:effectLst>
                  <a:outerShdw blurRad="38100" dist="38100" dir="2700000" algn="tl">
                    <a:srgbClr val="000000">
                      <a:alpha val="43137"/>
                    </a:srgbClr>
                  </a:outerShdw>
                </a:effectLst>
              </a:rPr>
              <a:t>SUMMARY</a:t>
            </a:r>
            <a:endParaRPr lang="hu-HU" sz="2000" dirty="0">
              <a:effectLst>
                <a:outerShdw blurRad="38100" dist="38100" dir="2700000" algn="tl">
                  <a:srgbClr val="000000">
                    <a:alpha val="43137"/>
                  </a:srgbClr>
                </a:outerShdw>
              </a:effectLst>
            </a:endParaRPr>
          </a:p>
        </p:txBody>
      </p:sp>
      <p:pic>
        <p:nvPicPr>
          <p:cNvPr id="5" name="Picture Placeholder 4"/>
          <p:cNvPicPr>
            <a:picLocks noGrp="1" noChangeAspect="1"/>
          </p:cNvPicPr>
          <p:nvPr>
            <p:ph type="pic" sz="quarter" idx="15"/>
          </p:nvPr>
        </p:nvPicPr>
        <p:blipFill>
          <a:blip r:embed="rId2" cstate="email">
            <a:extLst>
              <a:ext uri="{28A0092B-C50C-407E-A947-70E740481C1C}">
                <a14:useLocalDpi xmlns:a14="http://schemas.microsoft.com/office/drawing/2010/main" val="0"/>
              </a:ext>
            </a:extLst>
          </a:blip>
          <a:srcRect/>
          <a:stretch>
            <a:fillRect/>
          </a:stretch>
        </p:blipFill>
        <p:spPr/>
      </p:pic>
      <p:pic>
        <p:nvPicPr>
          <p:cNvPr id="3" name="Picture 2">
            <a:extLst>
              <a:ext uri="{FF2B5EF4-FFF2-40B4-BE49-F238E27FC236}">
                <a16:creationId xmlns:a16="http://schemas.microsoft.com/office/drawing/2014/main" id="{DB286BAD-93C3-B385-E9DB-54C7D1648D5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17181" r="48042" b="20441"/>
          <a:stretch/>
        </p:blipFill>
        <p:spPr bwMode="auto">
          <a:xfrm>
            <a:off x="8003745" y="4766992"/>
            <a:ext cx="600703" cy="2993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70ADE1D-5679-E31B-9D96-100DBEB667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4061" y="4930711"/>
            <a:ext cx="984323" cy="133327"/>
          </a:xfrm>
          <a:prstGeom prst="rect">
            <a:avLst/>
          </a:prstGeom>
        </p:spPr>
      </p:pic>
    </p:spTree>
    <p:extLst>
      <p:ext uri="{BB962C8B-B14F-4D97-AF65-F5344CB8AC3E}">
        <p14:creationId xmlns:p14="http://schemas.microsoft.com/office/powerpoint/2010/main" val="164399070"/>
      </p:ext>
    </p:extLst>
  </p:cSld>
  <p:clrMapOvr>
    <a:masterClrMapping/>
  </p:clrMapOvr>
</p:sld>
</file>

<file path=ppt/theme/theme1.xml><?xml version="1.0" encoding="utf-8"?>
<a:theme xmlns:a="http://schemas.openxmlformats.org/drawingml/2006/main" name="1_úvodní slide">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10.xml><?xml version="1.0" encoding="utf-8"?>
<a:theme xmlns:a="http://schemas.openxmlformats.org/drawingml/2006/main" name="3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11.xml><?xml version="1.0" encoding="utf-8"?>
<a:theme xmlns:a="http://schemas.openxmlformats.org/drawingml/2006/main" name="7_kontakt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12.xml><?xml version="1.0" encoding="utf-8"?>
<a:theme xmlns:a="http://schemas.openxmlformats.org/drawingml/2006/main" name="4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13.xml><?xml version="1.0" encoding="utf-8"?>
<a:theme xmlns:a="http://schemas.openxmlformats.org/drawingml/2006/main" name="5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14.xml><?xml version="1.0" encoding="utf-8"?>
<a:theme xmlns:a="http://schemas.openxmlformats.org/drawingml/2006/main" name="7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15.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3.xml><?xml version="1.0" encoding="utf-8"?>
<a:theme xmlns:a="http://schemas.openxmlformats.org/drawingml/2006/main" name="3_dělící snímky BEZ obrázku">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4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5.xml><?xml version="1.0" encoding="utf-8"?>
<a:theme xmlns:a="http://schemas.openxmlformats.org/drawingml/2006/main" name="Snímky pro graf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dirty="0" err="1" smtClean="0">
            <a:solidFill>
              <a:srgbClr val="003399"/>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6_kontakt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7.xml><?xml version="1.0" encoding="utf-8"?>
<a:theme xmlns:a="http://schemas.openxmlformats.org/drawingml/2006/main" name="1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8.xml><?xml version="1.0" encoding="utf-8"?>
<a:theme xmlns:a="http://schemas.openxmlformats.org/drawingml/2006/main" name="2_2 _dělící snímky s obrázkem">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lgn="ct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3038" indent="-173038">
          <a:defRPr sz="2000" dirty="0" err="1" smtClean="0">
            <a:solidFill>
              <a:srgbClr val="003399"/>
            </a:solidFill>
            <a:latin typeface="Calibri" pitchFamily="34" charset="0"/>
            <a:cs typeface="Arial" pitchFamily="34" charset="0"/>
          </a:defRPr>
        </a:defPPr>
      </a:lstStyle>
    </a:txDef>
  </a:objectDefaults>
  <a:extraClrSchemeLst/>
</a:theme>
</file>

<file path=ppt/theme/theme9.xml><?xml version="1.0" encoding="utf-8"?>
<a:theme xmlns:a="http://schemas.openxmlformats.org/drawingml/2006/main" name="5_textové snímky">
  <a:themeElements>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2"/>
          </a:solidFill>
        </a:ln>
      </a:spPr>
      <a:bodyPr rtlCol="0" anchor="ctr"/>
      <a:lstStyle>
        <a:defPPr>
          <a:defRPr sz="2000" dirty="0" err="1" smtClean="0">
            <a:solidFill>
              <a:srgbClr val="003399"/>
            </a:solidFill>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none" rtlCol="0">
        <a:spAutoFit/>
      </a:bodyPr>
      <a:lstStyle>
        <a:defPPr marL="174625" indent="-174625">
          <a:buFont typeface="Wingdings" panose="05000000000000000000" pitchFamily="2" charset="2"/>
          <a:buChar char="§"/>
          <a:defRPr sz="2000" dirty="0" smtClean="0">
            <a:solidFill>
              <a:srgbClr val="404040"/>
            </a:solidFill>
            <a:latin typeface="Calibri" pitchFamily="34" charset="0"/>
            <a:cs typeface="Arial" pitchFamily="34" charset="0"/>
          </a:defRPr>
        </a:defPPr>
      </a:lstStyle>
    </a:txDef>
  </a:objectDefaults>
  <a:extraClrSchemeLst/>
</a:theme>
</file>

<file path=ppt/theme/themeOverride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63129</TotalTime>
  <Words>12064</Words>
  <Application>Microsoft Office PowerPoint</Application>
  <PresentationFormat>Diavetítés a képernyőre (16:9 oldalarány)</PresentationFormat>
  <Paragraphs>1976</Paragraphs>
  <Slides>83</Slides>
  <Notes>33</Notes>
  <HiddenSlides>0</HiddenSlides>
  <MMClips>0</MMClips>
  <ScaleCrop>false</ScaleCrop>
  <HeadingPairs>
    <vt:vector size="6" baseType="variant">
      <vt:variant>
        <vt:lpstr>Használt betűtípusok</vt:lpstr>
      </vt:variant>
      <vt:variant>
        <vt:i4>10</vt:i4>
      </vt:variant>
      <vt:variant>
        <vt:lpstr>Téma</vt:lpstr>
      </vt:variant>
      <vt:variant>
        <vt:i4>14</vt:i4>
      </vt:variant>
      <vt:variant>
        <vt:lpstr>Diacímek</vt:lpstr>
      </vt:variant>
      <vt:variant>
        <vt:i4>83</vt:i4>
      </vt:variant>
    </vt:vector>
  </HeadingPairs>
  <TitlesOfParts>
    <vt:vector size="107" baseType="lpstr">
      <vt:lpstr>Arial</vt:lpstr>
      <vt:lpstr>AvantGarde MdCn BT</vt:lpstr>
      <vt:lpstr>Avenir Next</vt:lpstr>
      <vt:lpstr>Calibri</vt:lpstr>
      <vt:lpstr>Futura Md BT</vt:lpstr>
      <vt:lpstr>Gill Sans</vt:lpstr>
      <vt:lpstr>Helvetica Neue</vt:lpstr>
      <vt:lpstr>Helvetica Neue Light</vt:lpstr>
      <vt:lpstr>Helvetica Neue Thin</vt:lpstr>
      <vt:lpstr>Wingdings</vt:lpstr>
      <vt:lpstr>1_úvodní slide</vt:lpstr>
      <vt:lpstr>2 _dělící snímky s obrázkem</vt:lpstr>
      <vt:lpstr>3_dělící snímky BEZ obrázku</vt:lpstr>
      <vt:lpstr>4_textové snímky</vt:lpstr>
      <vt:lpstr>Snímky pro grafy</vt:lpstr>
      <vt:lpstr>6_kontakty</vt:lpstr>
      <vt:lpstr>1_2 _dělící snímky s obrázkem</vt:lpstr>
      <vt:lpstr>2_2 _dělící snímky s obrázkem</vt:lpstr>
      <vt:lpstr>5_textové snímky</vt:lpstr>
      <vt:lpstr>3_2 _dělící snímky s obrázkem</vt:lpstr>
      <vt:lpstr>7_kontakty</vt:lpstr>
      <vt:lpstr>4_2 _dělící snímky s obrázkem</vt:lpstr>
      <vt:lpstr>5_2 _dělící snímky s obrázkem</vt:lpstr>
      <vt:lpstr>7_textové snímky</vt:lpstr>
      <vt:lpstr>PowerPoint-bemutató</vt:lpstr>
      <vt:lpstr>Agenda</vt:lpstr>
      <vt:lpstr>PowerPoint-bemutató</vt:lpstr>
      <vt:lpstr>Background of Research  </vt:lpstr>
      <vt:lpstr>PowerPoint-bemutató</vt:lpstr>
      <vt:lpstr>Demographics</vt:lpstr>
      <vt:lpstr>Demographics</vt:lpstr>
      <vt:lpstr>Demographics</vt:lpstr>
      <vt:lpstr>PowerPoint-bemutató</vt:lpstr>
      <vt:lpstr>Conclusions</vt:lpstr>
      <vt:lpstr>PowerPoint-bemutató</vt:lpstr>
      <vt:lpstr>Conclusions from this chapter</vt:lpstr>
      <vt:lpstr>Areas of interests</vt:lpstr>
      <vt:lpstr>Areas of interests</vt:lpstr>
      <vt:lpstr>Male and female areas of interests</vt:lpstr>
      <vt:lpstr>Areas of interests according to age groups</vt:lpstr>
      <vt:lpstr>Affinity indicators: age and gender</vt:lpstr>
      <vt:lpstr>Affinity indicators: 36-59 and over 60</vt:lpstr>
      <vt:lpstr>Affinity indicators: parenthood and standard of life</vt:lpstr>
      <vt:lpstr>PowerPoint-bemutató</vt:lpstr>
      <vt:lpstr>Conclusions from this chapter</vt:lpstr>
      <vt:lpstr>Internet</vt:lpstr>
      <vt:lpstr>Television</vt:lpstr>
      <vt:lpstr>Radio</vt:lpstr>
      <vt:lpstr>Printed press</vt:lpstr>
      <vt:lpstr>Frequency of media consumption summary</vt:lpstr>
      <vt:lpstr>Frequency of watching TV</vt:lpstr>
      <vt:lpstr>Frequency of watching TV</vt:lpstr>
      <vt:lpstr>Media consumption</vt:lpstr>
      <vt:lpstr>PowerPoint-bemutató</vt:lpstr>
      <vt:lpstr>Conclusions from this chapter</vt:lpstr>
      <vt:lpstr>Usage of devices</vt:lpstr>
      <vt:lpstr>Internet connection</vt:lpstr>
      <vt:lpstr>Usage of internet</vt:lpstr>
      <vt:lpstr>Usage of internet – on available devices </vt:lpstr>
      <vt:lpstr>Internet on mobile phone / smart phone </vt:lpstr>
      <vt:lpstr>Usage of internet</vt:lpstr>
      <vt:lpstr>Consuming video content online</vt:lpstr>
      <vt:lpstr>Devices to consume video content</vt:lpstr>
      <vt:lpstr>Attitudes towards media consumption</vt:lpstr>
      <vt:lpstr>Attitudes towards media consumption</vt:lpstr>
      <vt:lpstr>Affinity indicators: age and gender</vt:lpstr>
      <vt:lpstr>Affinity indicators: parenthood and standard of life</vt:lpstr>
      <vt:lpstr>Affinity indicators: study cohort vs. older people</vt:lpstr>
      <vt:lpstr>PowerPoint-bemutató</vt:lpstr>
      <vt:lpstr>Conclusions from this chapter</vt:lpstr>
      <vt:lpstr>Types of TV subscriptions</vt:lpstr>
      <vt:lpstr>Decision-makers</vt:lpstr>
      <vt:lpstr>Aspects of the decision</vt:lpstr>
      <vt:lpstr>Reasons for not subscribing</vt:lpstr>
      <vt:lpstr>SVOD subscription</vt:lpstr>
      <vt:lpstr>PowerPoint-bemutató</vt:lpstr>
      <vt:lpstr>Conclusions from this chapter</vt:lpstr>
      <vt:lpstr>Genre preferences</vt:lpstr>
      <vt:lpstr>Genre preferences for men and women</vt:lpstr>
      <vt:lpstr>Genre preferences for age groups</vt:lpstr>
      <vt:lpstr>Affinity indicators: gender and age</vt:lpstr>
      <vt:lpstr>Affinity indicators: parenthood and standard of life</vt:lpstr>
      <vt:lpstr>Frequency of watching movies and series</vt:lpstr>
      <vt:lpstr>Habits of watching movies</vt:lpstr>
      <vt:lpstr>Attitudes of watching movies</vt:lpstr>
      <vt:lpstr>Habits of watching series</vt:lpstr>
      <vt:lpstr>Reasons behind watching series alternatively</vt:lpstr>
      <vt:lpstr>Using internet when watching TV</vt:lpstr>
      <vt:lpstr>Other devices used while watching TV</vt:lpstr>
      <vt:lpstr>Using internet while watching TV: activities</vt:lpstr>
      <vt:lpstr>Awareness and use of TV applications</vt:lpstr>
      <vt:lpstr>Awareness and use of TV applications</vt:lpstr>
      <vt:lpstr>PowerPoint-bemutató</vt:lpstr>
      <vt:lpstr>Conclusions from this chapter</vt:lpstr>
      <vt:lpstr>Accept rate of advertisements by devices</vt:lpstr>
      <vt:lpstr>Advertisements acceptance by platforms</vt:lpstr>
      <vt:lpstr>Reaction to TV advertisements</vt:lpstr>
      <vt:lpstr>Awareness of ad-blocking</vt:lpstr>
      <vt:lpstr>Use of ad-blocking</vt:lpstr>
      <vt:lpstr>PowerPoint-bemutató</vt:lpstr>
      <vt:lpstr>Usage of internet </vt:lpstr>
      <vt:lpstr>Accept rate of advertisements by devices</vt:lpstr>
      <vt:lpstr>Advertisements acceptance by platforms</vt:lpstr>
      <vt:lpstr>Reaction to TV advertisements</vt:lpstr>
      <vt:lpstr>Awareness of ad-blocking</vt:lpstr>
      <vt:lpstr>Use of ad-blocking</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Balázs Kovács</dc:creator>
  <cp:lastModifiedBy>Nati</cp:lastModifiedBy>
  <cp:revision>4068</cp:revision>
  <dcterms:created xsi:type="dcterms:W3CDTF">2012-02-21T08:44:35Z</dcterms:created>
  <dcterms:modified xsi:type="dcterms:W3CDTF">2023-12-08T09:05:47Z</dcterms:modified>
</cp:coreProperties>
</file>